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4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7" r:id="rId3"/>
    <p:sldId id="293" r:id="rId4"/>
    <p:sldId id="291" r:id="rId5"/>
    <p:sldId id="292" r:id="rId6"/>
    <p:sldId id="294" r:id="rId7"/>
    <p:sldId id="298" r:id="rId8"/>
    <p:sldId id="299" r:id="rId9"/>
    <p:sldId id="300" r:id="rId10"/>
    <p:sldId id="272" r:id="rId11"/>
    <p:sldId id="260" r:id="rId12"/>
    <p:sldId id="273" r:id="rId13"/>
    <p:sldId id="265" r:id="rId14"/>
    <p:sldId id="266" r:id="rId15"/>
    <p:sldId id="274" r:id="rId16"/>
    <p:sldId id="275" r:id="rId17"/>
    <p:sldId id="276" r:id="rId18"/>
    <p:sldId id="277" r:id="rId19"/>
    <p:sldId id="284" r:id="rId20"/>
    <p:sldId id="286" r:id="rId21"/>
    <p:sldId id="285" r:id="rId22"/>
    <p:sldId id="287" r:id="rId23"/>
    <p:sldId id="269" r:id="rId24"/>
    <p:sldId id="262" r:id="rId25"/>
    <p:sldId id="301" r:id="rId26"/>
    <p:sldId id="302" r:id="rId27"/>
    <p:sldId id="30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CB0D24"/>
    <a:srgbClr val="D40000"/>
    <a:srgbClr val="E5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43"/>
    <p:restoredTop sz="76115" autoAdjust="0"/>
  </p:normalViewPr>
  <p:slideViewPr>
    <p:cSldViewPr snapToGrid="0" snapToObjects="1">
      <p:cViewPr varScale="1">
        <p:scale>
          <a:sx n="81" d="100"/>
          <a:sy n="81" d="100"/>
        </p:scale>
        <p:origin x="12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udor:Dropbox:Presentations:middleware_2014:plo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udor:Dropbox:Presentations:middleware_2014: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Queue Lock Throughput</a:t>
            </a:r>
            <a:endParaRPr lang="en-US" dirty="0"/>
          </a:p>
        </c:rich>
      </c:tx>
      <c:layout>
        <c:manualLayout>
          <c:xMode val="edge"/>
          <c:yMode val="edge"/>
          <c:x val="0.317920177177413"/>
          <c:y val="0.149466384104876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2.0</c:v>
                </c:pt>
                <c:pt idx="1">
                  <c:v>10.0</c:v>
                </c:pt>
                <c:pt idx="2">
                  <c:v>20.0</c:v>
                </c:pt>
                <c:pt idx="3">
                  <c:v>40.0</c:v>
                </c:pt>
                <c:pt idx="4">
                  <c:v>80.0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6.0</c:v>
                </c:pt>
                <c:pt idx="1">
                  <c:v>5.5</c:v>
                </c:pt>
                <c:pt idx="2">
                  <c:v>3.0</c:v>
                </c:pt>
                <c:pt idx="3">
                  <c:v>2.0</c:v>
                </c:pt>
                <c:pt idx="4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-845799728"/>
        <c:axId val="-845846016"/>
      </c:barChart>
      <c:catAx>
        <c:axId val="-845799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# cores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845846016"/>
        <c:crosses val="autoZero"/>
        <c:auto val="1"/>
        <c:lblAlgn val="ctr"/>
        <c:lblOffset val="100"/>
        <c:noMultiLvlLbl val="0"/>
      </c:catAx>
      <c:valAx>
        <c:axId val="-8458460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Mops/s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845799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="0" i="0">
          <a:latin typeface="Yanone Kaffeesatz Light"/>
          <a:cs typeface="Yanone Kaffeesatz Ligh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MultiPaxos</a:t>
            </a:r>
            <a:r>
              <a:rPr lang="en-US" dirty="0" smtClean="0"/>
              <a:t>,</a:t>
            </a:r>
            <a:r>
              <a:rPr lang="en-US" baseline="0" dirty="0" smtClean="0"/>
              <a:t> 3 replicas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1"/>
          <c:order val="0"/>
          <c:tx>
            <c:v>Multi-core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Sheet1!$N$7:$N$41</c:f>
              <c:numCache>
                <c:formatCode>General</c:formatCode>
                <c:ptCount val="3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30.0</c:v>
                </c:pt>
                <c:pt idx="22">
                  <c:v>40.0</c:v>
                </c:pt>
                <c:pt idx="23">
                  <c:v>50.0</c:v>
                </c:pt>
                <c:pt idx="24">
                  <c:v>60.0</c:v>
                </c:pt>
                <c:pt idx="25">
                  <c:v>70.0</c:v>
                </c:pt>
                <c:pt idx="26">
                  <c:v>80.0</c:v>
                </c:pt>
                <c:pt idx="27">
                  <c:v>90.0</c:v>
                </c:pt>
                <c:pt idx="28">
                  <c:v>100.0</c:v>
                </c:pt>
                <c:pt idx="29">
                  <c:v>120.0</c:v>
                </c:pt>
                <c:pt idx="30">
                  <c:v>140.0</c:v>
                </c:pt>
                <c:pt idx="31">
                  <c:v>160.0</c:v>
                </c:pt>
                <c:pt idx="32">
                  <c:v>180.0</c:v>
                </c:pt>
                <c:pt idx="33">
                  <c:v>200.0</c:v>
                </c:pt>
                <c:pt idx="34">
                  <c:v>250.0</c:v>
                </c:pt>
              </c:numCache>
            </c:numRef>
          </c:xVal>
          <c:yVal>
            <c:numRef>
              <c:f>Sheet1!$O$7:$O$41</c:f>
              <c:numCache>
                <c:formatCode>General</c:formatCode>
                <c:ptCount val="35"/>
                <c:pt idx="0">
                  <c:v>32362.9</c:v>
                </c:pt>
                <c:pt idx="1">
                  <c:v>54556.2</c:v>
                </c:pt>
                <c:pt idx="2">
                  <c:v>64337.6</c:v>
                </c:pt>
                <c:pt idx="3">
                  <c:v>68376.3</c:v>
                </c:pt>
                <c:pt idx="4">
                  <c:v>71599.4</c:v>
                </c:pt>
                <c:pt idx="5">
                  <c:v>73021.7</c:v>
                </c:pt>
                <c:pt idx="6">
                  <c:v>73416.8</c:v>
                </c:pt>
                <c:pt idx="7">
                  <c:v>66582.0</c:v>
                </c:pt>
                <c:pt idx="8">
                  <c:v>74100.6</c:v>
                </c:pt>
                <c:pt idx="9">
                  <c:v>74955.3</c:v>
                </c:pt>
                <c:pt idx="10">
                  <c:v>73885.6</c:v>
                </c:pt>
                <c:pt idx="11">
                  <c:v>74368.0</c:v>
                </c:pt>
                <c:pt idx="12">
                  <c:v>75662.1</c:v>
                </c:pt>
                <c:pt idx="13">
                  <c:v>73654.2</c:v>
                </c:pt>
                <c:pt idx="14">
                  <c:v>74801.9</c:v>
                </c:pt>
                <c:pt idx="15">
                  <c:v>73653.0</c:v>
                </c:pt>
                <c:pt idx="16">
                  <c:v>73489.8</c:v>
                </c:pt>
                <c:pt idx="17">
                  <c:v>76379.8</c:v>
                </c:pt>
                <c:pt idx="18">
                  <c:v>74348.8</c:v>
                </c:pt>
                <c:pt idx="19">
                  <c:v>73359.4</c:v>
                </c:pt>
                <c:pt idx="20">
                  <c:v>74635.0</c:v>
                </c:pt>
              </c:numCache>
            </c:numRef>
          </c:yVal>
          <c:smooth val="1"/>
        </c:ser>
        <c:ser>
          <c:idx val="2"/>
          <c:order val="1"/>
          <c:tx>
            <c:v>Large area network</c:v>
          </c:tx>
          <c:spPr>
            <a:ln>
              <a:solidFill>
                <a:srgbClr val="CB0D24"/>
              </a:solidFill>
            </a:ln>
          </c:spPr>
          <c:marker>
            <c:symbol val="none"/>
          </c:marker>
          <c:xVal>
            <c:numRef>
              <c:f>Sheet1!$N$7:$N$41</c:f>
              <c:numCache>
                <c:formatCode>General</c:formatCode>
                <c:ptCount val="3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30.0</c:v>
                </c:pt>
                <c:pt idx="22">
                  <c:v>40.0</c:v>
                </c:pt>
                <c:pt idx="23">
                  <c:v>50.0</c:v>
                </c:pt>
                <c:pt idx="24">
                  <c:v>60.0</c:v>
                </c:pt>
                <c:pt idx="25">
                  <c:v>70.0</c:v>
                </c:pt>
                <c:pt idx="26">
                  <c:v>80.0</c:v>
                </c:pt>
                <c:pt idx="27">
                  <c:v>90.0</c:v>
                </c:pt>
                <c:pt idx="28">
                  <c:v>100.0</c:v>
                </c:pt>
                <c:pt idx="29">
                  <c:v>120.0</c:v>
                </c:pt>
                <c:pt idx="30">
                  <c:v>140.0</c:v>
                </c:pt>
                <c:pt idx="31">
                  <c:v>160.0</c:v>
                </c:pt>
                <c:pt idx="32">
                  <c:v>180.0</c:v>
                </c:pt>
                <c:pt idx="33">
                  <c:v>200.0</c:v>
                </c:pt>
                <c:pt idx="34">
                  <c:v>250.0</c:v>
                </c:pt>
              </c:numCache>
            </c:numRef>
          </c:xVal>
          <c:yVal>
            <c:numRef>
              <c:f>Sheet1!$P$7:$P$41</c:f>
              <c:numCache>
                <c:formatCode>General</c:formatCode>
                <c:ptCount val="35"/>
                <c:pt idx="0">
                  <c:v>50.2695</c:v>
                </c:pt>
                <c:pt idx="1">
                  <c:v>85.05</c:v>
                </c:pt>
                <c:pt idx="2">
                  <c:v>119.86</c:v>
                </c:pt>
                <c:pt idx="3">
                  <c:v>154.3</c:v>
                </c:pt>
                <c:pt idx="4">
                  <c:v>189.455</c:v>
                </c:pt>
                <c:pt idx="5">
                  <c:v>225.6</c:v>
                </c:pt>
                <c:pt idx="6">
                  <c:v>261.7</c:v>
                </c:pt>
                <c:pt idx="7">
                  <c:v>297.9</c:v>
                </c:pt>
                <c:pt idx="8">
                  <c:v>334.0</c:v>
                </c:pt>
                <c:pt idx="9">
                  <c:v>370.133</c:v>
                </c:pt>
                <c:pt idx="10">
                  <c:v>397.5</c:v>
                </c:pt>
                <c:pt idx="11">
                  <c:v>424.8</c:v>
                </c:pt>
                <c:pt idx="12">
                  <c:v>452.2</c:v>
                </c:pt>
                <c:pt idx="13">
                  <c:v>479.6</c:v>
                </c:pt>
                <c:pt idx="14">
                  <c:v>506.9</c:v>
                </c:pt>
                <c:pt idx="15">
                  <c:v>534.3</c:v>
                </c:pt>
                <c:pt idx="16">
                  <c:v>561.6</c:v>
                </c:pt>
                <c:pt idx="17">
                  <c:v>588.9</c:v>
                </c:pt>
                <c:pt idx="18">
                  <c:v>616.3</c:v>
                </c:pt>
                <c:pt idx="19">
                  <c:v>643.722</c:v>
                </c:pt>
                <c:pt idx="20">
                  <c:v>665.2398</c:v>
                </c:pt>
                <c:pt idx="21">
                  <c:v>858.923</c:v>
                </c:pt>
                <c:pt idx="22">
                  <c:v>1179.48</c:v>
                </c:pt>
                <c:pt idx="23">
                  <c:v>1445.91</c:v>
                </c:pt>
                <c:pt idx="24">
                  <c:v>1351.24</c:v>
                </c:pt>
                <c:pt idx="25">
                  <c:v>1662.86</c:v>
                </c:pt>
                <c:pt idx="26">
                  <c:v>2744.23</c:v>
                </c:pt>
                <c:pt idx="27">
                  <c:v>2310.14</c:v>
                </c:pt>
                <c:pt idx="28">
                  <c:v>2554.32</c:v>
                </c:pt>
                <c:pt idx="29">
                  <c:v>2728.13</c:v>
                </c:pt>
                <c:pt idx="30">
                  <c:v>3002.84</c:v>
                </c:pt>
                <c:pt idx="31">
                  <c:v>3214.99</c:v>
                </c:pt>
                <c:pt idx="32">
                  <c:v>3057.32</c:v>
                </c:pt>
                <c:pt idx="33">
                  <c:v>3517.62</c:v>
                </c:pt>
                <c:pt idx="34">
                  <c:v>3971.42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806343680"/>
        <c:axId val="-806340560"/>
      </c:scatterChart>
      <c:valAx>
        <c:axId val="-806343680"/>
        <c:scaling>
          <c:logBase val="10.0"/>
          <c:orientation val="minMax"/>
          <c:max val="250.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Number of </a:t>
                </a:r>
                <a:r>
                  <a:rPr lang="en-US" sz="1800" dirty="0" smtClean="0"/>
                  <a:t>clients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806340560"/>
        <c:crosses val="autoZero"/>
        <c:crossBetween val="midCat"/>
      </c:valAx>
      <c:valAx>
        <c:axId val="-806340560"/>
        <c:scaling>
          <c:logBase val="10.0"/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Throughput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806343680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0"/>
    <c:dispBlanksAs val="span"/>
    <c:showDLblsOverMax val="0"/>
  </c:chart>
  <c:txPr>
    <a:bodyPr/>
    <a:lstStyle/>
    <a:p>
      <a:pPr>
        <a:defRPr>
          <a:latin typeface="Yanone Kaffeesatz Regular"/>
          <a:cs typeface="Yanone Kaffeesatz Regular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456365515598"/>
          <c:y val="0.045740101345163"/>
          <c:w val="0.577441901035267"/>
          <c:h val="0.80030405237151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Processing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Multi-core</c:v>
                </c:pt>
                <c:pt idx="1">
                  <c:v>LAN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50.0</c:v>
                </c:pt>
                <c:pt idx="1">
                  <c:v>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Propagation etc.</c:v>
                </c:pt>
              </c:strCache>
            </c:strRef>
          </c:tx>
          <c:spPr>
            <a:solidFill>
              <a:srgbClr val="CB0D24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Multi-core</c:v>
                </c:pt>
                <c:pt idx="1">
                  <c:v>LAN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50.0</c:v>
                </c:pt>
                <c:pt idx="1">
                  <c:v>95.0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726952592"/>
        <c:axId val="-842244128"/>
      </c:barChart>
      <c:catAx>
        <c:axId val="-726952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842244128"/>
        <c:crosses val="autoZero"/>
        <c:auto val="1"/>
        <c:lblAlgn val="ctr"/>
        <c:lblOffset val="100"/>
        <c:noMultiLvlLbl val="0"/>
      </c:catAx>
      <c:valAx>
        <c:axId val="-8422441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of time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-726952592"/>
        <c:crosses val="autoZero"/>
        <c:crossBetween val="between"/>
        <c:majorUnit val="0.2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Yanone Kaffeesatz Regular"/>
          <a:cs typeface="Yanone Kaffeesatz Regular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3 replicas</a:t>
            </a:r>
            <a:endParaRPr lang="en-US" dirty="0"/>
          </a:p>
        </c:rich>
      </c:tx>
      <c:layout>
        <c:manualLayout>
          <c:xMode val="edge"/>
          <c:yMode val="edge"/>
          <c:x val="0.846708459888583"/>
          <c:y val="0.18005540166205"/>
        </c:manualLayout>
      </c:layout>
      <c:overlay val="1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2PC</c:v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xVal>
            <c:numRef>
              <c:f>Sheet2!$B$5:$B$49</c:f>
              <c:numCache>
                <c:formatCode>General</c:formatCode>
                <c:ptCount val="45"/>
                <c:pt idx="0">
                  <c:v>43501.5</c:v>
                </c:pt>
                <c:pt idx="1">
                  <c:v>60722.5</c:v>
                </c:pt>
                <c:pt idx="2">
                  <c:v>63103.3</c:v>
                </c:pt>
                <c:pt idx="3">
                  <c:v>63299.7</c:v>
                </c:pt>
                <c:pt idx="4">
                  <c:v>63458.5</c:v>
                </c:pt>
                <c:pt idx="5">
                  <c:v>63157.5</c:v>
                </c:pt>
                <c:pt idx="6">
                  <c:v>64005.1</c:v>
                </c:pt>
                <c:pt idx="7">
                  <c:v>62039.5</c:v>
                </c:pt>
                <c:pt idx="8">
                  <c:v>63276.0</c:v>
                </c:pt>
                <c:pt idx="9">
                  <c:v>63018.7</c:v>
                </c:pt>
                <c:pt idx="10">
                  <c:v>63506.5</c:v>
                </c:pt>
                <c:pt idx="11">
                  <c:v>63174.3</c:v>
                </c:pt>
                <c:pt idx="12">
                  <c:v>62804.5</c:v>
                </c:pt>
                <c:pt idx="13">
                  <c:v>62724.4</c:v>
                </c:pt>
                <c:pt idx="14">
                  <c:v>63375.1</c:v>
                </c:pt>
                <c:pt idx="15">
                  <c:v>62448.4</c:v>
                </c:pt>
                <c:pt idx="16">
                  <c:v>62373.2</c:v>
                </c:pt>
                <c:pt idx="17">
                  <c:v>62418.4</c:v>
                </c:pt>
                <c:pt idx="18">
                  <c:v>62461.3</c:v>
                </c:pt>
                <c:pt idx="19">
                  <c:v>61986.2</c:v>
                </c:pt>
                <c:pt idx="20">
                  <c:v>61675.3</c:v>
                </c:pt>
                <c:pt idx="21">
                  <c:v>61544.8</c:v>
                </c:pt>
                <c:pt idx="22">
                  <c:v>61329.7</c:v>
                </c:pt>
                <c:pt idx="23">
                  <c:v>61421.6</c:v>
                </c:pt>
                <c:pt idx="24">
                  <c:v>61579.5</c:v>
                </c:pt>
                <c:pt idx="25">
                  <c:v>61004.5</c:v>
                </c:pt>
                <c:pt idx="26">
                  <c:v>61046.2</c:v>
                </c:pt>
                <c:pt idx="27">
                  <c:v>61179.4</c:v>
                </c:pt>
                <c:pt idx="28">
                  <c:v>60582.6</c:v>
                </c:pt>
                <c:pt idx="29">
                  <c:v>60528.0</c:v>
                </c:pt>
                <c:pt idx="30">
                  <c:v>60625.7</c:v>
                </c:pt>
                <c:pt idx="31">
                  <c:v>60103.0</c:v>
                </c:pt>
                <c:pt idx="32">
                  <c:v>60702.4</c:v>
                </c:pt>
                <c:pt idx="33">
                  <c:v>60556.0</c:v>
                </c:pt>
                <c:pt idx="34">
                  <c:v>60025.5</c:v>
                </c:pt>
                <c:pt idx="35">
                  <c:v>59862.1</c:v>
                </c:pt>
                <c:pt idx="36">
                  <c:v>59875.1</c:v>
                </c:pt>
                <c:pt idx="37">
                  <c:v>59669.5</c:v>
                </c:pt>
                <c:pt idx="38">
                  <c:v>60021.7</c:v>
                </c:pt>
                <c:pt idx="39">
                  <c:v>59948.8</c:v>
                </c:pt>
                <c:pt idx="40">
                  <c:v>59549.3</c:v>
                </c:pt>
                <c:pt idx="41">
                  <c:v>59621.4</c:v>
                </c:pt>
                <c:pt idx="42">
                  <c:v>59075.7</c:v>
                </c:pt>
                <c:pt idx="43">
                  <c:v>59168.1</c:v>
                </c:pt>
                <c:pt idx="44">
                  <c:v>59076.6</c:v>
                </c:pt>
              </c:numCache>
            </c:numRef>
          </c:xVal>
          <c:yVal>
            <c:numRef>
              <c:f>Sheet2!$D$5:$D$49</c:f>
              <c:numCache>
                <c:formatCode>0.00E+00</c:formatCode>
                <c:ptCount val="45"/>
                <c:pt idx="0">
                  <c:v>2.147667E-5</c:v>
                </c:pt>
                <c:pt idx="1">
                  <c:v>3.113667E-5</c:v>
                </c:pt>
                <c:pt idx="2">
                  <c:v>4.563556E-5</c:v>
                </c:pt>
                <c:pt idx="3">
                  <c:v>6.080917E-5</c:v>
                </c:pt>
                <c:pt idx="4">
                  <c:v>7.631467E-5</c:v>
                </c:pt>
                <c:pt idx="5">
                  <c:v>9.244111E-5</c:v>
                </c:pt>
                <c:pt idx="6">
                  <c:v>0.0001063805</c:v>
                </c:pt>
                <c:pt idx="7">
                  <c:v>0.0001258967</c:v>
                </c:pt>
                <c:pt idx="8">
                  <c:v>0.0001388567</c:v>
                </c:pt>
                <c:pt idx="9">
                  <c:v>0.0001551573</c:v>
                </c:pt>
                <c:pt idx="10">
                  <c:v>0.0001695673</c:v>
                </c:pt>
                <c:pt idx="11">
                  <c:v>0.0001862014</c:v>
                </c:pt>
                <c:pt idx="12">
                  <c:v>0.0002030497</c:v>
                </c:pt>
                <c:pt idx="13">
                  <c:v>0.0002192429</c:v>
                </c:pt>
                <c:pt idx="14">
                  <c:v>0.0002324209</c:v>
                </c:pt>
                <c:pt idx="15">
                  <c:v>0.0002513927</c:v>
                </c:pt>
                <c:pt idx="16">
                  <c:v>0.0002676394</c:v>
                </c:pt>
                <c:pt idx="17">
                  <c:v>0.0002832965</c:v>
                </c:pt>
                <c:pt idx="18">
                  <c:v>0.0002991454</c:v>
                </c:pt>
                <c:pt idx="19">
                  <c:v>0.0003173492</c:v>
                </c:pt>
                <c:pt idx="20">
                  <c:v>0.0003345386</c:v>
                </c:pt>
                <c:pt idx="21">
                  <c:v>0.0003515742</c:v>
                </c:pt>
                <c:pt idx="22">
                  <c:v>0.0003692125</c:v>
                </c:pt>
                <c:pt idx="23">
                  <c:v>0.0003849261</c:v>
                </c:pt>
                <c:pt idx="24">
                  <c:v>0.0003989592</c:v>
                </c:pt>
                <c:pt idx="25">
                  <c:v>0.0004194509</c:v>
                </c:pt>
                <c:pt idx="26">
                  <c:v>0.0004353498</c:v>
                </c:pt>
                <c:pt idx="27">
                  <c:v>0.0004500755</c:v>
                </c:pt>
                <c:pt idx="28">
                  <c:v>0.0004706632</c:v>
                </c:pt>
                <c:pt idx="29">
                  <c:v>0.0004872197</c:v>
                </c:pt>
                <c:pt idx="30">
                  <c:v>0.0005032077</c:v>
                </c:pt>
                <c:pt idx="31">
                  <c:v>0.0005234239</c:v>
                </c:pt>
                <c:pt idx="32">
                  <c:v>0.0005350744</c:v>
                </c:pt>
                <c:pt idx="33">
                  <c:v>0.0005529155</c:v>
                </c:pt>
                <c:pt idx="34">
                  <c:v>0.0005736056</c:v>
                </c:pt>
                <c:pt idx="35">
                  <c:v>0.000591765</c:v>
                </c:pt>
                <c:pt idx="36">
                  <c:v>0.0006079893</c:v>
                </c:pt>
                <c:pt idx="37">
                  <c:v>0.0006275978</c:v>
                </c:pt>
                <c:pt idx="38">
                  <c:v>0.0006398179</c:v>
                </c:pt>
                <c:pt idx="39">
                  <c:v>0.0006566619</c:v>
                </c:pt>
                <c:pt idx="40">
                  <c:v>0.0006773833</c:v>
                </c:pt>
                <c:pt idx="41">
                  <c:v>0.0006927279</c:v>
                </c:pt>
                <c:pt idx="42">
                  <c:v>0.0007164716</c:v>
                </c:pt>
                <c:pt idx="43">
                  <c:v>0.0007318092</c:v>
                </c:pt>
                <c:pt idx="44">
                  <c:v>0.0007488436</c:v>
                </c:pt>
              </c:numCache>
            </c:numRef>
          </c:yVal>
          <c:smooth val="1"/>
        </c:ser>
        <c:ser>
          <c:idx val="1"/>
          <c:order val="1"/>
          <c:tx>
            <c:v>MultiPaxos</c:v>
          </c:tx>
          <c:spPr>
            <a:ln>
              <a:solidFill>
                <a:srgbClr val="CB0D24"/>
              </a:solidFill>
            </a:ln>
          </c:spPr>
          <c:marker>
            <c:symbol val="none"/>
          </c:marker>
          <c:xVal>
            <c:numRef>
              <c:f>Sheet2!$H$5:$H$49</c:f>
              <c:numCache>
                <c:formatCode>General</c:formatCode>
                <c:ptCount val="45"/>
                <c:pt idx="0">
                  <c:v>47447.5</c:v>
                </c:pt>
                <c:pt idx="1">
                  <c:v>60993.0</c:v>
                </c:pt>
                <c:pt idx="2">
                  <c:v>65241.5</c:v>
                </c:pt>
                <c:pt idx="3">
                  <c:v>67022.5</c:v>
                </c:pt>
                <c:pt idx="4">
                  <c:v>67529.1</c:v>
                </c:pt>
                <c:pt idx="5">
                  <c:v>68070.6</c:v>
                </c:pt>
                <c:pt idx="6">
                  <c:v>67218.2</c:v>
                </c:pt>
                <c:pt idx="7">
                  <c:v>67525.4</c:v>
                </c:pt>
                <c:pt idx="8">
                  <c:v>67173.2</c:v>
                </c:pt>
                <c:pt idx="9">
                  <c:v>66837.0</c:v>
                </c:pt>
                <c:pt idx="10">
                  <c:v>67478.6</c:v>
                </c:pt>
                <c:pt idx="11">
                  <c:v>66342.6</c:v>
                </c:pt>
                <c:pt idx="12">
                  <c:v>66794.1</c:v>
                </c:pt>
                <c:pt idx="13">
                  <c:v>66598.2</c:v>
                </c:pt>
                <c:pt idx="14">
                  <c:v>65721.3</c:v>
                </c:pt>
                <c:pt idx="15">
                  <c:v>65708.2</c:v>
                </c:pt>
                <c:pt idx="16">
                  <c:v>65958.6</c:v>
                </c:pt>
                <c:pt idx="17">
                  <c:v>65550.4</c:v>
                </c:pt>
                <c:pt idx="18">
                  <c:v>65586.4</c:v>
                </c:pt>
                <c:pt idx="19">
                  <c:v>65396.8</c:v>
                </c:pt>
                <c:pt idx="20">
                  <c:v>64889.6</c:v>
                </c:pt>
                <c:pt idx="21">
                  <c:v>64995.9</c:v>
                </c:pt>
                <c:pt idx="22">
                  <c:v>64958.3</c:v>
                </c:pt>
                <c:pt idx="23">
                  <c:v>64677.2</c:v>
                </c:pt>
                <c:pt idx="24">
                  <c:v>64797.4</c:v>
                </c:pt>
                <c:pt idx="25">
                  <c:v>64612.3</c:v>
                </c:pt>
                <c:pt idx="26">
                  <c:v>64746.3</c:v>
                </c:pt>
                <c:pt idx="27">
                  <c:v>64423.2</c:v>
                </c:pt>
                <c:pt idx="28">
                  <c:v>64314.7</c:v>
                </c:pt>
                <c:pt idx="29">
                  <c:v>63992.2</c:v>
                </c:pt>
                <c:pt idx="30">
                  <c:v>63472.8</c:v>
                </c:pt>
                <c:pt idx="31">
                  <c:v>63474.2</c:v>
                </c:pt>
                <c:pt idx="32">
                  <c:v>63904.5</c:v>
                </c:pt>
                <c:pt idx="33">
                  <c:v>63170.2</c:v>
                </c:pt>
                <c:pt idx="34">
                  <c:v>63432.2</c:v>
                </c:pt>
                <c:pt idx="35">
                  <c:v>63461.8</c:v>
                </c:pt>
                <c:pt idx="36">
                  <c:v>62913.9</c:v>
                </c:pt>
                <c:pt idx="37">
                  <c:v>63534.1</c:v>
                </c:pt>
                <c:pt idx="38">
                  <c:v>63132.6</c:v>
                </c:pt>
                <c:pt idx="39">
                  <c:v>63029.6</c:v>
                </c:pt>
                <c:pt idx="40">
                  <c:v>63039.8</c:v>
                </c:pt>
                <c:pt idx="41">
                  <c:v>62461.9</c:v>
                </c:pt>
                <c:pt idx="42">
                  <c:v>62332.0</c:v>
                </c:pt>
                <c:pt idx="43">
                  <c:v>62348.2</c:v>
                </c:pt>
                <c:pt idx="44">
                  <c:v>63002.0</c:v>
                </c:pt>
              </c:numCache>
            </c:numRef>
          </c:xVal>
          <c:yVal>
            <c:numRef>
              <c:f>Sheet2!$J$5:$J$49</c:f>
              <c:numCache>
                <c:formatCode>0.00E+00</c:formatCode>
                <c:ptCount val="45"/>
                <c:pt idx="0">
                  <c:v>1.965667E-5</c:v>
                </c:pt>
                <c:pt idx="1">
                  <c:v>3.095E-5</c:v>
                </c:pt>
                <c:pt idx="2">
                  <c:v>4.387333E-5</c:v>
                </c:pt>
                <c:pt idx="3">
                  <c:v>5.731917E-5</c:v>
                </c:pt>
                <c:pt idx="4">
                  <c:v>7.037333E-5</c:v>
                </c:pt>
                <c:pt idx="5">
                  <c:v>8.543167E-5</c:v>
                </c:pt>
                <c:pt idx="6">
                  <c:v>9.661905E-5</c:v>
                </c:pt>
                <c:pt idx="7">
                  <c:v>0.0001128292</c:v>
                </c:pt>
                <c:pt idx="8">
                  <c:v>0.0001278081</c:v>
                </c:pt>
                <c:pt idx="9">
                  <c:v>0.000146362</c:v>
                </c:pt>
                <c:pt idx="10">
                  <c:v>0.0001550697</c:v>
                </c:pt>
                <c:pt idx="11">
                  <c:v>0.000175505</c:v>
                </c:pt>
                <c:pt idx="12">
                  <c:v>0.0001869233</c:v>
                </c:pt>
                <c:pt idx="13">
                  <c:v>0.000204466</c:v>
                </c:pt>
                <c:pt idx="14">
                  <c:v>0.0002188227</c:v>
                </c:pt>
                <c:pt idx="15">
                  <c:v>0.0002343077</c:v>
                </c:pt>
                <c:pt idx="16">
                  <c:v>0.0002461782</c:v>
                </c:pt>
                <c:pt idx="17">
                  <c:v>0.0002672513</c:v>
                </c:pt>
                <c:pt idx="18">
                  <c:v>0.000277203</c:v>
                </c:pt>
                <c:pt idx="19">
                  <c:v>0.0002930123</c:v>
                </c:pt>
                <c:pt idx="20">
                  <c:v>0.0003119979</c:v>
                </c:pt>
                <c:pt idx="21">
                  <c:v>0.0003298476</c:v>
                </c:pt>
                <c:pt idx="22">
                  <c:v>0.0003408659</c:v>
                </c:pt>
                <c:pt idx="23">
                  <c:v>0.0003645482</c:v>
                </c:pt>
                <c:pt idx="24">
                  <c:v>0.0003714551</c:v>
                </c:pt>
                <c:pt idx="25">
                  <c:v>0.0003948477</c:v>
                </c:pt>
                <c:pt idx="26">
                  <c:v>0.0004024207</c:v>
                </c:pt>
                <c:pt idx="27">
                  <c:v>0.0004166873</c:v>
                </c:pt>
                <c:pt idx="28">
                  <c:v>0.0004366362</c:v>
                </c:pt>
                <c:pt idx="29">
                  <c:v>0.0004499172</c:v>
                </c:pt>
                <c:pt idx="30">
                  <c:v>0.0004697946</c:v>
                </c:pt>
                <c:pt idx="31">
                  <c:v>0.0004866597</c:v>
                </c:pt>
                <c:pt idx="32">
                  <c:v>0.0004998602</c:v>
                </c:pt>
                <c:pt idx="33">
                  <c:v>0.0005216785</c:v>
                </c:pt>
                <c:pt idx="34">
                  <c:v>0.0005292209</c:v>
                </c:pt>
                <c:pt idx="35">
                  <c:v>0.0005310266</c:v>
                </c:pt>
                <c:pt idx="36">
                  <c:v>0.0005701411</c:v>
                </c:pt>
                <c:pt idx="37">
                  <c:v>0.0005876654</c:v>
                </c:pt>
                <c:pt idx="38">
                  <c:v>0.0006000939</c:v>
                </c:pt>
                <c:pt idx="39">
                  <c:v>0.0005952624</c:v>
                </c:pt>
                <c:pt idx="40">
                  <c:v>0.0006282222</c:v>
                </c:pt>
                <c:pt idx="41">
                  <c:v>0.0006327312</c:v>
                </c:pt>
                <c:pt idx="42">
                  <c:v>0.000666533</c:v>
                </c:pt>
                <c:pt idx="43">
                  <c:v>0.0006821716</c:v>
                </c:pt>
                <c:pt idx="44">
                  <c:v>0.000692147</c:v>
                </c:pt>
              </c:numCache>
            </c:numRef>
          </c:yVal>
          <c:smooth val="1"/>
        </c:ser>
        <c:ser>
          <c:idx val="2"/>
          <c:order val="2"/>
          <c:tx>
            <c:v>1Paxos</c:v>
          </c:tx>
          <c:marker>
            <c:symbol val="none"/>
          </c:marker>
          <c:xVal>
            <c:numRef>
              <c:f>Sheet2!$O$5:$O$49</c:f>
              <c:numCache>
                <c:formatCode>General</c:formatCode>
                <c:ptCount val="45"/>
                <c:pt idx="0">
                  <c:v>57801.8</c:v>
                </c:pt>
                <c:pt idx="1">
                  <c:v>95297.7</c:v>
                </c:pt>
                <c:pt idx="2">
                  <c:v>112979.0</c:v>
                </c:pt>
                <c:pt idx="3">
                  <c:v>119774.0</c:v>
                </c:pt>
                <c:pt idx="4">
                  <c:v>123609.0</c:v>
                </c:pt>
                <c:pt idx="5">
                  <c:v>127158.0</c:v>
                </c:pt>
                <c:pt idx="6">
                  <c:v>127943.0</c:v>
                </c:pt>
                <c:pt idx="7">
                  <c:v>127179.0</c:v>
                </c:pt>
                <c:pt idx="8">
                  <c:v>128426.0</c:v>
                </c:pt>
                <c:pt idx="9">
                  <c:v>129084.0</c:v>
                </c:pt>
                <c:pt idx="10">
                  <c:v>129063.0</c:v>
                </c:pt>
                <c:pt idx="11">
                  <c:v>129729.0</c:v>
                </c:pt>
                <c:pt idx="12">
                  <c:v>130709.0</c:v>
                </c:pt>
                <c:pt idx="13">
                  <c:v>128813.0</c:v>
                </c:pt>
                <c:pt idx="14">
                  <c:v>129000.0</c:v>
                </c:pt>
                <c:pt idx="15">
                  <c:v>129736.0</c:v>
                </c:pt>
                <c:pt idx="16">
                  <c:v>129307.0</c:v>
                </c:pt>
                <c:pt idx="17">
                  <c:v>127897.0</c:v>
                </c:pt>
                <c:pt idx="18">
                  <c:v>127210.0</c:v>
                </c:pt>
                <c:pt idx="19">
                  <c:v>128396.0</c:v>
                </c:pt>
                <c:pt idx="20">
                  <c:v>128427.0</c:v>
                </c:pt>
                <c:pt idx="21">
                  <c:v>127043.0</c:v>
                </c:pt>
                <c:pt idx="22">
                  <c:v>126097.0</c:v>
                </c:pt>
                <c:pt idx="23">
                  <c:v>125901.0</c:v>
                </c:pt>
                <c:pt idx="24">
                  <c:v>127082.0</c:v>
                </c:pt>
                <c:pt idx="25">
                  <c:v>126426.0</c:v>
                </c:pt>
                <c:pt idx="26">
                  <c:v>125587.0</c:v>
                </c:pt>
                <c:pt idx="27">
                  <c:v>126891.0</c:v>
                </c:pt>
                <c:pt idx="28">
                  <c:v>125611.0</c:v>
                </c:pt>
                <c:pt idx="29">
                  <c:v>124332.0</c:v>
                </c:pt>
                <c:pt idx="30">
                  <c:v>125558.0</c:v>
                </c:pt>
                <c:pt idx="31">
                  <c:v>123673.0</c:v>
                </c:pt>
                <c:pt idx="32">
                  <c:v>123068.0</c:v>
                </c:pt>
                <c:pt idx="33">
                  <c:v>124098.0</c:v>
                </c:pt>
                <c:pt idx="34">
                  <c:v>123366.0</c:v>
                </c:pt>
                <c:pt idx="35">
                  <c:v>124119.0</c:v>
                </c:pt>
                <c:pt idx="36">
                  <c:v>122502.0</c:v>
                </c:pt>
                <c:pt idx="37">
                  <c:v>122935.0</c:v>
                </c:pt>
                <c:pt idx="38">
                  <c:v>122514.0</c:v>
                </c:pt>
                <c:pt idx="39">
                  <c:v>122358.0</c:v>
                </c:pt>
                <c:pt idx="40">
                  <c:v>121998.0</c:v>
                </c:pt>
                <c:pt idx="41">
                  <c:v>123597.0</c:v>
                </c:pt>
                <c:pt idx="42">
                  <c:v>123015.0</c:v>
                </c:pt>
                <c:pt idx="43">
                  <c:v>121860.0</c:v>
                </c:pt>
                <c:pt idx="44">
                  <c:v>122598.0</c:v>
                </c:pt>
              </c:numCache>
            </c:numRef>
          </c:xVal>
          <c:yVal>
            <c:numRef>
              <c:f>Sheet2!$Q$5:$Q$49</c:f>
              <c:numCache>
                <c:formatCode>0.00E+00</c:formatCode>
                <c:ptCount val="45"/>
                <c:pt idx="0">
                  <c:v>1.601333E-5</c:v>
                </c:pt>
                <c:pt idx="1">
                  <c:v>1.904667E-5</c:v>
                </c:pt>
                <c:pt idx="2">
                  <c:v>2.411778E-5</c:v>
                </c:pt>
                <c:pt idx="3">
                  <c:v>3.073417E-5</c:v>
                </c:pt>
                <c:pt idx="4">
                  <c:v>3.700333E-5</c:v>
                </c:pt>
                <c:pt idx="5">
                  <c:v>4.363667E-5</c:v>
                </c:pt>
                <c:pt idx="6">
                  <c:v>5.097476E-5</c:v>
                </c:pt>
                <c:pt idx="7">
                  <c:v>5.817E-5</c:v>
                </c:pt>
                <c:pt idx="8">
                  <c:v>6.535593E-5</c:v>
                </c:pt>
                <c:pt idx="9">
                  <c:v>7.2825E-5</c:v>
                </c:pt>
                <c:pt idx="10">
                  <c:v>7.858121E-5</c:v>
                </c:pt>
                <c:pt idx="11">
                  <c:v>8.797222E-5</c:v>
                </c:pt>
                <c:pt idx="12">
                  <c:v>9.406692E-5</c:v>
                </c:pt>
                <c:pt idx="13">
                  <c:v>0.0001031538</c:v>
                </c:pt>
                <c:pt idx="14">
                  <c:v>0.0001049131</c:v>
                </c:pt>
                <c:pt idx="15">
                  <c:v>0.000117994</c:v>
                </c:pt>
                <c:pt idx="16">
                  <c:v>0.0001215486</c:v>
                </c:pt>
                <c:pt idx="17">
                  <c:v>0.0001337043</c:v>
                </c:pt>
                <c:pt idx="18">
                  <c:v>0.0001380775</c:v>
                </c:pt>
                <c:pt idx="19">
                  <c:v>0.0001488977</c:v>
                </c:pt>
                <c:pt idx="20">
                  <c:v>0.0001534117</c:v>
                </c:pt>
                <c:pt idx="21">
                  <c:v>0.0001635068</c:v>
                </c:pt>
                <c:pt idx="22">
                  <c:v>0.0001710861</c:v>
                </c:pt>
                <c:pt idx="23">
                  <c:v>0.000182455</c:v>
                </c:pt>
                <c:pt idx="24">
                  <c:v>0.0001810879</c:v>
                </c:pt>
                <c:pt idx="25">
                  <c:v>0.0001966514</c:v>
                </c:pt>
                <c:pt idx="26">
                  <c:v>0.0002037781</c:v>
                </c:pt>
                <c:pt idx="27">
                  <c:v>0.0002087493</c:v>
                </c:pt>
                <c:pt idx="28">
                  <c:v>0.0002116474</c:v>
                </c:pt>
                <c:pt idx="29">
                  <c:v>0.0002308911</c:v>
                </c:pt>
                <c:pt idx="30">
                  <c:v>0.0002265086</c:v>
                </c:pt>
                <c:pt idx="31">
                  <c:v>0.0002453294</c:v>
                </c:pt>
                <c:pt idx="32">
                  <c:v>0.0002469439</c:v>
                </c:pt>
                <c:pt idx="33">
                  <c:v>0.0002616341</c:v>
                </c:pt>
                <c:pt idx="34">
                  <c:v>0.0002614409</c:v>
                </c:pt>
                <c:pt idx="35">
                  <c:v>0.0002758356</c:v>
                </c:pt>
                <c:pt idx="36">
                  <c:v>0.0002794612</c:v>
                </c:pt>
                <c:pt idx="37">
                  <c:v>0.0002913531</c:v>
                </c:pt>
                <c:pt idx="38">
                  <c:v>0.0002911904</c:v>
                </c:pt>
                <c:pt idx="39">
                  <c:v>0.0003122587</c:v>
                </c:pt>
                <c:pt idx="40">
                  <c:v>0.0003080017</c:v>
                </c:pt>
                <c:pt idx="41">
                  <c:v>0.0003253179</c:v>
                </c:pt>
                <c:pt idx="42">
                  <c:v>0.0003254079</c:v>
                </c:pt>
                <c:pt idx="43">
                  <c:v>0.0003434469</c:v>
                </c:pt>
                <c:pt idx="44">
                  <c:v>0.0003370446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881277440"/>
        <c:axId val="-880997536"/>
      </c:scatterChart>
      <c:valAx>
        <c:axId val="-881277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Throughput </a:t>
                </a:r>
                <a:r>
                  <a:rPr lang="en-US" sz="1600" dirty="0" smtClean="0"/>
                  <a:t>(updates/</a:t>
                </a:r>
                <a:r>
                  <a:rPr lang="en-US" sz="1600" dirty="0"/>
                  <a:t>second)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880997536"/>
        <c:crosses val="autoZero"/>
        <c:crossBetween val="midCat"/>
      </c:valAx>
      <c:valAx>
        <c:axId val="-8809975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Latency (seconds)</a:t>
                </a:r>
              </a:p>
            </c:rich>
          </c:tx>
          <c:layout/>
          <c:overlay val="0"/>
        </c:title>
        <c:numFmt formatCode="0.00E+0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881277440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Yanone Kaffeesatz Regular"/>
          <a:cs typeface="Yanone Kaffeesatz Regular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501DB-31D2-1D45-B01B-A2B6B0D84358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46010-503B-F64C-9393-4F2D4998E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463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9ACD2-B65A-6041-8F18-48058510EFBE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2AFF1-ED8B-D640-95B0-03174312E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10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69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53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42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51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576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434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05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341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867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99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18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28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850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850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305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939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4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70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68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35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Applications can still use shared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7E867-346C-E149-A45F-AA51893D1B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61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7E867-346C-E149-A45F-AA51893D1B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8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7E867-346C-E149-A45F-AA51893D1B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18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2AFF1-ED8B-D640-95B0-03174312EA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2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B0D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Yanone Kaffeesatz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Yanone Kaffeesatz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27D9-4386-F440-B59E-5080EDBF2311}" type="datetime1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43BB-BDFC-9645-83A7-ADDCD1258B1E}" type="datetime1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7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BA8E-A043-CC43-AD74-49690A388405}" type="datetime1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7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2850-7970-7048-882B-9310C3028EFD}" type="datetime1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CB0D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B688-0213-3A43-BAB9-23F089093BD2}" type="datetime1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4ED637-C522-9045-AC3D-34FE3A32D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4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D551-623F-5449-A82F-6F485DC73663}" type="datetime1">
              <a:rPr lang="en-US" smtClean="0"/>
              <a:t>12/20/16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8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F921-C77C-DB42-8400-953C11EB2881}" type="datetime1">
              <a:rPr lang="en-US" smtClean="0"/>
              <a:t>12/20/16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2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9870-1994-9B44-8ECC-1C68D691A005}" type="datetime1">
              <a:rPr lang="en-US" smtClean="0"/>
              <a:t>12/20/16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3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A93B-0D2E-034E-8EE3-0C23EC86AB24}" type="datetime1">
              <a:rPr lang="en-US" smtClean="0"/>
              <a:t>12/20/16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3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65BD-2D0D-594E-89C1-E9C16FD85E05}" type="datetime1">
              <a:rPr lang="en-US" smtClean="0"/>
              <a:t>12/20/16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7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2068E-1A5E-8C4E-BA0C-498BE095E15B}" type="datetime1">
              <a:rPr lang="en-US" smtClean="0"/>
              <a:t>12/20/16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7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23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41ED2-A079-994C-BD8B-49B4877C51CE}" type="datetime1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231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23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Yanone Kaffeesatz Light"/>
              </a:defRPr>
            </a:lvl1pPr>
          </a:lstStyle>
          <a:p>
            <a:fld id="{D04ED637-C522-9045-AC3D-34FE3A32D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7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CB0D24"/>
          </a:solidFill>
          <a:latin typeface="Yanone Kaffeesatz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Yanone Kaffeesatz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Yanone Kaffeesatz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Yanone Kaffeesatz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Yanone Kaffeesatz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Yanone Kaffeesatz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0D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>
                <a:latin typeface="Yanone Kaffeesatz Regular"/>
                <a:cs typeface="Yanone Kaffeesatz Regular"/>
              </a:rPr>
              <a:t>Alternative system models</a:t>
            </a:r>
            <a:endParaRPr lang="en-US" b="0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768" y="3533724"/>
            <a:ext cx="6813020" cy="17526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Yanone Kaffeesatz Light"/>
                <a:cs typeface="Yanone Kaffeesatz Light"/>
              </a:rPr>
              <a:t>Tudor David</a:t>
            </a:r>
          </a:p>
        </p:txBody>
      </p:sp>
    </p:spTree>
    <p:extLst>
      <p:ext uri="{BB962C8B-B14F-4D97-AF65-F5344CB8AC3E}">
        <p14:creationId xmlns:p14="http://schemas.microsoft.com/office/powerpoint/2010/main" val="29332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of replicas: agreement protocol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70000" y="1783297"/>
            <a:ext cx="23408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Yanone Kaffeesatz Regular"/>
                <a:cs typeface="Yanone Kaffeesatz Regular"/>
              </a:rPr>
              <a:t>Implicit communication</a:t>
            </a:r>
          </a:p>
          <a:p>
            <a:pPr algn="ctr"/>
            <a:r>
              <a:rPr lang="en-US" sz="2400" dirty="0" smtClean="0">
                <a:latin typeface="Yanone Kaffeesatz Regular"/>
                <a:cs typeface="Yanone Kaffeesatz Regular"/>
              </a:rPr>
              <a:t>(shared memory)</a:t>
            </a:r>
            <a:endParaRPr lang="en-US" sz="2400" dirty="0">
              <a:latin typeface="Yanone Kaffeesatz Regular"/>
              <a:cs typeface="Yanone Kaffeesatz Regula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3687" y="1783297"/>
            <a:ext cx="2335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Yanone Kaffeesatz Regular"/>
                <a:cs typeface="Yanone Kaffeesatz Regular"/>
              </a:rPr>
              <a:t>Explicit communication</a:t>
            </a:r>
          </a:p>
          <a:p>
            <a:pPr algn="ctr"/>
            <a:r>
              <a:rPr lang="en-US" sz="2400" dirty="0" smtClean="0">
                <a:latin typeface="Yanone Kaffeesatz Regular"/>
                <a:cs typeface="Yanone Kaffeesatz Regular"/>
              </a:rPr>
              <a:t>(message passing)</a:t>
            </a:r>
            <a:endParaRPr lang="en-US" sz="2400" dirty="0">
              <a:latin typeface="Yanone Kaffeesatz Regular"/>
              <a:cs typeface="Yanone Kaffeesatz Regula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0534" y="2777525"/>
            <a:ext cx="1685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Yanone Kaffeesatz Regular"/>
                <a:cs typeface="Yanone Kaffeesatz Regular"/>
              </a:rPr>
              <a:t>Replicated state</a:t>
            </a:r>
            <a:endParaRPr lang="en-US" sz="2400" dirty="0">
              <a:latin typeface="Yanone Kaffeesatz Regular"/>
              <a:cs typeface="Yanone Kaffeesatz Regula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0322" y="2757150"/>
            <a:ext cx="1974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Yanone Kaffeesatz Regular"/>
                <a:cs typeface="Yanone Kaffeesatz Regular"/>
              </a:rPr>
              <a:t>Locally cached data</a:t>
            </a:r>
            <a:endParaRPr lang="en-US" sz="2400" dirty="0">
              <a:latin typeface="Yanone Kaffeesatz Regular"/>
              <a:cs typeface="Yanone Kaffeesatz Regular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915684" y="2153411"/>
            <a:ext cx="1328057" cy="261258"/>
          </a:xfrm>
          <a:prstGeom prst="rightArrow">
            <a:avLst/>
          </a:prstGeom>
          <a:solidFill>
            <a:srgbClr val="CB0D24"/>
          </a:solidFill>
          <a:ln>
            <a:solidFill>
              <a:srgbClr val="CB0D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915684" y="2892243"/>
            <a:ext cx="1328057" cy="261258"/>
          </a:xfrm>
          <a:prstGeom prst="rightArrow">
            <a:avLst/>
          </a:prstGeom>
          <a:solidFill>
            <a:srgbClr val="CB0D24"/>
          </a:solidFill>
          <a:ln>
            <a:solidFill>
              <a:srgbClr val="CB0D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04654" y="2777525"/>
            <a:ext cx="1685332" cy="522515"/>
          </a:xfrm>
          <a:prstGeom prst="rect">
            <a:avLst/>
          </a:prstGeom>
          <a:noFill/>
          <a:ln>
            <a:solidFill>
              <a:srgbClr val="CB0D2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5400000">
            <a:off x="4336143" y="502414"/>
            <a:ext cx="566055" cy="6262916"/>
          </a:xfrm>
          <a:prstGeom prst="leftBrace">
            <a:avLst>
              <a:gd name="adj1" fmla="val 51960"/>
              <a:gd name="adj2" fmla="val 17951"/>
            </a:avLst>
          </a:prstGeom>
          <a:ln w="28575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38100" cmpd="sng">
                <a:solidFill>
                  <a:schemeClr val="tx1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82057" y="3649170"/>
            <a:ext cx="195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Yanone Kaffeesatz Regular"/>
                <a:cs typeface="Yanone Kaffeesatz Regular"/>
              </a:rPr>
              <a:t>State machine replication</a:t>
            </a:r>
            <a:endParaRPr lang="en-US" dirty="0">
              <a:latin typeface="Yanone Kaffeesatz Regular"/>
              <a:cs typeface="Yanone Kaffeesatz Regula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43827" y="3645148"/>
            <a:ext cx="1931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Yanone Kaffeesatz Regular"/>
                <a:cs typeface="Yanone Kaffeesatz Regular"/>
              </a:rPr>
              <a:t>Total ordering of updates</a:t>
            </a:r>
            <a:endParaRPr lang="en-US" dirty="0">
              <a:latin typeface="Yanone Kaffeesatz Regular"/>
              <a:cs typeface="Yanone Kaffeesatz Regula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28750" y="364514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Yanone Kaffeesatz Regular"/>
                <a:cs typeface="Yanone Kaffeesatz Regular"/>
              </a:rPr>
              <a:t>Agreement</a:t>
            </a:r>
            <a:endParaRPr lang="en-US" dirty="0">
              <a:latin typeface="Yanone Kaffeesatz Regular"/>
              <a:cs typeface="Yanone Kaffeesatz Regular"/>
            </a:endParaRPr>
          </a:p>
        </p:txBody>
      </p:sp>
      <p:cxnSp>
        <p:nvCxnSpPr>
          <p:cNvPr id="21" name="Straight Arrow Connector 20"/>
          <p:cNvCxnSpPr>
            <a:stCxn id="17" idx="3"/>
            <a:endCxn id="18" idx="1"/>
          </p:cNvCxnSpPr>
          <p:nvPr/>
        </p:nvCxnSpPr>
        <p:spPr>
          <a:xfrm flipV="1">
            <a:off x="3534143" y="3829814"/>
            <a:ext cx="609684" cy="4022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3"/>
            <a:endCxn id="19" idx="1"/>
          </p:cNvCxnSpPr>
          <p:nvPr/>
        </p:nvCxnSpPr>
        <p:spPr>
          <a:xfrm>
            <a:off x="6075607" y="3829814"/>
            <a:ext cx="653143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02944" y="4470492"/>
            <a:ext cx="3172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Yanone Kaffeesatz Regular"/>
                <a:cs typeface="Yanone Kaffeesatz Regular"/>
              </a:rPr>
              <a:t>High availability, High scalability</a:t>
            </a:r>
            <a:endParaRPr lang="en-US" sz="2400" dirty="0">
              <a:solidFill>
                <a:schemeClr val="tx2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24" name="Content Placeholder 5"/>
          <p:cNvSpPr txBox="1">
            <a:spLocks/>
          </p:cNvSpPr>
          <p:nvPr/>
        </p:nvSpPr>
        <p:spPr>
          <a:xfrm>
            <a:off x="473481" y="5424194"/>
            <a:ext cx="8229600" cy="59352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mtClean="0">
                <a:solidFill>
                  <a:schemeClr val="accent3">
                    <a:lumMod val="75000"/>
                  </a:schemeClr>
                </a:solidFill>
              </a:rPr>
              <a:t>How should we do message-passing agreement in a multi-core?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68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 animBg="1"/>
      <p:bldP spid="13" grpId="0" animBg="1"/>
      <p:bldP spid="15" grpId="0" animBg="1"/>
      <p:bldP spid="16" grpId="0" animBg="1"/>
      <p:bldP spid="17" grpId="0"/>
      <p:bldP spid="18" grpId="0"/>
      <p:bldP spid="19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0D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Outline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2580" y="1589834"/>
            <a:ext cx="7071420" cy="4525963"/>
          </a:xfrm>
        </p:spPr>
        <p:txBody>
          <a:bodyPr/>
          <a:lstStyle/>
          <a:p>
            <a:pPr>
              <a:buFont typeface="Wingdings" charset="2"/>
              <a:buChar char="§"/>
            </a:pPr>
            <a:endParaRPr lang="en-US" dirty="0" smtClean="0">
              <a:solidFill>
                <a:srgbClr val="FFFFFF"/>
              </a:solidFill>
              <a:latin typeface="Yanone Kaffeesatz Regular"/>
              <a:cs typeface="Yanone Kaffeesatz Regular"/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FFFF"/>
                </a:solidFill>
                <a:latin typeface="Yanone Kaffeesatz Light"/>
                <a:cs typeface="Yanone Kaffeesatz Light"/>
              </a:rPr>
              <a:t>The multi-core as a distributed system</a:t>
            </a: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rgbClr val="FFFFFF"/>
                </a:solidFill>
                <a:latin typeface="Yanone Kaffeesatz Regular"/>
                <a:cs typeface="Yanone Kaffeesatz Regular"/>
              </a:rPr>
              <a:t>Case study: agreement</a:t>
            </a:r>
          </a:p>
          <a:p>
            <a:pPr>
              <a:buFont typeface="Wingdings" charset="2"/>
              <a:buChar char="§"/>
            </a:pPr>
            <a:r>
              <a:rPr lang="en-US" dirty="0">
                <a:solidFill>
                  <a:srgbClr val="FFFFFF"/>
                </a:solidFill>
                <a:latin typeface="Yanone Kaffeesatz Light"/>
                <a:cs typeface="Yanone Kaffeesatz Light"/>
              </a:rPr>
              <a:t>The </a:t>
            </a:r>
            <a:r>
              <a:rPr lang="en-US" dirty="0" smtClean="0">
                <a:solidFill>
                  <a:srgbClr val="FFFFFF"/>
                </a:solidFill>
                <a:latin typeface="Yanone Kaffeesatz Light"/>
                <a:cs typeface="Yanone Kaffeesatz Light"/>
              </a:rPr>
              <a:t>distributed system </a:t>
            </a:r>
            <a:r>
              <a:rPr lang="en-US" dirty="0">
                <a:solidFill>
                  <a:srgbClr val="FFFFFF"/>
                </a:solidFill>
                <a:latin typeface="Yanone Kaffeesatz Light"/>
                <a:cs typeface="Yanone Kaffeesatz Light"/>
              </a:rPr>
              <a:t>as a </a:t>
            </a:r>
            <a:r>
              <a:rPr lang="en-US" dirty="0" smtClean="0">
                <a:solidFill>
                  <a:srgbClr val="FFFFFF"/>
                </a:solidFill>
                <a:latin typeface="Yanone Kaffeesatz Light"/>
                <a:cs typeface="Yanone Kaffeesatz Light"/>
              </a:rPr>
              <a:t>multi-core</a:t>
            </a:r>
            <a:endParaRPr lang="en-US" dirty="0">
              <a:solidFill>
                <a:srgbClr val="FFFFFF"/>
              </a:solidFill>
              <a:latin typeface="Yanone Kaffeesatz Light"/>
              <a:cs typeface="Yanone Kaffeesatz Light"/>
            </a:endParaRPr>
          </a:p>
          <a:p>
            <a:pPr>
              <a:buFont typeface="Wingdings" charset="2"/>
              <a:buChar char="§"/>
            </a:pPr>
            <a:endParaRPr lang="en-US" b="1" dirty="0" smtClean="0">
              <a:solidFill>
                <a:srgbClr val="FFFFFF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3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go </a:t>
            </a:r>
            <a:r>
              <a:rPr lang="mr-IN" dirty="0" smtClean="0"/>
              <a:t>–</a:t>
            </a:r>
            <a:r>
              <a:rPr lang="en-US" dirty="0" smtClean="0"/>
              <a:t> a blocking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12</a:t>
            </a:fld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1333849" y="1986210"/>
            <a:ext cx="3056200" cy="1750194"/>
            <a:chOff x="653541" y="1644568"/>
            <a:chExt cx="3056200" cy="1750194"/>
          </a:xfrm>
        </p:grpSpPr>
        <p:sp>
          <p:nvSpPr>
            <p:cNvPr id="5" name="Rectangle 4"/>
            <p:cNvSpPr/>
            <p:nvPr/>
          </p:nvSpPr>
          <p:spPr>
            <a:xfrm>
              <a:off x="653541" y="2377827"/>
              <a:ext cx="690674" cy="4604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19067" y="1843076"/>
              <a:ext cx="690674" cy="4604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9067" y="2388679"/>
              <a:ext cx="690674" cy="4604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19067" y="2934281"/>
              <a:ext cx="690674" cy="4604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>
              <a:stCxn id="5" idx="3"/>
              <a:endCxn id="7" idx="1"/>
            </p:cNvCxnSpPr>
            <p:nvPr/>
          </p:nvCxnSpPr>
          <p:spPr>
            <a:xfrm flipV="1">
              <a:off x="1344215" y="2073317"/>
              <a:ext cx="1674852" cy="534751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endCxn id="8" idx="1"/>
            </p:cNvCxnSpPr>
            <p:nvPr/>
          </p:nvCxnSpPr>
          <p:spPr>
            <a:xfrm>
              <a:off x="1344215" y="2608068"/>
              <a:ext cx="1674852" cy="10852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5" idx="3"/>
              <a:endCxn id="9" idx="1"/>
            </p:cNvCxnSpPr>
            <p:nvPr/>
          </p:nvCxnSpPr>
          <p:spPr>
            <a:xfrm>
              <a:off x="1344215" y="2608068"/>
              <a:ext cx="1674852" cy="556454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030543" y="1644568"/>
              <a:ext cx="1626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Yanone Kaffeesatz Regular"/>
                  <a:cs typeface="Yanone Kaffeesatz Regular"/>
                </a:rPr>
                <a:t>1. broadcast Prepare</a:t>
              </a:r>
              <a:endParaRPr lang="en-US" dirty="0">
                <a:latin typeface="Yanone Kaffeesatz Regular"/>
                <a:cs typeface="Yanone Kaffeesatz Regular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738225" y="2007624"/>
            <a:ext cx="3056200" cy="1750194"/>
            <a:chOff x="653541" y="1644568"/>
            <a:chExt cx="3056200" cy="1750194"/>
          </a:xfrm>
        </p:grpSpPr>
        <p:sp>
          <p:nvSpPr>
            <p:cNvPr id="53" name="Rectangle 52"/>
            <p:cNvSpPr/>
            <p:nvPr/>
          </p:nvSpPr>
          <p:spPr>
            <a:xfrm>
              <a:off x="653541" y="2377827"/>
              <a:ext cx="690674" cy="4604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019067" y="1843076"/>
              <a:ext cx="690674" cy="4604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19067" y="2388679"/>
              <a:ext cx="690674" cy="4604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019067" y="2934281"/>
              <a:ext cx="690674" cy="4604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>
              <a:stCxn id="53" idx="3"/>
              <a:endCxn id="54" idx="1"/>
            </p:cNvCxnSpPr>
            <p:nvPr/>
          </p:nvCxnSpPr>
          <p:spPr>
            <a:xfrm flipV="1">
              <a:off x="1344215" y="2073317"/>
              <a:ext cx="1674852" cy="534751"/>
            </a:xfrm>
            <a:prstGeom prst="straightConnector1">
              <a:avLst/>
            </a:prstGeom>
            <a:ln w="28575" cmpd="sng">
              <a:headEnd type="arrow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endCxn id="55" idx="1"/>
            </p:cNvCxnSpPr>
            <p:nvPr/>
          </p:nvCxnSpPr>
          <p:spPr>
            <a:xfrm>
              <a:off x="1344215" y="2608068"/>
              <a:ext cx="1674852" cy="10852"/>
            </a:xfrm>
            <a:prstGeom prst="straightConnector1">
              <a:avLst/>
            </a:prstGeom>
            <a:ln w="28575" cmpd="sng">
              <a:headEnd type="arrow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3" idx="3"/>
              <a:endCxn id="56" idx="1"/>
            </p:cNvCxnSpPr>
            <p:nvPr/>
          </p:nvCxnSpPr>
          <p:spPr>
            <a:xfrm>
              <a:off x="1344215" y="2608068"/>
              <a:ext cx="1674852" cy="556454"/>
            </a:xfrm>
            <a:prstGeom prst="straightConnector1">
              <a:avLst/>
            </a:prstGeom>
            <a:ln w="28575" cmpd="sng">
              <a:headEnd type="arrow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030543" y="1644568"/>
              <a:ext cx="1283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Yanone Kaffeesatz Regular"/>
                  <a:cs typeface="Yanone Kaffeesatz Regular"/>
                </a:rPr>
                <a:t>2. wait for </a:t>
              </a:r>
              <a:r>
                <a:rPr lang="en-US" dirty="0" err="1" smtClean="0">
                  <a:latin typeface="Yanone Kaffeesatz Regular"/>
                  <a:cs typeface="Yanone Kaffeesatz Regular"/>
                </a:rPr>
                <a:t>Acks</a:t>
              </a:r>
              <a:endParaRPr lang="en-US" dirty="0">
                <a:latin typeface="Yanone Kaffeesatz Regular"/>
                <a:cs typeface="Yanone Kaffeesatz Regular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333849" y="3812078"/>
            <a:ext cx="3056200" cy="1750194"/>
            <a:chOff x="653541" y="1644568"/>
            <a:chExt cx="3056200" cy="1750194"/>
          </a:xfrm>
        </p:grpSpPr>
        <p:sp>
          <p:nvSpPr>
            <p:cNvPr id="62" name="Rectangle 61"/>
            <p:cNvSpPr/>
            <p:nvPr/>
          </p:nvSpPr>
          <p:spPr>
            <a:xfrm>
              <a:off x="653541" y="2377827"/>
              <a:ext cx="690674" cy="4604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019067" y="1843076"/>
              <a:ext cx="690674" cy="4604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019067" y="2388679"/>
              <a:ext cx="690674" cy="4604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019067" y="2934281"/>
              <a:ext cx="690674" cy="4604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Arrow Connector 65"/>
            <p:cNvCxnSpPr>
              <a:stCxn id="62" idx="3"/>
              <a:endCxn id="63" idx="1"/>
            </p:cNvCxnSpPr>
            <p:nvPr/>
          </p:nvCxnSpPr>
          <p:spPr>
            <a:xfrm flipV="1">
              <a:off x="1344215" y="2073317"/>
              <a:ext cx="1674852" cy="534751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endCxn id="64" idx="1"/>
            </p:cNvCxnSpPr>
            <p:nvPr/>
          </p:nvCxnSpPr>
          <p:spPr>
            <a:xfrm>
              <a:off x="1344215" y="2608068"/>
              <a:ext cx="1674852" cy="10852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62" idx="3"/>
              <a:endCxn id="65" idx="1"/>
            </p:cNvCxnSpPr>
            <p:nvPr/>
          </p:nvCxnSpPr>
          <p:spPr>
            <a:xfrm>
              <a:off x="1344215" y="2608068"/>
              <a:ext cx="1674852" cy="556454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1030543" y="1644568"/>
              <a:ext cx="15234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Yanone Kaffeesatz Regular"/>
                  <a:cs typeface="Yanone Kaffeesatz Regular"/>
                </a:rPr>
                <a:t>3</a:t>
              </a:r>
              <a:r>
                <a:rPr lang="en-US" dirty="0" smtClean="0">
                  <a:latin typeface="Yanone Kaffeesatz Regular"/>
                  <a:cs typeface="Yanone Kaffeesatz Regular"/>
                </a:rPr>
                <a:t>. broadcast Commit/Rollback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753952" y="3812078"/>
            <a:ext cx="3056200" cy="1750194"/>
            <a:chOff x="653541" y="1644568"/>
            <a:chExt cx="3056200" cy="1750194"/>
          </a:xfrm>
        </p:grpSpPr>
        <p:sp>
          <p:nvSpPr>
            <p:cNvPr id="72" name="Rectangle 71"/>
            <p:cNvSpPr/>
            <p:nvPr/>
          </p:nvSpPr>
          <p:spPr>
            <a:xfrm>
              <a:off x="653541" y="2377827"/>
              <a:ext cx="690674" cy="4604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019067" y="1843076"/>
              <a:ext cx="690674" cy="4604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019067" y="2388679"/>
              <a:ext cx="690674" cy="4604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019067" y="2934281"/>
              <a:ext cx="690674" cy="4604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>
              <a:stCxn id="72" idx="3"/>
              <a:endCxn id="73" idx="1"/>
            </p:cNvCxnSpPr>
            <p:nvPr/>
          </p:nvCxnSpPr>
          <p:spPr>
            <a:xfrm flipV="1">
              <a:off x="1344215" y="2073317"/>
              <a:ext cx="1674852" cy="534751"/>
            </a:xfrm>
            <a:prstGeom prst="straightConnector1">
              <a:avLst/>
            </a:prstGeom>
            <a:ln w="28575" cmpd="sng">
              <a:headEnd type="arrow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endCxn id="74" idx="1"/>
            </p:cNvCxnSpPr>
            <p:nvPr/>
          </p:nvCxnSpPr>
          <p:spPr>
            <a:xfrm>
              <a:off x="1344215" y="2608068"/>
              <a:ext cx="1674852" cy="10852"/>
            </a:xfrm>
            <a:prstGeom prst="straightConnector1">
              <a:avLst/>
            </a:prstGeom>
            <a:ln w="28575" cmpd="sng">
              <a:headEnd type="arrow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72" idx="3"/>
              <a:endCxn id="75" idx="1"/>
            </p:cNvCxnSpPr>
            <p:nvPr/>
          </p:nvCxnSpPr>
          <p:spPr>
            <a:xfrm>
              <a:off x="1344215" y="2608068"/>
              <a:ext cx="1674852" cy="556454"/>
            </a:xfrm>
            <a:prstGeom prst="straightConnector1">
              <a:avLst/>
            </a:prstGeom>
            <a:ln w="28575" cmpd="sng">
              <a:headEnd type="arrow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1030543" y="1644568"/>
              <a:ext cx="1283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Yanone Kaffeesatz Regular"/>
                  <a:cs typeface="Yanone Kaffeesatz Regular"/>
                </a:rPr>
                <a:t>4. wait for </a:t>
              </a:r>
              <a:r>
                <a:rPr lang="en-US" dirty="0" err="1" smtClean="0">
                  <a:latin typeface="Yanone Kaffeesatz Regular"/>
                  <a:cs typeface="Yanone Kaffeesatz Regular"/>
                </a:rPr>
                <a:t>Acks</a:t>
              </a:r>
              <a:endParaRPr lang="en-US" dirty="0">
                <a:latin typeface="Yanone Kaffeesatz Regular"/>
                <a:cs typeface="Yanone Kaffeesatz Regular"/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312045" y="1336879"/>
            <a:ext cx="2519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Yanone Kaffeesatz Regular"/>
                <a:cs typeface="Yanone Kaffeesatz Regular"/>
              </a:rPr>
              <a:t>Two-Phase Commit (2PC)</a:t>
            </a:r>
            <a:endParaRPr lang="en-US" sz="2400" dirty="0">
              <a:latin typeface="Yanone Kaffeesatz Regular"/>
              <a:cs typeface="Yanone Kaffeesatz Regular"/>
            </a:endParaRPr>
          </a:p>
        </p:txBody>
      </p:sp>
      <p:sp>
        <p:nvSpPr>
          <p:cNvPr id="82" name="Content Placeholder 5"/>
          <p:cNvSpPr>
            <a:spLocks noGrp="1"/>
          </p:cNvSpPr>
          <p:nvPr>
            <p:ph sz="half" idx="4294967295"/>
          </p:nvPr>
        </p:nvSpPr>
        <p:spPr>
          <a:xfrm>
            <a:off x="457200" y="5866612"/>
            <a:ext cx="8229600" cy="5935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Blocking, all messages go through coordinator</a:t>
            </a:r>
          </a:p>
        </p:txBody>
      </p:sp>
    </p:spTree>
    <p:extLst>
      <p:ext uri="{BB962C8B-B14F-4D97-AF65-F5344CB8AC3E}">
        <p14:creationId xmlns:p14="http://schemas.microsoft.com/office/powerpoint/2010/main" val="186764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a blocking protocol appropriate?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267559"/>
              </p:ext>
            </p:extLst>
          </p:nvPr>
        </p:nvGraphicFramePr>
        <p:xfrm>
          <a:off x="4892991" y="1211073"/>
          <a:ext cx="3776649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2338"/>
                <a:gridCol w="1234311"/>
              </a:tblGrid>
              <a:tr h="306733">
                <a:tc gridSpan="2">
                  <a:txBody>
                    <a:bodyPr/>
                    <a:lstStyle/>
                    <a:p>
                      <a:r>
                        <a:rPr lang="en-US" sz="1600" dirty="0" smtClean="0">
                          <a:latin typeface="Yanone Kaffeesatz Regular"/>
                          <a:cs typeface="Yanone Kaffeesatz Regular"/>
                        </a:rPr>
                        <a:t>“Latency numbers every programmer should know”</a:t>
                      </a:r>
                      <a:endParaRPr lang="en-US" sz="1600" dirty="0">
                        <a:latin typeface="Yanone Kaffeesatz Regular"/>
                        <a:cs typeface="Yanone Kaffeesatz Regular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6733">
                <a:tc>
                  <a:txBody>
                    <a:bodyPr/>
                    <a:lstStyle/>
                    <a:p>
                      <a:r>
                        <a:rPr lang="en-US" sz="1600" b="0" i="0" smtClean="0">
                          <a:latin typeface="Yanone Kaffeesatz Light"/>
                          <a:cs typeface="Yanone Kaffeesatz Light"/>
                        </a:rPr>
                        <a:t>L1 cache reference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0.5 ns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6733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Branch </a:t>
                      </a:r>
                      <a:r>
                        <a:rPr lang="en-US" sz="1600" b="0" i="0" dirty="0" err="1" smtClean="0">
                          <a:latin typeface="Yanone Kaffeesatz Light"/>
                          <a:cs typeface="Yanone Kaffeesatz Light"/>
                        </a:rPr>
                        <a:t>mispredict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5 ns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6733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L2 cache reference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7 ns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6733">
                <a:tc>
                  <a:txBody>
                    <a:bodyPr/>
                    <a:lstStyle/>
                    <a:p>
                      <a:r>
                        <a:rPr lang="en-US" sz="1600" b="0" i="0" dirty="0" err="1" smtClean="0">
                          <a:latin typeface="Yanone Kaffeesatz Light"/>
                          <a:cs typeface="Yanone Kaffeesatz Light"/>
                        </a:rPr>
                        <a:t>Mutex</a:t>
                      </a:r>
                      <a:r>
                        <a:rPr lang="en-US" sz="1600" b="0" i="0" baseline="0" dirty="0" smtClean="0">
                          <a:latin typeface="Yanone Kaffeesatz Light"/>
                          <a:cs typeface="Yanone Kaffeesatz Light"/>
                        </a:rPr>
                        <a:t> lock/unlock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25 ns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6733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Main memory reference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100 ns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6733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Compress 1K bytes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3 000 ns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6733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Send 1K bytes over 1 </a:t>
                      </a:r>
                      <a:r>
                        <a:rPr lang="en-US" sz="1600" b="0" i="0" dirty="0" err="1" smtClean="0">
                          <a:latin typeface="Yanone Kaffeesatz Light"/>
                          <a:cs typeface="Yanone Kaffeesatz Light"/>
                        </a:rPr>
                        <a:t>Gbps</a:t>
                      </a:r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 network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10 000 ns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6733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Read 4K</a:t>
                      </a:r>
                      <a:r>
                        <a:rPr lang="en-US" sz="1600" b="0" i="0" baseline="0" dirty="0" smtClean="0">
                          <a:latin typeface="Yanone Kaffeesatz Light"/>
                          <a:cs typeface="Yanone Kaffeesatz Light"/>
                        </a:rPr>
                        <a:t> randomly from SSD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150</a:t>
                      </a:r>
                      <a:r>
                        <a:rPr lang="en-US" sz="1600" b="0" i="0" baseline="0" dirty="0" smtClean="0">
                          <a:latin typeface="Yanone Kaffeesatz Light"/>
                          <a:cs typeface="Yanone Kaffeesatz Light"/>
                        </a:rPr>
                        <a:t> 000 ns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6733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Read 1MB</a:t>
                      </a:r>
                      <a:r>
                        <a:rPr lang="en-US" sz="1600" b="0" i="0" baseline="0" dirty="0" smtClean="0">
                          <a:latin typeface="Yanone Kaffeesatz Light"/>
                          <a:cs typeface="Yanone Kaffeesatz Light"/>
                        </a:rPr>
                        <a:t> sequentially from memory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250 000 ns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6733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Round trip within datacenter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500 000 ns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6733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Read 1 MB sequentially</a:t>
                      </a:r>
                      <a:r>
                        <a:rPr lang="en-US" sz="1600" b="0" i="0" baseline="0" dirty="0" smtClean="0">
                          <a:latin typeface="Yanone Kaffeesatz Light"/>
                          <a:cs typeface="Yanone Kaffeesatz Light"/>
                        </a:rPr>
                        <a:t> from SSD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1 000 000 ns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6733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Disk seek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10 000 000 ns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6733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Read 1</a:t>
                      </a:r>
                      <a:r>
                        <a:rPr lang="en-US" sz="1600" b="0" i="0" baseline="0" dirty="0" smtClean="0">
                          <a:latin typeface="Yanone Kaffeesatz Light"/>
                          <a:cs typeface="Yanone Kaffeesatz Light"/>
                        </a:rPr>
                        <a:t> MB sequentially from disk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20 000 000 ns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6733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Send packet CA-&gt;Netherlands-&gt;</a:t>
                      </a:r>
                      <a:r>
                        <a:rPr lang="en-US" sz="1600" b="0" i="0" baseline="0" dirty="0" smtClean="0">
                          <a:latin typeface="Yanone Kaffeesatz Light"/>
                          <a:cs typeface="Yanone Kaffeesatz Light"/>
                        </a:rPr>
                        <a:t>CA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150 000 000 ns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6733">
                <a:tc gridSpan="2">
                  <a:txBody>
                    <a:bodyPr/>
                    <a:lstStyle/>
                    <a:p>
                      <a:pPr algn="r"/>
                      <a:r>
                        <a:rPr lang="en-US" sz="1600" b="0" i="0" dirty="0" smtClean="0">
                          <a:latin typeface="Yanone Kaffeesatz Light"/>
                          <a:cs typeface="Yanone Kaffeesatz Light"/>
                        </a:rPr>
                        <a:t>Source: Jeff Dean</a:t>
                      </a:r>
                      <a:endParaRPr lang="en-US" sz="1600" b="0" i="0" dirty="0">
                        <a:latin typeface="Yanone Kaffeesatz Light"/>
                        <a:cs typeface="Yanone Kaffeesatz Ligh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Yanone Kaffeesatz Regular"/>
                        <a:cs typeface="Yanone Kaffeesatz Regula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2346" y="1417638"/>
            <a:ext cx="42271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Yanone Kaffeesatz Regular"/>
                <a:cs typeface="Yanone Kaffeesatz Regular"/>
              </a:rPr>
              <a:t>Blocking agreement –</a:t>
            </a:r>
          </a:p>
          <a:p>
            <a:r>
              <a:rPr lang="en-US" sz="2400" dirty="0">
                <a:latin typeface="Yanone Kaffeesatz Regular"/>
                <a:cs typeface="Yanone Kaffeesatz Regular"/>
              </a:rPr>
              <a:t>	</a:t>
            </a:r>
            <a:r>
              <a:rPr lang="en-US" sz="2400" dirty="0" smtClean="0">
                <a:latin typeface="Yanone Kaffeesatz Regular"/>
                <a:cs typeface="Yanone Kaffeesatz Regular"/>
              </a:rPr>
              <a:t>only as fast as the slowest participant </a:t>
            </a:r>
            <a:endParaRPr lang="en-US" sz="2400" dirty="0">
              <a:latin typeface="Yanone Kaffeesatz Regular"/>
              <a:cs typeface="Yanone Kaffeesatz Regula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001" y="3097761"/>
            <a:ext cx="1633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CB0D24"/>
                </a:solidFill>
                <a:latin typeface="Yanone Kaffeesatz Regular"/>
                <a:cs typeface="Yanone Kaffeesatz Regular"/>
              </a:rPr>
              <a:t>Scheduling?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CB0D24"/>
                </a:solidFill>
                <a:latin typeface="Yanone Kaffeesatz Regular"/>
                <a:cs typeface="Yanone Kaffeesatz Regular"/>
              </a:rPr>
              <a:t>I/O?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6001" y="5658278"/>
            <a:ext cx="36357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  <a:latin typeface="Yanone Kaffeesatz Regular"/>
                <a:cs typeface="Yanone Kaffeesatz Regular"/>
              </a:rPr>
              <a:t>Use a non-blocking protocol</a:t>
            </a:r>
            <a:endParaRPr lang="en-US" sz="3200" dirty="0">
              <a:solidFill>
                <a:schemeClr val="accent3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3" name="Oval 2"/>
          <p:cNvSpPr/>
          <p:nvPr/>
        </p:nvSpPr>
        <p:spPr>
          <a:xfrm>
            <a:off x="4759539" y="2800180"/>
            <a:ext cx="4064940" cy="520964"/>
          </a:xfrm>
          <a:prstGeom prst="ellipse">
            <a:avLst/>
          </a:prstGeom>
          <a:noFill/>
          <a:ln>
            <a:solidFill>
              <a:srgbClr val="CB0D2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75820" y="5126912"/>
            <a:ext cx="4064940" cy="520964"/>
          </a:xfrm>
          <a:prstGeom prst="ellipse">
            <a:avLst/>
          </a:prstGeom>
          <a:noFill/>
          <a:ln>
            <a:solidFill>
              <a:srgbClr val="CB0D2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2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3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Non-blocking agreement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077" y="2020080"/>
            <a:ext cx="4426011" cy="2929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Paxos</a:t>
            </a:r>
            <a:endParaRPr lang="en-US" sz="2800" dirty="0" smtClean="0"/>
          </a:p>
          <a:p>
            <a:r>
              <a:rPr lang="en-US" sz="2800" dirty="0" smtClean="0"/>
              <a:t>Tolerates non-malicious faults or unresponsive nodes: in multi-cores, </a:t>
            </a:r>
            <a:r>
              <a:rPr lang="en-US" sz="2800" dirty="0" smtClean="0">
                <a:solidFill>
                  <a:schemeClr val="accent3"/>
                </a:solidFill>
              </a:rPr>
              <a:t>slow cores</a:t>
            </a:r>
          </a:p>
          <a:p>
            <a:r>
              <a:rPr lang="en-US" sz="2800" dirty="0" smtClean="0"/>
              <a:t>Needs a majority of responses to progress (tolerates partitions)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19688" y="2100860"/>
            <a:ext cx="19918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Yanone Kaffeesatz Regular"/>
                <a:cs typeface="Yanone Kaffeesatz Regular"/>
              </a:rPr>
              <a:t>Phase 1: prepare</a:t>
            </a:r>
          </a:p>
          <a:p>
            <a:r>
              <a:rPr lang="en-US" sz="2800" dirty="0" smtClean="0">
                <a:latin typeface="Yanone Kaffeesatz Regular"/>
                <a:cs typeface="Yanone Kaffeesatz Regular"/>
              </a:rPr>
              <a:t>Phase 2: accept</a:t>
            </a:r>
            <a:endParaRPr lang="en-US" sz="2800" dirty="0">
              <a:latin typeface="Yanone Kaffeesatz Regular"/>
              <a:cs typeface="Yanone Kaffeesatz Regula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19688" y="3232520"/>
            <a:ext cx="165942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Yanone Kaffeesatz Regular"/>
                <a:cs typeface="Yanone Kaffeesatz Regular"/>
              </a:rPr>
              <a:t>Roles: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Yanone Kaffeesatz Regular"/>
                <a:cs typeface="Yanone Kaffeesatz Regular"/>
              </a:rPr>
              <a:t>Proposer</a:t>
            </a:r>
            <a:endParaRPr lang="en-US" sz="2800" dirty="0" smtClean="0">
              <a:solidFill>
                <a:schemeClr val="accent2"/>
              </a:solidFill>
              <a:latin typeface="Yanone Kaffeesatz Regular"/>
              <a:cs typeface="Yanone Kaffeesatz Regular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Yanone Kaffeesatz Regular"/>
                <a:cs typeface="Yanone Kaffeesatz Regular"/>
              </a:rPr>
              <a:t>Acceptor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chemeClr val="accent3"/>
                </a:solidFill>
                <a:latin typeface="Yanone Kaffeesatz Regular"/>
                <a:cs typeface="Yanone Kaffeesatz Regular"/>
              </a:rPr>
              <a:t>Learner</a:t>
            </a:r>
            <a:endParaRPr lang="en-US" sz="2800" dirty="0">
              <a:solidFill>
                <a:schemeClr val="accent3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380" y="5002797"/>
            <a:ext cx="44544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Yanone Kaffeesatz Regular"/>
                <a:cs typeface="Yanone Kaffeesatz Regular"/>
              </a:rPr>
              <a:t>Lots of variations and optimizations: </a:t>
            </a:r>
            <a:r>
              <a:rPr lang="en-US" sz="2800" dirty="0" err="1">
                <a:latin typeface="Yanone Kaffeesatz Regular"/>
                <a:cs typeface="Yanone Kaffeesatz Regular"/>
              </a:rPr>
              <a:t>CheapPaxos</a:t>
            </a:r>
            <a:r>
              <a:rPr lang="en-US" sz="2800" dirty="0">
                <a:latin typeface="Yanone Kaffeesatz Regular"/>
                <a:cs typeface="Yanone Kaffeesatz Regular"/>
              </a:rPr>
              <a:t>, </a:t>
            </a:r>
            <a:r>
              <a:rPr lang="en-US" sz="2800" dirty="0" err="1">
                <a:latin typeface="Yanone Kaffeesatz Regular"/>
                <a:cs typeface="Yanone Kaffeesatz Regular"/>
              </a:rPr>
              <a:t>MultiPaxos</a:t>
            </a:r>
            <a:r>
              <a:rPr lang="en-US" sz="2800" dirty="0">
                <a:latin typeface="Yanone Kaffeesatz Regular"/>
                <a:cs typeface="Yanone Kaffeesatz Regular"/>
              </a:rPr>
              <a:t>, </a:t>
            </a:r>
            <a:r>
              <a:rPr lang="en-US" sz="2800" dirty="0" err="1">
                <a:latin typeface="Yanone Kaffeesatz Regular"/>
                <a:cs typeface="Yanone Kaffeesatz Regular"/>
              </a:rPr>
              <a:t>FastPaxos</a:t>
            </a:r>
            <a:r>
              <a:rPr lang="en-US" sz="2800" dirty="0">
                <a:latin typeface="Yanone Kaffeesatz Regular"/>
                <a:cs typeface="Yanone Kaffeesatz Regular"/>
              </a:rPr>
              <a:t> etc.</a:t>
            </a:r>
          </a:p>
          <a:p>
            <a:endParaRPr lang="en-US" sz="2800" dirty="0">
              <a:latin typeface="Yanone Kaffeesatz Regular"/>
              <a:cs typeface="Yanone Kaffeesatz Regular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19688" y="5100139"/>
            <a:ext cx="28908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Yanone Kaffeesatz Regular"/>
                <a:cs typeface="Yanone Kaffeesatz Regular"/>
              </a:rPr>
              <a:t>Usually – all roles on a physical node</a:t>
            </a:r>
          </a:p>
          <a:p>
            <a:r>
              <a:rPr lang="en-US" sz="2800" dirty="0" smtClean="0">
                <a:latin typeface="Yanone Kaffeesatz Regular"/>
                <a:cs typeface="Yanone Kaffeesatz Regular"/>
              </a:rPr>
              <a:t>(</a:t>
            </a:r>
            <a:r>
              <a:rPr lang="en-US" sz="2800" dirty="0">
                <a:latin typeface="Yanone Kaffeesatz Regular"/>
                <a:cs typeface="Yanone Kaffeesatz Regular"/>
              </a:rPr>
              <a:t>Collapsed </a:t>
            </a:r>
            <a:r>
              <a:rPr lang="en-US" sz="2800" dirty="0" err="1">
                <a:latin typeface="Yanone Kaffeesatz Regular"/>
                <a:cs typeface="Yanone Kaffeesatz Regular"/>
              </a:rPr>
              <a:t>Paxos</a:t>
            </a:r>
            <a:r>
              <a:rPr lang="en-US" sz="2800" dirty="0">
                <a:latin typeface="Yanone Kaffeesatz Regular"/>
                <a:cs typeface="Yanone Kaffeesatz Regular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1132947" y="1178581"/>
            <a:ext cx="68781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>
                <a:latin typeface="Yanone Kaffeesatz Regular"/>
                <a:cs typeface="Yanone Kaffeesatz Regular"/>
              </a:rPr>
              <a:t>Consensus</a:t>
            </a:r>
            <a:r>
              <a:rPr lang="en-US" sz="2400" dirty="0">
                <a:latin typeface="Yanone Kaffeesatz Regular"/>
                <a:cs typeface="Yanone Kaffeesatz Regular"/>
              </a:rPr>
              <a:t> ~ non-blocking agreement between distributed processes on one out of possibly multiple proposed values</a:t>
            </a:r>
          </a:p>
        </p:txBody>
      </p:sp>
    </p:spTree>
    <p:extLst>
      <p:ext uri="{BB962C8B-B14F-4D97-AF65-F5344CB8AC3E}">
        <p14:creationId xmlns:p14="http://schemas.microsoft.com/office/powerpoint/2010/main" val="249069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MultiPaxos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15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287824" y="2130053"/>
            <a:ext cx="539952" cy="53995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6" name="Oval 5"/>
          <p:cNvSpPr/>
          <p:nvPr/>
        </p:nvSpPr>
        <p:spPr>
          <a:xfrm>
            <a:off x="5287824" y="3415481"/>
            <a:ext cx="539952" cy="539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5287824" y="4700910"/>
            <a:ext cx="539952" cy="53995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215578" y="2000764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70939" y="2130053"/>
            <a:ext cx="539952" cy="53995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770939" y="3415481"/>
            <a:ext cx="539952" cy="539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14" name="Oval 13"/>
          <p:cNvSpPr/>
          <p:nvPr/>
        </p:nvSpPr>
        <p:spPr>
          <a:xfrm>
            <a:off x="3770939" y="4700910"/>
            <a:ext cx="539952" cy="53995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698693" y="2000764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04709" y="2130053"/>
            <a:ext cx="539952" cy="53995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804709" y="3415481"/>
            <a:ext cx="539952" cy="539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19" name="Oval 18"/>
          <p:cNvSpPr/>
          <p:nvPr/>
        </p:nvSpPr>
        <p:spPr>
          <a:xfrm>
            <a:off x="6804709" y="4700910"/>
            <a:ext cx="539952" cy="53995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732463" y="2000764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5" idx="4"/>
            <a:endCxn id="13" idx="0"/>
          </p:cNvCxnSpPr>
          <p:nvPr/>
        </p:nvCxnSpPr>
        <p:spPr>
          <a:xfrm flipH="1">
            <a:off x="4040915" y="2670005"/>
            <a:ext cx="1516885" cy="745476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4"/>
            <a:endCxn id="18" idx="0"/>
          </p:cNvCxnSpPr>
          <p:nvPr/>
        </p:nvCxnSpPr>
        <p:spPr>
          <a:xfrm>
            <a:off x="5557800" y="2670005"/>
            <a:ext cx="1516885" cy="745476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4"/>
            <a:endCxn id="6" idx="0"/>
          </p:cNvCxnSpPr>
          <p:nvPr/>
        </p:nvCxnSpPr>
        <p:spPr>
          <a:xfrm>
            <a:off x="5557800" y="2670005"/>
            <a:ext cx="0" cy="745476"/>
          </a:xfrm>
          <a:prstGeom prst="straightConnector1">
            <a:avLst/>
          </a:prstGeom>
          <a:ln w="28575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4"/>
            <a:endCxn id="14" idx="0"/>
          </p:cNvCxnSpPr>
          <p:nvPr/>
        </p:nvCxnSpPr>
        <p:spPr>
          <a:xfrm>
            <a:off x="4040915" y="3955433"/>
            <a:ext cx="0" cy="745477"/>
          </a:xfrm>
          <a:prstGeom prst="straightConnector1">
            <a:avLst/>
          </a:prstGeom>
          <a:ln w="28575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4"/>
            <a:endCxn id="7" idx="0"/>
          </p:cNvCxnSpPr>
          <p:nvPr/>
        </p:nvCxnSpPr>
        <p:spPr>
          <a:xfrm>
            <a:off x="4040915" y="3955433"/>
            <a:ext cx="1516885" cy="745477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4"/>
            <a:endCxn id="19" idx="0"/>
          </p:cNvCxnSpPr>
          <p:nvPr/>
        </p:nvCxnSpPr>
        <p:spPr>
          <a:xfrm>
            <a:off x="4040915" y="3955433"/>
            <a:ext cx="3033770" cy="745477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4"/>
            <a:endCxn id="14" idx="0"/>
          </p:cNvCxnSpPr>
          <p:nvPr/>
        </p:nvCxnSpPr>
        <p:spPr>
          <a:xfrm flipH="1">
            <a:off x="4040915" y="3955433"/>
            <a:ext cx="1516885" cy="745477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4"/>
            <a:endCxn id="7" idx="0"/>
          </p:cNvCxnSpPr>
          <p:nvPr/>
        </p:nvCxnSpPr>
        <p:spPr>
          <a:xfrm>
            <a:off x="5557800" y="3955433"/>
            <a:ext cx="0" cy="745477"/>
          </a:xfrm>
          <a:prstGeom prst="straightConnector1">
            <a:avLst/>
          </a:prstGeom>
          <a:ln w="28575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6" idx="4"/>
            <a:endCxn id="19" idx="0"/>
          </p:cNvCxnSpPr>
          <p:nvPr/>
        </p:nvCxnSpPr>
        <p:spPr>
          <a:xfrm>
            <a:off x="5557800" y="3955433"/>
            <a:ext cx="1516885" cy="745477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8" idx="4"/>
            <a:endCxn id="19" idx="0"/>
          </p:cNvCxnSpPr>
          <p:nvPr/>
        </p:nvCxnSpPr>
        <p:spPr>
          <a:xfrm>
            <a:off x="7074685" y="3955433"/>
            <a:ext cx="0" cy="745477"/>
          </a:xfrm>
          <a:prstGeom prst="straightConnector1">
            <a:avLst/>
          </a:prstGeom>
          <a:ln w="28575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8" idx="4"/>
            <a:endCxn id="7" idx="0"/>
          </p:cNvCxnSpPr>
          <p:nvPr/>
        </p:nvCxnSpPr>
        <p:spPr>
          <a:xfrm flipH="1">
            <a:off x="5557800" y="3955433"/>
            <a:ext cx="1516885" cy="745477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8" idx="4"/>
            <a:endCxn id="14" idx="0"/>
          </p:cNvCxnSpPr>
          <p:nvPr/>
        </p:nvCxnSpPr>
        <p:spPr>
          <a:xfrm flipH="1">
            <a:off x="4040915" y="3955433"/>
            <a:ext cx="3033770" cy="745477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7200" y="2400785"/>
            <a:ext cx="28479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Yanone Kaffeesatz Regular"/>
                <a:cs typeface="Yanone Kaffeesatz Regular"/>
              </a:rPr>
              <a:t>Unless failed, keep same leader in subsequent rounds</a:t>
            </a:r>
          </a:p>
          <a:p>
            <a:endParaRPr lang="en-US" sz="2400" dirty="0">
              <a:latin typeface="Yanone Kaffeesatz Regular"/>
              <a:cs typeface="Yanone Kaffeesatz Regular"/>
            </a:endParaRPr>
          </a:p>
        </p:txBody>
      </p:sp>
    </p:spTree>
    <p:extLst>
      <p:ext uri="{BB962C8B-B14F-4D97-AF65-F5344CB8AC3E}">
        <p14:creationId xmlns:p14="http://schemas.microsoft.com/office/powerpoint/2010/main" val="76818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</a:t>
            </a:r>
            <a:r>
              <a:rPr lang="en-US" dirty="0" err="1" smtClean="0"/>
              <a:t>MultiPaxos</a:t>
            </a:r>
            <a:r>
              <a:rPr lang="en-US" dirty="0" smtClean="0"/>
              <a:t> scale in a multi-core?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552892" y="5807762"/>
            <a:ext cx="8229600" cy="5935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Limited scalability in the multi-core environment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310384"/>
              </p:ext>
            </p:extLst>
          </p:nvPr>
        </p:nvGraphicFramePr>
        <p:xfrm>
          <a:off x="822340" y="1329493"/>
          <a:ext cx="7564661" cy="4478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652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8" grpId="0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the multi-core environment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49317476"/>
              </p:ext>
            </p:extLst>
          </p:nvPr>
        </p:nvGraphicFramePr>
        <p:xfrm>
          <a:off x="360441" y="2066259"/>
          <a:ext cx="5330990" cy="3553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73245" y="5333632"/>
            <a:ext cx="758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B0D24"/>
                </a:solidFill>
                <a:latin typeface="Yanone Kaffeesatz Regular"/>
                <a:cs typeface="Yanone Kaffeesatz Regular"/>
              </a:rPr>
              <a:t>&lt; 1 us</a:t>
            </a:r>
            <a:endParaRPr lang="en-US" sz="2400" dirty="0">
              <a:solidFill>
                <a:srgbClr val="CB0D24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06638" y="5333632"/>
            <a:ext cx="96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B0D24"/>
                </a:solidFill>
                <a:latin typeface="Yanone Kaffeesatz Regular"/>
                <a:cs typeface="Yanone Kaffeesatz Regular"/>
              </a:rPr>
              <a:t>~100 us</a:t>
            </a:r>
            <a:endParaRPr lang="en-US" sz="2400" dirty="0">
              <a:solidFill>
                <a:srgbClr val="CB0D24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99583" y="1260995"/>
            <a:ext cx="4544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Yanone Kaffeesatz Regular"/>
                <a:cs typeface="Yanone Kaffeesatz Regular"/>
              </a:rPr>
              <a:t>Where does time go when sending a message?</a:t>
            </a:r>
            <a:endParaRPr lang="en-US" sz="2400" dirty="0">
              <a:latin typeface="Yanone Kaffeesatz Regular"/>
              <a:cs typeface="Yanone Kaffeesatz Regula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26011" y="2661821"/>
            <a:ext cx="3048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Yanone Kaffeesatz Regular"/>
                <a:cs typeface="Yanone Kaffeesatz Regular"/>
              </a:rPr>
              <a:t>Large networks:</a:t>
            </a:r>
          </a:p>
          <a:p>
            <a:r>
              <a:rPr lang="en-US" sz="2000" dirty="0" smtClean="0">
                <a:latin typeface="Yanone Kaffeesatz Regular"/>
                <a:cs typeface="Yanone Kaffeesatz Regular"/>
              </a:rPr>
              <a:t>Minimize number of round</a:t>
            </a:r>
            <a:r>
              <a:rPr lang="en-US" sz="2000" dirty="0">
                <a:latin typeface="Yanone Kaffeesatz Regular"/>
                <a:cs typeface="Yanone Kaffeesatz Regular"/>
              </a:rPr>
              <a:t>s</a:t>
            </a:r>
            <a:r>
              <a:rPr lang="en-US" sz="2000" dirty="0" smtClean="0">
                <a:latin typeface="Yanone Kaffeesatz Regular"/>
                <a:cs typeface="Yanone Kaffeesatz Regular"/>
              </a:rPr>
              <a:t>/instance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35661" y="5081643"/>
            <a:ext cx="44175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/>
                </a:solidFill>
                <a:latin typeface="Yanone Kaffeesatz Regular"/>
                <a:cs typeface="Yanone Kaffeesatz Regular"/>
              </a:rPr>
              <a:t>Multi-core:</a:t>
            </a:r>
          </a:p>
          <a:p>
            <a:pPr algn="ctr"/>
            <a:r>
              <a:rPr lang="en-US" sz="3200" dirty="0" smtClean="0">
                <a:solidFill>
                  <a:schemeClr val="accent3"/>
                </a:solidFill>
                <a:latin typeface="Yanone Kaffeesatz Regular"/>
                <a:cs typeface="Yanone Kaffeesatz Regular"/>
              </a:rPr>
              <a:t>Minimize the number of messages</a:t>
            </a:r>
            <a:endParaRPr lang="en-US" sz="3200" dirty="0">
              <a:solidFill>
                <a:schemeClr val="accent3"/>
              </a:solidFill>
              <a:latin typeface="Yanone Kaffeesatz Regular"/>
              <a:cs typeface="Yanone Kaffeesatz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89731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  <p:bldP spid="9" grpId="0"/>
      <p:bldP spid="10" grpId="0"/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adapt </a:t>
            </a:r>
            <a:r>
              <a:rPr lang="en-US" dirty="0" err="1" smtClean="0"/>
              <a:t>Paxos</a:t>
            </a:r>
            <a:r>
              <a:rPr lang="en-US" dirty="0" smtClean="0"/>
              <a:t> to this scenario?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18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00690" y="1896849"/>
            <a:ext cx="539952" cy="53995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6" name="Oval 5"/>
          <p:cNvSpPr/>
          <p:nvPr/>
        </p:nvSpPr>
        <p:spPr>
          <a:xfrm>
            <a:off x="2600690" y="3182277"/>
            <a:ext cx="539952" cy="539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600690" y="4467706"/>
            <a:ext cx="539952" cy="53995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528444" y="1767560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83805" y="1896849"/>
            <a:ext cx="539952" cy="53995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083805" y="3182277"/>
            <a:ext cx="539952" cy="539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1083805" y="4467706"/>
            <a:ext cx="539952" cy="53995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011559" y="1767560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17575" y="1896849"/>
            <a:ext cx="539952" cy="53995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117575" y="3182277"/>
            <a:ext cx="539952" cy="539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4117575" y="4467706"/>
            <a:ext cx="539952" cy="53995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045329" y="1767560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5" idx="4"/>
            <a:endCxn id="10" idx="0"/>
          </p:cNvCxnSpPr>
          <p:nvPr/>
        </p:nvCxnSpPr>
        <p:spPr>
          <a:xfrm flipH="1">
            <a:off x="1353781" y="2436801"/>
            <a:ext cx="1516885" cy="745476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4"/>
            <a:endCxn id="14" idx="0"/>
          </p:cNvCxnSpPr>
          <p:nvPr/>
        </p:nvCxnSpPr>
        <p:spPr>
          <a:xfrm>
            <a:off x="2870666" y="2436801"/>
            <a:ext cx="1516885" cy="745476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4"/>
            <a:endCxn id="6" idx="0"/>
          </p:cNvCxnSpPr>
          <p:nvPr/>
        </p:nvCxnSpPr>
        <p:spPr>
          <a:xfrm>
            <a:off x="2870666" y="2436801"/>
            <a:ext cx="0" cy="745476"/>
          </a:xfrm>
          <a:prstGeom prst="straightConnector1">
            <a:avLst/>
          </a:prstGeom>
          <a:ln w="28575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4"/>
            <a:endCxn id="11" idx="0"/>
          </p:cNvCxnSpPr>
          <p:nvPr/>
        </p:nvCxnSpPr>
        <p:spPr>
          <a:xfrm>
            <a:off x="1353781" y="3722229"/>
            <a:ext cx="0" cy="745477"/>
          </a:xfrm>
          <a:prstGeom prst="straightConnector1">
            <a:avLst/>
          </a:prstGeom>
          <a:ln w="28575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4"/>
            <a:endCxn id="7" idx="0"/>
          </p:cNvCxnSpPr>
          <p:nvPr/>
        </p:nvCxnSpPr>
        <p:spPr>
          <a:xfrm>
            <a:off x="1353781" y="3722229"/>
            <a:ext cx="1516885" cy="745477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4"/>
            <a:endCxn id="15" idx="0"/>
          </p:cNvCxnSpPr>
          <p:nvPr/>
        </p:nvCxnSpPr>
        <p:spPr>
          <a:xfrm>
            <a:off x="1353781" y="3722229"/>
            <a:ext cx="3033770" cy="745477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4"/>
            <a:endCxn id="11" idx="0"/>
          </p:cNvCxnSpPr>
          <p:nvPr/>
        </p:nvCxnSpPr>
        <p:spPr>
          <a:xfrm flipH="1">
            <a:off x="1353781" y="3722229"/>
            <a:ext cx="1516885" cy="745477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4"/>
            <a:endCxn id="7" idx="0"/>
          </p:cNvCxnSpPr>
          <p:nvPr/>
        </p:nvCxnSpPr>
        <p:spPr>
          <a:xfrm>
            <a:off x="2870666" y="3722229"/>
            <a:ext cx="0" cy="745477"/>
          </a:xfrm>
          <a:prstGeom prst="straightConnector1">
            <a:avLst/>
          </a:prstGeom>
          <a:ln w="28575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4"/>
            <a:endCxn id="15" idx="0"/>
          </p:cNvCxnSpPr>
          <p:nvPr/>
        </p:nvCxnSpPr>
        <p:spPr>
          <a:xfrm>
            <a:off x="2870666" y="3722229"/>
            <a:ext cx="1516885" cy="745477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5" idx="0"/>
          </p:cNvCxnSpPr>
          <p:nvPr/>
        </p:nvCxnSpPr>
        <p:spPr>
          <a:xfrm>
            <a:off x="4387551" y="3722229"/>
            <a:ext cx="0" cy="745477"/>
          </a:xfrm>
          <a:prstGeom prst="straightConnector1">
            <a:avLst/>
          </a:prstGeom>
          <a:ln w="28575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4"/>
            <a:endCxn id="7" idx="0"/>
          </p:cNvCxnSpPr>
          <p:nvPr/>
        </p:nvCxnSpPr>
        <p:spPr>
          <a:xfrm flipH="1">
            <a:off x="2870666" y="3722229"/>
            <a:ext cx="1516885" cy="745477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4"/>
            <a:endCxn id="11" idx="0"/>
          </p:cNvCxnSpPr>
          <p:nvPr/>
        </p:nvCxnSpPr>
        <p:spPr>
          <a:xfrm flipH="1">
            <a:off x="1353781" y="3722229"/>
            <a:ext cx="3033770" cy="745477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556647" y="4414516"/>
            <a:ext cx="2339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Yanone Kaffeesatz Regular"/>
                <a:cs typeface="Yanone Kaffeesatz Regular"/>
              </a:rPr>
              <a:t>Replication of data (reliability):</a:t>
            </a:r>
          </a:p>
          <a:p>
            <a:r>
              <a:rPr lang="en-US" dirty="0" smtClean="0">
                <a:latin typeface="Yanone Kaffeesatz Regular"/>
                <a:cs typeface="Yanone Kaffeesatz Regular"/>
              </a:rPr>
              <a:t>Long-term memory</a:t>
            </a:r>
            <a:endParaRPr lang="en-US" dirty="0">
              <a:latin typeface="Yanone Kaffeesatz Regular"/>
              <a:cs typeface="Yanone Kaffeesatz Regular"/>
            </a:endParaRPr>
          </a:p>
        </p:txBody>
      </p:sp>
      <p:cxnSp>
        <p:nvCxnSpPr>
          <p:cNvPr id="30" name="Straight Arrow Connector 29"/>
          <p:cNvCxnSpPr>
            <a:stCxn id="3" idx="1"/>
            <a:endCxn id="15" idx="6"/>
          </p:cNvCxnSpPr>
          <p:nvPr/>
        </p:nvCxnSpPr>
        <p:spPr>
          <a:xfrm flipH="1">
            <a:off x="4657527" y="4737682"/>
            <a:ext cx="899120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55996" y="1843659"/>
            <a:ext cx="2672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Yanone Kaffeesatz Regular"/>
                <a:cs typeface="Yanone Kaffeesatz Regular"/>
              </a:rPr>
              <a:t>Replication of service (availability):</a:t>
            </a:r>
          </a:p>
          <a:p>
            <a:r>
              <a:rPr lang="en-US" dirty="0" smtClean="0">
                <a:latin typeface="Yanone Kaffeesatz Regular"/>
                <a:cs typeface="Yanone Kaffeesatz Regular"/>
              </a:rPr>
              <a:t>Advocate client commands</a:t>
            </a:r>
            <a:endParaRPr lang="en-US" dirty="0">
              <a:latin typeface="Yanone Kaffeesatz Regular"/>
              <a:cs typeface="Yanone Kaffeesatz Regular"/>
            </a:endParaRPr>
          </a:p>
        </p:txBody>
      </p:sp>
      <p:cxnSp>
        <p:nvCxnSpPr>
          <p:cNvPr id="33" name="Straight Arrow Connector 32"/>
          <p:cNvCxnSpPr>
            <a:stCxn id="32" idx="1"/>
            <a:endCxn id="13" idx="6"/>
          </p:cNvCxnSpPr>
          <p:nvPr/>
        </p:nvCxnSpPr>
        <p:spPr>
          <a:xfrm flipH="1">
            <a:off x="4657527" y="2166825"/>
            <a:ext cx="898469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555995" y="3129087"/>
            <a:ext cx="3350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Yanone Kaffeesatz Regular"/>
                <a:cs typeface="Yanone Kaffeesatz Regular"/>
              </a:rPr>
              <a:t>Resolve contention between proposers, short-term memory (reliability, availability)</a:t>
            </a:r>
          </a:p>
        </p:txBody>
      </p:sp>
      <p:cxnSp>
        <p:nvCxnSpPr>
          <p:cNvPr id="35" name="Straight Arrow Connector 34"/>
          <p:cNvCxnSpPr>
            <a:stCxn id="34" idx="1"/>
            <a:endCxn id="14" idx="6"/>
          </p:cNvCxnSpPr>
          <p:nvPr/>
        </p:nvCxnSpPr>
        <p:spPr>
          <a:xfrm flipH="1">
            <a:off x="4657527" y="3452253"/>
            <a:ext cx="898468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Content Placeholder 5"/>
          <p:cNvSpPr>
            <a:spLocks noGrp="1"/>
          </p:cNvSpPr>
          <p:nvPr>
            <p:ph sz="half" idx="4294967295"/>
          </p:nvPr>
        </p:nvSpPr>
        <p:spPr>
          <a:xfrm>
            <a:off x="457200" y="5680920"/>
            <a:ext cx="8353737" cy="5935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Using one acceptor significantly reduces the number of messages</a:t>
            </a:r>
          </a:p>
        </p:txBody>
      </p:sp>
    </p:spTree>
    <p:extLst>
      <p:ext uri="{BB962C8B-B14F-4D97-AF65-F5344CB8AC3E}">
        <p14:creationId xmlns:p14="http://schemas.microsoft.com/office/powerpoint/2010/main" val="96607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1Paxos: The failure-free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19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94390" y="1844913"/>
            <a:ext cx="539952" cy="53995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94390" y="3130341"/>
            <a:ext cx="539952" cy="539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494390" y="4415770"/>
            <a:ext cx="539952" cy="53995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22144" y="1715624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77505" y="1844913"/>
            <a:ext cx="539952" cy="53995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10" name="Oval 9"/>
          <p:cNvSpPr/>
          <p:nvPr/>
        </p:nvSpPr>
        <p:spPr>
          <a:xfrm>
            <a:off x="977505" y="3130341"/>
            <a:ext cx="539952" cy="539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977505" y="4415770"/>
            <a:ext cx="539952" cy="53995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905259" y="1715624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11275" y="1844913"/>
            <a:ext cx="539952" cy="53995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011275" y="3130341"/>
            <a:ext cx="539952" cy="539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4011275" y="4415770"/>
            <a:ext cx="539952" cy="53995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939029" y="1715624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5" idx="4"/>
            <a:endCxn id="10" idx="0"/>
          </p:cNvCxnSpPr>
          <p:nvPr/>
        </p:nvCxnSpPr>
        <p:spPr>
          <a:xfrm flipH="1">
            <a:off x="1247481" y="2384865"/>
            <a:ext cx="1516885" cy="745476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4"/>
            <a:endCxn id="11" idx="0"/>
          </p:cNvCxnSpPr>
          <p:nvPr/>
        </p:nvCxnSpPr>
        <p:spPr>
          <a:xfrm>
            <a:off x="1247481" y="3670293"/>
            <a:ext cx="0" cy="745477"/>
          </a:xfrm>
          <a:prstGeom prst="straightConnector1">
            <a:avLst/>
          </a:prstGeom>
          <a:ln w="28575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4"/>
            <a:endCxn id="7" idx="0"/>
          </p:cNvCxnSpPr>
          <p:nvPr/>
        </p:nvCxnSpPr>
        <p:spPr>
          <a:xfrm>
            <a:off x="1247481" y="3670293"/>
            <a:ext cx="1516885" cy="745477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4"/>
            <a:endCxn id="15" idx="0"/>
          </p:cNvCxnSpPr>
          <p:nvPr/>
        </p:nvCxnSpPr>
        <p:spPr>
          <a:xfrm>
            <a:off x="1247481" y="3670293"/>
            <a:ext cx="3033770" cy="745477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96498" y="1824850"/>
            <a:ext cx="3490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Yanone Kaffeesatz Regular"/>
                <a:cs typeface="Yanone Kaffeesatz Regular"/>
              </a:rPr>
              <a:t>1. P2: obtains active acceptor A1 and sends </a:t>
            </a:r>
            <a:r>
              <a:rPr lang="en-US" sz="2400" dirty="0" err="1" smtClean="0">
                <a:latin typeface="Yanone Kaffeesatz Regular"/>
                <a:cs typeface="Yanone Kaffeesatz Regular"/>
              </a:rPr>
              <a:t>prepare_request</a:t>
            </a:r>
            <a:r>
              <a:rPr lang="en-US" sz="2400" dirty="0" smtClean="0">
                <a:latin typeface="Yanone Kaffeesatz Regular"/>
                <a:cs typeface="Yanone Kaffeesatz Regular"/>
              </a:rPr>
              <a:t>(</a:t>
            </a:r>
            <a:r>
              <a:rPr lang="en-US" sz="2400" dirty="0" err="1" smtClean="0">
                <a:latin typeface="Yanone Kaffeesatz Regular"/>
                <a:cs typeface="Yanone Kaffeesatz Regular"/>
              </a:rPr>
              <a:t>pn</a:t>
            </a:r>
            <a:r>
              <a:rPr lang="en-US" sz="2400" dirty="0" smtClean="0">
                <a:latin typeface="Yanone Kaffeesatz Regular"/>
                <a:cs typeface="Yanone Kaffeesatz Regular"/>
              </a:rPr>
              <a:t>)</a:t>
            </a:r>
            <a:endParaRPr lang="en-US" sz="2400" dirty="0">
              <a:latin typeface="Yanone Kaffeesatz Regular"/>
              <a:cs typeface="Yanone Kaffeesatz Regular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96498" y="2768150"/>
            <a:ext cx="3310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Yanone Kaffeesatz Regular"/>
                <a:cs typeface="Yanone Kaffeesatz Regular"/>
              </a:rPr>
              <a:t>2</a:t>
            </a:r>
            <a:r>
              <a:rPr lang="en-US" sz="2400" dirty="0" smtClean="0">
                <a:latin typeface="Yanone Kaffeesatz Regular"/>
                <a:cs typeface="Yanone Kaffeesatz Regular"/>
              </a:rPr>
              <a:t>. A1: if </a:t>
            </a:r>
            <a:r>
              <a:rPr lang="en-US" sz="2400" dirty="0" err="1" smtClean="0">
                <a:latin typeface="Yanone Kaffeesatz Regular"/>
                <a:cs typeface="Yanone Kaffeesatz Regular"/>
              </a:rPr>
              <a:t>pn</a:t>
            </a:r>
            <a:r>
              <a:rPr lang="en-US" sz="2400" dirty="0" smtClean="0">
                <a:latin typeface="Yanone Kaffeesatz Regular"/>
                <a:cs typeface="Yanone Kaffeesatz Regular"/>
              </a:rPr>
              <a:t> -&gt; max. proposal received, replies to P2 with </a:t>
            </a:r>
            <a:r>
              <a:rPr lang="en-US" sz="2400" dirty="0" err="1" smtClean="0">
                <a:latin typeface="Yanone Kaffeesatz Regular"/>
                <a:cs typeface="Yanone Kaffeesatz Regular"/>
              </a:rPr>
              <a:t>ack</a:t>
            </a:r>
            <a:endParaRPr lang="en-US" sz="2400" dirty="0" smtClean="0">
              <a:latin typeface="Yanone Kaffeesatz Regular"/>
              <a:cs typeface="Yanone Kaffeesatz Regular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98210" y="4646602"/>
            <a:ext cx="3488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Yanone Kaffeesatz Regular"/>
                <a:cs typeface="Yanone Kaffeesatz Regular"/>
              </a:rPr>
              <a:t>4. A1 broadcasts value to learners</a:t>
            </a:r>
            <a:endParaRPr lang="en-US" sz="2400" dirty="0">
              <a:latin typeface="Yanone Kaffeesatz Regular"/>
              <a:cs typeface="Yanone Kaffeesatz Regula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96498" y="3807935"/>
            <a:ext cx="3310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Yanone Kaffeesatz Regular"/>
                <a:cs typeface="Yanone Kaffeesatz Regular"/>
              </a:rPr>
              <a:t>3. P2 -&gt; A1 </a:t>
            </a:r>
          </a:p>
          <a:p>
            <a:r>
              <a:rPr lang="en-US" sz="2400" dirty="0">
                <a:latin typeface="Yanone Kaffeesatz Regular"/>
                <a:cs typeface="Yanone Kaffeesatz Regular"/>
              </a:rPr>
              <a:t>	</a:t>
            </a:r>
            <a:r>
              <a:rPr lang="en-US" sz="2400" dirty="0" err="1" smtClean="0">
                <a:latin typeface="Yanone Kaffeesatz Regular"/>
                <a:cs typeface="Yanone Kaffeesatz Regular"/>
              </a:rPr>
              <a:t>accept_request</a:t>
            </a:r>
            <a:r>
              <a:rPr lang="en-US" sz="2400" dirty="0" smtClean="0">
                <a:latin typeface="Yanone Kaffeesatz Regular"/>
                <a:cs typeface="Yanone Kaffeesatz Regular"/>
              </a:rPr>
              <a:t>(</a:t>
            </a:r>
            <a:r>
              <a:rPr lang="en-US" sz="2400" dirty="0" err="1" smtClean="0">
                <a:latin typeface="Yanone Kaffeesatz Regular"/>
                <a:cs typeface="Yanone Kaffeesatz Regular"/>
              </a:rPr>
              <a:t>pn</a:t>
            </a:r>
            <a:r>
              <a:rPr lang="en-US" sz="2400" dirty="0" smtClean="0">
                <a:latin typeface="Yanone Kaffeesatz Regular"/>
                <a:cs typeface="Yanone Kaffeesatz Regular"/>
              </a:rPr>
              <a:t>, value)</a:t>
            </a:r>
          </a:p>
        </p:txBody>
      </p:sp>
      <p:sp>
        <p:nvSpPr>
          <p:cNvPr id="33" name="Content Placeholder 5"/>
          <p:cNvSpPr>
            <a:spLocks noGrp="1"/>
          </p:cNvSpPr>
          <p:nvPr>
            <p:ph sz="half" idx="4294967295"/>
          </p:nvPr>
        </p:nvSpPr>
        <p:spPr>
          <a:xfrm>
            <a:off x="552892" y="5666953"/>
            <a:ext cx="8229600" cy="5935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Common case: only steps 3 and 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27106" y="1295880"/>
            <a:ext cx="31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Yanone Kaffeesatz Regular"/>
                <a:cs typeface="Yanone Kaffeesatz Regular"/>
              </a:rPr>
              <a:t>1</a:t>
            </a:r>
            <a:endParaRPr lang="en-US" sz="2400" dirty="0">
              <a:latin typeface="Yanone Kaffeesatz Regular"/>
              <a:cs typeface="Yanone Kaffeesatz Regular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99784" y="1295880"/>
            <a:ext cx="31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Yanone Kaffeesatz Regular"/>
                <a:cs typeface="Yanone Kaffeesatz Regular"/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24748" y="1294577"/>
            <a:ext cx="31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Yanone Kaffeesatz Regular"/>
                <a:cs typeface="Yanone Kaffeesatz Regular"/>
              </a:rPr>
              <a:t>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1247481" y="2384865"/>
            <a:ext cx="1516885" cy="745476"/>
          </a:xfrm>
          <a:prstGeom prst="straightConnector1">
            <a:avLst/>
          </a:prstGeom>
          <a:ln w="28575" cmpd="sng"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4957016" y="3807935"/>
            <a:ext cx="3729784" cy="1404074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3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0D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Outline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2580" y="1589834"/>
            <a:ext cx="7071420" cy="4525963"/>
          </a:xfrm>
        </p:spPr>
        <p:txBody>
          <a:bodyPr/>
          <a:lstStyle/>
          <a:p>
            <a:pPr>
              <a:buFont typeface="Wingdings" charset="2"/>
              <a:buChar char="§"/>
            </a:pPr>
            <a:endParaRPr lang="en-US" dirty="0" smtClean="0">
              <a:solidFill>
                <a:srgbClr val="FFFFFF"/>
              </a:solidFill>
              <a:latin typeface="Yanone Kaffeesatz Regular"/>
              <a:cs typeface="Yanone Kaffeesatz Regular"/>
            </a:endParaRPr>
          </a:p>
          <a:p>
            <a:pPr>
              <a:buFont typeface="Wingdings" charset="2"/>
              <a:buChar char="§"/>
            </a:pPr>
            <a:r>
              <a:rPr lang="en-US" b="1" dirty="0" smtClean="0">
                <a:solidFill>
                  <a:srgbClr val="FFFFFF"/>
                </a:solidFill>
                <a:latin typeface="Yanone Kaffeesatz" charset="0"/>
                <a:ea typeface="Yanone Kaffeesatz" charset="0"/>
                <a:cs typeface="Yanone Kaffeesatz" charset="0"/>
              </a:rPr>
              <a:t>The multi-core as a distributed system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FFFF"/>
                </a:solidFill>
                <a:latin typeface="Yanone Kaffeesatz Light" charset="0"/>
                <a:ea typeface="Yanone Kaffeesatz Light" charset="0"/>
                <a:cs typeface="Yanone Kaffeesatz Light" charset="0"/>
              </a:rPr>
              <a:t>Case study: agreement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FFFF"/>
                </a:solidFill>
                <a:latin typeface="Yanone Kaffeesatz Light" charset="0"/>
                <a:ea typeface="Yanone Kaffeesatz Light" charset="0"/>
                <a:cs typeface="Yanone Kaffeesatz Light" charset="0"/>
              </a:rPr>
              <a:t>The distributed system as a multi-core</a:t>
            </a:r>
            <a:endParaRPr lang="en-US" dirty="0">
              <a:solidFill>
                <a:srgbClr val="FFFFFF"/>
              </a:solidFill>
              <a:latin typeface="Yanone Kaffeesatz Light" charset="0"/>
              <a:ea typeface="Yanone Kaffeesatz Light" charset="0"/>
              <a:cs typeface="Yanone Kaffeesatz Light" charset="0"/>
            </a:endParaRPr>
          </a:p>
          <a:p>
            <a:pPr>
              <a:buFont typeface="Wingdings" charset="2"/>
              <a:buChar char="§"/>
            </a:pPr>
            <a:endParaRPr lang="en-US" dirty="0" smtClean="0">
              <a:solidFill>
                <a:srgbClr val="FFFFFF"/>
              </a:solidFill>
              <a:latin typeface="Yanone Kaffeesatz Light" charset="0"/>
              <a:ea typeface="Yanone Kaffeesatz Light" charset="0"/>
              <a:cs typeface="Yanone Kaffeesatz Light" charset="0"/>
            </a:endParaRPr>
          </a:p>
          <a:p>
            <a:pPr>
              <a:buFont typeface="Wingdings" charset="2"/>
              <a:buChar char="§"/>
            </a:pPr>
            <a:endParaRPr lang="en-US" dirty="0" smtClean="0">
              <a:solidFill>
                <a:srgbClr val="FFFFFF"/>
              </a:solidFill>
              <a:latin typeface="Yanone Kaffeesatz Light" charset="0"/>
              <a:ea typeface="Yanone Kaffeesatz Light" charset="0"/>
              <a:cs typeface="Yanone Kaffeesatz Light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66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1Paxos: Switching the acceptor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20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11559" y="1886834"/>
            <a:ext cx="539952" cy="53995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6" name="Oval 5"/>
          <p:cNvSpPr/>
          <p:nvPr/>
        </p:nvSpPr>
        <p:spPr>
          <a:xfrm>
            <a:off x="2511559" y="3172262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511559" y="4457691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39313" y="1757545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94674" y="1886834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10" name="Oval 9"/>
          <p:cNvSpPr/>
          <p:nvPr/>
        </p:nvSpPr>
        <p:spPr>
          <a:xfrm>
            <a:off x="994674" y="3172262"/>
            <a:ext cx="539952" cy="539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994674" y="4457691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922428" y="1757545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28444" y="1886834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028444" y="3172262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4028444" y="4457691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956198" y="1757545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5" idx="2"/>
            <a:endCxn id="9" idx="6"/>
          </p:cNvCxnSpPr>
          <p:nvPr/>
        </p:nvCxnSpPr>
        <p:spPr>
          <a:xfrm flipH="1">
            <a:off x="1534626" y="2156810"/>
            <a:ext cx="976933" cy="0"/>
          </a:xfrm>
          <a:prstGeom prst="straightConnector1">
            <a:avLst/>
          </a:prstGeom>
          <a:ln w="28575" cmpd="sng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Lightning Bolt 17"/>
          <p:cNvSpPr/>
          <p:nvPr/>
        </p:nvSpPr>
        <p:spPr>
          <a:xfrm>
            <a:off x="888953" y="3043140"/>
            <a:ext cx="641804" cy="66907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154416" y="1295880"/>
            <a:ext cx="31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Yanone Kaffeesatz Regular"/>
                <a:cs typeface="Yanone Kaffeesatz Regular"/>
              </a:rPr>
              <a:t>1</a:t>
            </a:r>
            <a:endParaRPr lang="en-US" sz="2400" dirty="0">
              <a:latin typeface="Yanone Kaffeesatz Regular"/>
              <a:cs typeface="Yanone Kaffeesatz Regular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7094" y="1295880"/>
            <a:ext cx="31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Yanone Kaffeesatz Regular"/>
                <a:cs typeface="Yanone Kaffeesatz Regular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61128" y="1303174"/>
            <a:ext cx="31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Yanone Kaffeesatz Regular"/>
                <a:cs typeface="Yanone Kaffeesatz Regular"/>
              </a:rPr>
              <a:t>3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96426" y="1709554"/>
            <a:ext cx="4164898" cy="802217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28444" y="3172262"/>
            <a:ext cx="539952" cy="539952"/>
          </a:xfrm>
          <a:prstGeom prst="ellipse">
            <a:avLst/>
          </a:prstGeom>
          <a:solidFill>
            <a:srgbClr val="CB0D2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cxnSp>
        <p:nvCxnSpPr>
          <p:cNvPr id="24" name="Straight Arrow Connector 23"/>
          <p:cNvCxnSpPr>
            <a:stCxn id="13" idx="2"/>
            <a:endCxn id="5" idx="6"/>
          </p:cNvCxnSpPr>
          <p:nvPr/>
        </p:nvCxnSpPr>
        <p:spPr>
          <a:xfrm flipH="1">
            <a:off x="3051511" y="2156810"/>
            <a:ext cx="976933" cy="0"/>
          </a:xfrm>
          <a:prstGeom prst="straightConnector1">
            <a:avLst/>
          </a:prstGeom>
          <a:ln w="28575" cmpd="sng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96498" y="1824850"/>
            <a:ext cx="2709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Yanone Kaffeesatz Regular"/>
                <a:cs typeface="Yanone Kaffeesatz Regular"/>
              </a:rPr>
              <a:t>1. P2 leader?</a:t>
            </a:r>
            <a:endParaRPr lang="en-US" sz="2400" dirty="0">
              <a:latin typeface="Yanone Kaffeesatz Regular"/>
              <a:cs typeface="Yanone Kaffeesatz Regular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96498" y="2426786"/>
            <a:ext cx="331081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Yanone Kaffeesatz Regular"/>
                <a:cs typeface="Yanone Kaffeesatz Regular"/>
              </a:rPr>
              <a:t>2</a:t>
            </a:r>
            <a:r>
              <a:rPr lang="en-US" sz="2400" dirty="0" smtClean="0">
                <a:latin typeface="Yanone Kaffeesatz Regular"/>
                <a:cs typeface="Yanone Kaffeesatz Regular"/>
              </a:rPr>
              <a:t>.PaxosUtility: P2 proposes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Yanone Kaffeesatz Regular"/>
                <a:cs typeface="Yanone Kaffeesatz Regular"/>
              </a:rPr>
              <a:t>A3 active acceptor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Yanone Kaffeesatz Regular"/>
                <a:cs typeface="Yanone Kaffeesatz Regular"/>
              </a:rPr>
              <a:t>Uncommitted proposed values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98210" y="3869874"/>
            <a:ext cx="300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Yanone Kaffeesatz Regular"/>
                <a:cs typeface="Yanone Kaffeesatz Regular"/>
              </a:rPr>
              <a:t>3</a:t>
            </a:r>
            <a:r>
              <a:rPr lang="en-US" sz="2400" dirty="0" smtClean="0">
                <a:latin typeface="Yanone Kaffeesatz Regular"/>
                <a:cs typeface="Yanone Kaffeesatz Regular"/>
              </a:rPr>
              <a:t>. P2 -&gt; A3: </a:t>
            </a:r>
            <a:r>
              <a:rPr lang="en-US" sz="2400" dirty="0" err="1" smtClean="0">
                <a:latin typeface="Yanone Kaffeesatz Regular"/>
                <a:cs typeface="Yanone Kaffeesatz Regular"/>
              </a:rPr>
              <a:t>prepare_request</a:t>
            </a:r>
            <a:endParaRPr lang="en-US" sz="2400" dirty="0">
              <a:latin typeface="Yanone Kaffeesatz Regular"/>
              <a:cs typeface="Yanone Kaffeesatz Regular"/>
            </a:endParaRPr>
          </a:p>
        </p:txBody>
      </p:sp>
      <p:cxnSp>
        <p:nvCxnSpPr>
          <p:cNvPr id="30" name="Straight Arrow Connector 29"/>
          <p:cNvCxnSpPr>
            <a:stCxn id="23" idx="0"/>
            <a:endCxn id="5" idx="4"/>
          </p:cNvCxnSpPr>
          <p:nvPr/>
        </p:nvCxnSpPr>
        <p:spPr>
          <a:xfrm flipH="1" flipV="1">
            <a:off x="2781535" y="2426786"/>
            <a:ext cx="1516885" cy="745476"/>
          </a:xfrm>
          <a:prstGeom prst="straightConnector1">
            <a:avLst/>
          </a:prstGeom>
          <a:ln w="28575" cmpd="sng"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59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  <p:bldP spid="22" grpId="1" animBg="1"/>
      <p:bldP spid="23" grpId="0" animBg="1"/>
      <p:bldP spid="25" grpId="0"/>
      <p:bldP spid="26" grpId="0"/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1Paxos: Switching the leader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21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11559" y="1886834"/>
            <a:ext cx="539952" cy="53995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7" name="Oval 6"/>
          <p:cNvSpPr/>
          <p:nvPr/>
        </p:nvSpPr>
        <p:spPr>
          <a:xfrm>
            <a:off x="2511559" y="3172262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2511559" y="4457691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439313" y="1757545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94674" y="1886834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94674" y="3172262"/>
            <a:ext cx="539952" cy="539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12" name="Oval 11"/>
          <p:cNvSpPr/>
          <p:nvPr/>
        </p:nvSpPr>
        <p:spPr>
          <a:xfrm>
            <a:off x="994674" y="4457691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22428" y="1757545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028444" y="1886834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028444" y="3172262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028444" y="4457691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956198" y="1757545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ightning Bolt 29"/>
          <p:cNvSpPr/>
          <p:nvPr/>
        </p:nvSpPr>
        <p:spPr>
          <a:xfrm>
            <a:off x="2511559" y="1757712"/>
            <a:ext cx="641804" cy="66907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154416" y="1295880"/>
            <a:ext cx="31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Yanone Kaffeesatz Regular"/>
                <a:cs typeface="Yanone Kaffeesatz Regular"/>
              </a:rPr>
              <a:t>1</a:t>
            </a:r>
            <a:endParaRPr lang="en-US" sz="2400" dirty="0">
              <a:latin typeface="Yanone Kaffeesatz Regular"/>
              <a:cs typeface="Yanone Kaffeesatz Regula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27094" y="1295880"/>
            <a:ext cx="31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Yanone Kaffeesatz Regular"/>
                <a:cs typeface="Yanone Kaffeesatz Regular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61128" y="1303174"/>
            <a:ext cx="31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Yanone Kaffeesatz Regular"/>
                <a:cs typeface="Yanone Kaffeesatz Regular"/>
              </a:rPr>
              <a:t>3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21101" y="1678578"/>
            <a:ext cx="4164898" cy="802217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3051511" y="2159315"/>
            <a:ext cx="976933" cy="0"/>
          </a:xfrm>
          <a:prstGeom prst="straightConnector1">
            <a:avLst/>
          </a:prstGeom>
          <a:ln w="28575" cmpd="sng"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96498" y="1824850"/>
            <a:ext cx="3310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Yanone Kaffeesatz Regular"/>
                <a:cs typeface="Yanone Kaffeesatz Regular"/>
              </a:rPr>
              <a:t>1. A1 – active acceptor?</a:t>
            </a:r>
            <a:endParaRPr lang="en-US" sz="2400" dirty="0">
              <a:latin typeface="Yanone Kaffeesatz Regular"/>
              <a:cs typeface="Yanone Kaffeesatz Regular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98210" y="2559607"/>
            <a:ext cx="3310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Yanone Kaffeesatz Regular"/>
                <a:cs typeface="Yanone Kaffeesatz Regular"/>
              </a:rPr>
              <a:t>2</a:t>
            </a:r>
            <a:r>
              <a:rPr lang="en-US" sz="2400" dirty="0" smtClean="0">
                <a:latin typeface="Yanone Kaffeesatz Regular"/>
                <a:cs typeface="Yanone Kaffeesatz Regular"/>
              </a:rPr>
              <a:t>. </a:t>
            </a:r>
            <a:r>
              <a:rPr lang="en-US" sz="2400" dirty="0" err="1" smtClean="0">
                <a:latin typeface="Yanone Kaffeesatz Regular"/>
                <a:cs typeface="Yanone Kaffeesatz Regular"/>
              </a:rPr>
              <a:t>PaxosUtility</a:t>
            </a:r>
            <a:r>
              <a:rPr lang="en-US" sz="2400" dirty="0" smtClean="0">
                <a:latin typeface="Yanone Kaffeesatz Regular"/>
                <a:cs typeface="Yanone Kaffeesatz Regular"/>
              </a:rPr>
              <a:t>: P3 new leader and A1 active acceptor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198210" y="3712214"/>
            <a:ext cx="300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Yanone Kaffeesatz Regular"/>
                <a:cs typeface="Yanone Kaffeesatz Regular"/>
              </a:rPr>
              <a:t>3</a:t>
            </a:r>
            <a:r>
              <a:rPr lang="en-US" sz="2400" dirty="0" smtClean="0">
                <a:latin typeface="Yanone Kaffeesatz Regular"/>
                <a:cs typeface="Yanone Kaffeesatz Regular"/>
              </a:rPr>
              <a:t>. P3 -&gt; A1: </a:t>
            </a:r>
            <a:r>
              <a:rPr lang="en-US" sz="2400" dirty="0" err="1" smtClean="0">
                <a:latin typeface="Yanone Kaffeesatz Regular"/>
                <a:cs typeface="Yanone Kaffeesatz Regular"/>
              </a:rPr>
              <a:t>prepare_request</a:t>
            </a:r>
            <a:endParaRPr lang="en-US" sz="2400" dirty="0">
              <a:latin typeface="Yanone Kaffeesatz Regular"/>
              <a:cs typeface="Yanone Kaffeesatz Regular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3051511" y="2156810"/>
            <a:ext cx="976933" cy="2505"/>
          </a:xfrm>
          <a:prstGeom prst="straightConnector1">
            <a:avLst/>
          </a:prstGeom>
          <a:ln w="28575" cmpd="sng">
            <a:solidFill>
              <a:schemeClr val="bg1">
                <a:lumMod val="65000"/>
              </a:schemeClr>
            </a:solidFill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1" idx="0"/>
            <a:endCxn id="14" idx="4"/>
          </p:cNvCxnSpPr>
          <p:nvPr/>
        </p:nvCxnSpPr>
        <p:spPr>
          <a:xfrm flipV="1">
            <a:off x="1264650" y="2426786"/>
            <a:ext cx="3033770" cy="745476"/>
          </a:xfrm>
          <a:prstGeom prst="straightConnector1">
            <a:avLst/>
          </a:prstGeom>
          <a:ln w="28575" cmpd="sng"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4028444" y="1889339"/>
            <a:ext cx="539952" cy="53995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cxnSp>
        <p:nvCxnSpPr>
          <p:cNvPr id="61" name="Curved Connector 60"/>
          <p:cNvCxnSpPr>
            <a:stCxn id="59" idx="0"/>
            <a:endCxn id="10" idx="0"/>
          </p:cNvCxnSpPr>
          <p:nvPr/>
        </p:nvCxnSpPr>
        <p:spPr>
          <a:xfrm rot="16200000" flipV="1">
            <a:off x="2780283" y="371202"/>
            <a:ext cx="2505" cy="3033770"/>
          </a:xfrm>
          <a:prstGeom prst="curvedConnector3">
            <a:avLst>
              <a:gd name="adj1" fmla="val 12496208"/>
            </a:avLst>
          </a:prstGeom>
          <a:ln w="28575" cmpd="sng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urved Connector 64"/>
          <p:cNvCxnSpPr/>
          <p:nvPr/>
        </p:nvCxnSpPr>
        <p:spPr>
          <a:xfrm rot="16200000" flipV="1">
            <a:off x="2780284" y="373707"/>
            <a:ext cx="2505" cy="3033770"/>
          </a:xfrm>
          <a:prstGeom prst="curvedConnector3">
            <a:avLst>
              <a:gd name="adj1" fmla="val 12496208"/>
            </a:avLst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73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1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1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1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1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 animBg="1"/>
      <p:bldP spid="34" grpId="1" animBg="1"/>
      <p:bldP spid="47" grpId="0"/>
      <p:bldP spid="48" grpId="0"/>
      <p:bldP spid="49" grpId="0"/>
      <p:bldP spid="5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leader and acceptor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618" y="1111467"/>
            <a:ext cx="3745207" cy="19590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The trade-off:</a:t>
            </a:r>
          </a:p>
          <a:p>
            <a:pPr marL="0" indent="0" algn="ctr">
              <a:buNone/>
            </a:pPr>
            <a:r>
              <a:rPr lang="en-US" sz="2800" dirty="0" smtClean="0"/>
              <a:t> while leader </a:t>
            </a:r>
            <a:r>
              <a:rPr lang="en-US" sz="2800" b="1" dirty="0" smtClean="0"/>
              <a:t>and </a:t>
            </a:r>
            <a:r>
              <a:rPr lang="en-US" sz="2800" dirty="0" smtClean="0"/>
              <a:t>active acceptor non-responsive at the same time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CB0D24"/>
                </a:solidFill>
                <a:latin typeface="Zapf Dingbats"/>
                <a:ea typeface="Zapf Dingbats"/>
                <a:cs typeface="Zapf Dingbats"/>
                <a:sym typeface="Zapf Dingbats"/>
              </a:rPr>
              <a:t>✖</a:t>
            </a:r>
            <a:r>
              <a:rPr lang="en-US" sz="2800" dirty="0">
                <a:solidFill>
                  <a:srgbClr val="CB0D24"/>
                </a:solidFill>
                <a:latin typeface="Yanone Kaffeesatz Regular"/>
                <a:cs typeface="Yanone Kaffeesatz Regular"/>
                <a:sym typeface="Zapf Dingbats"/>
              </a:rPr>
              <a:t> </a:t>
            </a:r>
            <a:r>
              <a:rPr lang="en-US" sz="2800" dirty="0" err="1">
                <a:latin typeface="Yanone Kaffeesatz Regular"/>
                <a:cs typeface="Yanone Kaffeesatz Regular"/>
                <a:sym typeface="Zapf Dingbats"/>
              </a:rPr>
              <a:t>l</a:t>
            </a:r>
            <a:r>
              <a:rPr lang="en-US" sz="2800" dirty="0" err="1">
                <a:latin typeface="Yanone Kaffeesatz Regular"/>
                <a:cs typeface="Yanone Kaffeesatz Regular"/>
              </a:rPr>
              <a:t>iveness</a:t>
            </a:r>
            <a:r>
              <a:rPr lang="en-US" sz="2800" dirty="0">
                <a:latin typeface="Yanone Kaffeesatz Regular"/>
                <a:cs typeface="Yanone Kaffeesatz Regular"/>
              </a:rPr>
              <a:t>    </a:t>
            </a:r>
            <a:r>
              <a:rPr lang="en-US" sz="2800" dirty="0">
                <a:solidFill>
                  <a:schemeClr val="accent3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r>
              <a:rPr lang="en-US" sz="2800" dirty="0" smtClean="0">
                <a:latin typeface="Yanone Kaffeesatz Regular"/>
                <a:cs typeface="Yanone Kaffeesatz Regular"/>
              </a:rPr>
              <a:t>safety</a:t>
            </a:r>
            <a:r>
              <a:rPr lang="en-US" sz="28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22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11559" y="1886834"/>
            <a:ext cx="539952" cy="53995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6" name="Oval 5"/>
          <p:cNvSpPr/>
          <p:nvPr/>
        </p:nvSpPr>
        <p:spPr>
          <a:xfrm>
            <a:off x="2511559" y="3172262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2511559" y="4457691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39313" y="1757545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94674" y="1886834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10" name="Oval 9"/>
          <p:cNvSpPr/>
          <p:nvPr/>
        </p:nvSpPr>
        <p:spPr>
          <a:xfrm>
            <a:off x="994674" y="3172262"/>
            <a:ext cx="539952" cy="539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994674" y="4457691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922428" y="1757545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28444" y="1886834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P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028444" y="3172262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4028444" y="4457691"/>
            <a:ext cx="539952" cy="5399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Yanone Kaffeesatz Regular"/>
                <a:cs typeface="Yanone Kaffeesatz Regular"/>
              </a:rPr>
              <a:t>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956198" y="1757545"/>
            <a:ext cx="692050" cy="3315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ightning Bolt 17"/>
          <p:cNvSpPr/>
          <p:nvPr/>
        </p:nvSpPr>
        <p:spPr>
          <a:xfrm>
            <a:off x="888953" y="3043140"/>
            <a:ext cx="641804" cy="66907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ightning Bolt 24"/>
          <p:cNvSpPr/>
          <p:nvPr/>
        </p:nvSpPr>
        <p:spPr>
          <a:xfrm>
            <a:off x="2409707" y="1757712"/>
            <a:ext cx="641804" cy="66907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979618" y="3703870"/>
            <a:ext cx="4164382" cy="2551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800" dirty="0" smtClean="0">
                <a:solidFill>
                  <a:srgbClr val="9BBB59"/>
                </a:solidFill>
              </a:rPr>
              <a:t>Why is it reasonable?</a:t>
            </a:r>
          </a:p>
          <a:p>
            <a:r>
              <a:rPr lang="en-US" sz="2800" dirty="0" smtClean="0"/>
              <a:t>small probability event</a:t>
            </a:r>
          </a:p>
          <a:p>
            <a:r>
              <a:rPr lang="en-US" sz="2800" dirty="0" smtClean="0"/>
              <a:t>no network partitions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f nodes </a:t>
            </a:r>
            <a:r>
              <a:rPr lang="en-US" sz="2800" dirty="0"/>
              <a:t>not crashed, but slow -&gt; system becomes responsive after a while</a:t>
            </a:r>
          </a:p>
          <a:p>
            <a:pPr marL="0" indent="0">
              <a:buFont typeface="Arial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5246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and throughput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589116"/>
              </p:ext>
            </p:extLst>
          </p:nvPr>
        </p:nvGraphicFramePr>
        <p:xfrm>
          <a:off x="1205019" y="1306385"/>
          <a:ext cx="6946900" cy="458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ontent Placeholder 5"/>
          <p:cNvSpPr>
            <a:spLocks noGrp="1"/>
          </p:cNvSpPr>
          <p:nvPr>
            <p:ph sz="half" idx="4294967295"/>
          </p:nvPr>
        </p:nvSpPr>
        <p:spPr>
          <a:xfrm>
            <a:off x="457200" y="5889684"/>
            <a:ext cx="8229600" cy="593527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Smaller # of messages - smaller latency and increased throughput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2032" y="1956680"/>
            <a:ext cx="884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Yanone Kaffeesatz Regular"/>
                <a:cs typeface="Yanone Kaffeesatz Regular"/>
              </a:rPr>
              <a:t>45 clients</a:t>
            </a:r>
            <a:endParaRPr lang="en-US" dirty="0">
              <a:latin typeface="Yanone Kaffeesatz Regular"/>
              <a:cs typeface="Yanone Kaffeesatz Regular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213141" y="1711173"/>
            <a:ext cx="1368891" cy="425892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334821" y="1956681"/>
            <a:ext cx="1247211" cy="180384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</p:cNvCxnSpPr>
          <p:nvPr/>
        </p:nvCxnSpPr>
        <p:spPr>
          <a:xfrm>
            <a:off x="6024179" y="2326012"/>
            <a:ext cx="105410" cy="1172386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41144" y="4154884"/>
            <a:ext cx="788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Yanone Kaffeesatz Regular"/>
                <a:cs typeface="Yanone Kaffeesatz Regular"/>
              </a:rPr>
              <a:t>6 clients</a:t>
            </a:r>
            <a:endParaRPr lang="en-US" dirty="0">
              <a:latin typeface="Yanone Kaffeesatz Regular"/>
              <a:cs typeface="Yanone Kaffeesatz Regula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8360" y="3785552"/>
            <a:ext cx="788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Yanone Kaffeesatz Regular"/>
                <a:cs typeface="Yanone Kaffeesatz Regular"/>
              </a:rPr>
              <a:t>7</a:t>
            </a:r>
            <a:r>
              <a:rPr lang="en-US" dirty="0" smtClean="0">
                <a:latin typeface="Yanone Kaffeesatz Regular"/>
                <a:cs typeface="Yanone Kaffeesatz Regular"/>
              </a:rPr>
              <a:t> clients</a:t>
            </a:r>
            <a:endParaRPr lang="en-US" dirty="0">
              <a:latin typeface="Yanone Kaffeesatz Regular"/>
              <a:cs typeface="Yanone Kaffeesatz Regula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31282" y="4524216"/>
            <a:ext cx="911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Yanone Kaffeesatz Regular"/>
                <a:cs typeface="Yanone Kaffeesatz Regular"/>
              </a:rPr>
              <a:t>13 clients</a:t>
            </a:r>
            <a:endParaRPr lang="en-US" dirty="0">
              <a:latin typeface="Yanone Kaffeesatz Regular"/>
              <a:cs typeface="Yanone Kaffeesatz Regular"/>
            </a:endParaRPr>
          </a:p>
        </p:txBody>
      </p:sp>
      <p:cxnSp>
        <p:nvCxnSpPr>
          <p:cNvPr id="20" name="Straight Arrow Connector 19"/>
          <p:cNvCxnSpPr>
            <a:stCxn id="17" idx="2"/>
          </p:cNvCxnSpPr>
          <p:nvPr/>
        </p:nvCxnSpPr>
        <p:spPr>
          <a:xfrm>
            <a:off x="3535164" y="4524216"/>
            <a:ext cx="731212" cy="335515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2"/>
          </p:cNvCxnSpPr>
          <p:nvPr/>
        </p:nvCxnSpPr>
        <p:spPr>
          <a:xfrm flipH="1">
            <a:off x="4471710" y="4154884"/>
            <a:ext cx="470670" cy="704847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1"/>
          </p:cNvCxnSpPr>
          <p:nvPr/>
        </p:nvCxnSpPr>
        <p:spPr>
          <a:xfrm flipH="1">
            <a:off x="6466326" y="4708882"/>
            <a:ext cx="264956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09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  <p:bldP spid="8" grpId="0"/>
      <p:bldP spid="17" grpId="0"/>
      <p:bldP spid="18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  -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7986" y="3780395"/>
            <a:ext cx="34355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Yanone Kaffeesatz Regular"/>
                <a:cs typeface="Yanone Kaffeesatz Regular"/>
              </a:rPr>
              <a:t>Agreement in multi-cores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>
                <a:latin typeface="Yanone Kaffeesatz Regular"/>
                <a:cs typeface="Yanone Kaffeesatz Regular"/>
              </a:rPr>
              <a:t>non blocking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>
                <a:latin typeface="Yanone Kaffeesatz Regular"/>
                <a:cs typeface="Yanone Kaffeesatz Regular"/>
              </a:rPr>
              <a:t>reduced # of messages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55258" y="3777808"/>
            <a:ext cx="33472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B0D24"/>
                </a:solidFill>
                <a:latin typeface="Yanone Kaffeesatz Regular"/>
                <a:cs typeface="Yanone Kaffeesatz Regular"/>
              </a:rPr>
              <a:t>Use one acceptor: 1Paxos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>
                <a:latin typeface="Yanone Kaffeesatz Regular"/>
                <a:cs typeface="Yanone Kaffeesatz Regular"/>
              </a:rPr>
              <a:t>r</a:t>
            </a:r>
            <a:r>
              <a:rPr lang="en-US" sz="3200" dirty="0" smtClean="0">
                <a:latin typeface="Yanone Kaffeesatz Regular"/>
                <a:cs typeface="Yanone Kaffeesatz Regular"/>
              </a:rPr>
              <a:t>educed latency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>
                <a:latin typeface="Yanone Kaffeesatz Regular"/>
                <a:cs typeface="Yanone Kaffeesatz Regular"/>
              </a:rPr>
              <a:t>i</a:t>
            </a:r>
            <a:r>
              <a:rPr lang="en-US" sz="3200" dirty="0" smtClean="0">
                <a:latin typeface="Yanone Kaffeesatz Regular"/>
                <a:cs typeface="Yanone Kaffeesatz Regular"/>
              </a:rPr>
              <a:t>ncreased throughput</a:t>
            </a:r>
          </a:p>
        </p:txBody>
      </p:sp>
      <p:sp>
        <p:nvSpPr>
          <p:cNvPr id="9" name="Content Placeholder 5"/>
          <p:cNvSpPr>
            <a:spLocks noGrp="1"/>
          </p:cNvSpPr>
          <p:nvPr>
            <p:ph sz="half" idx="4294967295"/>
          </p:nvPr>
        </p:nvSpPr>
        <p:spPr>
          <a:xfrm>
            <a:off x="457200" y="1849349"/>
            <a:ext cx="8229600" cy="152796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Multi-core – message passing distributed system,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but distributed algorithm implementations different</a:t>
            </a:r>
          </a:p>
        </p:txBody>
      </p:sp>
    </p:spTree>
    <p:extLst>
      <p:ext uri="{BB962C8B-B14F-4D97-AF65-F5344CB8AC3E}">
        <p14:creationId xmlns:p14="http://schemas.microsoft.com/office/powerpoint/2010/main" val="195099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0D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Yanone Kaffeesatz Regular"/>
                <a:cs typeface="Yanone Kaffeesatz Regular"/>
              </a:rPr>
              <a:t>Outline</a:t>
            </a:r>
            <a:endParaRPr lang="en-US" dirty="0">
              <a:solidFill>
                <a:schemeClr val="bg1"/>
              </a:solidFill>
              <a:latin typeface="Yanone Kaffeesatz Regular"/>
              <a:cs typeface="Yanone Kaffeesatz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2580" y="1589834"/>
            <a:ext cx="7071420" cy="4525963"/>
          </a:xfrm>
        </p:spPr>
        <p:txBody>
          <a:bodyPr/>
          <a:lstStyle/>
          <a:p>
            <a:pPr>
              <a:buFont typeface="Wingdings" charset="2"/>
              <a:buChar char="§"/>
            </a:pPr>
            <a:endParaRPr lang="en-US" dirty="0" smtClean="0">
              <a:solidFill>
                <a:srgbClr val="FFFFFF"/>
              </a:solidFill>
              <a:latin typeface="Yanone Kaffeesatz Regular"/>
              <a:cs typeface="Yanone Kaffeesatz Regular"/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FFFF"/>
                </a:solidFill>
                <a:latin typeface="Yanone Kaffeesatz Light"/>
                <a:cs typeface="Yanone Kaffeesatz Light"/>
              </a:rPr>
              <a:t>The multi-core as a distributed system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FFFF"/>
                </a:solidFill>
                <a:latin typeface="Yanone Kaffeesatz Light" charset="0"/>
                <a:ea typeface="Yanone Kaffeesatz Light" charset="0"/>
                <a:cs typeface="Yanone Kaffeesatz Light" charset="0"/>
              </a:rPr>
              <a:t>Case study: agreement</a:t>
            </a:r>
          </a:p>
          <a:p>
            <a:pPr>
              <a:buFont typeface="Wingdings" charset="2"/>
              <a:buChar char="§"/>
            </a:pPr>
            <a:r>
              <a:rPr lang="en-US" b="1" dirty="0">
                <a:solidFill>
                  <a:srgbClr val="FFFFFF"/>
                </a:solidFill>
                <a:latin typeface="Yanone Kaffeesatz" charset="0"/>
                <a:ea typeface="Yanone Kaffeesatz" charset="0"/>
                <a:cs typeface="Yanone Kaffeesatz" charset="0"/>
              </a:rPr>
              <a:t>The </a:t>
            </a:r>
            <a:r>
              <a:rPr lang="en-US" b="1" dirty="0" smtClean="0">
                <a:solidFill>
                  <a:srgbClr val="FFFFFF"/>
                </a:solidFill>
                <a:latin typeface="Yanone Kaffeesatz" charset="0"/>
                <a:ea typeface="Yanone Kaffeesatz" charset="0"/>
                <a:cs typeface="Yanone Kaffeesatz" charset="0"/>
              </a:rPr>
              <a:t>distributed system </a:t>
            </a:r>
            <a:r>
              <a:rPr lang="en-US" b="1" dirty="0">
                <a:solidFill>
                  <a:srgbClr val="FFFFFF"/>
                </a:solidFill>
                <a:latin typeface="Yanone Kaffeesatz" charset="0"/>
                <a:ea typeface="Yanone Kaffeesatz" charset="0"/>
                <a:cs typeface="Yanone Kaffeesatz" charset="0"/>
              </a:rPr>
              <a:t>as a </a:t>
            </a:r>
            <a:r>
              <a:rPr lang="en-US" b="1" dirty="0" smtClean="0">
                <a:solidFill>
                  <a:srgbClr val="FFFFFF"/>
                </a:solidFill>
                <a:latin typeface="Yanone Kaffeesatz" charset="0"/>
                <a:ea typeface="Yanone Kaffeesatz" charset="0"/>
                <a:cs typeface="Yanone Kaffeesatz" charset="0"/>
              </a:rPr>
              <a:t>multi-core</a:t>
            </a:r>
            <a:endParaRPr lang="en-US" b="1" dirty="0">
              <a:solidFill>
                <a:srgbClr val="FFFFFF"/>
              </a:solidFill>
              <a:latin typeface="Yanone Kaffeesatz" charset="0"/>
              <a:ea typeface="Yanone Kaffeesatz" charset="0"/>
              <a:cs typeface="Yanone Kaffeesatz" charset="0"/>
            </a:endParaRPr>
          </a:p>
          <a:p>
            <a:pPr>
              <a:buFont typeface="Wingdings" charset="2"/>
              <a:buChar char="§"/>
            </a:pPr>
            <a:endParaRPr lang="en-US" b="1" dirty="0" smtClean="0">
              <a:solidFill>
                <a:srgbClr val="FFFFFF"/>
              </a:solidFill>
              <a:latin typeface="Yanone Kaffeesatz" charset="0"/>
              <a:ea typeface="Yanone Kaffeesatz" charset="0"/>
              <a:cs typeface="Yanone Kaffeesatz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>
                <a:solidFill>
                  <a:schemeClr val="bg1"/>
                </a:solidFill>
              </a:r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46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Direct Memory Access (RDMA)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26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400" y="1537928"/>
            <a:ext cx="4292600" cy="4864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2600" y="6000508"/>
            <a:ext cx="1724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A. </a:t>
            </a:r>
            <a:r>
              <a:rPr lang="en-US" sz="1400" dirty="0" err="1" smtClean="0"/>
              <a:t>Dragojevic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188189"/>
            <a:ext cx="38722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Yanone Kaffeesatz" charset="0"/>
                <a:ea typeface="Yanone Kaffeesatz" charset="0"/>
                <a:cs typeface="Yanone Kaffeesatz" charset="0"/>
              </a:rPr>
              <a:t>Read/Write remote memory</a:t>
            </a:r>
          </a:p>
          <a:p>
            <a:r>
              <a:rPr lang="en-US" sz="2800" dirty="0" smtClean="0">
                <a:latin typeface="Yanone Kaffeesatz" charset="0"/>
                <a:ea typeface="Yanone Kaffeesatz" charset="0"/>
                <a:cs typeface="Yanone Kaffeesatz" charset="0"/>
              </a:rPr>
              <a:t>NIC performs DMA requests</a:t>
            </a:r>
          </a:p>
          <a:p>
            <a:endParaRPr lang="en-US" sz="2800" dirty="0">
              <a:latin typeface="Yanone Kaffeesatz" charset="0"/>
              <a:ea typeface="Yanone Kaffeesatz" charset="0"/>
              <a:cs typeface="Yanone Kaffeesatz" charset="0"/>
            </a:endParaRPr>
          </a:p>
          <a:p>
            <a:r>
              <a:rPr lang="en-US" sz="2800" dirty="0" smtClean="0">
                <a:latin typeface="Yanone Kaffeesatz" charset="0"/>
                <a:ea typeface="Yanone Kaffeesatz" charset="0"/>
                <a:cs typeface="Yanone Kaffeesatz" charset="0"/>
              </a:rPr>
              <a:t>Great performance</a:t>
            </a:r>
          </a:p>
          <a:p>
            <a:r>
              <a:rPr lang="en-US" sz="2800" dirty="0" smtClean="0">
                <a:latin typeface="Yanone Kaffeesatz" charset="0"/>
                <a:ea typeface="Yanone Kaffeesatz" charset="0"/>
                <a:cs typeface="Yanone Kaffeesatz" charset="0"/>
              </a:rPr>
              <a:t>Bypasses the kernel</a:t>
            </a:r>
          </a:p>
          <a:p>
            <a:r>
              <a:rPr lang="en-US" sz="2800" dirty="0" smtClean="0">
                <a:latin typeface="Yanone Kaffeesatz" charset="0"/>
                <a:ea typeface="Yanone Kaffeesatz" charset="0"/>
                <a:cs typeface="Yanone Kaffeesatz" charset="0"/>
              </a:rPr>
              <a:t>Bypasses the remote CPU</a:t>
            </a:r>
            <a:endParaRPr lang="en-US" sz="2800" dirty="0">
              <a:latin typeface="Yanone Kaffeesatz" charset="0"/>
              <a:ea typeface="Yanone Kaffeesatz" charset="0"/>
              <a:cs typeface="Yanone Kaffeesatz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0160"/>
            <a:ext cx="9144000" cy="553240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457200" y="5889684"/>
            <a:ext cx="8229600" cy="5935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</a:rPr>
              <a:t>FaRM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: Fast Remote Memory (NSDI’14) –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</a:rPr>
              <a:t>Dragojevic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et al.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7712" y="5413594"/>
            <a:ext cx="1724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A. </a:t>
            </a:r>
            <a:r>
              <a:rPr lang="en-US" sz="1400" dirty="0" err="1" smtClean="0"/>
              <a:t>Dragojevic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7587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Concurrency: several </a:t>
            </a:r>
            <a:r>
              <a:rPr lang="en-US" u="sng" dirty="0" smtClean="0"/>
              <a:t>communicating</a:t>
            </a:r>
            <a:r>
              <a:rPr lang="en-US" dirty="0" smtClean="0"/>
              <a:t> processes executing at the same time;</a:t>
            </a:r>
          </a:p>
          <a:p>
            <a:r>
              <a:rPr lang="en-US" dirty="0" smtClean="0"/>
              <a:t>Implicit communication: shared memory;</a:t>
            </a:r>
          </a:p>
          <a:p>
            <a:pPr lvl="1"/>
            <a:r>
              <a:rPr lang="en-US" dirty="0" smtClean="0"/>
              <a:t>Resources – shared between processes;</a:t>
            </a:r>
          </a:p>
          <a:p>
            <a:pPr lvl="1"/>
            <a:r>
              <a:rPr lang="en-US" dirty="0" smtClean="0"/>
              <a:t>Communication – implicit through shared resources;</a:t>
            </a:r>
          </a:p>
          <a:p>
            <a:pPr lvl="1"/>
            <a:r>
              <a:rPr lang="en-US" dirty="0" smtClean="0"/>
              <a:t>Synchronization – locks, condition variables, non-blocking algorithms, etc.</a:t>
            </a:r>
          </a:p>
          <a:p>
            <a:r>
              <a:rPr lang="en-US" dirty="0" smtClean="0"/>
              <a:t>Explicit communication: message passing;</a:t>
            </a:r>
          </a:p>
          <a:p>
            <a:pPr lvl="1"/>
            <a:r>
              <a:rPr lang="en-US" dirty="0" smtClean="0"/>
              <a:t>Resources – partitioned between processes;</a:t>
            </a:r>
          </a:p>
          <a:p>
            <a:pPr lvl="1"/>
            <a:r>
              <a:rPr lang="en-US" dirty="0" smtClean="0"/>
              <a:t>Communication – explicit message channels;</a:t>
            </a:r>
          </a:p>
          <a:p>
            <a:pPr lvl="1"/>
            <a:r>
              <a:rPr lang="en-US" dirty="0" smtClean="0"/>
              <a:t>Synchronization – message channels;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5715496"/>
            <a:ext cx="8229600" cy="124168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Whatever can be expressed using shared memory </a:t>
            </a:r>
          </a:p>
          <a:p>
            <a:pPr marL="0" indent="0" algn="ctr">
              <a:buFont typeface="Arial"/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can be expressed using message passing</a:t>
            </a:r>
          </a:p>
        </p:txBody>
      </p:sp>
    </p:spTree>
    <p:extLst>
      <p:ext uri="{BB962C8B-B14F-4D97-AF65-F5344CB8AC3E}">
        <p14:creationId xmlns:p14="http://schemas.microsoft.com/office/powerpoint/2010/main" val="105301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 </a:t>
            </a:r>
            <a:r>
              <a:rPr lang="mr-IN" dirty="0" smtClean="0"/>
              <a:t>–</a:t>
            </a:r>
            <a:r>
              <a:rPr lang="en-US" dirty="0" smtClean="0"/>
              <a:t> shared memory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of registers that any process can read or write to;</a:t>
            </a:r>
          </a:p>
          <a:p>
            <a:r>
              <a:rPr lang="en-US" dirty="0" smtClean="0"/>
              <a:t>communication </a:t>
            </a:r>
            <a:r>
              <a:rPr lang="mr-IN" dirty="0" smtClean="0"/>
              <a:t>–</a:t>
            </a:r>
            <a:r>
              <a:rPr lang="en-US" dirty="0" smtClean="0"/>
              <a:t> implicit through these registers;</a:t>
            </a:r>
          </a:p>
          <a:p>
            <a:r>
              <a:rPr lang="en-US" dirty="0" smtClean="0"/>
              <a:t>problems: </a:t>
            </a:r>
          </a:p>
          <a:p>
            <a:pPr lvl="1"/>
            <a:r>
              <a:rPr lang="en-US" dirty="0" smtClean="0"/>
              <a:t>concurrency bugs </a:t>
            </a:r>
            <a:r>
              <a:rPr lang="mr-IN" dirty="0" smtClean="0"/>
              <a:t>–</a:t>
            </a:r>
            <a:r>
              <a:rPr lang="en-US" dirty="0" smtClean="0"/>
              <a:t> very common;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calability - not great when contention high;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863626907"/>
              </p:ext>
            </p:extLst>
          </p:nvPr>
        </p:nvGraphicFramePr>
        <p:xfrm>
          <a:off x="5585208" y="3800731"/>
          <a:ext cx="3419849" cy="3226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Curved Connector 5"/>
          <p:cNvCxnSpPr/>
          <p:nvPr/>
        </p:nvCxnSpPr>
        <p:spPr>
          <a:xfrm>
            <a:off x="6532509" y="4945897"/>
            <a:ext cx="2014849" cy="843977"/>
          </a:xfrm>
          <a:prstGeom prst="curvedConnector3">
            <a:avLst>
              <a:gd name="adj1" fmla="val 32996"/>
            </a:avLst>
          </a:prstGeom>
          <a:ln w="38100" cmpd="sng">
            <a:solidFill>
              <a:srgbClr val="CB0D24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4"/>
          <p:cNvSpPr txBox="1">
            <a:spLocks/>
          </p:cNvSpPr>
          <p:nvPr/>
        </p:nvSpPr>
        <p:spPr>
          <a:xfrm>
            <a:off x="6889162" y="3800731"/>
            <a:ext cx="1490046" cy="673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Scalability</a:t>
            </a:r>
          </a:p>
        </p:txBody>
      </p:sp>
    </p:spTree>
    <p:extLst>
      <p:ext uri="{BB962C8B-B14F-4D97-AF65-F5344CB8AC3E}">
        <p14:creationId xmlns:p14="http://schemas.microsoft.com/office/powerpoint/2010/main" val="120837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model: message passing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60471"/>
          </a:xfrm>
        </p:spPr>
        <p:txBody>
          <a:bodyPr>
            <a:normAutofit/>
          </a:bodyPr>
          <a:lstStyle/>
          <a:p>
            <a:r>
              <a:rPr lang="en-US" dirty="0" smtClean="0"/>
              <a:t>more verbose</a:t>
            </a:r>
          </a:p>
          <a:p>
            <a:pPr lvl="1"/>
            <a:r>
              <a:rPr lang="en-US" dirty="0" smtClean="0"/>
              <a:t>but </a:t>
            </a:r>
            <a:r>
              <a:rPr lang="mr-IN" dirty="0" smtClean="0"/>
              <a:t>–</a:t>
            </a:r>
            <a:r>
              <a:rPr lang="en-US" dirty="0" smtClean="0"/>
              <a:t> can better control how information is sent in the multi-core.</a:t>
            </a:r>
            <a:endParaRPr lang="en-US" dirty="0"/>
          </a:p>
        </p:txBody>
      </p:sp>
      <p:grpSp>
        <p:nvGrpSpPr>
          <p:cNvPr id="158" name="Group 157"/>
          <p:cNvGrpSpPr/>
          <p:nvPr/>
        </p:nvGrpSpPr>
        <p:grpSpPr>
          <a:xfrm>
            <a:off x="679433" y="2834989"/>
            <a:ext cx="7415303" cy="1505094"/>
            <a:chOff x="735416" y="4344854"/>
            <a:chExt cx="7415303" cy="1505094"/>
          </a:xfrm>
        </p:grpSpPr>
        <p:sp>
          <p:nvSpPr>
            <p:cNvPr id="159" name="Rectangle 158"/>
            <p:cNvSpPr/>
            <p:nvPr/>
          </p:nvSpPr>
          <p:spPr>
            <a:xfrm>
              <a:off x="735416" y="4344854"/>
              <a:ext cx="4983247" cy="1255180"/>
            </a:xfrm>
            <a:prstGeom prst="rect">
              <a:avLst/>
            </a:prstGeom>
            <a:noFill/>
            <a:ln w="19050" cmpd="sng">
              <a:solidFill>
                <a:srgbClr val="84AECA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2112895" y="4694471"/>
              <a:ext cx="705527" cy="705527"/>
            </a:xfrm>
            <a:prstGeom prst="ellipse">
              <a:avLst/>
            </a:prstGeom>
            <a:solidFill>
              <a:srgbClr val="84AECA"/>
            </a:solidFill>
            <a:ln>
              <a:solidFill>
                <a:srgbClr val="E8EF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Helvetica Neue Light"/>
                  <a:cs typeface="Helvetica Neue Light"/>
                </a:rPr>
                <a:t>P1</a:t>
              </a:r>
              <a:endParaRPr lang="en-US" dirty="0">
                <a:latin typeface="Helvetica Neue Light"/>
                <a:cs typeface="Helvetica Neue Light"/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6097420" y="4694471"/>
              <a:ext cx="705527" cy="705527"/>
            </a:xfrm>
            <a:prstGeom prst="ellipse">
              <a:avLst/>
            </a:prstGeom>
            <a:solidFill>
              <a:srgbClr val="A2AD29"/>
            </a:solidFill>
            <a:ln>
              <a:solidFill>
                <a:srgbClr val="EFF1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Helvetica Neue Light"/>
                  <a:cs typeface="Helvetica Neue Light"/>
                </a:rPr>
                <a:t>P2</a:t>
              </a:r>
            </a:p>
          </p:txBody>
        </p:sp>
        <p:grpSp>
          <p:nvGrpSpPr>
            <p:cNvPr id="162" name="Group 161"/>
            <p:cNvGrpSpPr/>
            <p:nvPr/>
          </p:nvGrpSpPr>
          <p:grpSpPr>
            <a:xfrm>
              <a:off x="3300121" y="4727236"/>
              <a:ext cx="591344" cy="141114"/>
              <a:chOff x="3572194" y="1737942"/>
              <a:chExt cx="1219200" cy="616449"/>
            </a:xfrm>
          </p:grpSpPr>
          <p:sp>
            <p:nvSpPr>
              <p:cNvPr id="220" name="Rectangle 219"/>
              <p:cNvSpPr/>
              <p:nvPr/>
            </p:nvSpPr>
            <p:spPr>
              <a:xfrm>
                <a:off x="3572194" y="1737942"/>
                <a:ext cx="152400" cy="616449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3724594" y="1737942"/>
                <a:ext cx="152400" cy="616449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3876994" y="1737942"/>
                <a:ext cx="152400" cy="616449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029394" y="1737942"/>
                <a:ext cx="152400" cy="616449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4181794" y="1737942"/>
                <a:ext cx="152400" cy="616449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4334194" y="1737942"/>
                <a:ext cx="152400" cy="616449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4486594" y="1737942"/>
                <a:ext cx="152400" cy="616449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4638994" y="1737942"/>
                <a:ext cx="152400" cy="616449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</p:grpSp>
        <p:grpSp>
          <p:nvGrpSpPr>
            <p:cNvPr id="163" name="Group 162"/>
            <p:cNvGrpSpPr/>
            <p:nvPr/>
          </p:nvGrpSpPr>
          <p:grpSpPr>
            <a:xfrm>
              <a:off x="3300121" y="4976205"/>
              <a:ext cx="591344" cy="141114"/>
              <a:chOff x="3572194" y="1737942"/>
              <a:chExt cx="1219200" cy="616449"/>
            </a:xfrm>
          </p:grpSpPr>
          <p:sp>
            <p:nvSpPr>
              <p:cNvPr id="212" name="Rectangle 211"/>
              <p:cNvSpPr/>
              <p:nvPr/>
            </p:nvSpPr>
            <p:spPr>
              <a:xfrm>
                <a:off x="3572194" y="1737942"/>
                <a:ext cx="152400" cy="616449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3724594" y="1737942"/>
                <a:ext cx="152400" cy="616449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3876994" y="1737942"/>
                <a:ext cx="152400" cy="616449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029394" y="1737942"/>
                <a:ext cx="152400" cy="616449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4181794" y="1737942"/>
                <a:ext cx="152400" cy="616449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334194" y="1737942"/>
                <a:ext cx="152400" cy="616449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4486594" y="1737942"/>
                <a:ext cx="152400" cy="616449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4638994" y="1737942"/>
                <a:ext cx="152400" cy="616449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3305112" y="5226119"/>
              <a:ext cx="591344" cy="141114"/>
              <a:chOff x="3305112" y="5226119"/>
              <a:chExt cx="591344" cy="141114"/>
            </a:xfrm>
          </p:grpSpPr>
          <p:sp>
            <p:nvSpPr>
              <p:cNvPr id="204" name="Rectangle 203"/>
              <p:cNvSpPr/>
              <p:nvPr/>
            </p:nvSpPr>
            <p:spPr>
              <a:xfrm>
                <a:off x="3305112" y="5226119"/>
                <a:ext cx="73918" cy="141114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3379030" y="5226119"/>
                <a:ext cx="73918" cy="141114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3452948" y="5226119"/>
                <a:ext cx="73918" cy="141114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3526866" y="5226119"/>
                <a:ext cx="73918" cy="141114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3600784" y="5226119"/>
                <a:ext cx="73918" cy="141114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3674702" y="5226119"/>
                <a:ext cx="73918" cy="141114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3748620" y="5226119"/>
                <a:ext cx="73918" cy="141114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3822538" y="5226119"/>
                <a:ext cx="73918" cy="141114"/>
              </a:xfrm>
              <a:prstGeom prst="rect">
                <a:avLst/>
              </a:prstGeom>
              <a:ln w="3175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Helvetica Neue Light"/>
                  <a:cs typeface="Helvetica Neue Light"/>
                </a:endParaRPr>
              </a:p>
            </p:txBody>
          </p:sp>
        </p:grpSp>
        <p:sp>
          <p:nvSpPr>
            <p:cNvPr id="165" name="Rectangle 164"/>
            <p:cNvSpPr/>
            <p:nvPr/>
          </p:nvSpPr>
          <p:spPr>
            <a:xfrm>
              <a:off x="3167472" y="4594768"/>
              <a:ext cx="4983247" cy="1255180"/>
            </a:xfrm>
            <a:prstGeom prst="rect">
              <a:avLst/>
            </a:prstGeom>
            <a:noFill/>
            <a:ln w="19050" cmpd="sng">
              <a:solidFill>
                <a:srgbClr val="A2AD29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Helvetica Neue Light"/>
                <a:cs typeface="Helvetica Neue Light"/>
              </a:endParaRPr>
            </a:p>
          </p:txBody>
        </p:sp>
        <p:cxnSp>
          <p:nvCxnSpPr>
            <p:cNvPr id="166" name="Straight Arrow Connector 165"/>
            <p:cNvCxnSpPr>
              <a:endCxn id="233" idx="7"/>
            </p:cNvCxnSpPr>
            <p:nvPr/>
          </p:nvCxnSpPr>
          <p:spPr>
            <a:xfrm flipH="1">
              <a:off x="2715100" y="4797793"/>
              <a:ext cx="585021" cy="0"/>
            </a:xfrm>
            <a:prstGeom prst="straightConnector1">
              <a:avLst/>
            </a:prstGeom>
            <a:ln w="28575" cmpd="sng">
              <a:solidFill>
                <a:srgbClr val="636567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>
              <a:endCxn id="233" idx="5"/>
            </p:cNvCxnSpPr>
            <p:nvPr/>
          </p:nvCxnSpPr>
          <p:spPr>
            <a:xfrm flipH="1">
              <a:off x="2715100" y="5296676"/>
              <a:ext cx="590012" cy="0"/>
            </a:xfrm>
            <a:prstGeom prst="straightConnector1">
              <a:avLst/>
            </a:prstGeom>
            <a:ln w="28575" cmpd="sng">
              <a:solidFill>
                <a:srgbClr val="636567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>
              <a:endCxn id="233" idx="6"/>
            </p:cNvCxnSpPr>
            <p:nvPr/>
          </p:nvCxnSpPr>
          <p:spPr>
            <a:xfrm flipH="1">
              <a:off x="2818422" y="5046762"/>
              <a:ext cx="481699" cy="473"/>
            </a:xfrm>
            <a:prstGeom prst="straightConnector1">
              <a:avLst/>
            </a:prstGeom>
            <a:ln w="28575" cmpd="sng">
              <a:solidFill>
                <a:srgbClr val="636567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69" name="Group 168"/>
            <p:cNvGrpSpPr/>
            <p:nvPr/>
          </p:nvGrpSpPr>
          <p:grpSpPr>
            <a:xfrm>
              <a:off x="5026933" y="4723475"/>
              <a:ext cx="596335" cy="639997"/>
              <a:chOff x="3233395" y="2071649"/>
              <a:chExt cx="596335" cy="639997"/>
            </a:xfrm>
          </p:grpSpPr>
          <p:grpSp>
            <p:nvGrpSpPr>
              <p:cNvPr id="177" name="Group 176"/>
              <p:cNvGrpSpPr/>
              <p:nvPr/>
            </p:nvGrpSpPr>
            <p:grpSpPr>
              <a:xfrm>
                <a:off x="3233395" y="2071649"/>
                <a:ext cx="591344" cy="141114"/>
                <a:chOff x="3572194" y="1737942"/>
                <a:chExt cx="1219200" cy="616449"/>
              </a:xfrm>
            </p:grpSpPr>
            <p:sp>
              <p:nvSpPr>
                <p:cNvPr id="196" name="Rectangle 195"/>
                <p:cNvSpPr/>
                <p:nvPr/>
              </p:nvSpPr>
              <p:spPr>
                <a:xfrm>
                  <a:off x="35721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97" name="Rectangle 196"/>
                <p:cNvSpPr/>
                <p:nvPr/>
              </p:nvSpPr>
              <p:spPr>
                <a:xfrm>
                  <a:off x="37245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98" name="Rectangle 197"/>
                <p:cNvSpPr/>
                <p:nvPr/>
              </p:nvSpPr>
              <p:spPr>
                <a:xfrm>
                  <a:off x="38769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99" name="Rectangle 198"/>
                <p:cNvSpPr/>
                <p:nvPr/>
              </p:nvSpPr>
              <p:spPr>
                <a:xfrm>
                  <a:off x="40293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41817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201" name="Rectangle 200"/>
                <p:cNvSpPr/>
                <p:nvPr/>
              </p:nvSpPr>
              <p:spPr>
                <a:xfrm>
                  <a:off x="43341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44865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46389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</p:grpSp>
          <p:grpSp>
            <p:nvGrpSpPr>
              <p:cNvPr id="178" name="Group 177"/>
              <p:cNvGrpSpPr/>
              <p:nvPr/>
            </p:nvGrpSpPr>
            <p:grpSpPr>
              <a:xfrm>
                <a:off x="3233395" y="2320618"/>
                <a:ext cx="591344" cy="141114"/>
                <a:chOff x="3572194" y="1737942"/>
                <a:chExt cx="1219200" cy="616449"/>
              </a:xfrm>
            </p:grpSpPr>
            <p:sp>
              <p:nvSpPr>
                <p:cNvPr id="188" name="Rectangle 187"/>
                <p:cNvSpPr/>
                <p:nvPr/>
              </p:nvSpPr>
              <p:spPr>
                <a:xfrm>
                  <a:off x="35721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>
                <a:xfrm>
                  <a:off x="37245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90" name="Rectangle 189"/>
                <p:cNvSpPr/>
                <p:nvPr/>
              </p:nvSpPr>
              <p:spPr>
                <a:xfrm>
                  <a:off x="38769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91" name="Rectangle 190"/>
                <p:cNvSpPr/>
                <p:nvPr/>
              </p:nvSpPr>
              <p:spPr>
                <a:xfrm>
                  <a:off x="40293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92" name="Rectangle 191"/>
                <p:cNvSpPr/>
                <p:nvPr/>
              </p:nvSpPr>
              <p:spPr>
                <a:xfrm>
                  <a:off x="41817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93" name="Rectangle 192"/>
                <p:cNvSpPr/>
                <p:nvPr/>
              </p:nvSpPr>
              <p:spPr>
                <a:xfrm>
                  <a:off x="43341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44865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95" name="Rectangle 194"/>
                <p:cNvSpPr/>
                <p:nvPr/>
              </p:nvSpPr>
              <p:spPr>
                <a:xfrm>
                  <a:off x="46389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</p:grpSp>
          <p:grpSp>
            <p:nvGrpSpPr>
              <p:cNvPr id="179" name="Group 178"/>
              <p:cNvGrpSpPr/>
              <p:nvPr/>
            </p:nvGrpSpPr>
            <p:grpSpPr>
              <a:xfrm>
                <a:off x="3238386" y="2570532"/>
                <a:ext cx="591344" cy="141114"/>
                <a:chOff x="3572194" y="1737942"/>
                <a:chExt cx="1219200" cy="616449"/>
              </a:xfrm>
            </p:grpSpPr>
            <p:sp>
              <p:nvSpPr>
                <p:cNvPr id="180" name="Rectangle 179"/>
                <p:cNvSpPr/>
                <p:nvPr/>
              </p:nvSpPr>
              <p:spPr>
                <a:xfrm>
                  <a:off x="35721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37245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82" name="Rectangle 181"/>
                <p:cNvSpPr/>
                <p:nvPr/>
              </p:nvSpPr>
              <p:spPr>
                <a:xfrm>
                  <a:off x="38769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83" name="Rectangle 182"/>
                <p:cNvSpPr/>
                <p:nvPr/>
              </p:nvSpPr>
              <p:spPr>
                <a:xfrm>
                  <a:off x="40293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41817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43341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86" name="Rectangle 185"/>
                <p:cNvSpPr/>
                <p:nvPr/>
              </p:nvSpPr>
              <p:spPr>
                <a:xfrm>
                  <a:off x="44865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4638994" y="1737942"/>
                  <a:ext cx="152400" cy="616449"/>
                </a:xfrm>
                <a:prstGeom prst="rect">
                  <a:avLst/>
                </a:prstGeom>
                <a:ln w="3175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Helvetica Neue Light"/>
                    <a:cs typeface="Helvetica Neue Light"/>
                  </a:endParaRPr>
                </a:p>
              </p:txBody>
            </p:sp>
          </p:grpSp>
        </p:grpSp>
        <p:cxnSp>
          <p:nvCxnSpPr>
            <p:cNvPr id="170" name="Straight Arrow Connector 169"/>
            <p:cNvCxnSpPr/>
            <p:nvPr/>
          </p:nvCxnSpPr>
          <p:spPr>
            <a:xfrm>
              <a:off x="5618277" y="4794032"/>
              <a:ext cx="582465" cy="3761"/>
            </a:xfrm>
            <a:prstGeom prst="straightConnector1">
              <a:avLst/>
            </a:prstGeom>
            <a:ln w="28575" cmpd="sng">
              <a:solidFill>
                <a:srgbClr val="636567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/>
            <p:nvPr/>
          </p:nvCxnSpPr>
          <p:spPr>
            <a:xfrm>
              <a:off x="5618277" y="5043001"/>
              <a:ext cx="479143" cy="4234"/>
            </a:xfrm>
            <a:prstGeom prst="straightConnector1">
              <a:avLst/>
            </a:prstGeom>
            <a:ln w="28575" cmpd="sng">
              <a:solidFill>
                <a:srgbClr val="636567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/>
            <p:nvPr/>
          </p:nvCxnSpPr>
          <p:spPr>
            <a:xfrm>
              <a:off x="5623268" y="5292915"/>
              <a:ext cx="577474" cy="3761"/>
            </a:xfrm>
            <a:prstGeom prst="straightConnector1">
              <a:avLst/>
            </a:prstGeom>
            <a:ln w="28575" cmpd="sng">
              <a:solidFill>
                <a:srgbClr val="636567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3" name="Diamond 172"/>
            <p:cNvSpPr/>
            <p:nvPr/>
          </p:nvSpPr>
          <p:spPr>
            <a:xfrm>
              <a:off x="857799" y="4482799"/>
              <a:ext cx="831780" cy="423344"/>
            </a:xfrm>
            <a:prstGeom prst="diamond">
              <a:avLst/>
            </a:prstGeom>
            <a:solidFill>
              <a:srgbClr val="84AECA"/>
            </a:solidFill>
            <a:ln>
              <a:solidFill>
                <a:srgbClr val="E8EF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Helvetica Neue Light"/>
                  <a:cs typeface="Helvetica Neue Light"/>
                </a:rPr>
                <a:t>R1</a:t>
              </a:r>
              <a:endParaRPr lang="en-US" sz="1400" dirty="0">
                <a:latin typeface="Helvetica Neue Light"/>
                <a:cs typeface="Helvetica Neue Light"/>
              </a:endParaRPr>
            </a:p>
          </p:txBody>
        </p:sp>
        <p:sp>
          <p:nvSpPr>
            <p:cNvPr id="174" name="Diamond 173"/>
            <p:cNvSpPr/>
            <p:nvPr/>
          </p:nvSpPr>
          <p:spPr>
            <a:xfrm>
              <a:off x="872653" y="4976654"/>
              <a:ext cx="831780" cy="423344"/>
            </a:xfrm>
            <a:prstGeom prst="diamond">
              <a:avLst/>
            </a:prstGeom>
            <a:solidFill>
              <a:srgbClr val="84AECA"/>
            </a:solidFill>
            <a:ln>
              <a:solidFill>
                <a:srgbClr val="E8EF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Helvetica Neue Light"/>
                  <a:cs typeface="Helvetica Neue Light"/>
                </a:rPr>
                <a:t>R2</a:t>
              </a:r>
              <a:endParaRPr lang="en-US" sz="1400" dirty="0">
                <a:latin typeface="Helvetica Neue Light"/>
                <a:cs typeface="Helvetica Neue Light"/>
              </a:endParaRPr>
            </a:p>
          </p:txBody>
        </p:sp>
        <p:sp>
          <p:nvSpPr>
            <p:cNvPr id="175" name="Diamond 174"/>
            <p:cNvSpPr/>
            <p:nvPr/>
          </p:nvSpPr>
          <p:spPr>
            <a:xfrm>
              <a:off x="7137143" y="4772807"/>
              <a:ext cx="831780" cy="423344"/>
            </a:xfrm>
            <a:prstGeom prst="diamond">
              <a:avLst/>
            </a:prstGeom>
            <a:solidFill>
              <a:srgbClr val="A2AD29"/>
            </a:solidFill>
            <a:ln>
              <a:solidFill>
                <a:srgbClr val="EFF1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Helvetica Neue Light"/>
                  <a:cs typeface="Helvetica Neue Light"/>
                </a:rPr>
                <a:t>R3</a:t>
              </a:r>
              <a:endParaRPr lang="en-US" sz="1400" dirty="0">
                <a:latin typeface="Helvetica Neue Light"/>
                <a:cs typeface="Helvetica Neue Light"/>
              </a:endParaRPr>
            </a:p>
          </p:txBody>
        </p:sp>
        <p:sp>
          <p:nvSpPr>
            <p:cNvPr id="176" name="Diamond 175"/>
            <p:cNvSpPr/>
            <p:nvPr/>
          </p:nvSpPr>
          <p:spPr>
            <a:xfrm>
              <a:off x="7151997" y="5266662"/>
              <a:ext cx="831780" cy="423344"/>
            </a:xfrm>
            <a:prstGeom prst="diamond">
              <a:avLst/>
            </a:prstGeom>
            <a:solidFill>
              <a:srgbClr val="A2AD29"/>
            </a:solidFill>
            <a:ln>
              <a:solidFill>
                <a:srgbClr val="EFF1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Helvetica Neue Light"/>
                  <a:cs typeface="Helvetica Neue Light"/>
                </a:rPr>
                <a:t>R4</a:t>
              </a:r>
              <a:endParaRPr lang="en-US" sz="1400" dirty="0">
                <a:latin typeface="Helvetica Neue Light"/>
                <a:cs typeface="Helvetica Neue Light"/>
              </a:endParaRPr>
            </a:p>
          </p:txBody>
        </p:sp>
      </p:grpSp>
      <p:cxnSp>
        <p:nvCxnSpPr>
          <p:cNvPr id="228" name="Curved Connector 227"/>
          <p:cNvCxnSpPr/>
          <p:nvPr/>
        </p:nvCxnSpPr>
        <p:spPr>
          <a:xfrm rot="5400000" flipH="1">
            <a:off x="5065676" y="2561608"/>
            <a:ext cx="103322" cy="2553728"/>
          </a:xfrm>
          <a:prstGeom prst="curvedConnector4">
            <a:avLst>
              <a:gd name="adj1" fmla="val -70295"/>
              <a:gd name="adj2" fmla="val 59524"/>
            </a:avLst>
          </a:prstGeom>
          <a:ln w="28575" cmpd="sng">
            <a:solidFill>
              <a:srgbClr val="A2AD29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Curved Connector 228"/>
          <p:cNvCxnSpPr/>
          <p:nvPr/>
        </p:nvCxnSpPr>
        <p:spPr>
          <a:xfrm rot="16200000" flipH="1">
            <a:off x="3640532" y="1953749"/>
            <a:ext cx="99561" cy="2561274"/>
          </a:xfrm>
          <a:prstGeom prst="curvedConnector4">
            <a:avLst>
              <a:gd name="adj1" fmla="val -229608"/>
              <a:gd name="adj2" fmla="val 56886"/>
            </a:avLst>
          </a:prstGeom>
          <a:ln w="28575" cmpd="sng">
            <a:solidFill>
              <a:srgbClr val="84AECA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 flipH="1" flipV="1">
            <a:off x="1633596" y="3184606"/>
            <a:ext cx="423316" cy="352764"/>
          </a:xfrm>
          <a:prstGeom prst="straightConnector1">
            <a:avLst/>
          </a:prstGeom>
          <a:ln w="28575" cmpd="sng">
            <a:solidFill>
              <a:srgbClr val="84AEC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Rectangle 230"/>
          <p:cNvSpPr/>
          <p:nvPr/>
        </p:nvSpPr>
        <p:spPr>
          <a:xfrm>
            <a:off x="3249129" y="3719920"/>
            <a:ext cx="73918" cy="141114"/>
          </a:xfrm>
          <a:prstGeom prst="rect">
            <a:avLst/>
          </a:prstGeom>
          <a:solidFill>
            <a:srgbClr val="DE6824"/>
          </a:solidFill>
          <a:ln w="31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5493367" y="3213610"/>
            <a:ext cx="73918" cy="141114"/>
          </a:xfrm>
          <a:prstGeom prst="rect">
            <a:avLst/>
          </a:prstGeom>
          <a:solidFill>
            <a:srgbClr val="DE6824"/>
          </a:solidFill>
          <a:ln w="317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01249" y="39707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34" name="Content Placeholder 2"/>
          <p:cNvSpPr txBox="1">
            <a:spLocks/>
          </p:cNvSpPr>
          <p:nvPr/>
        </p:nvSpPr>
        <p:spPr>
          <a:xfrm>
            <a:off x="457200" y="4439644"/>
            <a:ext cx="8229600" cy="2231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Yanone Kaffeesatz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do we get message passing on multicores?</a:t>
            </a:r>
          </a:p>
          <a:p>
            <a:pPr lvl="1"/>
            <a:r>
              <a:rPr lang="en-US" dirty="0" smtClean="0"/>
              <a:t>dedicated hardware message passing channels (e.g. </a:t>
            </a:r>
            <a:r>
              <a:rPr lang="en-US" dirty="0" err="1" smtClean="0"/>
              <a:t>Tilera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more common </a:t>
            </a:r>
            <a:r>
              <a:rPr lang="mr-IN" dirty="0" smtClean="0"/>
              <a:t>–</a:t>
            </a:r>
            <a:r>
              <a:rPr lang="en-US" dirty="0" smtClean="0"/>
              <a:t> use dedicated cache lines for message queues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12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" grpId="0" animBg="1"/>
      <p:bldP spid="231" grpId="1" animBg="1"/>
      <p:bldP spid="2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using message passing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design – more similar to distributed systems;</a:t>
            </a:r>
          </a:p>
          <a:p>
            <a:r>
              <a:rPr lang="en-US" dirty="0"/>
              <a:t>Map concepts from shared memory to message passing;</a:t>
            </a:r>
          </a:p>
          <a:p>
            <a:endParaRPr lang="en-US" dirty="0" smtClean="0"/>
          </a:p>
          <a:p>
            <a:r>
              <a:rPr lang="en-US" dirty="0" smtClean="0"/>
              <a:t>A few examples:</a:t>
            </a:r>
          </a:p>
          <a:p>
            <a:pPr lvl="1"/>
            <a:r>
              <a:rPr lang="en-US" dirty="0" smtClean="0"/>
              <a:t>Synchronization, data structures: flat combining;</a:t>
            </a:r>
          </a:p>
          <a:p>
            <a:pPr lvl="1"/>
            <a:r>
              <a:rPr lang="en-US" dirty="0" smtClean="0"/>
              <a:t>Programming languages: e.g. Go, </a:t>
            </a:r>
            <a:r>
              <a:rPr lang="en-US" dirty="0" err="1" smtClean="0"/>
              <a:t>Erlang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Operating systems: the </a:t>
            </a:r>
            <a:r>
              <a:rPr lang="en-US" dirty="0" err="1" smtClean="0"/>
              <a:t>multikernel</a:t>
            </a:r>
            <a:r>
              <a:rPr lang="en-US" dirty="0" smtClean="0"/>
              <a:t> (e.g. </a:t>
            </a:r>
            <a:r>
              <a:rPr lang="en-US" dirty="0" err="1" smtClean="0"/>
              <a:t>Barrelfish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ED637-C522-9045-AC3D-34FE3A32DA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8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Yanone Kaffeesatz" charset="0"/>
                <a:ea typeface="Yanone Kaffeesatz" charset="0"/>
                <a:cs typeface="Yanone Kaffeesatz" charset="0"/>
              </a:rPr>
              <a:t>Barrelfish</a:t>
            </a:r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: All Communication - Explicit</a:t>
            </a:r>
            <a:endParaRPr lang="en-US" dirty="0">
              <a:latin typeface="Yanone Kaffeesatz" charset="0"/>
              <a:ea typeface="Yanone Kaffeesatz" charset="0"/>
              <a:cs typeface="Yanone Kaffeesatz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Communication – exclusively message passing</a:t>
            </a:r>
          </a:p>
          <a:p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Easier reasoning: know what is accessed when and by whom</a:t>
            </a:r>
          </a:p>
          <a:p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Asynchronous operations – eliminate wait time</a:t>
            </a:r>
          </a:p>
          <a:p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Pipelining, batching</a:t>
            </a:r>
          </a:p>
          <a:p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More scalable</a:t>
            </a:r>
          </a:p>
          <a:p>
            <a:endParaRPr lang="en-US" dirty="0">
              <a:latin typeface="Yanone Kaffeesatz Light" charset="0"/>
              <a:ea typeface="Yanone Kaffeesatz Light" charset="0"/>
              <a:cs typeface="Yanone Kaffeesatz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45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Yanone Kaffeesatz" charset="0"/>
                <a:ea typeface="Yanone Kaffeesatz" charset="0"/>
                <a:cs typeface="Yanone Kaffeesatz" charset="0"/>
              </a:rPr>
              <a:t>Barrelfish</a:t>
            </a:r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: OS Structure – Hardware Neutral</a:t>
            </a:r>
            <a:endParaRPr lang="en-US" dirty="0">
              <a:latin typeface="Yanone Kaffeesatz" charset="0"/>
              <a:ea typeface="Yanone Kaffeesatz" charset="0"/>
              <a:cs typeface="Yanone Kaffeesatz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484" y="1600200"/>
            <a:ext cx="7240935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Separate OS structure from hardware</a:t>
            </a:r>
          </a:p>
          <a:p>
            <a:pPr marL="0" indent="0">
              <a:buNone/>
            </a:pPr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Machine dependent components</a:t>
            </a:r>
          </a:p>
          <a:p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Messaging</a:t>
            </a:r>
          </a:p>
          <a:p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HW interface</a:t>
            </a:r>
          </a:p>
          <a:p>
            <a:pPr marL="0" indent="0">
              <a:buNone/>
            </a:pPr>
            <a:endParaRPr lang="en-US" dirty="0" smtClean="0">
              <a:latin typeface="Yanone Kaffeesatz" charset="0"/>
              <a:ea typeface="Yanone Kaffeesatz" charset="0"/>
              <a:cs typeface="Yanone Kaffeesatz" charset="0"/>
            </a:endParaRPr>
          </a:p>
          <a:p>
            <a:pPr marL="0" indent="0">
              <a:buNone/>
            </a:pPr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Better layering, modularity</a:t>
            </a:r>
          </a:p>
          <a:p>
            <a:pPr marL="0" indent="0">
              <a:buNone/>
            </a:pPr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Easier porting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Yanone Kaffeesatz" charset="0"/>
                <a:ea typeface="Yanone Kaffeesatz" charset="0"/>
                <a:cs typeface="Yanone Kaffeesatz" charset="0"/>
              </a:rPr>
              <a:t>Barrelfish</a:t>
            </a:r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: Replicated State</a:t>
            </a:r>
            <a:endParaRPr lang="en-US" dirty="0">
              <a:latin typeface="Yanone Kaffeesatz" charset="0"/>
              <a:ea typeface="Yanone Kaffeesatz" charset="0"/>
              <a:cs typeface="Yanone Kaffeesatz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Yanone Kaffeesatz" charset="0"/>
                <a:ea typeface="Yanone Kaffeesatz" charset="0"/>
                <a:cs typeface="Yanone Kaffeesatz" charset="0"/>
              </a:rPr>
              <a:t>N</a:t>
            </a:r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o shared memory =&gt; replicate shared OS state</a:t>
            </a:r>
          </a:p>
          <a:p>
            <a:r>
              <a:rPr lang="en-US" dirty="0">
                <a:latin typeface="Yanone Kaffeesatz" charset="0"/>
                <a:ea typeface="Yanone Kaffeesatz" charset="0"/>
                <a:cs typeface="Yanone Kaffeesatz" charset="0"/>
              </a:rPr>
              <a:t>Reduce interconnect load</a:t>
            </a:r>
          </a:p>
          <a:p>
            <a:r>
              <a:rPr lang="en-US" dirty="0">
                <a:latin typeface="Yanone Kaffeesatz" charset="0"/>
                <a:ea typeface="Yanone Kaffeesatz" charset="0"/>
                <a:cs typeface="Yanone Kaffeesatz" charset="0"/>
              </a:rPr>
              <a:t>Decrease </a:t>
            </a:r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latencies</a:t>
            </a:r>
          </a:p>
          <a:p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Asynchronous client updates</a:t>
            </a:r>
          </a:p>
          <a:p>
            <a:r>
              <a:rPr lang="en-US" dirty="0" smtClean="0">
                <a:latin typeface="Yanone Kaffeesatz" charset="0"/>
                <a:ea typeface="Yanone Kaffeesatz" charset="0"/>
                <a:cs typeface="Yanone Kaffeesatz" charset="0"/>
              </a:rPr>
              <a:t>Possibly NUMA aware replication</a:t>
            </a:r>
          </a:p>
        </p:txBody>
      </p:sp>
    </p:spTree>
    <p:extLst>
      <p:ext uri="{BB962C8B-B14F-4D97-AF65-F5344CB8AC3E}">
        <p14:creationId xmlns:p14="http://schemas.microsoft.com/office/powerpoint/2010/main" val="19902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22941</TotalTime>
  <Words>1166</Words>
  <Application>Microsoft Macintosh PowerPoint</Application>
  <PresentationFormat>On-screen Show (4:3)</PresentationFormat>
  <Paragraphs>337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Calibri</vt:lpstr>
      <vt:lpstr>Helvetica Neue Light</vt:lpstr>
      <vt:lpstr>Mangal</vt:lpstr>
      <vt:lpstr>Wingdings</vt:lpstr>
      <vt:lpstr>Yanone Kaffeesatz</vt:lpstr>
      <vt:lpstr>Yanone Kaffeesatz Light</vt:lpstr>
      <vt:lpstr>Yanone Kaffeesatz Regular</vt:lpstr>
      <vt:lpstr>Zapf Dingbats</vt:lpstr>
      <vt:lpstr>Arial</vt:lpstr>
      <vt:lpstr>Office Theme</vt:lpstr>
      <vt:lpstr>Alternative system models</vt:lpstr>
      <vt:lpstr>Outline</vt:lpstr>
      <vt:lpstr>The system model</vt:lpstr>
      <vt:lpstr>So far – shared memory view</vt:lpstr>
      <vt:lpstr>Alternative model: message passing</vt:lpstr>
      <vt:lpstr>Programming using message passing</vt:lpstr>
      <vt:lpstr>Barrelfish: All Communication - Explicit</vt:lpstr>
      <vt:lpstr>Barrelfish: OS Structure – Hardware Neutral</vt:lpstr>
      <vt:lpstr>Barrelfish: Replicated State</vt:lpstr>
      <vt:lpstr>Consistency of replicas: agreement protocol</vt:lpstr>
      <vt:lpstr>Outline</vt:lpstr>
      <vt:lpstr>First go – a blocking protocol</vt:lpstr>
      <vt:lpstr>Is a blocking protocol appropriate?</vt:lpstr>
      <vt:lpstr>Non-blocking agreement protocols</vt:lpstr>
      <vt:lpstr>MultiPaxos</vt:lpstr>
      <vt:lpstr>Does MultiPaxos scale in a multi-core?</vt:lpstr>
      <vt:lpstr>A closer look at the multi-core environment</vt:lpstr>
      <vt:lpstr>Can we adapt Paxos to this scenario?</vt:lpstr>
      <vt:lpstr>1Paxos: The failure-free case</vt:lpstr>
      <vt:lpstr>1Paxos: Switching the acceptor</vt:lpstr>
      <vt:lpstr>1Paxos: Switching the leader</vt:lpstr>
      <vt:lpstr>Switching leader and acceptor</vt:lpstr>
      <vt:lpstr>Latency and throughput</vt:lpstr>
      <vt:lpstr>Agreement  - summary</vt:lpstr>
      <vt:lpstr>Outline</vt:lpstr>
      <vt:lpstr>Remote Direct Memory Access (RDMA)</vt:lpstr>
      <vt:lpstr>PowerPoint Presentation</vt:lpstr>
    </vt:vector>
  </TitlesOfParts>
  <Company>home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Consensus Inside</dc:title>
  <dc:creator>Tudor David</dc:creator>
  <cp:lastModifiedBy>Tudor David</cp:lastModifiedBy>
  <cp:revision>491</cp:revision>
  <cp:lastPrinted>2016-12-20T09:42:06Z</cp:lastPrinted>
  <dcterms:created xsi:type="dcterms:W3CDTF">2014-10-06T08:59:34Z</dcterms:created>
  <dcterms:modified xsi:type="dcterms:W3CDTF">2016-12-20T09:42:57Z</dcterms:modified>
</cp:coreProperties>
</file>