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258" r:id="rId4"/>
    <p:sldId id="259" r:id="rId5"/>
    <p:sldId id="260" r:id="rId6"/>
    <p:sldId id="32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2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323" r:id="rId38"/>
    <p:sldId id="292" r:id="rId39"/>
    <p:sldId id="293" r:id="rId40"/>
    <p:sldId id="294" r:id="rId41"/>
    <p:sldId id="295" r:id="rId42"/>
    <p:sldId id="296" r:id="rId43"/>
    <p:sldId id="324" r:id="rId44"/>
    <p:sldId id="298" r:id="rId45"/>
    <p:sldId id="299" r:id="rId46"/>
    <p:sldId id="300" r:id="rId47"/>
    <p:sldId id="301" r:id="rId48"/>
    <p:sldId id="302" r:id="rId49"/>
    <p:sldId id="303" r:id="rId50"/>
    <p:sldId id="325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</p:sldIdLst>
  <p:sldSz cx="10080625" cy="7559675"/>
  <p:notesSz cx="10058400" cy="7772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5" userDrawn="1">
          <p15:clr>
            <a:srgbClr val="A4A3A4"/>
          </p15:clr>
        </p15:guide>
        <p15:guide id="2" pos="279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553"/>
  </p:normalViewPr>
  <p:slideViewPr>
    <p:cSldViewPr>
      <p:cViewPr varScale="1">
        <p:scale>
          <a:sx n="156" d="100"/>
          <a:sy n="156" d="100"/>
        </p:scale>
        <p:origin x="50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225"/>
        <p:guide pos="27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handoutMaster" Target="handoutMasters/handoutMaster1.xml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Vasilis\SkyDrive\Documents\phd\presentations\2015_optik2_lpd\graphs\AS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ave:Dropbox:Presentations:ca_10_12_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dave:Dropbox:Presentations:ca_10_12_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dave:Dropbox:Presentations:ca_10_12_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dave:Dropbox:Presentations:ca_10_12_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Macintosh%20HD:Users:dave:Dropbox:Presentations:ca_10_12_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Macintosh%20HD:Users:dave:Dropbox:Presentations:ca_10_12_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Macintosh%20HD:Users:dave:Dropbox:Presentations:ca_10_12_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LL!$B$46</c:f>
              <c:strCache>
                <c:ptCount val="1"/>
                <c:pt idx="0">
                  <c:v>"bad" linked list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LL!$B$47:$B$86</c:f>
              <c:numCache>
                <c:formatCode>General</c:formatCode>
                <c:ptCount val="40"/>
                <c:pt idx="0">
                  <c:v>0.244775</c:v>
                </c:pt>
                <c:pt idx="1">
                  <c:v>0.152343</c:v>
                </c:pt>
                <c:pt idx="2">
                  <c:v>0.189399</c:v>
                </c:pt>
                <c:pt idx="3">
                  <c:v>0.229447</c:v>
                </c:pt>
                <c:pt idx="4">
                  <c:v>0.265339</c:v>
                </c:pt>
                <c:pt idx="5">
                  <c:v>0.299108</c:v>
                </c:pt>
                <c:pt idx="6">
                  <c:v>0.332644</c:v>
                </c:pt>
                <c:pt idx="7">
                  <c:v>0.363185</c:v>
                </c:pt>
                <c:pt idx="8">
                  <c:v>0.389759</c:v>
                </c:pt>
                <c:pt idx="9">
                  <c:v>0.410628</c:v>
                </c:pt>
                <c:pt idx="10">
                  <c:v>0.218016</c:v>
                </c:pt>
                <c:pt idx="11">
                  <c:v>0.208286</c:v>
                </c:pt>
                <c:pt idx="12">
                  <c:v>0.214801</c:v>
                </c:pt>
                <c:pt idx="13">
                  <c:v>0.231275</c:v>
                </c:pt>
                <c:pt idx="14">
                  <c:v>0.248298</c:v>
                </c:pt>
                <c:pt idx="15">
                  <c:v>0.270287</c:v>
                </c:pt>
                <c:pt idx="16">
                  <c:v>0.289873</c:v>
                </c:pt>
                <c:pt idx="17">
                  <c:v>0.310762</c:v>
                </c:pt>
                <c:pt idx="18">
                  <c:v>0.326478</c:v>
                </c:pt>
                <c:pt idx="19">
                  <c:v>0.343089</c:v>
                </c:pt>
                <c:pt idx="20">
                  <c:v>0.342357</c:v>
                </c:pt>
                <c:pt idx="21">
                  <c:v>0.346744</c:v>
                </c:pt>
                <c:pt idx="22">
                  <c:v>0.356245</c:v>
                </c:pt>
                <c:pt idx="23">
                  <c:v>0.368355</c:v>
                </c:pt>
                <c:pt idx="24">
                  <c:v>0.382204</c:v>
                </c:pt>
                <c:pt idx="25">
                  <c:v>0.393982</c:v>
                </c:pt>
                <c:pt idx="26">
                  <c:v>0.406804</c:v>
                </c:pt>
                <c:pt idx="27">
                  <c:v>0.420319</c:v>
                </c:pt>
                <c:pt idx="28">
                  <c:v>0.43273</c:v>
                </c:pt>
                <c:pt idx="29">
                  <c:v>0.447943</c:v>
                </c:pt>
                <c:pt idx="30">
                  <c:v>0.447035</c:v>
                </c:pt>
                <c:pt idx="31">
                  <c:v>0.45279</c:v>
                </c:pt>
                <c:pt idx="32">
                  <c:v>0.4578</c:v>
                </c:pt>
                <c:pt idx="33">
                  <c:v>0.464845</c:v>
                </c:pt>
                <c:pt idx="34">
                  <c:v>0.473468</c:v>
                </c:pt>
                <c:pt idx="35">
                  <c:v>0.484378</c:v>
                </c:pt>
                <c:pt idx="36">
                  <c:v>0.49163</c:v>
                </c:pt>
                <c:pt idx="37">
                  <c:v>0.5017</c:v>
                </c:pt>
                <c:pt idx="38">
                  <c:v>0.511744</c:v>
                </c:pt>
                <c:pt idx="39">
                  <c:v>0.515103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LL!$C$46</c:f>
              <c:strCache>
                <c:ptCount val="1"/>
                <c:pt idx="0">
                  <c:v>"good" linked list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LL!$C$47:$C$86</c:f>
              <c:numCache>
                <c:formatCode>General</c:formatCode>
                <c:ptCount val="40"/>
                <c:pt idx="0">
                  <c:v>0.50623</c:v>
                </c:pt>
                <c:pt idx="1">
                  <c:v>0.484142</c:v>
                </c:pt>
                <c:pt idx="2">
                  <c:v>0.84065</c:v>
                </c:pt>
                <c:pt idx="3">
                  <c:v>1.259232</c:v>
                </c:pt>
                <c:pt idx="4">
                  <c:v>1.554448</c:v>
                </c:pt>
                <c:pt idx="5">
                  <c:v>1.834277</c:v>
                </c:pt>
                <c:pt idx="6">
                  <c:v>2.103061</c:v>
                </c:pt>
                <c:pt idx="7">
                  <c:v>2.359589</c:v>
                </c:pt>
                <c:pt idx="8">
                  <c:v>2.527408</c:v>
                </c:pt>
                <c:pt idx="9">
                  <c:v>2.786993</c:v>
                </c:pt>
                <c:pt idx="10">
                  <c:v>2.919125999999999</c:v>
                </c:pt>
                <c:pt idx="11">
                  <c:v>3.161118</c:v>
                </c:pt>
                <c:pt idx="12">
                  <c:v>3.274626</c:v>
                </c:pt>
                <c:pt idx="13">
                  <c:v>3.650173</c:v>
                </c:pt>
                <c:pt idx="14">
                  <c:v>3.892730999999999</c:v>
                </c:pt>
                <c:pt idx="15">
                  <c:v>3.967698</c:v>
                </c:pt>
                <c:pt idx="16">
                  <c:v>4.263657</c:v>
                </c:pt>
                <c:pt idx="17">
                  <c:v>4.509353</c:v>
                </c:pt>
                <c:pt idx="18">
                  <c:v>4.767117999999989</c:v>
                </c:pt>
                <c:pt idx="19">
                  <c:v>4.677392</c:v>
                </c:pt>
                <c:pt idx="20">
                  <c:v>5.174696</c:v>
                </c:pt>
                <c:pt idx="21">
                  <c:v>5.295543</c:v>
                </c:pt>
                <c:pt idx="22">
                  <c:v>5.40333</c:v>
                </c:pt>
                <c:pt idx="23">
                  <c:v>5.157558999999991</c:v>
                </c:pt>
                <c:pt idx="24">
                  <c:v>6.70274</c:v>
                </c:pt>
                <c:pt idx="25">
                  <c:v>6.941123</c:v>
                </c:pt>
                <c:pt idx="26">
                  <c:v>6.708104999999993</c:v>
                </c:pt>
                <c:pt idx="27">
                  <c:v>6.999621</c:v>
                </c:pt>
                <c:pt idx="28">
                  <c:v>7.553659</c:v>
                </c:pt>
                <c:pt idx="29">
                  <c:v>7.675529</c:v>
                </c:pt>
                <c:pt idx="30">
                  <c:v>7.582022</c:v>
                </c:pt>
                <c:pt idx="31">
                  <c:v>8.046697</c:v>
                </c:pt>
                <c:pt idx="32">
                  <c:v>8.364202</c:v>
                </c:pt>
                <c:pt idx="33">
                  <c:v>8.044595000000001</c:v>
                </c:pt>
                <c:pt idx="34">
                  <c:v>8.092225000000001</c:v>
                </c:pt>
                <c:pt idx="35">
                  <c:v>9.989460000000002</c:v>
                </c:pt>
                <c:pt idx="36">
                  <c:v>10.023542</c:v>
                </c:pt>
                <c:pt idx="37">
                  <c:v>9.865858000000002</c:v>
                </c:pt>
                <c:pt idx="38">
                  <c:v>10.116187</c:v>
                </c:pt>
                <c:pt idx="39">
                  <c:v>10.721642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26328912"/>
        <c:axId val="-1626325520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LL!$A$46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LL!$D$47:$D$86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LL!$F$47:$F$86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-1626328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# Cores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6325520"/>
        <c:crosses val="autoZero"/>
        <c:auto val="1"/>
        <c:lblAlgn val="ctr"/>
        <c:lblOffset val="100"/>
        <c:noMultiLvlLbl val="0"/>
      </c:catAx>
      <c:valAx>
        <c:axId val="-16263255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632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Sheet1!$U$7:$U$8</c:f>
              <c:strCache>
                <c:ptCount val="2"/>
                <c:pt idx="0">
                  <c:v>Test-and-Set</c:v>
                </c:pt>
                <c:pt idx="1">
                  <c:v>Test-and-Test-and-Set</c:v>
                </c:pt>
              </c:strCache>
            </c:strRef>
          </c:cat>
          <c:val>
            <c:numRef>
              <c:f>Sheet1!$V$7:$V$8</c:f>
              <c:numCache>
                <c:formatCode>General</c:formatCode>
                <c:ptCount val="2"/>
                <c:pt idx="0">
                  <c:v>190.0</c:v>
                </c:pt>
                <c:pt idx="1">
                  <c:v>357.0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9843152"/>
        <c:axId val="-1740373648"/>
      </c:barChart>
      <c:catAx>
        <c:axId val="-173984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740373648"/>
        <c:crosses val="autoZero"/>
        <c:auto val="1"/>
        <c:lblAlgn val="ctr"/>
        <c:lblOffset val="100"/>
        <c:noMultiLvlLbl val="0"/>
      </c:catAx>
      <c:valAx>
        <c:axId val="-17403736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Ops/second</a:t>
                </a:r>
                <a:r>
                  <a:rPr lang="en-US" sz="1800" baseline="0"/>
                  <a:t> (thousands)</a:t>
                </a:r>
                <a:endParaRPr lang="en-US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17398431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Sheet1!$U$7:$U$9</c:f>
              <c:strCache>
                <c:ptCount val="3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</c:strCache>
            </c:strRef>
          </c:cat>
          <c:val>
            <c:numRef>
              <c:f>Sheet1!$V$7:$V$9</c:f>
              <c:numCache>
                <c:formatCode>General</c:formatCode>
                <c:ptCount val="3"/>
                <c:pt idx="0">
                  <c:v>190.0</c:v>
                </c:pt>
                <c:pt idx="1">
                  <c:v>357.0</c:v>
                </c:pt>
                <c:pt idx="2">
                  <c:v>744.0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7798560"/>
        <c:axId val="-1737591488"/>
      </c:barChart>
      <c:catAx>
        <c:axId val="-173779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1737591488"/>
        <c:crosses val="autoZero"/>
        <c:auto val="1"/>
        <c:lblAlgn val="ctr"/>
        <c:lblOffset val="100"/>
        <c:noMultiLvlLbl val="0"/>
      </c:catAx>
      <c:valAx>
        <c:axId val="-1737591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1737798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Processed requests per </a:t>
            </a:r>
            <a:r>
              <a:rPr lang="en-US" sz="2400" dirty="0" smtClean="0"/>
              <a:t>thread, Test-and-Set</a:t>
            </a:r>
            <a:r>
              <a:rPr lang="en-US" sz="2400" baseline="0" dirty="0" smtClean="0"/>
              <a:t> lock</a:t>
            </a:r>
            <a:endParaRPr lang="en-US" sz="2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Processed requests per thread</c:v>
          </c:tx>
          <c:spPr>
            <a:solidFill>
              <a:srgbClr val="3333CC"/>
            </a:solidFill>
          </c:spPr>
          <c:invertIfNegative val="0"/>
          <c:val>
            <c:numRef>
              <c:f>Sheet1!$D$7:$D$54</c:f>
              <c:numCache>
                <c:formatCode>General</c:formatCode>
                <c:ptCount val="48"/>
                <c:pt idx="0">
                  <c:v>1982.0</c:v>
                </c:pt>
                <c:pt idx="1">
                  <c:v>1178.0</c:v>
                </c:pt>
                <c:pt idx="2">
                  <c:v>1076.0</c:v>
                </c:pt>
                <c:pt idx="3">
                  <c:v>1258.0</c:v>
                </c:pt>
                <c:pt idx="4">
                  <c:v>1164.0</c:v>
                </c:pt>
                <c:pt idx="5">
                  <c:v>1029.0</c:v>
                </c:pt>
                <c:pt idx="6">
                  <c:v>1058.0</c:v>
                </c:pt>
                <c:pt idx="7">
                  <c:v>1097.0</c:v>
                </c:pt>
                <c:pt idx="8">
                  <c:v>806.0</c:v>
                </c:pt>
                <c:pt idx="9">
                  <c:v>799.0</c:v>
                </c:pt>
                <c:pt idx="10">
                  <c:v>745.0</c:v>
                </c:pt>
                <c:pt idx="11">
                  <c:v>824.0</c:v>
                </c:pt>
                <c:pt idx="12">
                  <c:v>30000.0</c:v>
                </c:pt>
                <c:pt idx="13">
                  <c:v>24383.0</c:v>
                </c:pt>
                <c:pt idx="14">
                  <c:v>26141.0</c:v>
                </c:pt>
                <c:pt idx="15">
                  <c:v>30806.0</c:v>
                </c:pt>
                <c:pt idx="16">
                  <c:v>21219.0</c:v>
                </c:pt>
                <c:pt idx="17">
                  <c:v>23549.0</c:v>
                </c:pt>
                <c:pt idx="18">
                  <c:v>865.0</c:v>
                </c:pt>
                <c:pt idx="19">
                  <c:v>729.0</c:v>
                </c:pt>
                <c:pt idx="20">
                  <c:v>835.0</c:v>
                </c:pt>
                <c:pt idx="21">
                  <c:v>974.0</c:v>
                </c:pt>
                <c:pt idx="22">
                  <c:v>801.0</c:v>
                </c:pt>
                <c:pt idx="23">
                  <c:v>921.0</c:v>
                </c:pt>
                <c:pt idx="24">
                  <c:v>1293.0</c:v>
                </c:pt>
                <c:pt idx="25">
                  <c:v>1426.0</c:v>
                </c:pt>
                <c:pt idx="26">
                  <c:v>1274.0</c:v>
                </c:pt>
                <c:pt idx="27">
                  <c:v>1388.0</c:v>
                </c:pt>
                <c:pt idx="28">
                  <c:v>1307.0</c:v>
                </c:pt>
                <c:pt idx="29">
                  <c:v>1508.0</c:v>
                </c:pt>
                <c:pt idx="30">
                  <c:v>804.0</c:v>
                </c:pt>
                <c:pt idx="31">
                  <c:v>671.0</c:v>
                </c:pt>
                <c:pt idx="32">
                  <c:v>764.0</c:v>
                </c:pt>
                <c:pt idx="33">
                  <c:v>766.0</c:v>
                </c:pt>
                <c:pt idx="34">
                  <c:v>640.0</c:v>
                </c:pt>
                <c:pt idx="35">
                  <c:v>697.0</c:v>
                </c:pt>
                <c:pt idx="36">
                  <c:v>1022.0</c:v>
                </c:pt>
                <c:pt idx="37">
                  <c:v>1026.0</c:v>
                </c:pt>
                <c:pt idx="38">
                  <c:v>1041.0</c:v>
                </c:pt>
                <c:pt idx="39">
                  <c:v>1209.0</c:v>
                </c:pt>
                <c:pt idx="40">
                  <c:v>901.0</c:v>
                </c:pt>
                <c:pt idx="41">
                  <c:v>1101.0</c:v>
                </c:pt>
                <c:pt idx="42">
                  <c:v>617.0</c:v>
                </c:pt>
                <c:pt idx="43">
                  <c:v>663.0</c:v>
                </c:pt>
                <c:pt idx="44">
                  <c:v>859.0</c:v>
                </c:pt>
                <c:pt idx="45">
                  <c:v>704.0</c:v>
                </c:pt>
                <c:pt idx="46">
                  <c:v>754.0</c:v>
                </c:pt>
                <c:pt idx="47">
                  <c:v>767.0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697638592"/>
        <c:axId val="-1737679920"/>
      </c:barChart>
      <c:catAx>
        <c:axId val="-1697638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 smtClean="0"/>
                  <a:t>Thread number</a:t>
                </a:r>
                <a:endParaRPr lang="en-US" sz="28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-1737679920"/>
        <c:crosses val="autoZero"/>
        <c:auto val="1"/>
        <c:lblAlgn val="ctr"/>
        <c:lblOffset val="100"/>
        <c:noMultiLvlLbl val="0"/>
      </c:catAx>
      <c:valAx>
        <c:axId val="-1737679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processed requests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697638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>
                <a:latin typeface="Arial "/>
              </a:rPr>
              <a:t>Processed requests per </a:t>
            </a:r>
            <a:r>
              <a:rPr lang="en-US" sz="2400" dirty="0" smtClean="0">
                <a:latin typeface="Arial "/>
              </a:rPr>
              <a:t>thread, Ticket Locks</a:t>
            </a:r>
            <a:endParaRPr lang="en-US" sz="2400" dirty="0">
              <a:latin typeface="Arial 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Processed requests per thread</c:v>
          </c:tx>
          <c:spPr>
            <a:solidFill>
              <a:srgbClr val="3333CC"/>
            </a:solidFill>
          </c:spPr>
          <c:invertIfNegative val="0"/>
          <c:val>
            <c:numRef>
              <c:f>Sheet1!$Q$7:$Q$54</c:f>
              <c:numCache>
                <c:formatCode>General</c:formatCode>
                <c:ptCount val="48"/>
                <c:pt idx="0">
                  <c:v>30903.0</c:v>
                </c:pt>
                <c:pt idx="1">
                  <c:v>30242.0</c:v>
                </c:pt>
                <c:pt idx="2">
                  <c:v>30242.0</c:v>
                </c:pt>
                <c:pt idx="3">
                  <c:v>30242.0</c:v>
                </c:pt>
                <c:pt idx="4">
                  <c:v>30242.0</c:v>
                </c:pt>
                <c:pt idx="5">
                  <c:v>30251.0</c:v>
                </c:pt>
                <c:pt idx="6">
                  <c:v>30310.0</c:v>
                </c:pt>
                <c:pt idx="7">
                  <c:v>30298.0</c:v>
                </c:pt>
                <c:pt idx="8">
                  <c:v>30290.0</c:v>
                </c:pt>
                <c:pt idx="9">
                  <c:v>30286.0</c:v>
                </c:pt>
                <c:pt idx="10">
                  <c:v>30282.0</c:v>
                </c:pt>
                <c:pt idx="11">
                  <c:v>30279.0</c:v>
                </c:pt>
                <c:pt idx="12">
                  <c:v>30276.0</c:v>
                </c:pt>
                <c:pt idx="13">
                  <c:v>30273.0</c:v>
                </c:pt>
                <c:pt idx="14">
                  <c:v>30270.0</c:v>
                </c:pt>
                <c:pt idx="15">
                  <c:v>30269.0</c:v>
                </c:pt>
                <c:pt idx="16">
                  <c:v>30266.0</c:v>
                </c:pt>
                <c:pt idx="17">
                  <c:v>30265.0</c:v>
                </c:pt>
                <c:pt idx="18">
                  <c:v>30263.0</c:v>
                </c:pt>
                <c:pt idx="19">
                  <c:v>30262.0</c:v>
                </c:pt>
                <c:pt idx="20">
                  <c:v>30261.0</c:v>
                </c:pt>
                <c:pt idx="21">
                  <c:v>30259.0</c:v>
                </c:pt>
                <c:pt idx="22">
                  <c:v>30258.0</c:v>
                </c:pt>
                <c:pt idx="23">
                  <c:v>30257.0</c:v>
                </c:pt>
                <c:pt idx="24">
                  <c:v>30256.0</c:v>
                </c:pt>
                <c:pt idx="25">
                  <c:v>30255.0</c:v>
                </c:pt>
                <c:pt idx="26">
                  <c:v>30255.0</c:v>
                </c:pt>
                <c:pt idx="27">
                  <c:v>30254.0</c:v>
                </c:pt>
                <c:pt idx="28">
                  <c:v>30253.0</c:v>
                </c:pt>
                <c:pt idx="29">
                  <c:v>30253.0</c:v>
                </c:pt>
                <c:pt idx="30">
                  <c:v>30252.0</c:v>
                </c:pt>
                <c:pt idx="31">
                  <c:v>30251.0</c:v>
                </c:pt>
                <c:pt idx="32">
                  <c:v>30250.0</c:v>
                </c:pt>
                <c:pt idx="33">
                  <c:v>30249.0</c:v>
                </c:pt>
                <c:pt idx="34">
                  <c:v>30249.0</c:v>
                </c:pt>
                <c:pt idx="35">
                  <c:v>30248.0</c:v>
                </c:pt>
                <c:pt idx="36">
                  <c:v>30248.0</c:v>
                </c:pt>
                <c:pt idx="37">
                  <c:v>30247.0</c:v>
                </c:pt>
                <c:pt idx="38">
                  <c:v>30247.0</c:v>
                </c:pt>
                <c:pt idx="39">
                  <c:v>30246.0</c:v>
                </c:pt>
                <c:pt idx="40">
                  <c:v>30246.0</c:v>
                </c:pt>
                <c:pt idx="41">
                  <c:v>30245.0</c:v>
                </c:pt>
                <c:pt idx="42">
                  <c:v>30245.0</c:v>
                </c:pt>
                <c:pt idx="43">
                  <c:v>30244.0</c:v>
                </c:pt>
                <c:pt idx="44">
                  <c:v>30244.0</c:v>
                </c:pt>
                <c:pt idx="45">
                  <c:v>30243.0</c:v>
                </c:pt>
                <c:pt idx="46">
                  <c:v>30243.0</c:v>
                </c:pt>
                <c:pt idx="47">
                  <c:v>30243.0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697615424"/>
        <c:axId val="-1697612032"/>
      </c:barChart>
      <c:catAx>
        <c:axId val="-1697615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 smtClean="0"/>
                  <a:t>Thread number</a:t>
                </a:r>
                <a:endParaRPr lang="en-US" sz="28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-1697612032"/>
        <c:crosses val="autoZero"/>
        <c:auto val="1"/>
        <c:lblAlgn val="ctr"/>
        <c:lblOffset val="100"/>
        <c:noMultiLvlLbl val="0"/>
      </c:catAx>
      <c:valAx>
        <c:axId val="-1697612032"/>
        <c:scaling>
          <c:orientation val="minMax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processed requests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697615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558374647613"/>
          <c:y val="0.0299700005014665"/>
          <c:w val="0.841379896957325"/>
          <c:h val="0.487057738464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Sheet1!$U$7:$U$10</c:f>
              <c:strCache>
                <c:ptCount val="4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  <c:pt idx="3">
                  <c:v>Ticket</c:v>
                </c:pt>
              </c:strCache>
            </c:strRef>
          </c:cat>
          <c:val>
            <c:numRef>
              <c:f>Sheet1!$V$7:$V$10</c:f>
              <c:numCache>
                <c:formatCode>General</c:formatCode>
                <c:ptCount val="4"/>
                <c:pt idx="0">
                  <c:v>190.0</c:v>
                </c:pt>
                <c:pt idx="1">
                  <c:v>357.0</c:v>
                </c:pt>
                <c:pt idx="2">
                  <c:v>744.0</c:v>
                </c:pt>
                <c:pt idx="3">
                  <c:v>280.0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8587648"/>
        <c:axId val="-1698922048"/>
      </c:barChart>
      <c:catAx>
        <c:axId val="-1698587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698922048"/>
        <c:crosses val="autoZero"/>
        <c:auto val="1"/>
        <c:lblAlgn val="ctr"/>
        <c:lblOffset val="100"/>
        <c:noMultiLvlLbl val="0"/>
      </c:catAx>
      <c:valAx>
        <c:axId val="-1698922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16985876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990473413046"/>
          <c:y val="0.0287788206008768"/>
          <c:w val="0.825947798191893"/>
          <c:h val="0.558733437307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Sheet1!$U$7:$U$11</c:f>
              <c:strCache>
                <c:ptCount val="5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  <c:pt idx="3">
                  <c:v>Ticket</c:v>
                </c:pt>
                <c:pt idx="4">
                  <c:v>Ticket w. backoff</c:v>
                </c:pt>
              </c:strCache>
            </c:strRef>
          </c:cat>
          <c:val>
            <c:numRef>
              <c:f>Sheet1!$V$7:$V$11</c:f>
              <c:numCache>
                <c:formatCode>General</c:formatCode>
                <c:ptCount val="5"/>
                <c:pt idx="0">
                  <c:v>190.0</c:v>
                </c:pt>
                <c:pt idx="1">
                  <c:v>357.0</c:v>
                </c:pt>
                <c:pt idx="2">
                  <c:v>744.0</c:v>
                </c:pt>
                <c:pt idx="3">
                  <c:v>280.0</c:v>
                </c:pt>
                <c:pt idx="4">
                  <c:v>1350.0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8324720"/>
        <c:axId val="-1698322400"/>
      </c:barChart>
      <c:catAx>
        <c:axId val="-169832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698322400"/>
        <c:crosses val="autoZero"/>
        <c:auto val="1"/>
        <c:lblAlgn val="ctr"/>
        <c:lblOffset val="100"/>
        <c:noMultiLvlLbl val="0"/>
      </c:catAx>
      <c:valAx>
        <c:axId val="-1698322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16983247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990473413046"/>
          <c:y val="0.0266734528784751"/>
          <c:w val="0.825947798191893"/>
          <c:h val="0.5908721133950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Sheet1!$U$7:$U$12</c:f>
              <c:strCache>
                <c:ptCount val="6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  <c:pt idx="3">
                  <c:v>Ticket</c:v>
                </c:pt>
                <c:pt idx="4">
                  <c:v>Ticket w. backoff</c:v>
                </c:pt>
                <c:pt idx="5">
                  <c:v>Queue lock</c:v>
                </c:pt>
              </c:strCache>
            </c:strRef>
          </c:cat>
          <c:val>
            <c:numRef>
              <c:f>Sheet1!$V$7:$V$12</c:f>
              <c:numCache>
                <c:formatCode>General</c:formatCode>
                <c:ptCount val="6"/>
                <c:pt idx="0">
                  <c:v>190.0</c:v>
                </c:pt>
                <c:pt idx="1">
                  <c:v>357.0</c:v>
                </c:pt>
                <c:pt idx="2">
                  <c:v>744.0</c:v>
                </c:pt>
                <c:pt idx="3">
                  <c:v>280.0</c:v>
                </c:pt>
                <c:pt idx="4">
                  <c:v>1350.0</c:v>
                </c:pt>
                <c:pt idx="5">
                  <c:v>1900.0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8246368"/>
        <c:axId val="-1698243616"/>
      </c:barChart>
      <c:catAx>
        <c:axId val="-169824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698243616"/>
        <c:crosses val="autoZero"/>
        <c:auto val="1"/>
        <c:lblAlgn val="ctr"/>
        <c:lblOffset val="100"/>
        <c:noMultiLvlLbl val="0"/>
      </c:catAx>
      <c:valAx>
        <c:axId val="-169824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1698246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6885" y="0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1792C-D072-8849-A86B-E67889353079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7382308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6885" y="7382308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AD05C-75FD-AA41-AE50-9B262845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86100" y="590550"/>
            <a:ext cx="3884613" cy="2913063"/>
          </a:xfrm>
          <a:prstGeom prst="rect">
            <a:avLst/>
          </a:prstGeom>
          <a:noFill/>
          <a:ln w="73080">
            <a:solidFill>
              <a:srgbClr val="3465AF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06662" y="3691155"/>
            <a:ext cx="8045076" cy="34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92775" y="0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7383535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692775" y="7383535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6955D96-E3FF-1A40-8C63-58940EA00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D425BB32-C247-364C-A9A9-F4C93CBCC71F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3891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891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A1C138BA-58B7-B143-8A53-884DF59BAF81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812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942AE9F2-4D20-8844-9294-A3995F1BFE5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915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FAA81E60-61B3-3346-A56F-1BF832A0F12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017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9456F135-603E-634B-A72F-715AB8BE88CF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120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22D81B7E-00B1-A54E-BA8D-DFA452B460D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222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CBCBF720-77A8-9349-B3F8-797ABE1FD71B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324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105BEB33-EF51-3141-9968-2235030C7111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427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3831FE7F-B6A6-BC49-B440-9571761519B5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529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999BC494-9AD0-1F46-8779-21529286AD92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632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B705F618-E760-7840-BCB4-6A2F8516DA2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734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734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A7D7694E-5D2B-054C-9A12-ECF5C0ACF4B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3993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99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D0CA88F-8CA0-0A40-B0EA-68FE78BCF903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836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83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48FCD6BD-DAF8-E447-8565-6E8ACD11549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939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93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49BBA4FE-1F62-2D44-879C-C3211EACD85B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041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041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B83E8504-4AAC-E841-86FD-6EBA65C6E959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144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14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86D56CC7-EA2F-0348-8A16-36655F0F981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246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246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C9F876D-5390-A74C-AF19-109427508D7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348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349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49D4C06C-4585-874C-BEA9-348B80873531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451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451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AE68269-E1E6-BF4E-94C9-79DBBD569AD8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553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55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7AA7EE9-94C4-D34C-AFAE-70D023DB8A56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656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65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0A0B4B3E-F290-DE43-89D3-B621E045771D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758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758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C6DAE79F-3549-1A4C-B0D5-D37CB6BC7E65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096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32F9C2D-9923-3946-AB0A-461D06B5DE94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860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861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D00BD34D-1423-8C4A-ACBD-DA9705ABCCC2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96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96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54C2D08-80C8-BB43-A914-BFCB69780CA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065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065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3A92F19C-FEED-1D47-8E24-F7BDB6BDE05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168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168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6A7950BB-C6AF-2A4D-9CFC-DB70485D63D4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270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270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994E7DC-1DA0-6F4B-945E-B4ED5FCD4B5B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372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D59D8E8-CDA8-6442-A2BF-9004FD20F1C9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10308192-C1AE-2242-B59A-8A48EDEB5B65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en-US">
              <a:ea typeface="MS PGothic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 hangingPunct="1">
              <a:spcBef>
                <a:spcPct val="0"/>
              </a:spcBef>
            </a:pPr>
            <a:fld id="{A0E3F158-072D-AB4D-9165-DDACA824DF91}" type="slidenum">
              <a:rPr lang="en-US" altLang="en-US">
                <a:solidFill>
                  <a:schemeClr val="tx1"/>
                </a:solidFill>
                <a:latin typeface="Calibri" charset="0"/>
                <a:ea typeface="DejaVu Sans" charset="0"/>
                <a:cs typeface="DejaVu Sans" charset="0"/>
              </a:rPr>
              <a:pPr hangingPunct="1">
                <a:spcBef>
                  <a:spcPct val="0"/>
                </a:spcBef>
              </a:pPr>
              <a:t>45</a:t>
            </a:fld>
            <a:endParaRPr lang="en-US" altLang="en-US">
              <a:solidFill>
                <a:schemeClr val="tx1"/>
              </a:solidFill>
              <a:latin typeface="Calibri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F2A5A49C-AE45-7E4F-B24A-34FD3A2CC3C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1341FBA-AA76-C642-A07A-490F7B98672F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198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7CA02B2D-658B-9845-9BF4-92446248061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300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216B7AC7-7289-AE4C-8D75-FD46FDD38B72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8A8F48B2-1BFB-3E44-9C60-27752C2ABB03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505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505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8A74FBCF-5C48-CC47-8D8B-731CC54F09A9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608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608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61A1A8B3-5F23-E943-B656-8E548BEED64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710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710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1D60-E8F8-B84B-9A39-22EE0B0EC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81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B48EC-B75A-104F-AEA1-3E00D23E1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14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3078D-FC3F-CC44-AEF9-DB862AF993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64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5E11-F3D3-8A4D-A48B-B3936A43B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04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0A0A2-054C-E74C-9622-8C011A7DD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5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25BF5-944D-2F4A-94BC-5828AC4EB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28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45F4C-8D3A-9548-89A6-CACCFBC80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D0FB-83E9-9342-AF72-2B42923F4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31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5004-BFC6-B04D-B56A-968236D5D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86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E028D-CDD1-F943-B4FB-5516DA9C4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85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53E89-2972-2240-A6F9-646ACBFD3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29BD6-E55D-C643-8FD3-B41739213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24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73080">
            <a:solidFill>
              <a:srgbClr val="3465AF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419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095A03F-045E-444B-94E0-15C62E5BB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2pPr>
      <a:lvl3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3pPr>
      <a:lvl4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4pPr>
      <a:lvl5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5pPr>
      <a:lvl6pPr marL="25146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6pPr>
      <a:lvl7pPr marL="29718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7pPr>
      <a:lvl8pPr marL="34290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8pPr>
      <a:lvl9pPr marL="38862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760663"/>
            <a:ext cx="9070975" cy="1262062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Concurrent programming: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From theory to practice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4953000"/>
            <a:ext cx="9070975" cy="1368425"/>
          </a:xfrm>
        </p:spPr>
        <p:txBody>
          <a:bodyPr anchor="ctr"/>
          <a:lstStyle/>
          <a:p>
            <a:pPr marL="0" indent="0" algn="r" eaLnBrk="1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 dirty="0">
                <a:ea typeface="MS PGothic" charset="-128"/>
              </a:rPr>
              <a:t>Concurrent Algorithms </a:t>
            </a:r>
            <a:r>
              <a:rPr lang="en-US" altLang="en-US" b="1" dirty="0" smtClean="0">
                <a:ea typeface="MS PGothic" charset="-128"/>
              </a:rPr>
              <a:t>2016</a:t>
            </a:r>
            <a:r>
              <a:rPr lang="en-US" altLang="en-US" dirty="0">
                <a:ea typeface="MS PGothic" charset="-128"/>
              </a:rPr>
              <a:t/>
            </a:r>
            <a:br>
              <a:rPr lang="en-US" altLang="en-US" dirty="0">
                <a:ea typeface="MS PGothic" charset="-128"/>
              </a:rPr>
            </a:br>
            <a:r>
              <a:rPr lang="en-US" altLang="en-US" dirty="0" smtClean="0">
                <a:ea typeface="MS PGothic" charset="-128"/>
              </a:rPr>
              <a:t>Tudor David</a:t>
            </a:r>
            <a:endParaRPr lang="en-US" altLang="en-US" dirty="0">
              <a:ea typeface="MS P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Why do we use caching?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Disk = ~ms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Memory = ~100ns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19462" name="AutoShape 5"/>
          <p:cNvCxnSpPr>
            <a:cxnSpLocks noChangeShapeType="1"/>
            <a:stCxn id="19461" idx="0"/>
            <a:endCxn id="19463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19464" name="AutoShape 7"/>
          <p:cNvCxnSpPr>
            <a:cxnSpLocks noChangeShapeType="1"/>
            <a:stCxn id="19463" idx="0"/>
            <a:endCxn id="19460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56AF728-21EF-4E4B-9AC4-57651838132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Why do we use caching?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Disk = ~ms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Memory = ~100ns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Large = slow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Medium = medium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Small = fast</a:t>
            </a:r>
          </a:p>
          <a:p>
            <a:pPr marL="863600" lvl="1" indent="-323850" eaLnBrk="1">
              <a:buSzPct val="75000"/>
              <a:buFont typeface="Symbol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altLang="en-US" sz="2800">
              <a:ea typeface="MS PGothic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21510" name="AutoShape 5"/>
          <p:cNvCxnSpPr>
            <a:cxnSpLocks noChangeShapeType="1"/>
            <a:stCxn id="21509" idx="0"/>
            <a:endCxn id="21511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21512" name="AutoShape 7"/>
          <p:cNvCxnSpPr>
            <a:cxnSpLocks noChangeShapeType="1"/>
            <a:stCxn id="21511" idx="0"/>
            <a:endCxn id="21508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3" name="AutoShape 8"/>
          <p:cNvSpPr>
            <a:spLocks noChangeArrowheads="1"/>
          </p:cNvSpPr>
          <p:nvPr/>
        </p:nvSpPr>
        <p:spPr bwMode="auto">
          <a:xfrm>
            <a:off x="839788" y="2560638"/>
            <a:ext cx="2152650" cy="2560637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</a:t>
            </a:r>
          </a:p>
        </p:txBody>
      </p:sp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EBB1E86-2C6D-5C45-8BCE-18C1E7D816C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Why do we use caching?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Disk = ~ms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Memory = ~100ns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L3 = ~20ns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L2 = ~7ns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L1 = ~1ns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23558" name="AutoShape 5"/>
          <p:cNvCxnSpPr>
            <a:cxnSpLocks noChangeShapeType="1"/>
            <a:stCxn id="23557" idx="0"/>
            <a:endCxn id="23559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23560" name="AutoShape 7"/>
          <p:cNvCxnSpPr>
            <a:cxnSpLocks noChangeShapeType="1"/>
            <a:stCxn id="23559" idx="0"/>
            <a:endCxn id="23556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AutoShape 8"/>
          <p:cNvSpPr>
            <a:spLocks noChangeArrowheads="1"/>
          </p:cNvSpPr>
          <p:nvPr/>
        </p:nvSpPr>
        <p:spPr bwMode="auto">
          <a:xfrm>
            <a:off x="1006475" y="4613275"/>
            <a:ext cx="1828800" cy="46513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235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54882B5-F08D-024E-9214-DDBD64D05A9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Typical server configurations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4425950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3200" b="1" dirty="0" smtClean="0">
                <a:ea typeface="+mn-ea"/>
              </a:rPr>
              <a:t>Intel Xeon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1</a:t>
            </a:r>
            <a:r>
              <a:rPr lang="el-GR" sz="2800" dirty="0" smtClean="0">
                <a:ea typeface="+mn-ea"/>
              </a:rPr>
              <a:t>2</a:t>
            </a:r>
            <a:r>
              <a:rPr lang="en-US" sz="2800" dirty="0" smtClean="0">
                <a:ea typeface="+mn-ea"/>
              </a:rPr>
              <a:t> cores @ 2.4GHz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L1: 32KB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L2: 256KB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L3: 24MB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Memory: </a:t>
            </a:r>
            <a:r>
              <a:rPr lang="el-GR" sz="2800" dirty="0" smtClean="0">
                <a:ea typeface="+mn-ea"/>
              </a:rPr>
              <a:t>256</a:t>
            </a:r>
            <a:r>
              <a:rPr lang="en-US" sz="2800" dirty="0" smtClean="0">
                <a:ea typeface="+mn-ea"/>
              </a:rPr>
              <a:t>GB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51438" y="1768475"/>
            <a:ext cx="4425950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3200" b="1" dirty="0" smtClean="0">
                <a:ea typeface="+mn-ea"/>
              </a:rPr>
              <a:t>AMD Opteron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8 cores @ 2.4GHz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L1: 64KB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L2: 512KB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L3: 12MB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 smtClean="0">
                <a:ea typeface="+mn-ea"/>
              </a:rPr>
              <a:t>Memory: </a:t>
            </a:r>
            <a:r>
              <a:rPr lang="el-GR" sz="2800" dirty="0" smtClean="0"/>
              <a:t>256</a:t>
            </a:r>
            <a:r>
              <a:rPr lang="en-US" sz="2800" smtClean="0"/>
              <a:t>GB</a:t>
            </a:r>
            <a:endParaRPr lang="en-US" sz="2800" dirty="0" smtClean="0">
              <a:ea typeface="+mn-ea"/>
            </a:endParaRP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5211763"/>
            <a:ext cx="24225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5211763"/>
            <a:ext cx="19431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0EA5659-06E7-BC4F-8A0F-41E7B1B1209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7215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 u="sng"/>
              <a:t>Experiment</a:t>
            </a:r>
          </a:p>
          <a:p>
            <a:pPr algn="ctr" eaLnBrk="1">
              <a:spcAft>
                <a:spcPct val="0"/>
              </a:spcAft>
            </a:pPr>
            <a:r>
              <a:rPr lang="en-US" altLang="en-US" sz="3600"/>
              <a:t>Throughput of accessing some memory, depending on the memory size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ECEABC79-CEE0-254E-B0C8-B95CDD41C1A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Outline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4DDB9C7-1ED1-7F45-847A-D03F0D3ACB6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j-ea"/>
              </a:rPr>
              <a:t>Until ~2004: Single-cores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freq: 3+GHz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Disk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Memory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solidFill>
                  <a:srgbClr val="E6E6FF"/>
                </a:solidFill>
                <a:ea typeface="MS PGothic" charset="-128"/>
              </a:rPr>
              <a:t>Core → L3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L2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L1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31750" name="AutoShape 5"/>
          <p:cNvCxnSpPr>
            <a:cxnSpLocks noChangeShapeType="1"/>
            <a:stCxn id="31749" idx="0"/>
            <a:endCxn id="31751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1752" name="AutoShape 7"/>
          <p:cNvCxnSpPr>
            <a:cxnSpLocks noChangeShapeType="1"/>
            <a:stCxn id="31751" idx="0"/>
            <a:endCxn id="31748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3" name="AutoShape 8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1754" name="AutoShape 9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317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E3221FB-7C71-1949-BF40-02EC3262289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j-ea"/>
              </a:rPr>
              <a:t>After ~2004: Multi-cores 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43600" y="1768475"/>
            <a:ext cx="3992563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Core freq: ~2GHz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Core → Disk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Core → Memory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2800">
                <a:ea typeface="MS PGothic" charset="-128"/>
              </a:rPr>
              <a:t>Core → </a:t>
            </a:r>
            <a:r>
              <a:rPr lang="en-US" altLang="en-US" sz="2800" b="1">
                <a:ea typeface="MS PGothic" charset="-128"/>
              </a:rPr>
              <a:t>shared </a:t>
            </a:r>
            <a:r>
              <a:rPr lang="en-US" altLang="en-US" sz="2800">
                <a:ea typeface="MS PGothic" charset="-128"/>
              </a:rPr>
              <a:t>L3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2800">
                <a:ea typeface="MS PGothic" charset="-128"/>
              </a:rPr>
              <a:t>Core → L2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2800">
                <a:ea typeface="MS PGothic" charset="-128"/>
              </a:rPr>
              <a:t>Core → L1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1006475" y="4613275"/>
            <a:ext cx="5029200" cy="46513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43783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2011363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3801" name="AutoShape 8"/>
          <p:cNvSpPr>
            <a:spLocks noChangeArrowheads="1"/>
          </p:cNvSpPr>
          <p:nvPr/>
        </p:nvSpPr>
        <p:spPr bwMode="auto">
          <a:xfrm>
            <a:off x="2444750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3802" name="AutoShape 9"/>
          <p:cNvCxnSpPr>
            <a:cxnSpLocks noChangeShapeType="1"/>
            <a:stCxn id="33803" idx="0"/>
            <a:endCxn id="33799" idx="2"/>
          </p:cNvCxnSpPr>
          <p:nvPr/>
        </p:nvCxnSpPr>
        <p:spPr bwMode="auto">
          <a:xfrm flipV="1">
            <a:off x="5149850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3" name="AutoShape 10"/>
          <p:cNvSpPr>
            <a:spLocks noChangeArrowheads="1"/>
          </p:cNvSpPr>
          <p:nvPr/>
        </p:nvSpPr>
        <p:spPr bwMode="auto">
          <a:xfrm>
            <a:off x="4556125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3804" name="AutoShape 11"/>
          <p:cNvSpPr>
            <a:spLocks noChangeArrowheads="1"/>
          </p:cNvSpPr>
          <p:nvPr/>
        </p:nvSpPr>
        <p:spPr bwMode="auto">
          <a:xfrm>
            <a:off x="4772025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3805" name="AutoShape 12"/>
          <p:cNvCxnSpPr>
            <a:cxnSpLocks noChangeShapeType="1"/>
            <a:stCxn id="33798" idx="0"/>
            <a:endCxn id="33796" idx="2"/>
          </p:cNvCxnSpPr>
          <p:nvPr/>
        </p:nvCxnSpPr>
        <p:spPr bwMode="auto">
          <a:xfrm flipV="1">
            <a:off x="1909763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6" name="AutoShape 13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3807" name="AutoShape 14"/>
          <p:cNvCxnSpPr>
            <a:cxnSpLocks noChangeShapeType="1"/>
            <a:stCxn id="33797" idx="0"/>
            <a:endCxn id="33803" idx="2"/>
          </p:cNvCxnSpPr>
          <p:nvPr/>
        </p:nvCxnSpPr>
        <p:spPr bwMode="auto">
          <a:xfrm flipV="1">
            <a:off x="3521075" y="4124325"/>
            <a:ext cx="1630363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5"/>
          <p:cNvCxnSpPr>
            <a:cxnSpLocks noChangeShapeType="1"/>
            <a:stCxn id="33798" idx="2"/>
            <a:endCxn id="33797" idx="0"/>
          </p:cNvCxnSpPr>
          <p:nvPr/>
        </p:nvCxnSpPr>
        <p:spPr bwMode="auto">
          <a:xfrm>
            <a:off x="1909763" y="4124325"/>
            <a:ext cx="1609725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6"/>
          <p:cNvCxnSpPr>
            <a:cxnSpLocks noChangeShapeType="1"/>
            <a:stCxn id="33797" idx="2"/>
            <a:endCxn id="33801" idx="0"/>
          </p:cNvCxnSpPr>
          <p:nvPr/>
        </p:nvCxnSpPr>
        <p:spPr bwMode="auto">
          <a:xfrm>
            <a:off x="3521075" y="5078413"/>
            <a:ext cx="1588" cy="2254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7"/>
          <p:cNvCxnSpPr>
            <a:cxnSpLocks noChangeShapeType="1"/>
            <a:stCxn id="33801" idx="2"/>
            <a:endCxn id="33800" idx="0"/>
          </p:cNvCxnSpPr>
          <p:nvPr/>
        </p:nvCxnSpPr>
        <p:spPr bwMode="auto">
          <a:xfrm>
            <a:off x="3521075" y="5943600"/>
            <a:ext cx="1588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1C69225-AF08-F24F-87B0-46DFD43CD61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Multi-cores with private caches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1006475" y="4613275"/>
            <a:ext cx="5029200" cy="46513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43783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5847" name="AutoShape 6"/>
          <p:cNvSpPr>
            <a:spLocks noChangeArrowheads="1"/>
          </p:cNvSpPr>
          <p:nvPr/>
        </p:nvSpPr>
        <p:spPr bwMode="auto">
          <a:xfrm>
            <a:off x="2011363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5848" name="AutoShape 7"/>
          <p:cNvSpPr>
            <a:spLocks noChangeArrowheads="1"/>
          </p:cNvSpPr>
          <p:nvPr/>
        </p:nvSpPr>
        <p:spPr bwMode="auto">
          <a:xfrm>
            <a:off x="2444750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5849" name="AutoShape 8"/>
          <p:cNvCxnSpPr>
            <a:cxnSpLocks noChangeShapeType="1"/>
            <a:stCxn id="35850" idx="0"/>
            <a:endCxn id="35846" idx="2"/>
          </p:cNvCxnSpPr>
          <p:nvPr/>
        </p:nvCxnSpPr>
        <p:spPr bwMode="auto">
          <a:xfrm flipV="1">
            <a:off x="5149850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0" name="AutoShape 9"/>
          <p:cNvSpPr>
            <a:spLocks noChangeArrowheads="1"/>
          </p:cNvSpPr>
          <p:nvPr/>
        </p:nvSpPr>
        <p:spPr bwMode="auto">
          <a:xfrm>
            <a:off x="4556125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5851" name="AutoShape 10"/>
          <p:cNvSpPr>
            <a:spLocks noChangeArrowheads="1"/>
          </p:cNvSpPr>
          <p:nvPr/>
        </p:nvSpPr>
        <p:spPr bwMode="auto">
          <a:xfrm>
            <a:off x="4772025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5852" name="AutoShape 11"/>
          <p:cNvCxnSpPr>
            <a:cxnSpLocks noChangeShapeType="1"/>
            <a:stCxn id="35845" idx="0"/>
            <a:endCxn id="35843" idx="2"/>
          </p:cNvCxnSpPr>
          <p:nvPr/>
        </p:nvCxnSpPr>
        <p:spPr bwMode="auto">
          <a:xfrm flipV="1">
            <a:off x="1909763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AutoShape 12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5854" name="AutoShape 13"/>
          <p:cNvCxnSpPr>
            <a:cxnSpLocks noChangeShapeType="1"/>
            <a:stCxn id="35844" idx="0"/>
            <a:endCxn id="35850" idx="2"/>
          </p:cNvCxnSpPr>
          <p:nvPr/>
        </p:nvCxnSpPr>
        <p:spPr bwMode="auto">
          <a:xfrm flipV="1">
            <a:off x="3521075" y="4124325"/>
            <a:ext cx="1630363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5" name="AutoShape 14"/>
          <p:cNvCxnSpPr>
            <a:cxnSpLocks noChangeShapeType="1"/>
            <a:stCxn id="35845" idx="2"/>
            <a:endCxn id="35844" idx="0"/>
          </p:cNvCxnSpPr>
          <p:nvPr/>
        </p:nvCxnSpPr>
        <p:spPr bwMode="auto">
          <a:xfrm>
            <a:off x="1909763" y="4124325"/>
            <a:ext cx="1609725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6" name="AutoShape 15"/>
          <p:cNvCxnSpPr>
            <a:cxnSpLocks noChangeShapeType="1"/>
            <a:stCxn id="35844" idx="2"/>
            <a:endCxn id="35848" idx="0"/>
          </p:cNvCxnSpPr>
          <p:nvPr/>
        </p:nvCxnSpPr>
        <p:spPr bwMode="auto">
          <a:xfrm>
            <a:off x="3521075" y="5078413"/>
            <a:ext cx="1588" cy="2254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7" name="AutoShape 16"/>
          <p:cNvCxnSpPr>
            <a:cxnSpLocks noChangeShapeType="1"/>
            <a:stCxn id="35848" idx="2"/>
            <a:endCxn id="35847" idx="0"/>
          </p:cNvCxnSpPr>
          <p:nvPr/>
        </p:nvCxnSpPr>
        <p:spPr bwMode="auto">
          <a:xfrm>
            <a:off x="3521075" y="5943600"/>
            <a:ext cx="1588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Oval 17"/>
          <p:cNvSpPr>
            <a:spLocks noChangeArrowheads="1"/>
          </p:cNvSpPr>
          <p:nvPr/>
        </p:nvSpPr>
        <p:spPr bwMode="auto">
          <a:xfrm>
            <a:off x="201613" y="2433638"/>
            <a:ext cx="6765925" cy="2011362"/>
          </a:xfrm>
          <a:prstGeom prst="ellipse">
            <a:avLst/>
          </a:prstGeom>
          <a:solidFill>
            <a:srgbClr val="808080">
              <a:alpha val="34901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81288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4800"/>
              <a:t>Private</a:t>
            </a:r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7132638" y="2468563"/>
            <a:ext cx="2560637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78264" rIns="90000" bIns="45000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4400">
                <a:solidFill>
                  <a:schemeClr val="accent2"/>
                </a:solidFill>
              </a:rPr>
              <a:t>= multiple copies</a:t>
            </a:r>
          </a:p>
        </p:txBody>
      </p:sp>
      <p:sp>
        <p:nvSpPr>
          <p:cNvPr id="358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757E74F-FEDA-DD45-9013-A2F0E1E8BCA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Cache coherence for consistency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89438" y="1768475"/>
            <a:ext cx="51895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3200" smtClean="0">
                <a:ea typeface="+mn-ea"/>
              </a:rPr>
              <a:t>Core 0 has </a:t>
            </a:r>
            <a:r>
              <a:rPr lang="en-US" sz="3200" b="1" smtClean="0">
                <a:solidFill>
                  <a:srgbClr val="AECF00"/>
                </a:solidFill>
                <a:ea typeface="+mn-ea"/>
              </a:rPr>
              <a:t>X</a:t>
            </a:r>
            <a:r>
              <a:rPr lang="en-US" sz="3200" smtClean="0">
                <a:ea typeface="+mn-ea"/>
              </a:rPr>
              <a:t> and Core 1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smtClean="0">
                <a:ea typeface="+mn-ea"/>
              </a:rPr>
              <a:t>wants to write on </a:t>
            </a:r>
            <a:r>
              <a:rPr lang="en-US" sz="2800" b="1" smtClean="0">
                <a:solidFill>
                  <a:srgbClr val="AECF00"/>
                </a:solidFill>
                <a:ea typeface="+mn-ea"/>
              </a:rPr>
              <a:t>X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smtClean="0">
                <a:ea typeface="+mn-ea"/>
              </a:rPr>
              <a:t>wants to read</a:t>
            </a:r>
            <a:r>
              <a:rPr lang="en-US" sz="2800" b="1" smtClean="0">
                <a:solidFill>
                  <a:srgbClr val="AECF00"/>
                </a:solidFill>
                <a:ea typeface="+mn-ea"/>
              </a:rPr>
              <a:t> X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smtClean="0">
                <a:ea typeface="+mn-ea"/>
              </a:rPr>
              <a:t>did Core 0 write or read </a:t>
            </a:r>
            <a:r>
              <a:rPr lang="en-US" sz="2800" b="1" smtClean="0">
                <a:solidFill>
                  <a:srgbClr val="AECF00"/>
                </a:solidFill>
                <a:ea typeface="+mn-ea"/>
              </a:rPr>
              <a:t>X</a:t>
            </a:r>
            <a:r>
              <a:rPr lang="en-US" sz="2800" smtClean="0">
                <a:ea typeface="+mn-ea"/>
              </a:rPr>
              <a:t>?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635000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>
            <a:off x="501650" y="4679950"/>
            <a:ext cx="3565525" cy="330200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812800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2398713" y="1828800"/>
            <a:ext cx="1554162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7762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12080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7898" name="AutoShape 9"/>
          <p:cNvCxnSpPr>
            <a:cxnSpLocks noChangeShapeType="1"/>
            <a:stCxn id="37899" idx="0"/>
            <a:endCxn id="37895" idx="2"/>
          </p:cNvCxnSpPr>
          <p:nvPr/>
        </p:nvCxnSpPr>
        <p:spPr bwMode="auto">
          <a:xfrm flipV="1">
            <a:off x="3170238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9" name="AutoShape 10"/>
          <p:cNvSpPr>
            <a:spLocks noChangeArrowheads="1"/>
          </p:cNvSpPr>
          <p:nvPr/>
        </p:nvSpPr>
        <p:spPr bwMode="auto">
          <a:xfrm>
            <a:off x="2576513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7900" name="AutoShape 11"/>
          <p:cNvSpPr>
            <a:spLocks noChangeArrowheads="1"/>
          </p:cNvSpPr>
          <p:nvPr/>
        </p:nvSpPr>
        <p:spPr bwMode="auto">
          <a:xfrm>
            <a:off x="2792413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7901" name="AutoShape 12"/>
          <p:cNvCxnSpPr>
            <a:cxnSpLocks noChangeShapeType="1"/>
            <a:stCxn id="37894" idx="0"/>
            <a:endCxn id="37892" idx="2"/>
          </p:cNvCxnSpPr>
          <p:nvPr/>
        </p:nvCxnSpPr>
        <p:spPr bwMode="auto">
          <a:xfrm flipV="1">
            <a:off x="1406525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2" name="AutoShape 13"/>
          <p:cNvSpPr>
            <a:spLocks noChangeArrowheads="1"/>
          </p:cNvSpPr>
          <p:nvPr/>
        </p:nvSpPr>
        <p:spPr bwMode="auto">
          <a:xfrm>
            <a:off x="1028700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7903" name="AutoShape 14"/>
          <p:cNvCxnSpPr>
            <a:cxnSpLocks noChangeShapeType="1"/>
            <a:stCxn id="37893" idx="0"/>
            <a:endCxn id="37899" idx="2"/>
          </p:cNvCxnSpPr>
          <p:nvPr/>
        </p:nvCxnSpPr>
        <p:spPr bwMode="auto">
          <a:xfrm flipV="1">
            <a:off x="2284413" y="4124325"/>
            <a:ext cx="885825" cy="5556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15"/>
          <p:cNvCxnSpPr>
            <a:cxnSpLocks noChangeShapeType="1"/>
            <a:stCxn id="37894" idx="2"/>
            <a:endCxn id="37893" idx="0"/>
          </p:cNvCxnSpPr>
          <p:nvPr/>
        </p:nvCxnSpPr>
        <p:spPr bwMode="auto">
          <a:xfrm>
            <a:off x="1406525" y="4124325"/>
            <a:ext cx="879475" cy="55721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AutoShape 16"/>
          <p:cNvCxnSpPr>
            <a:cxnSpLocks noChangeShapeType="1"/>
            <a:stCxn id="37893" idx="2"/>
            <a:endCxn id="37897" idx="0"/>
          </p:cNvCxnSpPr>
          <p:nvPr/>
        </p:nvCxnSpPr>
        <p:spPr bwMode="auto">
          <a:xfrm>
            <a:off x="2284413" y="5010150"/>
            <a:ext cx="1587" cy="293688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AutoShape 17"/>
          <p:cNvCxnSpPr>
            <a:cxnSpLocks noChangeShapeType="1"/>
            <a:stCxn id="37897" idx="2"/>
            <a:endCxn id="37896" idx="0"/>
          </p:cNvCxnSpPr>
          <p:nvPr/>
        </p:nvCxnSpPr>
        <p:spPr bwMode="auto">
          <a:xfrm>
            <a:off x="2284413" y="5943600"/>
            <a:ext cx="1587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7" name="Oval 18"/>
          <p:cNvSpPr>
            <a:spLocks noChangeArrowheads="1"/>
          </p:cNvSpPr>
          <p:nvPr/>
        </p:nvSpPr>
        <p:spPr bwMode="auto">
          <a:xfrm>
            <a:off x="822325" y="2651125"/>
            <a:ext cx="365125" cy="3651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58607" rIns="90000" bIns="45000" anchor="ctr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cxnSp>
        <p:nvCxnSpPr>
          <p:cNvPr id="37908" name="AutoShape 19"/>
          <p:cNvCxnSpPr>
            <a:cxnSpLocks noChangeShapeType="1"/>
            <a:stCxn id="37895" idx="2"/>
            <a:endCxn id="37893" idx="0"/>
          </p:cNvCxnSpPr>
          <p:nvPr/>
        </p:nvCxnSpPr>
        <p:spPr bwMode="auto">
          <a:xfrm flipH="1">
            <a:off x="2284413" y="2378075"/>
            <a:ext cx="890587" cy="2303463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AutoShape 20"/>
          <p:cNvCxnSpPr>
            <a:cxnSpLocks noChangeShapeType="1"/>
            <a:stCxn id="37907" idx="5"/>
          </p:cNvCxnSpPr>
          <p:nvPr/>
        </p:nvCxnSpPr>
        <p:spPr bwMode="auto">
          <a:xfrm>
            <a:off x="1135063" y="2963863"/>
            <a:ext cx="1149350" cy="1716087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A0F0FAD-B3B0-444F-9E25-825A2A51467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From theory to practice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51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1F1CCBC-AC44-D44B-AE70-1EEC33C6DB9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j-ea"/>
              </a:rPr>
              <a:t>Cache-coherence principles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89438" y="1768475"/>
            <a:ext cx="51895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3200" dirty="0" smtClean="0">
                <a:ea typeface="+mn-ea"/>
              </a:rPr>
              <a:t>To perform a </a:t>
            </a:r>
            <a:r>
              <a:rPr lang="en-US" sz="3200" dirty="0" smtClean="0">
                <a:solidFill>
                  <a:schemeClr val="accent2"/>
                </a:solidFill>
                <a:ea typeface="+mn-ea"/>
              </a:rPr>
              <a:t>write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dirty="0" smtClean="0">
                <a:ea typeface="+mn-ea"/>
              </a:rPr>
              <a:t>invalidate all readers, or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dirty="0" smtClean="0">
                <a:ea typeface="+mn-ea"/>
              </a:rPr>
              <a:t>previous writer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3200" dirty="0" smtClean="0">
                <a:ea typeface="+mn-ea"/>
              </a:rPr>
              <a:t>To perform a </a:t>
            </a:r>
            <a:r>
              <a:rPr lang="en-US" sz="3200" dirty="0" smtClean="0">
                <a:solidFill>
                  <a:schemeClr val="accent2"/>
                </a:solidFill>
                <a:ea typeface="+mn-ea"/>
              </a:rPr>
              <a:t>read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dirty="0" smtClean="0">
                <a:ea typeface="+mn-ea"/>
              </a:rPr>
              <a:t>find the latest copy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635000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501650" y="4679950"/>
            <a:ext cx="3565525" cy="330200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9942" name="AutoShape 5"/>
          <p:cNvSpPr>
            <a:spLocks noChangeArrowheads="1"/>
          </p:cNvSpPr>
          <p:nvPr/>
        </p:nvSpPr>
        <p:spPr bwMode="auto">
          <a:xfrm>
            <a:off x="812800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2398713" y="1828800"/>
            <a:ext cx="1554162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7762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12080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9946" name="AutoShape 9"/>
          <p:cNvCxnSpPr>
            <a:cxnSpLocks noChangeShapeType="1"/>
            <a:stCxn id="39947" idx="0"/>
            <a:endCxn id="39943" idx="2"/>
          </p:cNvCxnSpPr>
          <p:nvPr/>
        </p:nvCxnSpPr>
        <p:spPr bwMode="auto">
          <a:xfrm flipV="1">
            <a:off x="3170238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7" name="AutoShape 10"/>
          <p:cNvSpPr>
            <a:spLocks noChangeArrowheads="1"/>
          </p:cNvSpPr>
          <p:nvPr/>
        </p:nvSpPr>
        <p:spPr bwMode="auto">
          <a:xfrm>
            <a:off x="2576513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9948" name="AutoShape 11"/>
          <p:cNvSpPr>
            <a:spLocks noChangeArrowheads="1"/>
          </p:cNvSpPr>
          <p:nvPr/>
        </p:nvSpPr>
        <p:spPr bwMode="auto">
          <a:xfrm>
            <a:off x="2792413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9949" name="AutoShape 12"/>
          <p:cNvCxnSpPr>
            <a:cxnSpLocks noChangeShapeType="1"/>
            <a:stCxn id="39942" idx="0"/>
            <a:endCxn id="39940" idx="2"/>
          </p:cNvCxnSpPr>
          <p:nvPr/>
        </p:nvCxnSpPr>
        <p:spPr bwMode="auto">
          <a:xfrm flipV="1">
            <a:off x="1406525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0" name="AutoShape 13"/>
          <p:cNvSpPr>
            <a:spLocks noChangeArrowheads="1"/>
          </p:cNvSpPr>
          <p:nvPr/>
        </p:nvSpPr>
        <p:spPr bwMode="auto">
          <a:xfrm>
            <a:off x="1028700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9951" name="AutoShape 14"/>
          <p:cNvCxnSpPr>
            <a:cxnSpLocks noChangeShapeType="1"/>
            <a:stCxn id="39941" idx="0"/>
            <a:endCxn id="39947" idx="2"/>
          </p:cNvCxnSpPr>
          <p:nvPr/>
        </p:nvCxnSpPr>
        <p:spPr bwMode="auto">
          <a:xfrm flipV="1">
            <a:off x="2284413" y="4124325"/>
            <a:ext cx="885825" cy="5556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15"/>
          <p:cNvCxnSpPr>
            <a:cxnSpLocks noChangeShapeType="1"/>
            <a:stCxn id="39942" idx="2"/>
            <a:endCxn id="39941" idx="0"/>
          </p:cNvCxnSpPr>
          <p:nvPr/>
        </p:nvCxnSpPr>
        <p:spPr bwMode="auto">
          <a:xfrm>
            <a:off x="1406525" y="4124325"/>
            <a:ext cx="879475" cy="55721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16"/>
          <p:cNvCxnSpPr>
            <a:cxnSpLocks noChangeShapeType="1"/>
            <a:stCxn id="39941" idx="2"/>
            <a:endCxn id="39945" idx="0"/>
          </p:cNvCxnSpPr>
          <p:nvPr/>
        </p:nvCxnSpPr>
        <p:spPr bwMode="auto">
          <a:xfrm>
            <a:off x="2284413" y="5010150"/>
            <a:ext cx="1587" cy="293688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7"/>
          <p:cNvCxnSpPr>
            <a:cxnSpLocks noChangeShapeType="1"/>
            <a:stCxn id="39945" idx="2"/>
            <a:endCxn id="39944" idx="0"/>
          </p:cNvCxnSpPr>
          <p:nvPr/>
        </p:nvCxnSpPr>
        <p:spPr bwMode="auto">
          <a:xfrm>
            <a:off x="2284413" y="5943600"/>
            <a:ext cx="1587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5" name="Oval 18"/>
          <p:cNvSpPr>
            <a:spLocks noChangeArrowheads="1"/>
          </p:cNvSpPr>
          <p:nvPr/>
        </p:nvSpPr>
        <p:spPr bwMode="auto">
          <a:xfrm>
            <a:off x="822325" y="2651125"/>
            <a:ext cx="365125" cy="3651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58607" rIns="90000" bIns="45000" anchor="ctr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cxnSp>
        <p:nvCxnSpPr>
          <p:cNvPr id="39956" name="AutoShape 19"/>
          <p:cNvCxnSpPr>
            <a:cxnSpLocks noChangeShapeType="1"/>
            <a:stCxn id="39943" idx="2"/>
            <a:endCxn id="39941" idx="0"/>
          </p:cNvCxnSpPr>
          <p:nvPr/>
        </p:nvCxnSpPr>
        <p:spPr bwMode="auto">
          <a:xfrm flipH="1">
            <a:off x="2284413" y="2378075"/>
            <a:ext cx="890587" cy="2303463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0"/>
          <p:cNvCxnSpPr>
            <a:cxnSpLocks noChangeShapeType="1"/>
            <a:stCxn id="39955" idx="5"/>
          </p:cNvCxnSpPr>
          <p:nvPr/>
        </p:nvCxnSpPr>
        <p:spPr bwMode="auto">
          <a:xfrm>
            <a:off x="1135063" y="2963863"/>
            <a:ext cx="1149350" cy="1716087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F0C7ABB-EEF9-AE41-8001-67F3F4B1643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j-ea"/>
              </a:rPr>
              <a:t>Cache coherence with MESI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A state diagram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State (per cache line)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</a:rPr>
              <a:t>M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odified</a:t>
            </a:r>
            <a:r>
              <a:rPr lang="en-US" dirty="0" smtClean="0">
                <a:ea typeface="+mn-ea"/>
              </a:rPr>
              <a:t>: the only dirty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</a:rPr>
              <a:t>E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xclusive</a:t>
            </a:r>
            <a:r>
              <a:rPr lang="en-US" dirty="0" smtClean="0">
                <a:ea typeface="+mn-ea"/>
              </a:rPr>
              <a:t>: the only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</a:rPr>
              <a:t>S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hared</a:t>
            </a:r>
            <a:r>
              <a:rPr lang="en-US" dirty="0" smtClean="0">
                <a:ea typeface="+mn-ea"/>
              </a:rPr>
              <a:t>: a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</a:rPr>
              <a:t>I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nvalid</a:t>
            </a:r>
            <a:r>
              <a:rPr lang="en-US" dirty="0" smtClean="0">
                <a:ea typeface="+mn-ea"/>
              </a:rPr>
              <a:t>: useless data</a:t>
            </a: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2051050"/>
            <a:ext cx="3289300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6AE0986-C5E9-484C-86EC-96A7AA2878C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The ultimate goal for scalability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>
                <a:ea typeface="MS PGothic" charset="-128"/>
              </a:rPr>
              <a:t>Possible states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M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odified</a:t>
            </a:r>
            <a:r>
              <a:rPr lang="en-US" altLang="en-US">
                <a:ea typeface="MS PGothic" charset="-128"/>
              </a:rPr>
              <a:t>: the only dirty copy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E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xclusive</a:t>
            </a:r>
            <a:r>
              <a:rPr lang="en-US" altLang="en-US">
                <a:ea typeface="MS PGothic" charset="-128"/>
              </a:rPr>
              <a:t>: the only clean copy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S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hared</a:t>
            </a:r>
            <a:r>
              <a:rPr lang="en-US" altLang="en-US">
                <a:ea typeface="MS PGothic" charset="-128"/>
              </a:rPr>
              <a:t>: a clean copy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nvalid</a:t>
            </a:r>
            <a:r>
              <a:rPr lang="en-US" altLang="en-US">
                <a:ea typeface="MS PGothic" charset="-128"/>
              </a:rPr>
              <a:t>: useless data</a:t>
            </a:r>
          </a:p>
          <a:p>
            <a:pPr marL="431800" indent="-323850" eaLnBrk="1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altLang="en-US">
              <a:ea typeface="MS PGothic" charset="-128"/>
            </a:endParaRP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ea typeface="MS PGothic" charset="-128"/>
              </a:rPr>
              <a:t>Which state is our </a:t>
            </a:r>
            <a:r>
              <a:rPr lang="en-US" altLang="fr-FR" b="1">
                <a:ea typeface="MS PGothic" charset="-128"/>
              </a:rPr>
              <a:t>“</a:t>
            </a:r>
            <a:r>
              <a:rPr lang="en-US" altLang="en-US" b="1">
                <a:ea typeface="MS PGothic" charset="-128"/>
              </a:rPr>
              <a:t>favorite</a:t>
            </a:r>
            <a:r>
              <a:rPr lang="en-US" altLang="fr-FR" b="1">
                <a:ea typeface="MS PGothic" charset="-128"/>
              </a:rPr>
              <a:t>”</a:t>
            </a:r>
            <a:r>
              <a:rPr lang="en-US" altLang="en-US" b="1">
                <a:ea typeface="MS PGothic" charset="-128"/>
              </a:rPr>
              <a:t>?</a:t>
            </a:r>
          </a:p>
          <a:p>
            <a:pPr marL="863600" lvl="1" indent="-323850" eaLnBrk="1">
              <a:buSzPct val="75000"/>
              <a:buFont typeface="Symbol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altLang="en-US">
              <a:ea typeface="MS PGothic" charset="-128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D0ECA9B-F0B9-074D-AAD0-FA012AD7781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The ultimate goal for scalability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97450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Possible states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</a:rPr>
              <a:t>M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odified</a:t>
            </a:r>
            <a:r>
              <a:rPr lang="en-US" dirty="0" smtClean="0">
                <a:ea typeface="+mn-ea"/>
              </a:rPr>
              <a:t>: the only dirty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</a:rPr>
              <a:t>E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xclusive</a:t>
            </a:r>
            <a:r>
              <a:rPr lang="en-US" dirty="0" smtClean="0">
                <a:ea typeface="+mn-ea"/>
              </a:rPr>
              <a:t>: the only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z="6600" b="1" dirty="0" smtClean="0">
                <a:solidFill>
                  <a:schemeClr val="accent2"/>
                </a:solidFill>
                <a:ea typeface="+mn-ea"/>
              </a:rPr>
              <a:t>S</a:t>
            </a:r>
            <a:r>
              <a:rPr lang="en-US" sz="6600" dirty="0" smtClean="0">
                <a:solidFill>
                  <a:schemeClr val="accent2"/>
                </a:solidFill>
                <a:ea typeface="+mn-ea"/>
              </a:rPr>
              <a:t>hared</a:t>
            </a:r>
            <a:r>
              <a:rPr lang="en-US" sz="6600" dirty="0" smtClean="0">
                <a:ea typeface="+mn-ea"/>
              </a:rPr>
              <a:t>: a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</a:rPr>
              <a:t>I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nvalid</a:t>
            </a:r>
            <a:r>
              <a:rPr lang="en-US" dirty="0" smtClean="0">
                <a:ea typeface="+mn-ea"/>
              </a:rPr>
              <a:t>: useless data</a:t>
            </a:r>
          </a:p>
          <a:p>
            <a:pPr marL="863600" lvl="1" indent="-323850" eaLnBrk="1">
              <a:buSzPct val="75000"/>
              <a:buFont typeface="Symbo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 dirty="0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ea typeface="+mn-ea"/>
              </a:rPr>
              <a:t>= threads can keep the data close (L1 cache)</a:t>
            </a: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ea typeface="+mn-ea"/>
              </a:rPr>
              <a:t>= faster</a:t>
            </a:r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FFCA028-C525-4F49-BAC3-D0B6B999A58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7215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 u="sng"/>
              <a:t>Experiment</a:t>
            </a:r>
          </a:p>
          <a:p>
            <a:pPr algn="ctr" eaLnBrk="1">
              <a:spcAft>
                <a:spcPct val="0"/>
              </a:spcAft>
            </a:pPr>
            <a:r>
              <a:rPr lang="en-US" altLang="en-US" sz="3600"/>
              <a:t>The effects of false sharing</a:t>
            </a:r>
          </a:p>
        </p:txBody>
      </p:sp>
      <p:sp>
        <p:nvSpPr>
          <p:cNvPr id="481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54E125D-FE56-BA4F-BCEF-C108C6BE885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Outline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501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019B3E6-44AA-EB4D-B55F-E786B402538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3657600" y="4897438"/>
            <a:ext cx="2378075" cy="19208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992188" y="4897438"/>
            <a:ext cx="2378075" cy="19208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2468563" y="2324100"/>
            <a:ext cx="1920875" cy="173672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Uniformity vs. non-uniformity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3238" y="1739900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n-ea"/>
              </a:rPr>
              <a:t>Typical </a:t>
            </a:r>
            <a:r>
              <a:rPr lang="en-US" b="1" smtClean="0">
                <a:ea typeface="+mn-ea"/>
              </a:rPr>
              <a:t>desktop</a:t>
            </a:r>
            <a:r>
              <a:rPr lang="en-US" smtClean="0">
                <a:ea typeface="+mn-ea"/>
              </a:rPr>
              <a:t> machine</a:t>
            </a: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n-ea"/>
              </a:rPr>
              <a:t>Typical </a:t>
            </a:r>
            <a:r>
              <a:rPr lang="en-US" b="1" smtClean="0">
                <a:ea typeface="+mn-ea"/>
              </a:rPr>
              <a:t>server</a:t>
            </a:r>
            <a:r>
              <a:rPr lang="en-US" smtClean="0">
                <a:ea typeface="+mn-ea"/>
              </a:rPr>
              <a:t> machine</a:t>
            </a:r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7132638" y="2871788"/>
            <a:ext cx="24685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72215" rIns="90000" bIns="45000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en-US" sz="3600"/>
              <a:t>= </a:t>
            </a:r>
            <a:r>
              <a:rPr lang="en-US" altLang="en-US" sz="3600">
                <a:solidFill>
                  <a:schemeClr val="accent2"/>
                </a:solidFill>
              </a:rPr>
              <a:t>Uniform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2743200" y="2508250"/>
            <a:ext cx="549275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3571875" y="2508250"/>
            <a:ext cx="549275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34" name="AutoShape 9"/>
          <p:cNvSpPr>
            <a:spLocks noChangeArrowheads="1"/>
          </p:cNvSpPr>
          <p:nvPr/>
        </p:nvSpPr>
        <p:spPr bwMode="auto">
          <a:xfrm>
            <a:off x="2613025" y="3330575"/>
            <a:ext cx="1628775" cy="54927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Caches</a:t>
            </a:r>
          </a:p>
        </p:txBody>
      </p:sp>
      <p:sp>
        <p:nvSpPr>
          <p:cNvPr id="52235" name="AutoShape 10"/>
          <p:cNvSpPr>
            <a:spLocks noChangeArrowheads="1"/>
          </p:cNvSpPr>
          <p:nvPr/>
        </p:nvSpPr>
        <p:spPr bwMode="auto">
          <a:xfrm rot="-5400000">
            <a:off x="1084263" y="2874963"/>
            <a:ext cx="1579562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36" name="AutoShape 11"/>
          <p:cNvCxnSpPr>
            <a:cxnSpLocks noChangeShapeType="1"/>
            <a:endCxn id="52235" idx="2"/>
          </p:cNvCxnSpPr>
          <p:nvPr/>
        </p:nvCxnSpPr>
        <p:spPr bwMode="auto">
          <a:xfrm flipH="1">
            <a:off x="2193925" y="3194050"/>
            <a:ext cx="274638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7" name="AutoShape 12"/>
          <p:cNvSpPr>
            <a:spLocks noChangeArrowheads="1"/>
          </p:cNvSpPr>
          <p:nvPr/>
        </p:nvSpPr>
        <p:spPr bwMode="auto">
          <a:xfrm rot="-5400000">
            <a:off x="1084263" y="2874963"/>
            <a:ext cx="1579562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38" name="AutoShape 13"/>
          <p:cNvCxnSpPr>
            <a:cxnSpLocks noChangeShapeType="1"/>
            <a:stCxn id="52228" idx="1"/>
            <a:endCxn id="52237" idx="2"/>
          </p:cNvCxnSpPr>
          <p:nvPr/>
        </p:nvCxnSpPr>
        <p:spPr bwMode="auto">
          <a:xfrm flipH="1">
            <a:off x="2193925" y="3194050"/>
            <a:ext cx="274638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9" name="AutoShape 14"/>
          <p:cNvSpPr>
            <a:spLocks noChangeArrowheads="1"/>
          </p:cNvSpPr>
          <p:nvPr/>
        </p:nvSpPr>
        <p:spPr bwMode="auto">
          <a:xfrm>
            <a:off x="1101725" y="5934075"/>
            <a:ext cx="2178050" cy="81438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Caches</a:t>
            </a:r>
          </a:p>
        </p:txBody>
      </p:sp>
      <p:sp>
        <p:nvSpPr>
          <p:cNvPr id="52240" name="AutoShape 15"/>
          <p:cNvSpPr>
            <a:spLocks noChangeArrowheads="1"/>
          </p:cNvSpPr>
          <p:nvPr/>
        </p:nvSpPr>
        <p:spPr bwMode="auto">
          <a:xfrm rot="-5400000">
            <a:off x="-211137" y="5538788"/>
            <a:ext cx="1579562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41" name="AutoShape 16"/>
          <p:cNvCxnSpPr>
            <a:cxnSpLocks noChangeShapeType="1"/>
            <a:endCxn id="52240" idx="2"/>
          </p:cNvCxnSpPr>
          <p:nvPr/>
        </p:nvCxnSpPr>
        <p:spPr bwMode="auto">
          <a:xfrm flipH="1">
            <a:off x="898525" y="5857875"/>
            <a:ext cx="93663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2" name="Rectangle 17"/>
          <p:cNvSpPr>
            <a:spLocks noChangeArrowheads="1"/>
          </p:cNvSpPr>
          <p:nvPr/>
        </p:nvSpPr>
        <p:spPr bwMode="auto">
          <a:xfrm>
            <a:off x="1123950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2243" name="AutoShape 18"/>
          <p:cNvCxnSpPr>
            <a:cxnSpLocks noChangeShapeType="1"/>
          </p:cNvCxnSpPr>
          <p:nvPr/>
        </p:nvCxnSpPr>
        <p:spPr bwMode="auto">
          <a:xfrm flipH="1">
            <a:off x="898525" y="5857875"/>
            <a:ext cx="93663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1671638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5" name="Rectangle 20"/>
          <p:cNvSpPr>
            <a:spLocks noChangeArrowheads="1"/>
          </p:cNvSpPr>
          <p:nvPr/>
        </p:nvSpPr>
        <p:spPr bwMode="auto">
          <a:xfrm>
            <a:off x="2220913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6" name="Rectangle 21"/>
          <p:cNvSpPr>
            <a:spLocks noChangeArrowheads="1"/>
          </p:cNvSpPr>
          <p:nvPr/>
        </p:nvSpPr>
        <p:spPr bwMode="auto">
          <a:xfrm>
            <a:off x="2768600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7" name="AutoShape 22"/>
          <p:cNvSpPr>
            <a:spLocks noChangeArrowheads="1"/>
          </p:cNvSpPr>
          <p:nvPr/>
        </p:nvSpPr>
        <p:spPr bwMode="auto">
          <a:xfrm>
            <a:off x="3765550" y="5934075"/>
            <a:ext cx="2178050" cy="81438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Caches</a:t>
            </a:r>
          </a:p>
        </p:txBody>
      </p:sp>
      <p:sp>
        <p:nvSpPr>
          <p:cNvPr id="52248" name="Rectangle 23"/>
          <p:cNvSpPr>
            <a:spLocks noChangeArrowheads="1"/>
          </p:cNvSpPr>
          <p:nvPr/>
        </p:nvSpPr>
        <p:spPr bwMode="auto">
          <a:xfrm>
            <a:off x="3787775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9" name="AutoShape 24"/>
          <p:cNvSpPr>
            <a:spLocks noChangeArrowheads="1"/>
          </p:cNvSpPr>
          <p:nvPr/>
        </p:nvSpPr>
        <p:spPr bwMode="auto">
          <a:xfrm rot="5400000">
            <a:off x="5659437" y="5537201"/>
            <a:ext cx="1579563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50" name="AutoShape 25"/>
          <p:cNvCxnSpPr>
            <a:cxnSpLocks noChangeShapeType="1"/>
            <a:stCxn id="52226" idx="3"/>
            <a:endCxn id="52249" idx="2"/>
          </p:cNvCxnSpPr>
          <p:nvPr/>
        </p:nvCxnSpPr>
        <p:spPr bwMode="auto">
          <a:xfrm>
            <a:off x="6034088" y="5857875"/>
            <a:ext cx="9207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1" name="Rectangle 26"/>
          <p:cNvSpPr>
            <a:spLocks noChangeArrowheads="1"/>
          </p:cNvSpPr>
          <p:nvPr/>
        </p:nvSpPr>
        <p:spPr bwMode="auto">
          <a:xfrm>
            <a:off x="4335463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52" name="Rectangle 27"/>
          <p:cNvSpPr>
            <a:spLocks noChangeArrowheads="1"/>
          </p:cNvSpPr>
          <p:nvPr/>
        </p:nvSpPr>
        <p:spPr bwMode="auto">
          <a:xfrm>
            <a:off x="4884738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53" name="Rectangle 28"/>
          <p:cNvSpPr>
            <a:spLocks noChangeArrowheads="1"/>
          </p:cNvSpPr>
          <p:nvPr/>
        </p:nvSpPr>
        <p:spPr bwMode="auto">
          <a:xfrm>
            <a:off x="5432425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2254" name="AutoShape 29"/>
          <p:cNvCxnSpPr>
            <a:cxnSpLocks noChangeShapeType="1"/>
            <a:stCxn id="52226" idx="1"/>
            <a:endCxn id="52227" idx="3"/>
          </p:cNvCxnSpPr>
          <p:nvPr/>
        </p:nvCxnSpPr>
        <p:spPr bwMode="auto">
          <a:xfrm flipH="1">
            <a:off x="3370263" y="5857875"/>
            <a:ext cx="2857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5" name="Text Box 30"/>
          <p:cNvSpPr txBox="1">
            <a:spLocks noChangeArrowheads="1"/>
          </p:cNvSpPr>
          <p:nvPr/>
        </p:nvSpPr>
        <p:spPr bwMode="auto">
          <a:xfrm>
            <a:off x="7015163" y="5578475"/>
            <a:ext cx="3135312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72215" rIns="90000" bIns="45000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en-US" sz="3600"/>
              <a:t>= </a:t>
            </a:r>
            <a:r>
              <a:rPr lang="en-US" altLang="en-US" sz="3600">
                <a:solidFill>
                  <a:schemeClr val="accent2"/>
                </a:solidFill>
              </a:rPr>
              <a:t>non-Uniform</a:t>
            </a:r>
          </a:p>
          <a:p>
            <a:pPr eaLnBrk="1">
              <a:spcAft>
                <a:spcPct val="0"/>
              </a:spcAft>
            </a:pPr>
            <a:r>
              <a:rPr lang="en-US" altLang="en-US" sz="3600">
                <a:solidFill>
                  <a:schemeClr val="accent2"/>
                </a:solidFill>
              </a:rPr>
              <a:t>	(</a:t>
            </a:r>
            <a:r>
              <a:rPr lang="en-US" altLang="en-US" sz="3600" b="1">
                <a:solidFill>
                  <a:schemeClr val="accent2"/>
                </a:solidFill>
              </a:rPr>
              <a:t>NUMA</a:t>
            </a:r>
            <a:r>
              <a:rPr lang="en-US" altLang="en-US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522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3316E2F-1F1D-6248-B64A-D643D71A5AE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4280" name="AutoShape 7"/>
          <p:cNvCxnSpPr>
            <a:cxnSpLocks noChangeShapeType="1"/>
            <a:stCxn id="54275" idx="1"/>
            <a:endCxn id="54279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4282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4283" name="AutoShape 10"/>
          <p:cNvCxnSpPr>
            <a:cxnSpLocks noChangeShapeType="1"/>
            <a:stCxn id="54274" idx="3"/>
            <a:endCxn id="54282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4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4285" name="AutoShape 12"/>
          <p:cNvCxnSpPr>
            <a:cxnSpLocks noChangeShapeType="1"/>
            <a:stCxn id="54274" idx="1"/>
            <a:endCxn id="54275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6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87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88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4289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90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91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92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93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94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95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4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588A74F-1A4D-FF43-BC11-1ADA4156273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6327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6328" name="AutoShape 7"/>
          <p:cNvCxnSpPr>
            <a:cxnSpLocks noChangeShapeType="1"/>
            <a:stCxn id="56323" idx="1"/>
            <a:endCxn id="56327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6330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6331" name="AutoShape 10"/>
          <p:cNvCxnSpPr>
            <a:cxnSpLocks noChangeShapeType="1"/>
            <a:stCxn id="56322" idx="3"/>
            <a:endCxn id="56330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2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6333" name="AutoShape 12"/>
          <p:cNvCxnSpPr>
            <a:cxnSpLocks noChangeShapeType="1"/>
            <a:stCxn id="56322" idx="1"/>
            <a:endCxn id="56323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4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35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36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6337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38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39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40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41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42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43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6344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563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B6432405-D228-4C46-A8BC-C276892FCC26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8375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8376" name="AutoShape 7"/>
          <p:cNvCxnSpPr>
            <a:cxnSpLocks noChangeShapeType="1"/>
            <a:stCxn id="58371" idx="1"/>
            <a:endCxn id="58375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7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8378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8379" name="AutoShape 10"/>
          <p:cNvCxnSpPr>
            <a:cxnSpLocks noChangeShapeType="1"/>
            <a:stCxn id="58370" idx="3"/>
            <a:endCxn id="58378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8381" name="AutoShape 12"/>
          <p:cNvCxnSpPr>
            <a:cxnSpLocks noChangeShapeType="1"/>
            <a:stCxn id="58370" idx="1"/>
            <a:endCxn id="58371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2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83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84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8385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86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87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88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89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90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91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8392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58393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583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6D105CD-A0C1-754A-8472-D4F09712DC9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From theory to practice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01783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Impossibilities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Upper/Lower bounds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Techniques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Correctness proofs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Correctness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endParaRPr lang="en-US" altLang="en-US" sz="2200"/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1670050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73063" y="6243638"/>
            <a:ext cx="29257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(pseudo-code)</a:t>
            </a:r>
          </a:p>
        </p:txBody>
      </p:sp>
      <p:sp>
        <p:nvSpPr>
          <p:cNvPr id="71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50C396E-1517-BF42-82BA-62755CFE28D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0423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0424" name="AutoShape 7"/>
          <p:cNvCxnSpPr>
            <a:cxnSpLocks noChangeShapeType="1"/>
            <a:stCxn id="60419" idx="1"/>
            <a:endCxn id="60423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5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0426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0427" name="AutoShape 10"/>
          <p:cNvCxnSpPr>
            <a:cxnSpLocks noChangeShapeType="1"/>
            <a:stCxn id="60418" idx="3"/>
            <a:endCxn id="60426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8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0429" name="AutoShape 12"/>
          <p:cNvCxnSpPr>
            <a:cxnSpLocks noChangeShapeType="1"/>
            <a:stCxn id="60418" idx="1"/>
            <a:endCxn id="60419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30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1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2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0433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4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5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6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7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8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9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0440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0441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0442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04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867AA99-997A-6849-AD4C-84F5A573E703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2471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2472" name="AutoShape 7"/>
          <p:cNvCxnSpPr>
            <a:cxnSpLocks noChangeShapeType="1"/>
            <a:stCxn id="62467" idx="1"/>
            <a:endCxn id="62471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2474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2475" name="AutoShape 10"/>
          <p:cNvCxnSpPr>
            <a:cxnSpLocks noChangeShapeType="1"/>
            <a:stCxn id="62466" idx="3"/>
            <a:endCxn id="62474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6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2477" name="AutoShape 12"/>
          <p:cNvCxnSpPr>
            <a:cxnSpLocks noChangeShapeType="1"/>
            <a:stCxn id="62466" idx="1"/>
            <a:endCxn id="62467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8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79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0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2481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82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3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4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85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6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87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2488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2489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2490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2491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24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A431844-506A-F140-8CB5-A00C0BF6B41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4519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4520" name="AutoShape 7"/>
          <p:cNvCxnSpPr>
            <a:cxnSpLocks noChangeShapeType="1"/>
            <a:stCxn id="64515" idx="1"/>
            <a:endCxn id="64519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4522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4523" name="AutoShape 10"/>
          <p:cNvCxnSpPr>
            <a:cxnSpLocks noChangeShapeType="1"/>
            <a:stCxn id="64514" idx="3"/>
            <a:endCxn id="64522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4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4525" name="AutoShape 12"/>
          <p:cNvCxnSpPr>
            <a:cxnSpLocks noChangeShapeType="1"/>
            <a:stCxn id="64514" idx="1"/>
            <a:endCxn id="64515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6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27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28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4529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30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31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32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33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34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35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4536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4537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4538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4539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4540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645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F5ED6F9-5691-D543-9C1F-1BD3B76213D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6567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6568" name="AutoShape 7"/>
          <p:cNvCxnSpPr>
            <a:cxnSpLocks noChangeShapeType="1"/>
            <a:stCxn id="66563" idx="1"/>
            <a:endCxn id="66567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69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6570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6571" name="AutoShape 10"/>
          <p:cNvCxnSpPr>
            <a:cxnSpLocks noChangeShapeType="1"/>
            <a:stCxn id="66562" idx="3"/>
            <a:endCxn id="66570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2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6573" name="AutoShape 12"/>
          <p:cNvCxnSpPr>
            <a:cxnSpLocks noChangeShapeType="1"/>
            <a:stCxn id="66562" idx="1"/>
            <a:endCxn id="66563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4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75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76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6577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78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79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80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81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82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83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6584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6585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6586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6587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6588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66589" name="Oval 28"/>
          <p:cNvSpPr>
            <a:spLocks noChangeArrowheads="1"/>
          </p:cNvSpPr>
          <p:nvPr/>
        </p:nvSpPr>
        <p:spPr bwMode="auto">
          <a:xfrm>
            <a:off x="914400" y="3382963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90</a:t>
            </a:r>
          </a:p>
        </p:txBody>
      </p:sp>
      <p:sp>
        <p:nvSpPr>
          <p:cNvPr id="665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A0A4493-23F2-C549-9E52-AED86FA1160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8615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8616" name="AutoShape 7"/>
          <p:cNvCxnSpPr>
            <a:cxnSpLocks noChangeShapeType="1"/>
            <a:stCxn id="68611" idx="1"/>
            <a:endCxn id="68615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17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8618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8619" name="AutoShape 10"/>
          <p:cNvCxnSpPr>
            <a:cxnSpLocks noChangeShapeType="1"/>
            <a:stCxn id="68610" idx="3"/>
            <a:endCxn id="68618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0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8621" name="AutoShape 12"/>
          <p:cNvCxnSpPr>
            <a:cxnSpLocks noChangeShapeType="1"/>
            <a:stCxn id="68610" idx="1"/>
            <a:endCxn id="68611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2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23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24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8625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26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27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28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29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30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31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8632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8633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8634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8635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8636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68637" name="Oval 28"/>
          <p:cNvSpPr>
            <a:spLocks noChangeArrowheads="1"/>
          </p:cNvSpPr>
          <p:nvPr/>
        </p:nvSpPr>
        <p:spPr bwMode="auto">
          <a:xfrm>
            <a:off x="914400" y="3382963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90</a:t>
            </a:r>
          </a:p>
        </p:txBody>
      </p:sp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504238" y="3292475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130</a:t>
            </a:r>
          </a:p>
        </p:txBody>
      </p:sp>
      <p:sp>
        <p:nvSpPr>
          <p:cNvPr id="6863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556F2701-7761-B24B-A5E5-E9E8F5709A9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Latency (ns) to access data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70663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70664" name="AutoShape 7"/>
          <p:cNvCxnSpPr>
            <a:cxnSpLocks noChangeShapeType="1"/>
            <a:stCxn id="70659" idx="1"/>
            <a:endCxn id="70663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5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70666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70667" name="AutoShape 10"/>
          <p:cNvCxnSpPr>
            <a:cxnSpLocks noChangeShapeType="1"/>
            <a:stCxn id="70658" idx="3"/>
            <a:endCxn id="70666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8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70669" name="AutoShape 12"/>
          <p:cNvCxnSpPr>
            <a:cxnSpLocks noChangeShapeType="1"/>
            <a:stCxn id="70658" idx="1"/>
            <a:endCxn id="70659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70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1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2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70673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4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5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6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7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8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9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70680" name="Rectangle 23"/>
          <p:cNvSpPr>
            <a:spLocks noChangeArrowheads="1"/>
          </p:cNvSpPr>
          <p:nvPr/>
        </p:nvSpPr>
        <p:spPr bwMode="auto">
          <a:xfrm>
            <a:off x="365125" y="1828800"/>
            <a:ext cx="9326563" cy="5486400"/>
          </a:xfrm>
          <a:prstGeom prst="rect">
            <a:avLst/>
          </a:prstGeom>
          <a:solidFill>
            <a:srgbClr val="729FCF">
              <a:alpha val="70195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72215" rIns="90000" bIns="45000" anchor="b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/>
              <a:t>Conclusion</a:t>
            </a:r>
            <a:r>
              <a:rPr lang="en-US" altLang="en-US" sz="3600"/>
              <a:t>: we need to take care of locality</a:t>
            </a:r>
          </a:p>
        </p:txBody>
      </p:sp>
      <p:sp>
        <p:nvSpPr>
          <p:cNvPr id="70681" name="Oval 24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70682" name="Oval 25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70683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70684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70685" name="Oval 28"/>
          <p:cNvSpPr>
            <a:spLocks noChangeArrowheads="1"/>
          </p:cNvSpPr>
          <p:nvPr/>
        </p:nvSpPr>
        <p:spPr bwMode="auto">
          <a:xfrm>
            <a:off x="914400" y="3382963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90</a:t>
            </a:r>
          </a:p>
        </p:txBody>
      </p:sp>
      <p:sp>
        <p:nvSpPr>
          <p:cNvPr id="70686" name="Oval 29"/>
          <p:cNvSpPr>
            <a:spLocks noChangeArrowheads="1"/>
          </p:cNvSpPr>
          <p:nvPr/>
        </p:nvSpPr>
        <p:spPr bwMode="auto">
          <a:xfrm>
            <a:off x="8504238" y="3292475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130</a:t>
            </a:r>
          </a:p>
        </p:txBody>
      </p:sp>
      <p:sp>
        <p:nvSpPr>
          <p:cNvPr id="70687" name="Oval 30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706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278BDCA-A46E-0D47-A76D-61B760748B7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7215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 u="sng"/>
              <a:t>Experiment</a:t>
            </a:r>
          </a:p>
          <a:p>
            <a:pPr algn="ctr" eaLnBrk="1">
              <a:spcAft>
                <a:spcPct val="0"/>
              </a:spcAft>
            </a:pPr>
            <a:r>
              <a:rPr lang="en-US" altLang="en-US" sz="3600"/>
              <a:t>The effects of locality</a:t>
            </a:r>
          </a:p>
        </p:txBody>
      </p:sp>
      <p:sp>
        <p:nvSpPr>
          <p:cNvPr id="727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0507049-DE22-BF4A-84E1-F2B3F12B52A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747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2D84500-3E40-9E46-B09E-9100D77FB5E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The Programmer</a:t>
            </a:r>
            <a:r>
              <a:rPr lang="en-US" altLang="fr-FR" sz="4409" dirty="0"/>
              <a:t>’</a:t>
            </a:r>
            <a:r>
              <a:rPr lang="en-US" altLang="en-US" sz="4409" dirty="0"/>
              <a:t>s Toolbox:</a:t>
            </a:r>
            <a:br>
              <a:rPr lang="en-US" altLang="en-US" sz="4409" dirty="0"/>
            </a:br>
            <a:r>
              <a:rPr lang="en-US" altLang="en-US" sz="4409" dirty="0"/>
              <a:t>Hardware </a:t>
            </a:r>
            <a:r>
              <a:rPr lang="en-US" altLang="en-US" sz="4409" dirty="0" smtClean="0"/>
              <a:t>synchronization instructions</a:t>
            </a:r>
            <a:endParaRPr lang="en-US" altLang="en-US" sz="440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Depends on </a:t>
            </a:r>
            <a:r>
              <a:rPr lang="en-US" dirty="0" smtClean="0">
                <a:ea typeface="+mn-ea"/>
              </a:rPr>
              <a:t>the processor</a:t>
            </a:r>
            <a:endParaRPr lang="en-US" dirty="0">
              <a:ea typeface="+mn-ea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accent2"/>
                </a:solidFill>
                <a:ea typeface="+mn-ea"/>
              </a:rPr>
              <a:t>CAS generally 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provided </a:t>
            </a:r>
            <a:r>
              <a:rPr lang="en-US" dirty="0" smtClean="0">
                <a:solidFill>
                  <a:schemeClr val="accent2"/>
                </a:solidFill>
                <a:ea typeface="+mn-ea"/>
                <a:sym typeface="Wingdings" panose="05000000000000000000" pitchFamily="2" charset="2"/>
              </a:rPr>
              <a:t></a:t>
            </a:r>
            <a:endParaRPr lang="en-US" dirty="0" smtClean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TAS and atomic increment not always provided</a:t>
            </a:r>
            <a:endParaRPr lang="en-US" dirty="0">
              <a:ea typeface="+mn-ea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x86 processors (Intel, AMD):</a:t>
            </a:r>
            <a:endParaRPr lang="en-US" dirty="0">
              <a:ea typeface="+mn-ea"/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Atomic </a:t>
            </a:r>
            <a:r>
              <a:rPr lang="en-US" dirty="0" smtClean="0">
                <a:ea typeface="+mn-ea"/>
              </a:rPr>
              <a:t>exchange, increment</a:t>
            </a:r>
            <a:r>
              <a:rPr lang="en-US" dirty="0">
                <a:ea typeface="+mn-ea"/>
              </a:rPr>
              <a:t>, decrement </a:t>
            </a:r>
            <a:r>
              <a:rPr lang="en-US" dirty="0" smtClean="0">
                <a:ea typeface="+mn-ea"/>
              </a:rPr>
              <a:t>provided</a:t>
            </a:r>
            <a:endParaRPr lang="en-US" dirty="0">
              <a:ea typeface="+mn-ea"/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Memory barrier also </a:t>
            </a:r>
            <a:r>
              <a:rPr lang="en-US" dirty="0" smtClean="0">
                <a:ea typeface="+mn-ea"/>
              </a:rPr>
              <a:t>available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Intel as of 2014 provides 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transactional memory</a:t>
            </a:r>
            <a:endParaRPr lang="en-US" dirty="0">
              <a:solidFill>
                <a:schemeClr val="accent2"/>
              </a:solidFill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10A9BA7E-E77F-F34B-9CF3-9019BECAC8E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Example:  Atomic ops in GCC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917700"/>
            <a:ext cx="9070975" cy="4513263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sync_fetch_and_OP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value);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sync_OP_and_fetch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value);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solidFill>
                  <a:schemeClr val="bg1">
                    <a:lumMod val="50000"/>
                  </a:schemeClr>
                </a:solidFill>
                <a:latin typeface="Courier"/>
                <a:ea typeface="+mn-ea"/>
                <a:cs typeface="Courier"/>
              </a:rPr>
              <a:t>// OP in {</a:t>
            </a:r>
            <a:r>
              <a:rPr lang="en-US" sz="2205" dirty="0" err="1">
                <a:solidFill>
                  <a:schemeClr val="bg1">
                    <a:lumMod val="50000"/>
                  </a:schemeClr>
                </a:solidFill>
                <a:latin typeface="Courier"/>
                <a:ea typeface="+mn-ea"/>
                <a:cs typeface="Courier"/>
              </a:rPr>
              <a:t>add,sub,or,and,xor,nand</a:t>
            </a:r>
            <a:r>
              <a:rPr lang="en-US" sz="2205" dirty="0">
                <a:solidFill>
                  <a:schemeClr val="bg1">
                    <a:lumMod val="50000"/>
                  </a:schemeClr>
                </a:solidFill>
                <a:latin typeface="Courier"/>
                <a:ea typeface="+mn-ea"/>
                <a:cs typeface="Courier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solidFill>
                <a:schemeClr val="bg1">
                  <a:lumMod val="50000"/>
                </a:schemeClr>
              </a:solidFill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sync_val_compare_and_swap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</a:t>
            </a:r>
            <a:r>
              <a:rPr lang="en-US" sz="2205" dirty="0" smtClean="0">
                <a:latin typeface="Courier"/>
                <a:ea typeface="+mn-ea"/>
                <a:cs typeface="Courier"/>
              </a:rPr>
              <a:t>												</a:t>
            </a:r>
            <a:r>
              <a:rPr lang="en-US" sz="2205" dirty="0" err="1" smtClean="0">
                <a:latin typeface="Courier"/>
                <a:ea typeface="+mn-ea"/>
                <a:cs typeface="Courier"/>
              </a:rPr>
              <a:t>oldval</a:t>
            </a:r>
            <a:r>
              <a:rPr lang="en-US" sz="2205" dirty="0">
                <a:latin typeface="Courier"/>
                <a:ea typeface="+mn-ea"/>
                <a:cs typeface="Courier"/>
              </a:rPr>
              <a:t>,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newval</a:t>
            </a:r>
            <a:r>
              <a:rPr lang="en-US" sz="2205" dirty="0">
                <a:latin typeface="Courier"/>
                <a:ea typeface="+mn-ea"/>
                <a:cs typeface="Courier"/>
              </a:rPr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bool </a:t>
            </a:r>
            <a:r>
              <a:rPr lang="en-US" sz="2205" dirty="0">
                <a:latin typeface="Courier"/>
                <a:ea typeface="+mn-ea"/>
                <a:cs typeface="Courier"/>
              </a:rPr>
              <a:t>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sync_bool_compare_and_swap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</a:t>
            </a:r>
            <a:r>
              <a:rPr lang="en-US" sz="2205" dirty="0" smtClean="0">
                <a:latin typeface="Courier"/>
                <a:ea typeface="+mn-ea"/>
                <a:cs typeface="Courier"/>
              </a:rPr>
              <a:t>												</a:t>
            </a:r>
            <a:r>
              <a:rPr lang="en-US" sz="2205" dirty="0" err="1" smtClean="0">
                <a:latin typeface="Courier"/>
                <a:ea typeface="+mn-ea"/>
                <a:cs typeface="Courier"/>
              </a:rPr>
              <a:t>oldval</a:t>
            </a:r>
            <a:r>
              <a:rPr lang="en-US" sz="2205" dirty="0">
                <a:latin typeface="Courier"/>
                <a:ea typeface="+mn-ea"/>
                <a:cs typeface="Courier"/>
              </a:rPr>
              <a:t>,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newval</a:t>
            </a:r>
            <a:r>
              <a:rPr lang="en-US" sz="2205" dirty="0">
                <a:latin typeface="Courier"/>
                <a:ea typeface="+mn-ea"/>
                <a:cs typeface="Courier"/>
              </a:rPr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sync_synchronize</a:t>
            </a:r>
            <a:r>
              <a:rPr lang="en-US" sz="2205" dirty="0">
                <a:latin typeface="Courier"/>
                <a:ea typeface="+mn-ea"/>
                <a:cs typeface="Courier"/>
              </a:rPr>
              <a:t>(); </a:t>
            </a:r>
            <a:r>
              <a:rPr lang="en-US" sz="2205" dirty="0">
                <a:solidFill>
                  <a:srgbClr val="7F7F7F"/>
                </a:solidFill>
                <a:latin typeface="Courier"/>
                <a:ea typeface="+mn-ea"/>
                <a:cs typeface="Courier"/>
              </a:rPr>
              <a:t>// memory barrier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</p:txBody>
      </p:sp>
      <p:sp>
        <p:nvSpPr>
          <p:cNvPr id="778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2B2BB60-8536-ED40-A708-DB59337956F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From theory to practice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01783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Impossibilities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Upper/Lower bounds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Techniques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Correctness proofs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Correctness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endParaRPr lang="en-US" altLang="en-US" sz="2200"/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1670050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73063" y="6243638"/>
            <a:ext cx="29257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(pseudo-code)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3565525" y="3109913"/>
            <a:ext cx="3017838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 marL="431800" indent="-215900"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shared memory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message passing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Finite memory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Practicality issues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re-usable objects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Performance</a:t>
            </a:r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4765675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3468688" y="6243638"/>
            <a:ext cx="29257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(pseudo-code,</a:t>
            </a:r>
            <a:br>
              <a:rPr lang="en-US" altLang="en-US" sz="2200" b="1"/>
            </a:br>
            <a:r>
              <a:rPr lang="en-US" altLang="en-US" sz="2200" b="1"/>
              <a:t>prototype)</a:t>
            </a:r>
          </a:p>
        </p:txBody>
      </p:sp>
      <p:sp>
        <p:nvSpPr>
          <p:cNvPr id="92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A9C8B3B-3D35-8345-B3C8-BB1D5B71B4D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Intel</a:t>
            </a:r>
            <a:r>
              <a:rPr lang="en-US" altLang="fr-FR" sz="4409" dirty="0"/>
              <a:t>’</a:t>
            </a:r>
            <a:r>
              <a:rPr lang="en-US" altLang="en-US" sz="4409" dirty="0"/>
              <a:t>s </a:t>
            </a:r>
            <a:r>
              <a:rPr lang="en-US" altLang="en-US" sz="4409" dirty="0" smtClean="0"/>
              <a:t>transactional synchronization extensions </a:t>
            </a:r>
            <a:r>
              <a:rPr lang="en-US" altLang="en-US" sz="4409" dirty="0"/>
              <a:t>(TSX)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9069387" cy="5324475"/>
          </a:xfrm>
        </p:spPr>
        <p:txBody>
          <a:bodyPr rtlCol="0">
            <a:normAutofit/>
          </a:bodyPr>
          <a:lstStyle/>
          <a:p>
            <a:pPr marL="566968" indent="-566968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</a:rPr>
              <a:t>Hardware lock elision (HLE)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Instruction prefixes:</a:t>
            </a: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XACQUIRE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XRELEASE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646" dirty="0" smtClean="0"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646" dirty="0" smtClean="0">
                <a:ea typeface="+mn-ea"/>
                <a:cs typeface="Courier"/>
              </a:rPr>
              <a:t>Example (GCC):</a:t>
            </a:r>
            <a:endParaRPr lang="en-US" sz="2646" dirty="0"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spc="-165" dirty="0">
                <a:latin typeface="Courier"/>
                <a:ea typeface="+mn-ea"/>
                <a:cs typeface="Courier"/>
              </a:rPr>
              <a:t>__</a:t>
            </a:r>
            <a:r>
              <a:rPr lang="en-US" sz="2205" spc="-165" dirty="0" err="1">
                <a:latin typeface="Courier"/>
                <a:ea typeface="+mn-ea"/>
                <a:cs typeface="Courier"/>
              </a:rPr>
              <a:t>hle</a:t>
            </a:r>
            <a:r>
              <a:rPr lang="en-US" sz="2205" spc="-165" dirty="0">
                <a:latin typeface="Courier"/>
                <a:ea typeface="+mn-ea"/>
                <a:cs typeface="Courier"/>
              </a:rPr>
              <a:t>_{</a:t>
            </a:r>
            <a:r>
              <a:rPr lang="en-US" sz="2205" spc="-165" dirty="0" err="1">
                <a:latin typeface="Courier"/>
                <a:ea typeface="+mn-ea"/>
                <a:cs typeface="Courier"/>
              </a:rPr>
              <a:t>acquire,release</a:t>
            </a:r>
            <a:r>
              <a:rPr lang="en-US" sz="2205" spc="-165" dirty="0">
                <a:latin typeface="Courier"/>
                <a:ea typeface="+mn-ea"/>
                <a:cs typeface="Courier"/>
              </a:rPr>
              <a:t>}_</a:t>
            </a:r>
            <a:r>
              <a:rPr lang="en-US" sz="2205" spc="-165" dirty="0" err="1">
                <a:latin typeface="Courier"/>
                <a:ea typeface="+mn-ea"/>
                <a:cs typeface="Courier"/>
              </a:rPr>
              <a:t>compare_exchange_n</a:t>
            </a:r>
            <a:r>
              <a:rPr lang="en-US" sz="2205" spc="-165" dirty="0">
                <a:latin typeface="Courier"/>
                <a:ea typeface="+mn-ea"/>
                <a:cs typeface="Courier"/>
              </a:rPr>
              <a:t>{1,2,4,8}</a:t>
            </a:r>
            <a:endParaRPr lang="en-US" sz="2205" dirty="0">
              <a:latin typeface="Courier"/>
              <a:ea typeface="+mn-ea"/>
              <a:cs typeface="Courier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3086" dirty="0" smtClean="0">
              <a:ea typeface="+mn-ea"/>
              <a:cs typeface="Courier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86" dirty="0" smtClean="0">
                <a:ea typeface="+mn-ea"/>
                <a:cs typeface="Courier"/>
              </a:rPr>
              <a:t>Try </a:t>
            </a:r>
            <a:r>
              <a:rPr lang="en-US" sz="3086" dirty="0">
                <a:ea typeface="+mn-ea"/>
                <a:cs typeface="Courier"/>
              </a:rPr>
              <a:t>to execute critical sections without acquiring/releasing the </a:t>
            </a:r>
            <a:r>
              <a:rPr lang="en-US" sz="3086" dirty="0" smtClean="0">
                <a:ea typeface="+mn-ea"/>
                <a:cs typeface="Courier"/>
              </a:rPr>
              <a:t>lock</a:t>
            </a:r>
            <a:endParaRPr lang="en-US" sz="3086" dirty="0">
              <a:ea typeface="+mn-ea"/>
              <a:cs typeface="Courier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If conflict detected, abort and acquire the lock before re-doing the </a:t>
            </a:r>
            <a:r>
              <a:rPr lang="en-US" sz="3086" dirty="0" smtClean="0">
                <a:ea typeface="+mn-ea"/>
                <a:cs typeface="Courier"/>
              </a:rPr>
              <a:t>work</a:t>
            </a:r>
            <a:endParaRPr lang="en-US" sz="3086" dirty="0"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3086" dirty="0">
              <a:ea typeface="+mn-ea"/>
              <a:cs typeface="Courier"/>
            </a:endParaRPr>
          </a:p>
          <a:p>
            <a:pPr marL="440975" lvl="1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dirty="0">
              <a:solidFill>
                <a:srgbClr val="43BB3A"/>
              </a:solidFill>
              <a:ea typeface="+mn-ea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B9B31BD5-A683-544F-9F77-BA07BB8DFCC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Intel</a:t>
            </a:r>
            <a:r>
              <a:rPr lang="en-US" altLang="fr-FR" sz="4409" dirty="0"/>
              <a:t>’</a:t>
            </a:r>
            <a:r>
              <a:rPr lang="en-US" altLang="en-US" sz="4409" dirty="0"/>
              <a:t>s </a:t>
            </a:r>
            <a:r>
              <a:rPr lang="en-US" altLang="en-US" sz="4409" dirty="0" smtClean="0"/>
              <a:t>transactional synchronization extensions </a:t>
            </a:r>
            <a:r>
              <a:rPr lang="en-US" altLang="en-US" sz="4409" dirty="0"/>
              <a:t>(TSX)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2.   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Restricted Transactional Memory (RTM)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solidFill>
                  <a:srgbClr val="43BB3A"/>
                </a:solidFill>
                <a:ea typeface="+mn-ea"/>
              </a:rPr>
              <a:t>	</a:t>
            </a:r>
            <a:r>
              <a:rPr lang="en-US" sz="2205" dirty="0">
                <a:latin typeface="Courier"/>
                <a:ea typeface="+mn-ea"/>
                <a:cs typeface="Courier"/>
              </a:rPr>
              <a:t>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xbegin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xabort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xtest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xend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3086" b="1" dirty="0" smtClean="0">
                <a:ea typeface="+mn-ea"/>
                <a:cs typeface="Courier"/>
              </a:rPr>
              <a:t>Limitations: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 smtClean="0">
                <a:ea typeface="+mn-ea"/>
                <a:cs typeface="Courier"/>
              </a:rPr>
              <a:t>Not </a:t>
            </a:r>
            <a:r>
              <a:rPr lang="en-US" sz="3086" dirty="0">
                <a:ea typeface="+mn-ea"/>
                <a:cs typeface="Courier"/>
              </a:rPr>
              <a:t>starvation </a:t>
            </a:r>
            <a:r>
              <a:rPr lang="en-US" sz="3086" dirty="0" smtClean="0">
                <a:ea typeface="+mn-ea"/>
                <a:cs typeface="Courier"/>
              </a:rPr>
              <a:t>free</a:t>
            </a:r>
            <a:endParaRPr lang="en-US" sz="3086" dirty="0">
              <a:ea typeface="+mn-ea"/>
              <a:cs typeface="Courier"/>
            </a:endParaRP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Transactions can be aborted </a:t>
            </a:r>
            <a:r>
              <a:rPr lang="en-US" sz="3086" dirty="0" smtClean="0">
                <a:ea typeface="+mn-ea"/>
                <a:cs typeface="Courier"/>
              </a:rPr>
              <a:t>various reasons</a:t>
            </a:r>
            <a:endParaRPr lang="en-US" sz="3086" dirty="0">
              <a:ea typeface="+mn-ea"/>
              <a:cs typeface="Courier"/>
            </a:endParaRP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Should have a non-transactional </a:t>
            </a:r>
            <a:r>
              <a:rPr lang="en-US" sz="3086" dirty="0" smtClean="0">
                <a:ea typeface="+mn-ea"/>
                <a:cs typeface="Courier"/>
              </a:rPr>
              <a:t>back-up</a:t>
            </a:r>
            <a:endParaRPr lang="en-US" sz="3086" dirty="0">
              <a:ea typeface="+mn-ea"/>
              <a:cs typeface="Courier"/>
            </a:endParaRP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Limited transaction </a:t>
            </a:r>
            <a:r>
              <a:rPr lang="en-US" sz="3086" dirty="0" smtClean="0">
                <a:ea typeface="+mn-ea"/>
                <a:cs typeface="Courier"/>
              </a:rPr>
              <a:t>size</a:t>
            </a:r>
            <a:endParaRPr lang="en-US" sz="3086" dirty="0"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ea typeface="+mn-ea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C505E5E-FC8A-7D42-8D8A-2DC0D065AC4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Intel</a:t>
            </a:r>
            <a:r>
              <a:rPr lang="en-US" altLang="fr-FR" sz="4409" dirty="0"/>
              <a:t>’</a:t>
            </a:r>
            <a:r>
              <a:rPr lang="en-US" altLang="en-US" sz="4409" dirty="0"/>
              <a:t>s </a:t>
            </a:r>
            <a:r>
              <a:rPr lang="en-US" altLang="en-US" sz="4409" dirty="0" smtClean="0"/>
              <a:t>transactional synchronization </a:t>
            </a:r>
            <a:r>
              <a:rPr lang="en-US" altLang="en-US" sz="4409" dirty="0"/>
              <a:t>e</a:t>
            </a:r>
            <a:r>
              <a:rPr lang="en-US" altLang="en-US" sz="4409" dirty="0" smtClean="0"/>
              <a:t>xtensions </a:t>
            </a:r>
            <a:r>
              <a:rPr lang="en-US" altLang="en-US" sz="4409" dirty="0"/>
              <a:t>(TSX)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66968" indent="-566968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AutoNum type="arabicPeriod" startAt="2"/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</a:rPr>
              <a:t>Restricted Transactional Memory (RTM)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3086" dirty="0" smtClean="0">
              <a:latin typeface="+mj-lt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3086" dirty="0" smtClean="0">
                <a:latin typeface="+mj-lt"/>
                <a:ea typeface="+mn-ea"/>
                <a:cs typeface="Courier"/>
              </a:rPr>
              <a:t>Example:</a:t>
            </a:r>
            <a:endParaRPr lang="en-US" sz="3086" dirty="0">
              <a:latin typeface="+mj-lt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if </a:t>
            </a:r>
            <a:r>
              <a:rPr lang="en-US" sz="2205" dirty="0">
                <a:solidFill>
                  <a:schemeClr val="tx1"/>
                </a:solidFill>
                <a:latin typeface="Courier"/>
                <a:ea typeface="+mn-ea"/>
                <a:cs typeface="Courier"/>
              </a:rPr>
              <a:t>(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_</a:t>
            </a:r>
            <a:r>
              <a:rPr lang="en-US" sz="2205" dirty="0" err="1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xbegin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() </a:t>
            </a:r>
            <a:r>
              <a:rPr lang="en-US" sz="2205" dirty="0">
                <a:latin typeface="Courier"/>
                <a:ea typeface="+mn-ea"/>
                <a:cs typeface="Courier"/>
              </a:rPr>
              <a:t>== _XBEGIN_STARTED){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	counter = counter + 1;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	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_</a:t>
            </a:r>
            <a:r>
              <a:rPr lang="en-US" sz="2205" dirty="0" err="1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xend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} else {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	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sync_fetch_and_add</a:t>
            </a:r>
            <a:r>
              <a:rPr lang="en-US" sz="2205" dirty="0">
                <a:latin typeface="Courier"/>
                <a:ea typeface="+mn-ea"/>
                <a:cs typeface="Courier"/>
              </a:rPr>
              <a:t>(&amp;counter,1);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}</a:t>
            </a:r>
            <a:endParaRPr lang="en-US" sz="3086" dirty="0"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ea typeface="+mn-ea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38BBD2D-2519-2243-AC24-589FCA7C2F6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819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E0974F8-18D4-5E45-9B52-1C37B8F5A8F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Concurrent algorithm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Designing </a:t>
            </a:r>
            <a:r>
              <a:rPr lang="en-US" b="1" dirty="0" smtClean="0">
                <a:solidFill>
                  <a:schemeClr val="accent2"/>
                </a:solidFill>
                <a:ea typeface="+mn-ea"/>
              </a:rPr>
              <a:t>correct</a:t>
            </a:r>
            <a:r>
              <a:rPr lang="en-US" dirty="0" smtClean="0">
                <a:solidFill>
                  <a:schemeClr val="accent2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concurrent algorithms:</a:t>
            </a:r>
          </a:p>
          <a:p>
            <a:pPr marL="503972" lvl="1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ea typeface="+mn-ea"/>
              </a:rPr>
              <a:t>1. Theoretical part </a:t>
            </a:r>
          </a:p>
          <a:p>
            <a:pPr marL="503972" lvl="1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ea typeface="+mn-ea"/>
              </a:rPr>
              <a:t>2. </a:t>
            </a:r>
            <a:r>
              <a:rPr lang="en-US" b="1" dirty="0" smtClean="0">
                <a:ea typeface="+mn-ea"/>
              </a:rPr>
              <a:t>Practical part </a:t>
            </a:r>
            <a:r>
              <a:rPr lang="en-US" b="1" dirty="0" smtClean="0">
                <a:ea typeface="+mn-ea"/>
                <a:sym typeface="Wingdings" panose="05000000000000000000" pitchFamily="2" charset="2"/>
              </a:rPr>
              <a:t> involves implementation</a:t>
            </a:r>
            <a:endParaRPr lang="en-US" b="1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b="1" dirty="0">
              <a:ea typeface="+mn-ea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3600" dirty="0" smtClean="0">
                <a:solidFill>
                  <a:schemeClr val="accent2"/>
                </a:solidFill>
                <a:ea typeface="+mn-ea"/>
              </a:rPr>
              <a:t>The </a:t>
            </a:r>
            <a:r>
              <a:rPr lang="en-US" sz="3600" dirty="0" smtClean="0">
                <a:solidFill>
                  <a:srgbClr val="C00000"/>
                </a:solidFill>
                <a:ea typeface="+mn-ea"/>
              </a:rPr>
              <a:t>processor</a:t>
            </a:r>
            <a:r>
              <a:rPr lang="en-US" sz="3600" dirty="0" smtClean="0">
                <a:solidFill>
                  <a:schemeClr val="accent2"/>
                </a:solidFill>
                <a:ea typeface="+mn-ea"/>
              </a:rPr>
              <a:t> and the </a:t>
            </a:r>
            <a:r>
              <a:rPr lang="en-US" sz="3600" dirty="0" smtClean="0">
                <a:solidFill>
                  <a:srgbClr val="C00000"/>
                </a:solidFill>
                <a:ea typeface="+mn-ea"/>
              </a:rPr>
              <a:t>compiler</a:t>
            </a:r>
            <a:r>
              <a:rPr lang="en-US" sz="3600" dirty="0" smtClean="0">
                <a:solidFill>
                  <a:schemeClr val="accent2"/>
                </a:solidFill>
                <a:ea typeface="+mn-ea"/>
              </a:rPr>
              <a:t> optimize assuming no concurrency!</a:t>
            </a:r>
          </a:p>
          <a:p>
            <a:pPr marL="0" indent="0" algn="ctr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8800" dirty="0" smtClean="0">
                <a:solidFill>
                  <a:schemeClr val="accent2"/>
                </a:solidFill>
                <a:ea typeface="+mn-ea"/>
                <a:sym typeface="Wingdings" panose="05000000000000000000" pitchFamily="2" charset="2"/>
              </a:rPr>
              <a:t></a:t>
            </a:r>
            <a:endParaRPr lang="en-US" sz="3600" dirty="0" smtClean="0">
              <a:solidFill>
                <a:schemeClr val="accent2"/>
              </a:solidFill>
              <a:ea typeface="+mn-ea"/>
            </a:endParaRPr>
          </a:p>
        </p:txBody>
      </p:sp>
      <p:sp>
        <p:nvSpPr>
          <p:cNvPr id="839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5ABC88C-87F0-6745-949C-1DD337910C4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>
                <a:ea typeface="MS PGothic" charset="-128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9950" y="2601913"/>
          <a:ext cx="5800726" cy="1581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363"/>
                <a:gridCol w="2900363"/>
              </a:tblGrid>
              <a:tr h="573227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 smtClean="0">
                          <a:solidFill>
                            <a:schemeClr val="accent2"/>
                          </a:solidFill>
                        </a:rPr>
                        <a:t>P1</a:t>
                      </a:r>
                      <a:endParaRPr lang="en-US" sz="31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100821" marR="100821" marT="50364" marB="50364">
                    <a:lnL>
                      <a:noFill/>
                    </a:lnL>
                    <a:lnR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 smtClean="0">
                          <a:solidFill>
                            <a:schemeClr val="accent2"/>
                          </a:solidFill>
                        </a:rPr>
                        <a:t>P2</a:t>
                      </a:r>
                      <a:endParaRPr lang="en-US" sz="31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100821" marR="100821" marT="50364" marB="50364">
                    <a:lnL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96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ourier"/>
                          <a:cs typeface="Courier"/>
                        </a:rPr>
                        <a:t>A = 1;</a:t>
                      </a:r>
                      <a:endParaRPr lang="en-US" sz="2600" dirty="0">
                        <a:latin typeface="Courier"/>
                        <a:cs typeface="Courier"/>
                      </a:endParaRPr>
                    </a:p>
                  </a:txBody>
                  <a:tcPr marL="100821" marR="100821" marT="50364" marB="50364">
                    <a:lnL>
                      <a:noFill/>
                    </a:lnL>
                    <a:lnR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ourier"/>
                          <a:cs typeface="Courier"/>
                        </a:rPr>
                        <a:t>B = 1;</a:t>
                      </a:r>
                      <a:endParaRPr lang="en-US" sz="2600" dirty="0">
                        <a:latin typeface="Courier"/>
                        <a:cs typeface="Courier"/>
                      </a:endParaRPr>
                    </a:p>
                  </a:txBody>
                  <a:tcPr marL="100821" marR="100821" marT="50364" marB="50364">
                    <a:lnL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</a:tr>
              <a:tr h="50396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ourier"/>
                          <a:cs typeface="Courier"/>
                        </a:rPr>
                        <a:t>r1</a:t>
                      </a:r>
                      <a:r>
                        <a:rPr lang="en-US" sz="2600" baseline="0" dirty="0" smtClean="0">
                          <a:latin typeface="Courier"/>
                          <a:cs typeface="Courier"/>
                        </a:rPr>
                        <a:t> = B;</a:t>
                      </a:r>
                      <a:endParaRPr lang="en-US" sz="2600" dirty="0">
                        <a:latin typeface="Courier"/>
                        <a:cs typeface="Courier"/>
                      </a:endParaRPr>
                    </a:p>
                  </a:txBody>
                  <a:tcPr marL="100821" marR="100821" marT="50364" marB="50364">
                    <a:lnL>
                      <a:noFill/>
                    </a:lnL>
                    <a:lnR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ourier"/>
                          <a:cs typeface="Courier"/>
                        </a:rPr>
                        <a:t>r2 = A;</a:t>
                      </a:r>
                      <a:endParaRPr lang="en-US" sz="2600" dirty="0">
                        <a:latin typeface="Courier"/>
                        <a:cs typeface="Courier"/>
                      </a:endParaRPr>
                    </a:p>
                  </a:txBody>
                  <a:tcPr marL="100821" marR="100821" marT="50364" marB="50364">
                    <a:lnL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39" name="TextBox 4"/>
          <p:cNvSpPr txBox="1">
            <a:spLocks noChangeArrowheads="1"/>
          </p:cNvSpPr>
          <p:nvPr/>
        </p:nvSpPr>
        <p:spPr bwMode="auto">
          <a:xfrm>
            <a:off x="1323975" y="1751013"/>
            <a:ext cx="7767638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//A, B shared variables, initially 0;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//r1, r2 – local variables;</a:t>
            </a:r>
          </a:p>
        </p:txBody>
      </p:sp>
      <p:sp>
        <p:nvSpPr>
          <p:cNvPr id="22540" name="TextBox 5"/>
          <p:cNvSpPr txBox="1">
            <a:spLocks noChangeArrowheads="1"/>
          </p:cNvSpPr>
          <p:nvPr/>
        </p:nvSpPr>
        <p:spPr bwMode="auto">
          <a:xfrm>
            <a:off x="1693863" y="4278313"/>
            <a:ext cx="66929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  <a:latin typeface="+mn-lt"/>
              </a:rPr>
              <a:t>What values can r1 and r2 take?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205" dirty="0" smtClean="0">
                <a:latin typeface="+mn-lt"/>
              </a:rPr>
              <a:t>(assume x86 processor)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5213" y="5568950"/>
            <a:ext cx="5410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latin typeface="+mn-lt"/>
              </a:rPr>
              <a:t>Answer: 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latin typeface="+mn-lt"/>
              </a:rPr>
              <a:t>(0,1), (1,0), (1,1) </a:t>
            </a:r>
            <a:r>
              <a:rPr lang="en-US" altLang="en-US" sz="3527" dirty="0" smtClean="0">
                <a:solidFill>
                  <a:srgbClr val="CC0000"/>
                </a:solidFill>
                <a:latin typeface="+mn-lt"/>
              </a:rPr>
              <a:t>and (0,0)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latin typeface="+mn-lt"/>
              </a:rPr>
              <a:t> </a:t>
            </a:r>
            <a:endParaRPr lang="en-US" altLang="en-US" sz="2205" dirty="0" smtClean="0">
              <a:latin typeface="+mn-lt"/>
            </a:endParaRPr>
          </a:p>
        </p:txBody>
      </p:sp>
      <p:sp>
        <p:nvSpPr>
          <p:cNvPr id="850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ECA0A4B-B54B-D343-993B-46C4CFAC985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ea typeface="MS PGothic" charset="-128"/>
                <a:sym typeface="Wingdings" charset="2"/>
              </a:rPr>
              <a:t> </a:t>
            </a:r>
            <a:r>
              <a:rPr lang="en-US" altLang="en-US">
                <a:ea typeface="MS PGothic" charset="-128"/>
              </a:rPr>
              <a:t>The order in which memory instructions appear to execute</a:t>
            </a:r>
          </a:p>
          <a:p>
            <a:pPr lvl="1" eaLnBrk="1" hangingPunct="1"/>
            <a:endParaRPr lang="en-US" altLang="en-US" u="sng">
              <a:ea typeface="MS PGothic" charset="-128"/>
            </a:endParaRPr>
          </a:p>
          <a:p>
            <a:pPr lvl="1" eaLnBrk="1" hangingPunct="1"/>
            <a:r>
              <a:rPr lang="en-US" altLang="en-US" u="sng">
                <a:ea typeface="MS PGothic" charset="-128"/>
              </a:rPr>
              <a:t>What would the programmer like to see?</a:t>
            </a:r>
          </a:p>
          <a:p>
            <a:pPr eaLnBrk="1" hangingPunct="1"/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Sequential consistency </a:t>
            </a:r>
          </a:p>
          <a:p>
            <a:pPr lvl="1" eaLnBrk="1" hangingPunct="1"/>
            <a:r>
              <a:rPr lang="en-US" altLang="en-US">
                <a:ea typeface="MS PGothic" charset="-128"/>
              </a:rPr>
              <a:t>All operations executed in some sequential order;</a:t>
            </a:r>
          </a:p>
          <a:p>
            <a:pPr lvl="1" eaLnBrk="1" hangingPunct="1"/>
            <a:r>
              <a:rPr lang="en-US" altLang="en-US">
                <a:ea typeface="MS PGothic" charset="-128"/>
              </a:rPr>
              <a:t>Memory operations of each thread in program order;</a:t>
            </a:r>
          </a:p>
          <a:p>
            <a:pPr lvl="1" eaLnBrk="1" hangingPunct="1"/>
            <a:r>
              <a:rPr lang="en-US" altLang="en-US">
                <a:ea typeface="MS PGothic" charset="-128"/>
              </a:rPr>
              <a:t>Intuitive, but limits performance;</a:t>
            </a:r>
          </a:p>
        </p:txBody>
      </p:sp>
      <p:sp>
        <p:nvSpPr>
          <p:cNvPr id="870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21F8607-7F16-8541-95F9-41AB60E3081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1047750" y="1546225"/>
            <a:ext cx="79978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086" dirty="0" smtClean="0">
                <a:solidFill>
                  <a:schemeClr val="accent2"/>
                </a:solidFill>
                <a:latin typeface="+mn-lt"/>
              </a:rPr>
              <a:t>How can the processor reorder instructions to different memory addresses?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638" y="3006725"/>
            <a:ext cx="6802437" cy="32162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086" b="1" dirty="0">
                <a:solidFill>
                  <a:srgbClr val="000000"/>
                </a:solidFill>
                <a:latin typeface="+mn-lt"/>
                <a:ea typeface="+mn-ea"/>
              </a:rPr>
              <a:t>x86 (Intel, AMD): TSO variant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latin typeface="+mn-lt"/>
                <a:ea typeface="+mn-ea"/>
              </a:rPr>
              <a:t>Reads not reordered </a:t>
            </a:r>
            <a:r>
              <a:rPr lang="en-US" sz="3086" dirty="0" err="1">
                <a:latin typeface="+mn-lt"/>
                <a:ea typeface="+mn-ea"/>
              </a:rPr>
              <a:t>w.r.t</a:t>
            </a:r>
            <a:r>
              <a:rPr lang="en-US" sz="3086" dirty="0">
                <a:latin typeface="+mn-lt"/>
                <a:ea typeface="+mn-ea"/>
              </a:rPr>
              <a:t>. reads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latin typeface="+mn-lt"/>
                <a:ea typeface="+mn-ea"/>
              </a:rPr>
              <a:t>Writes not reordered </a:t>
            </a:r>
            <a:r>
              <a:rPr lang="en-US" sz="3086" dirty="0" err="1">
                <a:latin typeface="+mn-lt"/>
                <a:ea typeface="+mn-ea"/>
              </a:rPr>
              <a:t>w.r.t</a:t>
            </a:r>
            <a:r>
              <a:rPr lang="en-US" sz="3086" dirty="0">
                <a:latin typeface="+mn-lt"/>
                <a:ea typeface="+mn-ea"/>
              </a:rPr>
              <a:t> writes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latin typeface="+mn-lt"/>
                <a:ea typeface="+mn-ea"/>
              </a:rPr>
              <a:t>Writes not reordered </a:t>
            </a:r>
            <a:r>
              <a:rPr lang="en-US" sz="3086" dirty="0" err="1">
                <a:latin typeface="+mn-lt"/>
                <a:ea typeface="+mn-ea"/>
              </a:rPr>
              <a:t>w.r.t</a:t>
            </a:r>
            <a:r>
              <a:rPr lang="en-US" sz="3086" dirty="0">
                <a:latin typeface="+mn-lt"/>
                <a:ea typeface="+mn-ea"/>
              </a:rPr>
              <a:t>. reads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solidFill>
                  <a:srgbClr val="CC0000"/>
                </a:solidFill>
                <a:latin typeface="+mn-lt"/>
                <a:ea typeface="+mn-ea"/>
              </a:rPr>
              <a:t>Reads may be reordered </a:t>
            </a:r>
            <a:r>
              <a:rPr lang="en-US" sz="3086" dirty="0" err="1">
                <a:solidFill>
                  <a:srgbClr val="CC0000"/>
                </a:solidFill>
                <a:latin typeface="+mn-lt"/>
                <a:ea typeface="+mn-ea"/>
              </a:rPr>
              <a:t>w.r.t</a:t>
            </a:r>
            <a:r>
              <a:rPr lang="en-US" sz="3086" dirty="0">
                <a:solidFill>
                  <a:srgbClr val="CC0000"/>
                </a:solidFill>
                <a:latin typeface="+mn-lt"/>
                <a:ea typeface="+mn-ea"/>
              </a:rPr>
              <a:t>. writes to different memory addresses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4913" y="2525713"/>
            <a:ext cx="2220912" cy="4684712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//A,B,C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//globals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…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int x,y,z;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x = A;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y = B;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B = 3;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A = 2;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y = A;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C = 4;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z = B;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Courier" pitchFamily="49" charset="0"/>
              </a:rPr>
              <a:t>…</a:t>
            </a:r>
          </a:p>
        </p:txBody>
      </p:sp>
      <p:sp>
        <p:nvSpPr>
          <p:cNvPr id="16" name="Freeform 15"/>
          <p:cNvSpPr/>
          <p:nvPr/>
        </p:nvSpPr>
        <p:spPr>
          <a:xfrm>
            <a:off x="7369175" y="6261100"/>
            <a:ext cx="338138" cy="525463"/>
          </a:xfrm>
          <a:custGeom>
            <a:avLst/>
            <a:gdLst>
              <a:gd name="connsiteX0" fmla="*/ 586494 w 586494"/>
              <a:gd name="connsiteY0" fmla="*/ 1632940 h 1632940"/>
              <a:gd name="connsiteX1" fmla="*/ 385 w 586494"/>
              <a:gd name="connsiteY1" fmla="*/ 795535 h 1632940"/>
              <a:gd name="connsiteX2" fmla="*/ 488809 w 586494"/>
              <a:gd name="connsiteY2" fmla="*/ 0 h 1632940"/>
              <a:gd name="connsiteX3" fmla="*/ 488809 w 586494"/>
              <a:gd name="connsiteY3" fmla="*/ 0 h 163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494" h="1632940">
                <a:moveTo>
                  <a:pt x="586494" y="1632940"/>
                </a:moveTo>
                <a:cubicBezTo>
                  <a:pt x="301580" y="1350316"/>
                  <a:pt x="16666" y="1067692"/>
                  <a:pt x="385" y="795535"/>
                </a:cubicBezTo>
                <a:cubicBezTo>
                  <a:pt x="-15896" y="523378"/>
                  <a:pt x="488809" y="0"/>
                  <a:pt x="488809" y="0"/>
                </a:cubicBezTo>
                <a:lnTo>
                  <a:pt x="488809" y="0"/>
                </a:lnTo>
              </a:path>
            </a:pathLst>
          </a:custGeom>
          <a:ln w="38100" cmpd="sng">
            <a:solidFill>
              <a:srgbClr val="CC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>
              <a:ln w="76200" cmpd="sng">
                <a:solidFill>
                  <a:srgbClr val="000000"/>
                </a:solidFill>
              </a:ln>
            </a:endParaRPr>
          </a:p>
        </p:txBody>
      </p:sp>
      <p:sp>
        <p:nvSpPr>
          <p:cNvPr id="880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EA0EAB2-97C1-6E45-A2BE-1D40628EBD0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9069387" cy="5251450"/>
          </a:xfrm>
        </p:spPr>
        <p:txBody>
          <a:bodyPr>
            <a:normAutofit fontScale="85000" lnSpcReduction="10000"/>
          </a:bodyPr>
          <a:lstStyle/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307" dirty="0">
                <a:solidFill>
                  <a:schemeClr val="accent2"/>
                </a:solidFill>
              </a:rPr>
              <a:t>Single thread </a:t>
            </a:r>
            <a:r>
              <a:rPr lang="en-US" altLang="en-US" sz="3307" dirty="0"/>
              <a:t>– </a:t>
            </a:r>
            <a:r>
              <a:rPr lang="en-US" altLang="en-US" sz="3307" dirty="0" err="1"/>
              <a:t>reorderings</a:t>
            </a:r>
            <a:r>
              <a:rPr lang="en-US" altLang="en-US" sz="3307" dirty="0"/>
              <a:t> transparent;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307" dirty="0">
                <a:solidFill>
                  <a:schemeClr val="accent2"/>
                </a:solidFill>
              </a:rPr>
              <a:t>Avoid </a:t>
            </a:r>
            <a:r>
              <a:rPr lang="en-US" altLang="en-US" sz="3307" dirty="0" err="1">
                <a:solidFill>
                  <a:schemeClr val="accent2"/>
                </a:solidFill>
              </a:rPr>
              <a:t>reorderings</a:t>
            </a:r>
            <a:r>
              <a:rPr lang="en-US" altLang="en-US" sz="3307" dirty="0"/>
              <a:t>: memory barriers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x86 – implicit in atomic ops;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sz="2866" dirty="0"/>
              <a:t>“</a:t>
            </a:r>
            <a:r>
              <a:rPr lang="en-US" altLang="en-US" sz="2866" dirty="0"/>
              <a:t>volatile</a:t>
            </a:r>
            <a:r>
              <a:rPr lang="en-US" altLang="fr-FR" sz="2866" dirty="0"/>
              <a:t>”</a:t>
            </a:r>
            <a:r>
              <a:rPr lang="en-US" altLang="en-US" sz="2866" dirty="0"/>
              <a:t> in Java;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Expensive - use only when really necessary;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307" b="1" dirty="0"/>
              <a:t>Different processors – different </a:t>
            </a:r>
            <a:r>
              <a:rPr lang="en-US" altLang="en-US" sz="3307" b="1" dirty="0" smtClean="0"/>
              <a:t>memory models</a:t>
            </a:r>
            <a:endParaRPr lang="en-US" altLang="en-US" sz="3307" b="1" dirty="0"/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e.g.,  ARM – relaxed memory model (anything goes!);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VMs (e.g. JVM, CLR) have their own memory models; </a:t>
            </a:r>
          </a:p>
          <a:p>
            <a:pPr lvl="1" eaLnBrk="1" hangingPunct="1">
              <a:lnSpc>
                <a:spcPct val="120000"/>
              </a:lnSpc>
              <a:buFont typeface="Times New Roman" panose="02020603050405020304" pitchFamily="18" charset="0"/>
              <a:buNone/>
              <a:defRPr/>
            </a:pPr>
            <a:endParaRPr lang="en-US" altLang="en-US" sz="2866" dirty="0"/>
          </a:p>
        </p:txBody>
      </p:sp>
      <p:sp>
        <p:nvSpPr>
          <p:cNvPr id="890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B88F52D-1483-1340-AA40-ABFE1291E51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Beware of the compiler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6350" y="5430838"/>
            <a:ext cx="5611813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b="1" dirty="0" smtClean="0">
                <a:latin typeface="+mn-lt"/>
              </a:rPr>
              <a:t>The compiler can</a:t>
            </a:r>
            <a:r>
              <a:rPr lang="en-US" altLang="en-US" sz="3086" dirty="0" smtClean="0">
                <a:latin typeface="+mn-lt"/>
              </a:rPr>
              <a:t>:</a:t>
            </a:r>
          </a:p>
          <a:p>
            <a:pPr lvl="1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dirty="0" smtClean="0">
                <a:latin typeface="+mn-lt"/>
              </a:rPr>
              <a:t>reorder instructions</a:t>
            </a:r>
          </a:p>
          <a:p>
            <a:pPr lvl="1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dirty="0" smtClean="0">
                <a:latin typeface="+mn-lt"/>
              </a:rPr>
              <a:t>remove instructions</a:t>
            </a:r>
          </a:p>
          <a:p>
            <a:pPr lvl="1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dirty="0" smtClean="0">
                <a:latin typeface="+mn-lt"/>
              </a:rPr>
              <a:t>not write values to memory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8913" y="5930900"/>
            <a:ext cx="3405187" cy="1174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2205" dirty="0" smtClean="0">
                <a:latin typeface="Courier" pitchFamily="49" charset="0"/>
              </a:rPr>
              <a:t>lock(&amp;</a:t>
            </a:r>
            <a:r>
              <a:rPr lang="en-US" altLang="en-US" sz="2205" dirty="0" err="1" smtClean="0">
                <a:latin typeface="Courier" pitchFamily="49" charset="0"/>
              </a:rPr>
              <a:t>the_lock</a:t>
            </a:r>
            <a:r>
              <a:rPr lang="en-US" altLang="en-US" sz="2205" dirty="0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2205" dirty="0" smtClean="0">
                <a:latin typeface="Courier" pitchFamily="49" charset="0"/>
              </a:rPr>
              <a:t>…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2205" dirty="0" smtClean="0">
                <a:latin typeface="Courier" pitchFamily="49" charset="0"/>
              </a:rPr>
              <a:t>unlock(&amp;</a:t>
            </a:r>
            <a:r>
              <a:rPr lang="en-US" altLang="en-US" sz="2205" dirty="0" err="1" smtClean="0">
                <a:latin typeface="Courier" pitchFamily="49" charset="0"/>
              </a:rPr>
              <a:t>the_lock</a:t>
            </a:r>
            <a:r>
              <a:rPr lang="en-US" altLang="en-US" sz="2205" dirty="0" smtClean="0">
                <a:latin typeface="Courier" pitchFamily="49" charset="0"/>
              </a:rPr>
              <a:t>);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1288" y="1849438"/>
            <a:ext cx="8175625" cy="2955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lock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int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while (CAS(some_lock,0,1) != 0) {}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b="1" dirty="0" smtClean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b="1" dirty="0" err="1" smtClean="0">
                <a:solidFill>
                  <a:schemeClr val="accent2"/>
                </a:solidFill>
                <a:latin typeface="Courier" pitchFamily="49" charset="0"/>
              </a:rPr>
              <a:t>asm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 volatile(</a:t>
            </a:r>
            <a:r>
              <a:rPr lang="en-US" altLang="fr-FR" sz="1984" b="1" dirty="0" smtClean="0">
                <a:solidFill>
                  <a:schemeClr val="accent2"/>
                </a:solidFill>
                <a:latin typeface="Courier" pitchFamily="49" charset="0"/>
              </a:rPr>
              <a:t>“”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 ::: </a:t>
            </a:r>
            <a:r>
              <a:rPr lang="en-US" altLang="fr-FR" sz="1984" b="1" dirty="0" smtClean="0">
                <a:solidFill>
                  <a:schemeClr val="accent2"/>
                </a:solidFill>
                <a:latin typeface="Courier" pitchFamily="49" charset="0"/>
              </a:rPr>
              <a:t>“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memory</a:t>
            </a:r>
            <a:r>
              <a:rPr lang="en-US" altLang="fr-FR" sz="1984" b="1" dirty="0" smtClean="0">
                <a:solidFill>
                  <a:schemeClr val="accent2"/>
                </a:solidFill>
                <a:latin typeface="Courier" pitchFamily="49" charset="0"/>
              </a:rPr>
              <a:t>”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); //compiler barrier</a:t>
            </a:r>
            <a:endParaRPr lang="en-US" altLang="en-US" sz="1984" dirty="0" smtClean="0">
              <a:solidFill>
                <a:schemeClr val="accent2"/>
              </a:solidFill>
              <a:latin typeface="Courier" pitchFamily="49" charset="0"/>
            </a:endParaRP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unlock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int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b="1" dirty="0" err="1" smtClean="0">
                <a:solidFill>
                  <a:schemeClr val="accent2"/>
                </a:solidFill>
                <a:latin typeface="Courier" pitchFamily="49" charset="0"/>
              </a:rPr>
              <a:t>asm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 volatile(</a:t>
            </a:r>
            <a:r>
              <a:rPr lang="en-US" altLang="fr-FR" sz="1984" b="1" dirty="0" smtClean="0">
                <a:solidFill>
                  <a:schemeClr val="accent2"/>
                </a:solidFill>
                <a:latin typeface="Courier" pitchFamily="49" charset="0"/>
              </a:rPr>
              <a:t>“”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 ::: </a:t>
            </a:r>
            <a:r>
              <a:rPr lang="en-US" altLang="fr-FR" sz="1984" b="1" dirty="0" smtClean="0">
                <a:solidFill>
                  <a:schemeClr val="accent2"/>
                </a:solidFill>
                <a:latin typeface="Courier" pitchFamily="49" charset="0"/>
              </a:rPr>
              <a:t>“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memory</a:t>
            </a:r>
            <a:r>
              <a:rPr lang="en-US" altLang="fr-FR" sz="1984" b="1" dirty="0" smtClean="0">
                <a:solidFill>
                  <a:schemeClr val="accent2"/>
                </a:solidFill>
                <a:latin typeface="Courier" pitchFamily="49" charset="0"/>
              </a:rPr>
              <a:t>”</a:t>
            </a:r>
            <a:r>
              <a:rPr lang="en-US" altLang="en-US" sz="1984" b="1" dirty="0" smtClean="0">
                <a:solidFill>
                  <a:schemeClr val="accent2"/>
                </a:solidFill>
                <a:latin typeface="Courier" pitchFamily="49" charset="0"/>
              </a:rPr>
              <a:t>); //compiler barrier</a:t>
            </a:r>
            <a:endParaRPr lang="en-US" altLang="en-US" sz="1984" dirty="0" smtClean="0">
              <a:solidFill>
                <a:schemeClr val="accent2"/>
              </a:solidFill>
              <a:latin typeface="Courier" pitchFamily="49" charset="0"/>
            </a:endParaRP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*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 = 0;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15888" y="4919663"/>
            <a:ext cx="4329112" cy="565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4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/>
            </a:pPr>
            <a:r>
              <a:rPr lang="en-US" sz="2205" b="1" dirty="0">
                <a:solidFill>
                  <a:schemeClr val="accent2"/>
                </a:solidFill>
                <a:latin typeface="Courier"/>
                <a:cs typeface="Courier"/>
              </a:rPr>
              <a:t>volatile</a:t>
            </a:r>
            <a:r>
              <a:rPr lang="en-US" sz="2205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205" dirty="0" err="1">
                <a:latin typeface="Courier"/>
                <a:cs typeface="Courier"/>
              </a:rPr>
              <a:t>int</a:t>
            </a:r>
            <a:r>
              <a:rPr lang="en-US" sz="2205" dirty="0">
                <a:latin typeface="Courier"/>
                <a:cs typeface="Courier"/>
              </a:rPr>
              <a:t> </a:t>
            </a:r>
            <a:r>
              <a:rPr lang="en-US" sz="2205" dirty="0" err="1">
                <a:latin typeface="Courier"/>
                <a:cs typeface="Courier"/>
              </a:rPr>
              <a:t>the_lock</a:t>
            </a:r>
            <a:r>
              <a:rPr lang="en-US" sz="2205" dirty="0">
                <a:latin typeface="Courier"/>
                <a:cs typeface="Courier"/>
              </a:rPr>
              <a:t>=0;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37063" y="4343400"/>
            <a:ext cx="31210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b="1" dirty="0" smtClean="0">
                <a:solidFill>
                  <a:srgbClr val="CC0000"/>
                </a:solidFill>
                <a:latin typeface="+mn-lt"/>
              </a:rPr>
              <a:t>C </a:t>
            </a:r>
            <a:r>
              <a:rPr lang="en-US" altLang="fr-FR" sz="2646" b="1" dirty="0" smtClean="0">
                <a:solidFill>
                  <a:srgbClr val="CC0000"/>
                </a:solidFill>
                <a:latin typeface="+mn-lt"/>
              </a:rPr>
              <a:t>”</a:t>
            </a:r>
            <a:r>
              <a:rPr lang="en-US" altLang="en-US" sz="2646" b="1" dirty="0" smtClean="0">
                <a:solidFill>
                  <a:srgbClr val="CC0000"/>
                </a:solidFill>
                <a:latin typeface="+mn-lt"/>
              </a:rPr>
              <a:t>volatile</a:t>
            </a:r>
            <a:r>
              <a:rPr lang="en-US" altLang="fr-FR" sz="2646" b="1" dirty="0" smtClean="0">
                <a:solidFill>
                  <a:srgbClr val="CC0000"/>
                </a:solidFill>
                <a:latin typeface="+mn-lt"/>
              </a:rPr>
              <a:t>”</a:t>
            </a:r>
            <a:r>
              <a:rPr lang="en-US" altLang="en-US" sz="2646" b="1" dirty="0" smtClean="0">
                <a:solidFill>
                  <a:srgbClr val="CC0000"/>
                </a:solidFill>
                <a:latin typeface="+mn-lt"/>
              </a:rPr>
              <a:t> !=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b="1" dirty="0" smtClean="0">
                <a:solidFill>
                  <a:srgbClr val="CC0000"/>
                </a:solidFill>
                <a:latin typeface="+mn-lt"/>
              </a:rPr>
              <a:t>	Java </a:t>
            </a:r>
            <a:r>
              <a:rPr lang="en-US" altLang="fr-FR" sz="2646" b="1" dirty="0" smtClean="0">
                <a:solidFill>
                  <a:srgbClr val="CC0000"/>
                </a:solidFill>
                <a:latin typeface="+mn-lt"/>
              </a:rPr>
              <a:t>“</a:t>
            </a:r>
            <a:r>
              <a:rPr lang="en-US" altLang="en-US" sz="2646" b="1" dirty="0" smtClean="0">
                <a:solidFill>
                  <a:srgbClr val="CC0000"/>
                </a:solidFill>
                <a:latin typeface="+mn-lt"/>
              </a:rPr>
              <a:t>volatile</a:t>
            </a:r>
            <a:r>
              <a:rPr lang="en-US" altLang="fr-FR" sz="2646" b="1" dirty="0" smtClean="0">
                <a:solidFill>
                  <a:srgbClr val="CC0000"/>
                </a:solidFill>
                <a:latin typeface="+mn-lt"/>
              </a:rPr>
              <a:t>”</a:t>
            </a:r>
            <a:endParaRPr lang="en-US" altLang="en-US" sz="2646" b="1" dirty="0" smtClean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901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B043D4C2-F7EA-4442-AEF6-657AFD3CE3D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From theory to practice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01783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Impossibilities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Upper/Lower bounds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Techniques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Correctness proofs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Correctness</a:t>
            </a:r>
          </a:p>
        </p:txBody>
      </p:sp>
      <p:sp>
        <p:nvSpPr>
          <p:cNvPr id="11271" name="AutoShape 6"/>
          <p:cNvSpPr>
            <a:spLocks noChangeArrowheads="1"/>
          </p:cNvSpPr>
          <p:nvPr/>
        </p:nvSpPr>
        <p:spPr bwMode="auto">
          <a:xfrm>
            <a:off x="1670050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373063" y="6243638"/>
            <a:ext cx="29257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(pseudo-code)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565525" y="3109913"/>
            <a:ext cx="3017838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 marL="431800" indent="-215900"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shared memory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message passing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Finite memory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Practicality issues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re-usable objects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Performance</a:t>
            </a:r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765675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3468688" y="6243638"/>
            <a:ext cx="29257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(pseudo-code,</a:t>
            </a:r>
            <a:br>
              <a:rPr lang="en-US" altLang="en-US" sz="2200" b="1"/>
            </a:br>
            <a:r>
              <a:rPr lang="en-US" altLang="en-US" sz="2200" b="1"/>
              <a:t>prototype)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6684963" y="3108325"/>
            <a:ext cx="3017837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>
                <a:solidFill>
                  <a:srgbClr val="B84700"/>
                </a:solidFill>
              </a:rPr>
              <a:t>Hardware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Which atomic ops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Memory consistency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Cache coherence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Locality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Performance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Scalability</a:t>
            </a:r>
          </a:p>
        </p:txBody>
      </p:sp>
      <p:sp>
        <p:nvSpPr>
          <p:cNvPr id="11277" name="AutoShape 12"/>
          <p:cNvSpPr>
            <a:spLocks noChangeArrowheads="1"/>
          </p:cNvSpPr>
          <p:nvPr/>
        </p:nvSpPr>
        <p:spPr bwMode="auto">
          <a:xfrm>
            <a:off x="7897813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600825" y="6243638"/>
            <a:ext cx="29257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Implementation (code)</a:t>
            </a:r>
          </a:p>
        </p:txBody>
      </p:sp>
      <p:sp>
        <p:nvSpPr>
          <p:cNvPr id="112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110B6C4-5DB5-2447-809C-B73104CA810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/>
              <a:t>Performance: Programming techniques</a:t>
            </a:r>
          </a:p>
        </p:txBody>
      </p:sp>
      <p:sp>
        <p:nvSpPr>
          <p:cNvPr id="911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9636FEB-9C8D-E845-BDF2-2D3E03AA65A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ea typeface="+mj-ea"/>
              </a:rPr>
              <a:t>Concurrent Programming Techniques</a:t>
            </a:r>
            <a:endParaRPr lang="en-US" dirty="0">
              <a:ea typeface="+mj-ea"/>
            </a:endParaRP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>
          <a:xfrm>
            <a:off x="503238" y="1908175"/>
            <a:ext cx="9069387" cy="4824413"/>
          </a:xfrm>
        </p:spPr>
        <p:txBody>
          <a:bodyPr/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en-US" altLang="en-US">
                <a:ea typeface="MS PGothic" charset="-128"/>
              </a:rPr>
              <a:t>What techniques can we use to speed up our concurrent application?</a:t>
            </a:r>
          </a:p>
          <a:p>
            <a:pPr marL="457200" indent="-457200" eaLnBrk="1" hangingPunct="1">
              <a:buFont typeface="Arial" charset="0"/>
              <a:buChar char="•"/>
            </a:pPr>
            <a:endParaRPr lang="en-US" altLang="en-US"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b="1">
                <a:ea typeface="MS PGothic" charset="-128"/>
              </a:rPr>
              <a:t>Main idea</a:t>
            </a:r>
            <a:r>
              <a:rPr lang="en-US" altLang="en-US">
                <a:ea typeface="MS PGothic" charset="-128"/>
              </a:rPr>
              <a:t>: Minimize contention on cache lines</a:t>
            </a:r>
          </a:p>
          <a:p>
            <a:pPr marL="457200" indent="-457200" eaLnBrk="1" hangingPunct="1">
              <a:buFont typeface="Arial" charset="0"/>
              <a:buChar char="•"/>
            </a:pPr>
            <a:endParaRPr lang="en-US" altLang="en-US"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b="1">
                <a:ea typeface="MS PGothic" charset="-128"/>
              </a:rPr>
              <a:t>Use case: </a:t>
            </a: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Locks</a:t>
            </a:r>
          </a:p>
          <a:p>
            <a:pPr marL="914400" lvl="1" indent="-457200" eaLnBrk="1" hangingPunct="1">
              <a:buFont typeface="Arial" charset="0"/>
              <a:buChar char="•"/>
            </a:pPr>
            <a:r>
              <a:rPr lang="en-US" altLang="en-US">
                <a:latin typeface="Courier" charset="0"/>
                <a:ea typeface="MS PGothic" charset="-128"/>
              </a:rPr>
              <a:t>acquire() = lock()</a:t>
            </a:r>
          </a:p>
          <a:p>
            <a:pPr marL="914400" lvl="1" indent="-457200" eaLnBrk="1" hangingPunct="1">
              <a:buFont typeface="Arial" charset="0"/>
              <a:buChar char="•"/>
            </a:pPr>
            <a:r>
              <a:rPr lang="en-US" altLang="en-US">
                <a:latin typeface="Courier" charset="0"/>
                <a:ea typeface="MS PGothic" charset="-128"/>
              </a:rPr>
              <a:t>release() = unlock()</a:t>
            </a:r>
          </a:p>
        </p:txBody>
      </p:sp>
      <p:sp>
        <p:nvSpPr>
          <p:cNvPr id="9318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64E6CA0-F907-B344-992C-041B27B5AAB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TAS – The simplest lock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62313" y="1562100"/>
            <a:ext cx="34575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Test-and-Set Lock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5213" y="2468563"/>
            <a:ext cx="8177212" cy="37925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typedef volatile uint lock_t;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1984" smtClean="0">
              <a:latin typeface="Courier" pitchFamily="49" charset="0"/>
            </a:endParaRP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void </a:t>
            </a:r>
            <a:r>
              <a:rPr lang="en-US" altLang="en-US" sz="1984" b="1" smtClean="0">
                <a:latin typeface="Courier" pitchFamily="49" charset="0"/>
              </a:rPr>
              <a:t>acquire</a:t>
            </a:r>
            <a:r>
              <a:rPr lang="en-US" altLang="en-US" sz="1984" smtClean="0">
                <a:latin typeface="Courier" pitchFamily="49" charset="0"/>
              </a:rPr>
              <a:t>(lock_t * some_lock)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while (TAS(some_lock) != 0) {}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b="1" smtClean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smtClean="0">
                <a:latin typeface="Courier" pitchFamily="49" charset="0"/>
              </a:rPr>
              <a:t>asm volatile(</a:t>
            </a:r>
            <a:r>
              <a:rPr lang="en-US" altLang="fr-FR" sz="1984" smtClean="0">
                <a:latin typeface="Courier" pitchFamily="49" charset="0"/>
              </a:rPr>
              <a:t>“”</a:t>
            </a:r>
            <a:r>
              <a:rPr lang="en-US" altLang="en-US" sz="1984" smtClean="0">
                <a:latin typeface="Courier" pitchFamily="49" charset="0"/>
              </a:rPr>
              <a:t> ::: </a:t>
            </a:r>
            <a:r>
              <a:rPr lang="en-US" altLang="fr-FR" sz="1984" smtClean="0">
                <a:latin typeface="Courier" pitchFamily="49" charset="0"/>
              </a:rPr>
              <a:t>“</a:t>
            </a:r>
            <a:r>
              <a:rPr lang="en-US" altLang="en-US" sz="1984" smtClean="0">
                <a:latin typeface="Courier" pitchFamily="49" charset="0"/>
              </a:rPr>
              <a:t>memory</a:t>
            </a:r>
            <a:r>
              <a:rPr lang="en-US" altLang="fr-FR" sz="1984" smtClean="0">
                <a:latin typeface="Courier" pitchFamily="49" charset="0"/>
              </a:rPr>
              <a:t>”</a:t>
            </a:r>
            <a:r>
              <a:rPr lang="en-US" altLang="en-US" sz="1984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void </a:t>
            </a:r>
            <a:r>
              <a:rPr lang="en-US" altLang="en-US" sz="1984" b="1" smtClean="0">
                <a:latin typeface="Courier" pitchFamily="49" charset="0"/>
              </a:rPr>
              <a:t>release</a:t>
            </a:r>
            <a:r>
              <a:rPr lang="en-US" altLang="en-US" sz="1984" smtClean="0">
                <a:latin typeface="Courier" pitchFamily="49" charset="0"/>
              </a:rPr>
              <a:t>(lock_t * some_lock)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asm volatile(</a:t>
            </a:r>
            <a:r>
              <a:rPr lang="en-US" altLang="fr-FR" sz="1984" smtClean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 smtClean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 smtClean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*some_lock = 0;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}</a:t>
            </a:r>
          </a:p>
        </p:txBody>
      </p:sp>
      <p:sp>
        <p:nvSpPr>
          <p:cNvPr id="942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173EFB8-69A6-A047-A998-F16E01E38AB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How good is this lock?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A simple benchmark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Have 48 threads continuously acquire a lock, update some shared data, and unlock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Measure how many operations we can do in a second</a:t>
            </a:r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dirty="0" smtClean="0">
                <a:solidFill>
                  <a:schemeClr val="accent2"/>
                </a:solidFill>
              </a:rPr>
              <a:t>Test-and-Set lock: 190K operations/second</a:t>
            </a:r>
          </a:p>
        </p:txBody>
      </p:sp>
      <p:sp>
        <p:nvSpPr>
          <p:cNvPr id="952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AC0E10B-D571-154D-A072-AFED0078491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How can we improve things?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44750" y="1503363"/>
            <a:ext cx="519747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Avoid cache-line ping-pong: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Test-and-Test-and-Set Lock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975" y="2559050"/>
            <a:ext cx="8175625" cy="4787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acquire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lock_t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while(1)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while (*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some_lock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 != 0) {}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if (TAS(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some_lock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) == 0)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	return;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b="1" dirty="0" smtClean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dirty="0" err="1" smtClean="0">
                <a:latin typeface="Courier" pitchFamily="49" charset="0"/>
              </a:rPr>
              <a:t>asm</a:t>
            </a:r>
            <a:r>
              <a:rPr lang="en-US" altLang="en-US" sz="1984" dirty="0" smtClean="0">
                <a:latin typeface="Courier" pitchFamily="49" charset="0"/>
              </a:rPr>
              <a:t> volatile(</a:t>
            </a:r>
            <a:r>
              <a:rPr lang="en-US" altLang="fr-FR" sz="1984" dirty="0" smtClean="0">
                <a:latin typeface="Courier" pitchFamily="49" charset="0"/>
              </a:rPr>
              <a:t>“”</a:t>
            </a:r>
            <a:r>
              <a:rPr lang="en-US" altLang="en-US" sz="1984" dirty="0" smtClean="0">
                <a:latin typeface="Courier" pitchFamily="49" charset="0"/>
              </a:rPr>
              <a:t> ::: </a:t>
            </a:r>
            <a:r>
              <a:rPr lang="en-US" altLang="fr-FR" sz="1984" dirty="0" smtClean="0">
                <a:latin typeface="Courier" pitchFamily="49" charset="0"/>
              </a:rPr>
              <a:t>“</a:t>
            </a:r>
            <a:r>
              <a:rPr lang="en-US" altLang="en-US" sz="1984" dirty="0" smtClean="0">
                <a:latin typeface="Courier" pitchFamily="49" charset="0"/>
              </a:rPr>
              <a:t>memory</a:t>
            </a:r>
            <a:r>
              <a:rPr lang="en-US" altLang="fr-FR" sz="1984" dirty="0" smtClean="0">
                <a:latin typeface="Courier" pitchFamily="49" charset="0"/>
              </a:rPr>
              <a:t>”</a:t>
            </a:r>
            <a:r>
              <a:rPr lang="en-US" altLang="en-US" sz="1984" dirty="0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release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lock_t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solidFill>
                  <a:srgbClr val="000000"/>
                </a:solidFill>
                <a:latin typeface="Courier" pitchFamily="49" charset="0"/>
              </a:rPr>
              <a:t>asm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 volatile(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*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 = 0;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</p:txBody>
      </p:sp>
      <p:sp>
        <p:nvSpPr>
          <p:cNvPr id="962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089646D-CA54-2546-A835-ED126565AA3E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63129" y="1907707"/>
          <a:ext cx="8205560" cy="492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72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77AA547-2858-544C-8449-A8143CB2846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But we can do even better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08150" y="1474788"/>
            <a:ext cx="667067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Avoid thundering herd: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Test-and-Test-and-Set with Back-off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23963" y="2463800"/>
            <a:ext cx="8175625" cy="5132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acquire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lock_t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uint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 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 = INITIAL_BACKOFF;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while(1)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	while (*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 != 0) {}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	if (TAS(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) == 0)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		return;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	} 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else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	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lock_sleep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(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	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=min(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*2,MAXIMUM_BACKOFF);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b="1" dirty="0" smtClean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dirty="0" err="1" smtClean="0">
                <a:latin typeface="Courier" pitchFamily="49" charset="0"/>
              </a:rPr>
              <a:t>asm</a:t>
            </a:r>
            <a:r>
              <a:rPr lang="en-US" altLang="en-US" sz="1984" dirty="0" smtClean="0">
                <a:latin typeface="Courier" pitchFamily="49" charset="0"/>
              </a:rPr>
              <a:t> volatile(</a:t>
            </a:r>
            <a:r>
              <a:rPr lang="en-US" altLang="fr-FR" sz="1984" dirty="0" smtClean="0">
                <a:latin typeface="Courier" pitchFamily="49" charset="0"/>
              </a:rPr>
              <a:t>“”</a:t>
            </a:r>
            <a:r>
              <a:rPr lang="en-US" altLang="en-US" sz="1984" dirty="0" smtClean="0">
                <a:latin typeface="Courier" pitchFamily="49" charset="0"/>
              </a:rPr>
              <a:t> ::: </a:t>
            </a:r>
            <a:r>
              <a:rPr lang="en-US" altLang="fr-FR" sz="1984" dirty="0" smtClean="0">
                <a:latin typeface="Courier" pitchFamily="49" charset="0"/>
              </a:rPr>
              <a:t>“</a:t>
            </a:r>
            <a:r>
              <a:rPr lang="en-US" altLang="en-US" sz="1984" dirty="0" smtClean="0">
                <a:latin typeface="Courier" pitchFamily="49" charset="0"/>
              </a:rPr>
              <a:t>memory</a:t>
            </a:r>
            <a:r>
              <a:rPr lang="en-US" altLang="fr-FR" sz="1984" dirty="0" smtClean="0">
                <a:latin typeface="Courier" pitchFamily="49" charset="0"/>
              </a:rPr>
              <a:t>”</a:t>
            </a:r>
            <a:r>
              <a:rPr lang="en-US" altLang="en-US" sz="1984" dirty="0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release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lock_t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solidFill>
                  <a:srgbClr val="000000"/>
                </a:solidFill>
                <a:latin typeface="Courier" pitchFamily="49" charset="0"/>
              </a:rPr>
              <a:t>asm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 volatile(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*</a:t>
            </a:r>
            <a:r>
              <a:rPr lang="en-US" altLang="en-US" sz="1984" dirty="0" err="1" smtClean="0">
                <a:latin typeface="Courier" pitchFamily="49" charset="0"/>
              </a:rPr>
              <a:t>some_lock</a:t>
            </a:r>
            <a:r>
              <a:rPr lang="en-US" altLang="en-US" sz="1984" dirty="0" smtClean="0">
                <a:latin typeface="Courier" pitchFamily="49" charset="0"/>
              </a:rPr>
              <a:t> = 0;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</p:txBody>
      </p:sp>
      <p:sp>
        <p:nvSpPr>
          <p:cNvPr id="983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A011848-9273-D847-AAB8-A3ADA64857C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4507" y="1763924"/>
          <a:ext cx="9071610" cy="4989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93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4A56495E-395F-5842-944F-E3C97F9E2FD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Are these locks fair?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00506" y="1978070"/>
          <a:ext cx="9556551" cy="476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03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DB719EA-B541-7741-8FA4-290C5623B64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What if we want fairness?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90825" y="1562100"/>
            <a:ext cx="450532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Use a FIFO mechanism: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Ticket Locks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975" y="2559050"/>
            <a:ext cx="8175625" cy="461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typedef ticket_lock_t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volatile uint head;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volatile uint tail;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} ticket_lock_t;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1984" smtClean="0">
              <a:latin typeface="Courier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1984" smtClean="0">
              <a:latin typeface="Courier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void </a:t>
            </a:r>
            <a:r>
              <a:rPr lang="en-US" altLang="en-US" sz="1984" b="1" smtClean="0">
                <a:latin typeface="Courier" pitchFamily="49" charset="0"/>
              </a:rPr>
              <a:t>acquire</a:t>
            </a:r>
            <a:r>
              <a:rPr lang="en-US" altLang="en-US" sz="1984" smtClean="0">
                <a:latin typeface="Courier" pitchFamily="49" charset="0"/>
              </a:rPr>
              <a:t>(ticket_lock_t * a_lock)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uint my_ticket = fetch_and_inc(&amp;(a_lock-&gt;tail));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while (a_lock-&gt;head != my_ticket) {}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asm volatile(</a:t>
            </a:r>
            <a:r>
              <a:rPr lang="en-US" altLang="fr-FR" sz="1984" smtClean="0">
                <a:latin typeface="Courier" pitchFamily="49" charset="0"/>
              </a:rPr>
              <a:t>“”</a:t>
            </a:r>
            <a:r>
              <a:rPr lang="en-US" altLang="en-US" sz="1984" smtClean="0">
                <a:latin typeface="Courier" pitchFamily="49" charset="0"/>
              </a:rPr>
              <a:t> ::: </a:t>
            </a:r>
            <a:r>
              <a:rPr lang="en-US" altLang="fr-FR" sz="1984" smtClean="0">
                <a:latin typeface="Courier" pitchFamily="49" charset="0"/>
              </a:rPr>
              <a:t>“</a:t>
            </a:r>
            <a:r>
              <a:rPr lang="en-US" altLang="en-US" sz="1984" smtClean="0">
                <a:latin typeface="Courier" pitchFamily="49" charset="0"/>
              </a:rPr>
              <a:t>memory</a:t>
            </a:r>
            <a:r>
              <a:rPr lang="en-US" altLang="fr-FR" sz="1984" smtClean="0">
                <a:latin typeface="Courier" pitchFamily="49" charset="0"/>
              </a:rPr>
              <a:t>”</a:t>
            </a:r>
            <a:r>
              <a:rPr lang="en-US" altLang="en-US" sz="1984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void </a:t>
            </a:r>
            <a:r>
              <a:rPr lang="en-US" altLang="en-US" sz="1984" b="1" smtClean="0">
                <a:latin typeface="Courier" pitchFamily="49" charset="0"/>
              </a:rPr>
              <a:t>release</a:t>
            </a:r>
            <a:r>
              <a:rPr lang="en-US" altLang="en-US" sz="1984" smtClean="0">
                <a:latin typeface="Courier" pitchFamily="49" charset="0"/>
              </a:rPr>
              <a:t>(ticket_lock_t * a_lock)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asm volatile(</a:t>
            </a:r>
            <a:r>
              <a:rPr lang="en-US" altLang="fr-FR" sz="1984" smtClean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 smtClean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 smtClean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 smtClean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	a_lock-&gt;head++;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smtClean="0">
                <a:latin typeface="Courier" pitchFamily="49" charset="0"/>
              </a:rPr>
              <a:t>}</a:t>
            </a:r>
          </a:p>
        </p:txBody>
      </p:sp>
      <p:sp>
        <p:nvSpPr>
          <p:cNvPr id="1013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E3D4343-46F5-BB46-A3D9-74FB0690D8D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linked list implementations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3715004-BFC6-B04D-B56A-968236D5D38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752624"/>
              </p:ext>
            </p:extLst>
          </p:nvPr>
        </p:nvGraphicFramePr>
        <p:xfrm>
          <a:off x="791840" y="2154651"/>
          <a:ext cx="82311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9800000">
            <a:off x="6028992" y="283954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optimistic </a:t>
            </a:r>
            <a:endParaRPr lang="en-US" sz="2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6375" y="4797682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pessimistic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60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What if we want fairness?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69739" y="2117408"/>
          <a:ext cx="9706535" cy="482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7969A7F-3AA9-3C42-A1E9-1EC7999B670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4507" y="1763924"/>
          <a:ext cx="9071610" cy="560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4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3D21079-BBC6-C24F-AE87-F7040D8FD75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Can we back-off here as well?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94025" y="1481138"/>
            <a:ext cx="409892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Yes, we can: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</a:rPr>
              <a:t>Proportional back-off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96975" y="2593975"/>
            <a:ext cx="8175625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acquire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ticket_lock_t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a_lock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latin typeface="Courier" pitchFamily="49" charset="0"/>
              </a:rPr>
              <a:t>uint</a:t>
            </a:r>
            <a:r>
              <a:rPr lang="en-US" altLang="en-US" sz="1984" dirty="0" smtClean="0">
                <a:latin typeface="Courier" pitchFamily="49" charset="0"/>
              </a:rPr>
              <a:t> </a:t>
            </a:r>
            <a:r>
              <a:rPr lang="en-US" altLang="en-US" sz="1984" dirty="0" err="1" smtClean="0">
                <a:latin typeface="Courier" pitchFamily="49" charset="0"/>
              </a:rPr>
              <a:t>my_ticket</a:t>
            </a:r>
            <a:r>
              <a:rPr lang="en-US" altLang="en-US" sz="1984" dirty="0" smtClean="0">
                <a:latin typeface="Courier" pitchFamily="49" charset="0"/>
              </a:rPr>
              <a:t> = </a:t>
            </a:r>
            <a:r>
              <a:rPr lang="en-US" altLang="en-US" sz="1984" dirty="0" err="1" smtClean="0">
                <a:latin typeface="Courier" pitchFamily="49" charset="0"/>
              </a:rPr>
              <a:t>fetch_and_inc</a:t>
            </a:r>
            <a:r>
              <a:rPr lang="en-US" altLang="en-US" sz="1984" dirty="0" smtClean="0">
                <a:latin typeface="Courier" pitchFamily="49" charset="0"/>
              </a:rPr>
              <a:t>(&amp;(</a:t>
            </a:r>
            <a:r>
              <a:rPr lang="en-US" altLang="en-US" sz="1984" dirty="0" err="1" smtClean="0">
                <a:latin typeface="Courier" pitchFamily="49" charset="0"/>
              </a:rPr>
              <a:t>a_lock</a:t>
            </a:r>
            <a:r>
              <a:rPr lang="en-US" altLang="en-US" sz="1984" dirty="0" smtClean="0">
                <a:latin typeface="Courier" pitchFamily="49" charset="0"/>
              </a:rPr>
              <a:t>-&gt;tail));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uint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 distance, 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while (1)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 = 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a_lock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-&gt;head;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if (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 == 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my_ticket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) break;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distance = 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my_ticket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 – 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if (distance &gt; 1)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			</a:t>
            </a:r>
            <a:r>
              <a:rPr lang="en-US" altLang="en-US" sz="1984" dirty="0" err="1" smtClean="0">
                <a:solidFill>
                  <a:schemeClr val="accent2"/>
                </a:solidFill>
                <a:latin typeface="Courier" pitchFamily="49" charset="0"/>
              </a:rPr>
              <a:t>lock_sleep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(distance * BASE_SLEEP);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dirty="0" smtClean="0">
                <a:solidFill>
                  <a:schemeClr val="accent2"/>
                </a:solidFill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latin typeface="Courier" pitchFamily="49" charset="0"/>
              </a:rPr>
              <a:t>asm</a:t>
            </a:r>
            <a:r>
              <a:rPr lang="en-US" altLang="en-US" sz="1984" dirty="0" smtClean="0">
                <a:latin typeface="Courier" pitchFamily="49" charset="0"/>
              </a:rPr>
              <a:t> volatile(</a:t>
            </a:r>
            <a:r>
              <a:rPr lang="en-US" altLang="fr-FR" sz="1984" dirty="0" smtClean="0">
                <a:latin typeface="Courier" pitchFamily="49" charset="0"/>
              </a:rPr>
              <a:t>“”</a:t>
            </a:r>
            <a:r>
              <a:rPr lang="en-US" altLang="en-US" sz="1984" dirty="0" smtClean="0">
                <a:latin typeface="Courier" pitchFamily="49" charset="0"/>
              </a:rPr>
              <a:t> ::: </a:t>
            </a:r>
            <a:r>
              <a:rPr lang="en-US" altLang="fr-FR" sz="1984" dirty="0" smtClean="0">
                <a:latin typeface="Courier" pitchFamily="49" charset="0"/>
              </a:rPr>
              <a:t>“</a:t>
            </a:r>
            <a:r>
              <a:rPr lang="en-US" altLang="en-US" sz="1984" dirty="0" smtClean="0">
                <a:latin typeface="Courier" pitchFamily="49" charset="0"/>
              </a:rPr>
              <a:t>memory</a:t>
            </a:r>
            <a:r>
              <a:rPr lang="en-US" altLang="fr-FR" sz="1984" dirty="0" smtClean="0">
                <a:latin typeface="Courier" pitchFamily="49" charset="0"/>
              </a:rPr>
              <a:t>”</a:t>
            </a:r>
            <a:r>
              <a:rPr lang="en-US" altLang="en-US" sz="1984" dirty="0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void </a:t>
            </a:r>
            <a:r>
              <a:rPr lang="en-US" altLang="en-US" sz="1984" b="1" dirty="0" smtClean="0">
                <a:latin typeface="Courier" pitchFamily="49" charset="0"/>
              </a:rPr>
              <a:t>release</a:t>
            </a:r>
            <a:r>
              <a:rPr lang="en-US" altLang="en-US" sz="1984" dirty="0" smtClean="0">
                <a:latin typeface="Courier" pitchFamily="49" charset="0"/>
              </a:rPr>
              <a:t>(</a:t>
            </a:r>
            <a:r>
              <a:rPr lang="en-US" altLang="en-US" sz="1984" dirty="0" err="1" smtClean="0">
                <a:latin typeface="Courier" pitchFamily="49" charset="0"/>
              </a:rPr>
              <a:t>ticket_lock_t</a:t>
            </a:r>
            <a:r>
              <a:rPr lang="en-US" altLang="en-US" sz="1984" dirty="0" smtClean="0">
                <a:latin typeface="Courier" pitchFamily="49" charset="0"/>
              </a:rPr>
              <a:t> * </a:t>
            </a:r>
            <a:r>
              <a:rPr lang="en-US" altLang="en-US" sz="1984" dirty="0" err="1" smtClean="0">
                <a:latin typeface="Courier" pitchFamily="49" charset="0"/>
              </a:rPr>
              <a:t>a_lock</a:t>
            </a:r>
            <a:r>
              <a:rPr lang="en-US" altLang="en-US" sz="1984" dirty="0" smtClean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solidFill>
                  <a:srgbClr val="000000"/>
                </a:solidFill>
                <a:latin typeface="Courier" pitchFamily="49" charset="0"/>
              </a:rPr>
              <a:t>asm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 volatile(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 dirty="0" smtClean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 dirty="0" smtClean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	</a:t>
            </a:r>
            <a:r>
              <a:rPr lang="en-US" altLang="en-US" sz="1984" dirty="0" err="1" smtClean="0">
                <a:latin typeface="Courier" pitchFamily="49" charset="0"/>
              </a:rPr>
              <a:t>a_lock</a:t>
            </a:r>
            <a:r>
              <a:rPr lang="en-US" altLang="en-US" sz="1984" dirty="0" smtClean="0">
                <a:latin typeface="Courier" pitchFamily="49" charset="0"/>
              </a:rPr>
              <a:t>-&gt;head++;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 smtClean="0">
                <a:latin typeface="Courier" pitchFamily="49" charset="0"/>
              </a:rPr>
              <a:t>}</a:t>
            </a:r>
          </a:p>
        </p:txBody>
      </p:sp>
      <p:sp>
        <p:nvSpPr>
          <p:cNvPr id="1044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B318593-6BC6-E947-B383-A1F42253B09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4507" y="1562684"/>
          <a:ext cx="9071610" cy="583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54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9DCA646-8E84-DA44-84A2-782606F1D7A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/>
              <a:t>Still, everyone is spinning on the same variable….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3138" y="1639888"/>
            <a:ext cx="81407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chemeClr val="accent2"/>
                </a:solidFill>
                <a:latin typeface="+mn-lt"/>
              </a:rPr>
              <a:t>Use a different address for each thread: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 smtClean="0">
                <a:solidFill>
                  <a:srgbClr val="43BB3A"/>
                </a:solidFill>
                <a:latin typeface="+mn-lt"/>
              </a:rPr>
              <a:t> </a:t>
            </a:r>
            <a:r>
              <a:rPr lang="en-US" altLang="en-US" sz="3527" b="1" dirty="0" smtClean="0">
                <a:solidFill>
                  <a:srgbClr val="C00000"/>
                </a:solidFill>
                <a:latin typeface="+mn-lt"/>
              </a:rPr>
              <a:t>Queue Locks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6863" y="3922713"/>
            <a:ext cx="1403350" cy="708025"/>
          </a:xfrm>
          <a:prstGeom prst="rect">
            <a:avLst/>
          </a:prstGeom>
          <a:solidFill>
            <a:srgbClr val="43BB3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/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24050" y="4546600"/>
            <a:ext cx="6746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 smtClean="0">
                <a:latin typeface="+mn-lt"/>
              </a:rPr>
              <a:t>run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5663" y="3922713"/>
            <a:ext cx="1403350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/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16338" y="5464175"/>
            <a:ext cx="80803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+mn-lt"/>
              </a:rPr>
              <a:t>spin</a:t>
            </a:r>
          </a:p>
        </p:txBody>
      </p:sp>
      <p:sp>
        <p:nvSpPr>
          <p:cNvPr id="13" name="Curved Up Arrow 12"/>
          <p:cNvSpPr/>
          <p:nvPr/>
        </p:nvSpPr>
        <p:spPr>
          <a:xfrm>
            <a:off x="3686175" y="4632325"/>
            <a:ext cx="812800" cy="420688"/>
          </a:xfrm>
          <a:prstGeom prst="curvedUpArrow">
            <a:avLst>
              <a:gd name="adj1" fmla="val 17104"/>
              <a:gd name="adj2" fmla="val 44942"/>
              <a:gd name="adj3" fmla="val 3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0338" y="3924300"/>
            <a:ext cx="1403350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/>
              <a:t>3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59425" y="4932363"/>
            <a:ext cx="8080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+mn-lt"/>
              </a:rPr>
              <a:t>spin</a:t>
            </a:r>
          </a:p>
        </p:txBody>
      </p:sp>
      <p:sp>
        <p:nvSpPr>
          <p:cNvPr id="16" name="Curved Up Arrow 15"/>
          <p:cNvSpPr/>
          <p:nvPr/>
        </p:nvSpPr>
        <p:spPr>
          <a:xfrm>
            <a:off x="5529263" y="4633913"/>
            <a:ext cx="814387" cy="422275"/>
          </a:xfrm>
          <a:prstGeom prst="curvedUpArrow">
            <a:avLst>
              <a:gd name="adj1" fmla="val 17104"/>
              <a:gd name="adj2" fmla="val 44942"/>
              <a:gd name="adj3" fmla="val 3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Straight Arrow Connector 17"/>
          <p:cNvCxnSpPr>
            <a:stCxn id="3" idx="3"/>
            <a:endCxn id="11" idx="1"/>
          </p:cNvCxnSpPr>
          <p:nvPr/>
        </p:nvCxnSpPr>
        <p:spPr>
          <a:xfrm>
            <a:off x="2970213" y="4276725"/>
            <a:ext cx="425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99013" y="4276725"/>
            <a:ext cx="427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064375" y="3940175"/>
            <a:ext cx="1403350" cy="708025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/>
              <a:t>4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62738" y="4294188"/>
            <a:ext cx="425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92963" y="5075238"/>
            <a:ext cx="1296987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 smtClean="0">
                <a:latin typeface="+mn-lt"/>
              </a:rPr>
              <a:t>arriving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64375" y="3938588"/>
            <a:ext cx="1403350" cy="709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/>
              <a:t>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346950" y="5492750"/>
            <a:ext cx="8080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smtClean="0">
                <a:latin typeface="+mn-lt"/>
              </a:rPr>
              <a:t>spin</a:t>
            </a:r>
          </a:p>
        </p:txBody>
      </p:sp>
      <p:sp>
        <p:nvSpPr>
          <p:cNvPr id="27" name="Curved Up Arrow 26"/>
          <p:cNvSpPr/>
          <p:nvPr/>
        </p:nvSpPr>
        <p:spPr>
          <a:xfrm>
            <a:off x="7316788" y="4670425"/>
            <a:ext cx="815975" cy="423863"/>
          </a:xfrm>
          <a:prstGeom prst="curvedUpArrow">
            <a:avLst>
              <a:gd name="adj1" fmla="val 17104"/>
              <a:gd name="adj2" fmla="val 44942"/>
              <a:gd name="adj3" fmla="val 3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66863" y="3922713"/>
            <a:ext cx="1403350" cy="7080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/>
              <a:t>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752600" y="4859338"/>
            <a:ext cx="1262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 smtClean="0">
                <a:latin typeface="+mn-lt"/>
              </a:rPr>
              <a:t>leaving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95663" y="3922713"/>
            <a:ext cx="1403350" cy="708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52850" y="5078413"/>
            <a:ext cx="67468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 smtClean="0">
                <a:latin typeface="+mn-lt"/>
              </a:rPr>
              <a:t>run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5900" y="5799138"/>
            <a:ext cx="397510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086" b="1" dirty="0" smtClean="0">
                <a:latin typeface="+mn-lt"/>
              </a:rPr>
              <a:t>Use with care</a:t>
            </a:r>
            <a:r>
              <a:rPr lang="en-US" altLang="en-US" sz="3086" dirty="0" smtClean="0">
                <a:latin typeface="+mn-lt"/>
              </a:rPr>
              <a:t>: </a:t>
            </a:r>
          </a:p>
          <a:p>
            <a:pPr marL="514350" indent="-514350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en-US" sz="3086" dirty="0" smtClean="0">
                <a:latin typeface="+mn-lt"/>
              </a:rPr>
              <a:t>storage overheads</a:t>
            </a:r>
          </a:p>
          <a:p>
            <a:pPr marL="514350" indent="-514350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en-US" sz="3086" dirty="0" smtClean="0">
                <a:latin typeface="+mn-lt"/>
              </a:rPr>
              <a:t>complexity</a:t>
            </a:r>
          </a:p>
        </p:txBody>
      </p:sp>
      <p:sp>
        <p:nvSpPr>
          <p:cNvPr id="1065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9BD981F-6D77-8249-8AD0-385BF6A40123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9" grpId="0"/>
      <p:bldP spid="9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 animBg="1"/>
      <p:bldP spid="15" grpId="0"/>
      <p:bldP spid="16" grpId="0" animBg="1"/>
      <p:bldP spid="20" grpId="0" animBg="1"/>
      <p:bldP spid="20" grpId="1" animBg="1"/>
      <p:bldP spid="22" grpId="0"/>
      <p:bldP spid="22" grpId="1"/>
      <p:bldP spid="23" grpId="0" animBg="1"/>
      <p:bldP spid="26" grpId="0"/>
      <p:bldP spid="27" grpId="0" animBg="1"/>
      <p:bldP spid="30" grpId="0" animBg="1"/>
      <p:bldP spid="31" grpId="0"/>
      <p:bldP spid="32" grpId="0" animBg="1"/>
      <p:bldP spid="33" grpId="0"/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7784" y="1619597"/>
          <a:ext cx="9071610" cy="601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5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EB2B281B-44A4-E847-A994-EE7A38FADF6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To summarize on locks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en-US" alt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 smtClean="0"/>
              <a:t>Reading before trying to write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 smtClean="0"/>
              <a:t>Pausing when it</a:t>
            </a:r>
            <a:r>
              <a:rPr lang="en-US" altLang="fr-FR" dirty="0" smtClean="0"/>
              <a:t>’</a:t>
            </a:r>
            <a:r>
              <a:rPr lang="en-US" altLang="en-US" dirty="0" smtClean="0"/>
              <a:t>s not our turn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 smtClean="0"/>
              <a:t>Ensuring fairness (</a:t>
            </a:r>
            <a:r>
              <a:rPr lang="en-US" altLang="en-US" dirty="0" smtClean="0">
                <a:solidFill>
                  <a:schemeClr val="bg2"/>
                </a:solidFill>
              </a:rPr>
              <a:t>does not always bring ++)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 smtClean="0"/>
              <a:t>Accessing disjoint addresses (cache lines)</a:t>
            </a:r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 smtClean="0"/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b="1" dirty="0" smtClean="0">
                <a:solidFill>
                  <a:schemeClr val="accent2"/>
                </a:solidFill>
              </a:rPr>
              <a:t>More than 10x performance gain!</a:t>
            </a:r>
          </a:p>
        </p:txBody>
      </p:sp>
      <p:sp>
        <p:nvSpPr>
          <p:cNvPr id="1085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09BF297-D2BC-4F4F-84A2-79FF60BB853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Conclusion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Concurrent algorithm design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Theoretical design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Practical design (may be just as important)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Implementation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You need to know your hardware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For correctness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For performance</a:t>
            </a:r>
          </a:p>
          <a:p>
            <a:pPr lvl="1"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 smtClean="0"/>
          </a:p>
        </p:txBody>
      </p:sp>
      <p:sp>
        <p:nvSpPr>
          <p:cNvPr id="1095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C646C82-85FD-504B-B2EB-8E89621D4F86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Performance: Programming techniques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AC58746-934D-C947-8B21-4B33E776922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 smtClean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 smtClean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E9840914-B814-B746-B5C2-59515A38CE4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mtClean="0">
                <a:ea typeface="+mj-ea"/>
              </a:rPr>
              <a:t>Why do we use caching?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Disk = ~ms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17414" name="AutoShape 5"/>
          <p:cNvCxnSpPr>
            <a:cxnSpLocks noChangeShapeType="1"/>
            <a:stCxn id="17413" idx="0"/>
            <a:endCxn id="17412" idx="2"/>
          </p:cNvCxnSpPr>
          <p:nvPr/>
        </p:nvCxnSpPr>
        <p:spPr bwMode="auto">
          <a:xfrm flipV="1">
            <a:off x="1916113" y="2378075"/>
            <a:ext cx="1587" cy="37480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5EDD227-F4A7-0F4A-9C01-1BA8D207B56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DejaVu Sans"/>
      </a:majorFont>
      <a:minorFont>
        <a:latin typeface="Arial"/>
        <a:ea typeface="ＭＳ Ｐゴシック"/>
        <a:cs typeface="DejaVu Sans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ejaVu San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1961</Words>
  <Application>Microsoft Macintosh PowerPoint</Application>
  <PresentationFormat>Custom</PresentationFormat>
  <Paragraphs>881</Paragraphs>
  <Slides>67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9" baseType="lpstr">
      <vt:lpstr>Arial </vt:lpstr>
      <vt:lpstr>Calibri</vt:lpstr>
      <vt:lpstr>Courier</vt:lpstr>
      <vt:lpstr>DejaVu Sans</vt:lpstr>
      <vt:lpstr>Gill Sans MT</vt:lpstr>
      <vt:lpstr>MS PGothic</vt:lpstr>
      <vt:lpstr>ＭＳ Ｐゴシック</vt:lpstr>
      <vt:lpstr>Symbol</vt:lpstr>
      <vt:lpstr>Times New Roman</vt:lpstr>
      <vt:lpstr>Wingdings</vt:lpstr>
      <vt:lpstr>Arial</vt:lpstr>
      <vt:lpstr>Thème Office</vt:lpstr>
      <vt:lpstr>Concurrent programming: From theory to practice</vt:lpstr>
      <vt:lpstr>From theory to practice</vt:lpstr>
      <vt:lpstr>From theory to practice</vt:lpstr>
      <vt:lpstr>From theory to practice</vt:lpstr>
      <vt:lpstr>From theory to practice</vt:lpstr>
      <vt:lpstr>Example: linked list implementations</vt:lpstr>
      <vt:lpstr>Outline</vt:lpstr>
      <vt:lpstr>Outline</vt:lpstr>
      <vt:lpstr>Why do we use caching?</vt:lpstr>
      <vt:lpstr>Why do we use caching?</vt:lpstr>
      <vt:lpstr>Why do we use caching?</vt:lpstr>
      <vt:lpstr>Why do we use caching?</vt:lpstr>
      <vt:lpstr>Typical server configurations</vt:lpstr>
      <vt:lpstr>PowerPoint Presentation</vt:lpstr>
      <vt:lpstr>Outline</vt:lpstr>
      <vt:lpstr>Until ~2004: Single-cores</vt:lpstr>
      <vt:lpstr>After ~2004: Multi-cores </vt:lpstr>
      <vt:lpstr>Multi-cores with private caches</vt:lpstr>
      <vt:lpstr>Cache coherence for consistency</vt:lpstr>
      <vt:lpstr>Cache-coherence principles</vt:lpstr>
      <vt:lpstr>Cache coherence with MESI</vt:lpstr>
      <vt:lpstr>The ultimate goal for scalability</vt:lpstr>
      <vt:lpstr>The ultimate goal for scalability</vt:lpstr>
      <vt:lpstr>PowerPoint Presentation</vt:lpstr>
      <vt:lpstr>Outline</vt:lpstr>
      <vt:lpstr>Uniformity vs. non-uniformity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PowerPoint Presentation</vt:lpstr>
      <vt:lpstr>Outline</vt:lpstr>
      <vt:lpstr>The Programmer’s Toolbox: Hardware synchronization instructions</vt:lpstr>
      <vt:lpstr>Example:  Atomic ops in GCC</vt:lpstr>
      <vt:lpstr>Intel’s transactional synchronization extensions (TSX)</vt:lpstr>
      <vt:lpstr>Intel’s transactional synchronization extensions (TSX)</vt:lpstr>
      <vt:lpstr>Intel’s transactional synchronization extensions (TSX)</vt:lpstr>
      <vt:lpstr>Outline</vt:lpstr>
      <vt:lpstr>Concurrent algorithm correctness</vt:lpstr>
      <vt:lpstr>The memory consistency model</vt:lpstr>
      <vt:lpstr>The memory consistency model</vt:lpstr>
      <vt:lpstr>The memory consistency model</vt:lpstr>
      <vt:lpstr>The memory consistency model</vt:lpstr>
      <vt:lpstr>Beware of the compiler</vt:lpstr>
      <vt:lpstr>Outline</vt:lpstr>
      <vt:lpstr>Concurrent Programming Techniques</vt:lpstr>
      <vt:lpstr>TAS – The simplest lock</vt:lpstr>
      <vt:lpstr>How good is this lock?</vt:lpstr>
      <vt:lpstr>How can we improve things?</vt:lpstr>
      <vt:lpstr>Performance comparison</vt:lpstr>
      <vt:lpstr>But we can do even better</vt:lpstr>
      <vt:lpstr>Performance comparison</vt:lpstr>
      <vt:lpstr>Are these locks fair?</vt:lpstr>
      <vt:lpstr>What if we want fairness?</vt:lpstr>
      <vt:lpstr>What if we want fairness?</vt:lpstr>
      <vt:lpstr>Performance comparison</vt:lpstr>
      <vt:lpstr>Can we back-off here as well?</vt:lpstr>
      <vt:lpstr>Performance comparison</vt:lpstr>
      <vt:lpstr>Still, everyone is spinning on the same variable….</vt:lpstr>
      <vt:lpstr>Performance comparison</vt:lpstr>
      <vt:lpstr>To summarize on locks</vt:lpstr>
      <vt:lpstr>Conclusion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Concurrent programming: From theory to practice</dc:title>
  <dc:subject/>
  <dc:creator>Vasileios Trigonakis</dc:creator>
  <cp:keywords/>
  <dc:description/>
  <cp:lastModifiedBy>Tudor David</cp:lastModifiedBy>
  <cp:revision>120</cp:revision>
  <cp:lastPrinted>2016-12-05T11:54:09Z</cp:lastPrinted>
  <dcterms:created xsi:type="dcterms:W3CDTF">2013-12-06T11:25:26Z</dcterms:created>
  <dcterms:modified xsi:type="dcterms:W3CDTF">2016-12-05T14:31:40Z</dcterms:modified>
</cp:coreProperties>
</file>