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ppt/charts/chart3.xml" ContentType="application/vnd.openxmlformats-officedocument.drawingml.chart+xml"/>
  <Override PartName="/ppt/theme/themeOverride2.xml" ContentType="application/vnd.openxmlformats-officedocument.themeOverride+xml"/>
  <Override PartName="/ppt/charts/chart4.xml" ContentType="application/vnd.openxmlformats-officedocument.drawingml.chart+xml"/>
  <Override PartName="/ppt/theme/themeOverride3.xml" ContentType="application/vnd.openxmlformats-officedocument.themeOverride+xml"/>
  <Override PartName="/ppt/charts/chart5.xml" ContentType="application/vnd.openxmlformats-officedocument.drawingml.chart+xml"/>
  <Override PartName="/ppt/theme/themeOverride4.xml" ContentType="application/vnd.openxmlformats-officedocument.themeOverride+xml"/>
  <Override PartName="/ppt/charts/chart6.xml" ContentType="application/vnd.openxmlformats-officedocument.drawingml.chart+xml"/>
  <Override PartName="/ppt/theme/themeOverride5.xml" ContentType="application/vnd.openxmlformats-officedocument.themeOverride+xml"/>
  <Override PartName="/ppt/charts/chart7.xml" ContentType="application/vnd.openxmlformats-officedocument.drawingml.chart+xml"/>
  <Override PartName="/ppt/theme/themeOverride6.xml" ContentType="application/vnd.openxmlformats-officedocument.themeOverride+xml"/>
  <Override PartName="/ppt/charts/chart8.xml" ContentType="application/vnd.openxmlformats-officedocument.drawingml.chart+xml"/>
  <Override PartName="/ppt/theme/themeOverride7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</p:sldMasterIdLst>
  <p:notesMasterIdLst>
    <p:notesMasterId r:id="rId69"/>
  </p:notesMasterIdLst>
  <p:handoutMasterIdLst>
    <p:handoutMasterId r:id="rId70"/>
  </p:handoutMasterIdLst>
  <p:sldIdLst>
    <p:sldId id="256" r:id="rId2"/>
    <p:sldId id="257" r:id="rId3"/>
    <p:sldId id="258" r:id="rId4"/>
    <p:sldId id="259" r:id="rId5"/>
    <p:sldId id="260" r:id="rId6"/>
    <p:sldId id="327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326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323" r:id="rId38"/>
    <p:sldId id="292" r:id="rId39"/>
    <p:sldId id="293" r:id="rId40"/>
    <p:sldId id="294" r:id="rId41"/>
    <p:sldId id="295" r:id="rId42"/>
    <p:sldId id="296" r:id="rId43"/>
    <p:sldId id="324" r:id="rId44"/>
    <p:sldId id="298" r:id="rId45"/>
    <p:sldId id="299" r:id="rId46"/>
    <p:sldId id="300" r:id="rId47"/>
    <p:sldId id="301" r:id="rId48"/>
    <p:sldId id="302" r:id="rId49"/>
    <p:sldId id="303" r:id="rId50"/>
    <p:sldId id="325" r:id="rId51"/>
    <p:sldId id="305" r:id="rId52"/>
    <p:sldId id="306" r:id="rId53"/>
    <p:sldId id="307" r:id="rId54"/>
    <p:sldId id="308" r:id="rId55"/>
    <p:sldId id="309" r:id="rId56"/>
    <p:sldId id="310" r:id="rId57"/>
    <p:sldId id="311" r:id="rId58"/>
    <p:sldId id="312" r:id="rId59"/>
    <p:sldId id="313" r:id="rId60"/>
    <p:sldId id="314" r:id="rId61"/>
    <p:sldId id="315" r:id="rId62"/>
    <p:sldId id="316" r:id="rId63"/>
    <p:sldId id="317" r:id="rId64"/>
    <p:sldId id="318" r:id="rId65"/>
    <p:sldId id="319" r:id="rId66"/>
    <p:sldId id="320" r:id="rId67"/>
    <p:sldId id="321" r:id="rId68"/>
  </p:sldIdLst>
  <p:sldSz cx="10080625" cy="7559675"/>
  <p:notesSz cx="10058400" cy="7772400"/>
  <p:defaultTextStyle>
    <a:defPPr>
      <a:defRPr lang="en-GB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charset="-128"/>
        <a:cs typeface="+mn-cs"/>
      </a:defRPr>
    </a:lvl1pPr>
    <a:lvl2pPr marL="742950" indent="-28575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charset="-128"/>
        <a:cs typeface="+mn-cs"/>
      </a:defRPr>
    </a:lvl2pPr>
    <a:lvl3pPr marL="1143000" indent="-228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charset="-128"/>
        <a:cs typeface="+mn-cs"/>
      </a:defRPr>
    </a:lvl3pPr>
    <a:lvl4pPr marL="1600200" indent="-228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charset="-128"/>
        <a:cs typeface="+mn-cs"/>
      </a:defRPr>
    </a:lvl4pPr>
    <a:lvl5pPr marL="2057400" indent="-228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MS PGothic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MS PGothic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MS PGothic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MS P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225" userDrawn="1">
          <p15:clr>
            <a:srgbClr val="A4A3A4"/>
          </p15:clr>
        </p15:guide>
        <p15:guide id="2" pos="2795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190" autoAdjust="0"/>
    <p:restoredTop sz="94414"/>
  </p:normalViewPr>
  <p:slideViewPr>
    <p:cSldViewPr>
      <p:cViewPr>
        <p:scale>
          <a:sx n="143" d="100"/>
          <a:sy n="143" d="100"/>
        </p:scale>
        <p:origin x="2488" y="25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225"/>
        <p:guide pos="279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tableStyles" Target="tableStyle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71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/C:\Users\Vasilis\SkyDrive\Documents\phd\presentations\2015_optik2_lpd\graphs\ASCY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Macintosh%20HD:Users:dave:Dropbox:Presentations:ca_10_12_13.xlsx" TargetMode="External"/><Relationship Id="rId1" Type="http://schemas.openxmlformats.org/officeDocument/2006/relationships/themeOverride" Target="../theme/themeOverride1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Macintosh%20HD:Users:dave:Dropbox:Presentations:ca_10_12_13.xlsx" TargetMode="External"/><Relationship Id="rId1" Type="http://schemas.openxmlformats.org/officeDocument/2006/relationships/themeOverride" Target="../theme/themeOverride2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Macintosh%20HD:Users:dave:Dropbox:Presentations:ca_10_12_13.xlsx" TargetMode="External"/><Relationship Id="rId1" Type="http://schemas.openxmlformats.org/officeDocument/2006/relationships/themeOverride" Target="../theme/themeOverride3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oleObject" Target="Macintosh%20HD:Users:dave:Dropbox:Presentations:ca_10_12_13.xlsx" TargetMode="External"/><Relationship Id="rId1" Type="http://schemas.openxmlformats.org/officeDocument/2006/relationships/themeOverride" Target="../theme/themeOverride4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oleObject" Target="Macintosh%20HD:Users:dave:Dropbox:Presentations:ca_10_12_13.xlsx" TargetMode="External"/><Relationship Id="rId1" Type="http://schemas.openxmlformats.org/officeDocument/2006/relationships/themeOverride" Target="../theme/themeOverride5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oleObject" Target="Macintosh%20HD:Users:dave:Dropbox:Presentations:ca_10_12_13.xlsx" TargetMode="External"/><Relationship Id="rId1" Type="http://schemas.openxmlformats.org/officeDocument/2006/relationships/themeOverride" Target="../theme/themeOverride6.xm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oleObject" Target="Macintosh%20HD:Users:dave:Dropbox:Presentations:ca_10_12_13.xlsx" TargetMode="External"/><Relationship Id="rId1" Type="http://schemas.openxmlformats.org/officeDocument/2006/relationships/themeOverride" Target="../theme/themeOverride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2"/>
          <c:order val="1"/>
          <c:tx>
            <c:strRef>
              <c:f>LL!$B$46</c:f>
              <c:strCache>
                <c:ptCount val="1"/>
                <c:pt idx="0">
                  <c:v>"bad" linked list</c:v>
                </c:pt>
              </c:strCache>
            </c:strRef>
          </c:tx>
          <c:spPr>
            <a:ln w="47625" cap="rnd">
              <a:solidFill>
                <a:srgbClr val="FF0000"/>
              </a:solidFill>
              <a:prstDash val="sysDash"/>
              <a:round/>
            </a:ln>
            <a:effectLst/>
          </c:spPr>
          <c:marker>
            <c:symbol val="none"/>
          </c:marker>
          <c:cat>
            <c:numRef>
              <c:f>LL!$A$47:$A$86</c:f>
              <c:numCache>
                <c:formatCode>General</c:formatCode>
                <c:ptCount val="40"/>
                <c:pt idx="0">
                  <c:v>1</c:v>
                </c:pt>
                <c:pt idx="9">
                  <c:v>10</c:v>
                </c:pt>
                <c:pt idx="19">
                  <c:v>20</c:v>
                </c:pt>
                <c:pt idx="29">
                  <c:v>30</c:v>
                </c:pt>
                <c:pt idx="39">
                  <c:v>40</c:v>
                </c:pt>
              </c:numCache>
            </c:numRef>
          </c:cat>
          <c:val>
            <c:numRef>
              <c:f>LL!$B$47:$B$86</c:f>
              <c:numCache>
                <c:formatCode>General</c:formatCode>
                <c:ptCount val="40"/>
                <c:pt idx="0">
                  <c:v>0.24477499999999999</c:v>
                </c:pt>
                <c:pt idx="1">
                  <c:v>0.15234300000000001</c:v>
                </c:pt>
                <c:pt idx="2">
                  <c:v>0.18939900000000001</c:v>
                </c:pt>
                <c:pt idx="3">
                  <c:v>0.22944700000000001</c:v>
                </c:pt>
                <c:pt idx="4">
                  <c:v>0.26533899999999999</c:v>
                </c:pt>
                <c:pt idx="5">
                  <c:v>0.29910799999999998</c:v>
                </c:pt>
                <c:pt idx="6">
                  <c:v>0.332644</c:v>
                </c:pt>
                <c:pt idx="7">
                  <c:v>0.36318499999999998</c:v>
                </c:pt>
                <c:pt idx="8">
                  <c:v>0.38975900000000002</c:v>
                </c:pt>
                <c:pt idx="9">
                  <c:v>0.41062799999999999</c:v>
                </c:pt>
                <c:pt idx="10">
                  <c:v>0.21801599999999999</c:v>
                </c:pt>
                <c:pt idx="11">
                  <c:v>0.208286</c:v>
                </c:pt>
                <c:pt idx="12">
                  <c:v>0.21480099999999999</c:v>
                </c:pt>
                <c:pt idx="13">
                  <c:v>0.23127500000000001</c:v>
                </c:pt>
                <c:pt idx="14">
                  <c:v>0.24829799999999999</c:v>
                </c:pt>
                <c:pt idx="15">
                  <c:v>0.270287</c:v>
                </c:pt>
                <c:pt idx="16">
                  <c:v>0.28987299999999999</c:v>
                </c:pt>
                <c:pt idx="17">
                  <c:v>0.31076199999999998</c:v>
                </c:pt>
                <c:pt idx="18">
                  <c:v>0.32647799999999999</c:v>
                </c:pt>
                <c:pt idx="19">
                  <c:v>0.34308899999999998</c:v>
                </c:pt>
                <c:pt idx="20">
                  <c:v>0.34235700000000002</c:v>
                </c:pt>
                <c:pt idx="21">
                  <c:v>0.346744</c:v>
                </c:pt>
                <c:pt idx="22">
                  <c:v>0.35624499999999998</c:v>
                </c:pt>
                <c:pt idx="23">
                  <c:v>0.36835499999999999</c:v>
                </c:pt>
                <c:pt idx="24">
                  <c:v>0.38220399999999999</c:v>
                </c:pt>
                <c:pt idx="25">
                  <c:v>0.393982</c:v>
                </c:pt>
                <c:pt idx="26">
                  <c:v>0.406804</c:v>
                </c:pt>
                <c:pt idx="27">
                  <c:v>0.420319</c:v>
                </c:pt>
                <c:pt idx="28">
                  <c:v>0.43273</c:v>
                </c:pt>
                <c:pt idx="29">
                  <c:v>0.44794299999999998</c:v>
                </c:pt>
                <c:pt idx="30">
                  <c:v>0.44703500000000002</c:v>
                </c:pt>
                <c:pt idx="31">
                  <c:v>0.45279000000000003</c:v>
                </c:pt>
                <c:pt idx="32">
                  <c:v>0.45779999999999998</c:v>
                </c:pt>
                <c:pt idx="33">
                  <c:v>0.46484500000000001</c:v>
                </c:pt>
                <c:pt idx="34">
                  <c:v>0.473468</c:v>
                </c:pt>
                <c:pt idx="35">
                  <c:v>0.48437799999999998</c:v>
                </c:pt>
                <c:pt idx="36">
                  <c:v>0.49163000000000001</c:v>
                </c:pt>
                <c:pt idx="37">
                  <c:v>0.50170000000000003</c:v>
                </c:pt>
                <c:pt idx="38">
                  <c:v>0.51174399999999998</c:v>
                </c:pt>
                <c:pt idx="39">
                  <c:v>0.51510299999999998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6A6-634F-8457-7B37CFB98918}"/>
            </c:ext>
          </c:extLst>
        </c:ser>
        <c:ser>
          <c:idx val="3"/>
          <c:order val="2"/>
          <c:tx>
            <c:strRef>
              <c:f>LL!$C$46</c:f>
              <c:strCache>
                <c:ptCount val="1"/>
                <c:pt idx="0">
                  <c:v>"good" linked list</c:v>
                </c:pt>
              </c:strCache>
            </c:strRef>
          </c:tx>
          <c:spPr>
            <a:ln w="4762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numRef>
              <c:f>LL!$A$47:$A$86</c:f>
              <c:numCache>
                <c:formatCode>General</c:formatCode>
                <c:ptCount val="40"/>
                <c:pt idx="0">
                  <c:v>1</c:v>
                </c:pt>
                <c:pt idx="9">
                  <c:v>10</c:v>
                </c:pt>
                <c:pt idx="19">
                  <c:v>20</c:v>
                </c:pt>
                <c:pt idx="29">
                  <c:v>30</c:v>
                </c:pt>
                <c:pt idx="39">
                  <c:v>40</c:v>
                </c:pt>
              </c:numCache>
            </c:numRef>
          </c:cat>
          <c:val>
            <c:numRef>
              <c:f>LL!$C$47:$C$86</c:f>
              <c:numCache>
                <c:formatCode>General</c:formatCode>
                <c:ptCount val="40"/>
                <c:pt idx="0">
                  <c:v>0.50622999999999996</c:v>
                </c:pt>
                <c:pt idx="1">
                  <c:v>0.48414200000000002</c:v>
                </c:pt>
                <c:pt idx="2">
                  <c:v>0.84065000000000001</c:v>
                </c:pt>
                <c:pt idx="3">
                  <c:v>1.2592319999999999</c:v>
                </c:pt>
                <c:pt idx="4">
                  <c:v>1.5544480000000001</c:v>
                </c:pt>
                <c:pt idx="5">
                  <c:v>1.8342769999999999</c:v>
                </c:pt>
                <c:pt idx="6">
                  <c:v>2.1030609999999998</c:v>
                </c:pt>
                <c:pt idx="7">
                  <c:v>2.3595890000000002</c:v>
                </c:pt>
                <c:pt idx="8">
                  <c:v>2.5274079999999999</c:v>
                </c:pt>
                <c:pt idx="9">
                  <c:v>2.7869929999999998</c:v>
                </c:pt>
                <c:pt idx="10">
                  <c:v>2.919125999999999</c:v>
                </c:pt>
                <c:pt idx="11">
                  <c:v>3.1611180000000001</c:v>
                </c:pt>
                <c:pt idx="12">
                  <c:v>3.274626</c:v>
                </c:pt>
                <c:pt idx="13">
                  <c:v>3.6501730000000001</c:v>
                </c:pt>
                <c:pt idx="14">
                  <c:v>3.8927309999999991</c:v>
                </c:pt>
                <c:pt idx="15">
                  <c:v>3.9676979999999999</c:v>
                </c:pt>
                <c:pt idx="16">
                  <c:v>4.2636570000000003</c:v>
                </c:pt>
                <c:pt idx="17">
                  <c:v>4.5093529999999999</c:v>
                </c:pt>
                <c:pt idx="18">
                  <c:v>4.7671179999999893</c:v>
                </c:pt>
                <c:pt idx="19">
                  <c:v>4.6773920000000002</c:v>
                </c:pt>
                <c:pt idx="20">
                  <c:v>5.174696</c:v>
                </c:pt>
                <c:pt idx="21">
                  <c:v>5.2955430000000003</c:v>
                </c:pt>
                <c:pt idx="22">
                  <c:v>5.4033300000000004</c:v>
                </c:pt>
                <c:pt idx="23">
                  <c:v>5.1575589999999911</c:v>
                </c:pt>
                <c:pt idx="24">
                  <c:v>6.7027400000000004</c:v>
                </c:pt>
                <c:pt idx="25">
                  <c:v>6.9411230000000002</c:v>
                </c:pt>
                <c:pt idx="26">
                  <c:v>6.7081049999999927</c:v>
                </c:pt>
                <c:pt idx="27">
                  <c:v>6.9996210000000003</c:v>
                </c:pt>
                <c:pt idx="28">
                  <c:v>7.5536589999999997</c:v>
                </c:pt>
                <c:pt idx="29">
                  <c:v>7.675529</c:v>
                </c:pt>
                <c:pt idx="30">
                  <c:v>7.5820220000000003</c:v>
                </c:pt>
                <c:pt idx="31">
                  <c:v>8.046697</c:v>
                </c:pt>
                <c:pt idx="32">
                  <c:v>8.3642020000000006</c:v>
                </c:pt>
                <c:pt idx="33">
                  <c:v>8.0445950000000011</c:v>
                </c:pt>
                <c:pt idx="34">
                  <c:v>8.0922250000000009</c:v>
                </c:pt>
                <c:pt idx="35">
                  <c:v>9.9894600000000011</c:v>
                </c:pt>
                <c:pt idx="36">
                  <c:v>10.023542000000001</c:v>
                </c:pt>
                <c:pt idx="37">
                  <c:v>9.8658580000000011</c:v>
                </c:pt>
                <c:pt idx="38">
                  <c:v>10.116187</c:v>
                </c:pt>
                <c:pt idx="39">
                  <c:v>10.721641999999999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6A6-634F-8457-7B37CFB9891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-1626328912"/>
        <c:axId val="-1626325520"/>
        <c:extLst>
          <c:ext xmlns:c15="http://schemas.microsoft.com/office/drawing/2012/chart" uri="{02D57815-91ED-43cb-92C2-25804820EDAC}">
            <c15:filteredLineSeries>
              <c15:ser>
                <c:idx val="1"/>
                <c:order val="0"/>
                <c:tx>
                  <c:strRef>
                    <c:extLst>
                      <c:ext uri="{02D57815-91ED-43cb-92C2-25804820EDAC}">
                        <c15:formulaRef>
                          <c15:sqref>LL!$A$46</c15:sqref>
                        </c15:formulaRef>
                      </c:ext>
                    </c:extLst>
                    <c:strCache>
                      <c:ptCount val="1"/>
                      <c:pt idx="0">
                        <c:v># Cores</c:v>
                      </c:pt>
                    </c:strCache>
                  </c:strRef>
                </c:tx>
                <c:spPr>
                  <a:ln w="28575" cap="rnd">
                    <a:solidFill>
                      <a:schemeClr val="accent2"/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numRef>
                    <c:extLst>
                      <c:ext uri="{02D57815-91ED-43cb-92C2-25804820EDAC}">
                        <c15:formulaRef>
                          <c15:sqref>LL!$A$47:$A$86</c15:sqref>
                        </c15:formulaRef>
                      </c:ext>
                    </c:extLst>
                    <c:numCache>
                      <c:formatCode>General</c:formatCode>
                      <c:ptCount val="40"/>
                      <c:pt idx="0">
                        <c:v>1</c:v>
                      </c:pt>
                      <c:pt idx="9">
                        <c:v>10</c:v>
                      </c:pt>
                      <c:pt idx="19">
                        <c:v>20</c:v>
                      </c:pt>
                      <c:pt idx="29">
                        <c:v>30</c:v>
                      </c:pt>
                      <c:pt idx="39">
                        <c:v>40</c:v>
                      </c:pt>
                    </c:numCache>
                  </c:numRef>
                </c:cat>
                <c:val>
                  <c:numRef>
                    <c:extLst>
                      <c:ext uri="{02D57815-91ED-43cb-92C2-25804820EDAC}">
                        <c15:formulaRef>
                          <c15:sqref>LL!$A$47:$A$86</c15:sqref>
                        </c15:formulaRef>
                      </c:ext>
                    </c:extLst>
                    <c:numCache>
                      <c:formatCode>General</c:formatCode>
                      <c:ptCount val="40"/>
                      <c:pt idx="0">
                        <c:v>1</c:v>
                      </c:pt>
                      <c:pt idx="9">
                        <c:v>10</c:v>
                      </c:pt>
                      <c:pt idx="19">
                        <c:v>20</c:v>
                      </c:pt>
                      <c:pt idx="29">
                        <c:v>30</c:v>
                      </c:pt>
                      <c:pt idx="39">
                        <c:v>40</c:v>
                      </c:pt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02-86A6-634F-8457-7B37CFB98918}"/>
                  </c:ext>
                </c:extLst>
              </c15:ser>
            </c15:filteredLineSeries>
            <c15:filteredLineSeries>
              <c15:ser>
                <c:idx val="4"/>
                <c:order val="3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LL!$D$46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spPr>
                  <a:ln w="28575" cap="rnd">
                    <a:solidFill>
                      <a:schemeClr val="accent5"/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LL!$A$47:$A$86</c15:sqref>
                        </c15:formulaRef>
                      </c:ext>
                    </c:extLst>
                    <c:numCache>
                      <c:formatCode>General</c:formatCode>
                      <c:ptCount val="40"/>
                      <c:pt idx="0">
                        <c:v>1</c:v>
                      </c:pt>
                      <c:pt idx="9">
                        <c:v>10</c:v>
                      </c:pt>
                      <c:pt idx="19">
                        <c:v>20</c:v>
                      </c:pt>
                      <c:pt idx="29">
                        <c:v>30</c:v>
                      </c:pt>
                      <c:pt idx="39">
                        <c:v>40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LL!$D$47:$D$86</c15:sqref>
                        </c15:formulaRef>
                      </c:ext>
                    </c:extLst>
                    <c:numCache>
                      <c:formatCode>General</c:formatCode>
                      <c:ptCount val="40"/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03-86A6-634F-8457-7B37CFB98918}"/>
                  </c:ext>
                </c:extLst>
              </c15:ser>
            </c15:filteredLineSeries>
            <c15:filteredLineSeries>
              <c15:ser>
                <c:idx val="0"/>
                <c:order val="4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LL!$F$46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spPr>
                  <a:ln w="28575" cap="rnd">
                    <a:solidFill>
                      <a:schemeClr val="accent1"/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LL!$A$47:$A$86</c15:sqref>
                        </c15:formulaRef>
                      </c:ext>
                    </c:extLst>
                    <c:numCache>
                      <c:formatCode>General</c:formatCode>
                      <c:ptCount val="40"/>
                      <c:pt idx="0">
                        <c:v>1</c:v>
                      </c:pt>
                      <c:pt idx="9">
                        <c:v>10</c:v>
                      </c:pt>
                      <c:pt idx="19">
                        <c:v>20</c:v>
                      </c:pt>
                      <c:pt idx="29">
                        <c:v>30</c:v>
                      </c:pt>
                      <c:pt idx="39">
                        <c:v>40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LL!$F$47:$F$86</c15:sqref>
                        </c15:formulaRef>
                      </c:ext>
                    </c:extLst>
                    <c:numCache>
                      <c:formatCode>General</c:formatCode>
                      <c:ptCount val="40"/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04-86A6-634F-8457-7B37CFB98918}"/>
                  </c:ext>
                </c:extLst>
              </c15:ser>
            </c15:filteredLineSeries>
            <c15:filteredLineSeries>
              <c15:ser>
                <c:idx val="7"/>
                <c:order val="5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LL!$H$46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spPr>
                  <a:ln w="28575" cap="rnd">
                    <a:solidFill>
                      <a:schemeClr val="accent2">
                        <a:lumMod val="60000"/>
                      </a:schemeClr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LL!$A$47:$A$86</c15:sqref>
                        </c15:formulaRef>
                      </c:ext>
                    </c:extLst>
                    <c:numCache>
                      <c:formatCode>General</c:formatCode>
                      <c:ptCount val="40"/>
                      <c:pt idx="0">
                        <c:v>1</c:v>
                      </c:pt>
                      <c:pt idx="9">
                        <c:v>10</c:v>
                      </c:pt>
                      <c:pt idx="19">
                        <c:v>20</c:v>
                      </c:pt>
                      <c:pt idx="29">
                        <c:v>30</c:v>
                      </c:pt>
                      <c:pt idx="39">
                        <c:v>40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LL!$H$47:$H$86</c15:sqref>
                        </c15:formulaRef>
                      </c:ext>
                    </c:extLst>
                    <c:numCache>
                      <c:formatCode>General</c:formatCode>
                      <c:ptCount val="40"/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05-86A6-634F-8457-7B37CFB98918}"/>
                  </c:ext>
                </c:extLst>
              </c15:ser>
            </c15:filteredLineSeries>
          </c:ext>
        </c:extLst>
      </c:lineChart>
      <c:catAx>
        <c:axId val="-1626328912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2400"/>
                  <a:t># Cores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2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-1626325520"/>
        <c:crosses val="autoZero"/>
        <c:auto val="1"/>
        <c:lblAlgn val="ctr"/>
        <c:lblOffset val="100"/>
        <c:noMultiLvlLbl val="0"/>
      </c:catAx>
      <c:valAx>
        <c:axId val="-1626325520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2400"/>
                  <a:t>Throughput</a:t>
                </a:r>
                <a:r>
                  <a:rPr lang="en-US" sz="2400" baseline="0"/>
                  <a:t> (Mop/s)</a:t>
                </a:r>
                <a:endParaRPr lang="en-US" sz="240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2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-16263289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000"/>
      </a:pPr>
      <a:endParaRPr lang="fr-F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Sheet1!$V$6</c:f>
              <c:strCache>
                <c:ptCount val="1"/>
                <c:pt idx="0">
                  <c:v>Ops/second</c:v>
                </c:pt>
              </c:strCache>
            </c:strRef>
          </c:tx>
          <c:spPr>
            <a:solidFill>
              <a:srgbClr val="3333CC"/>
            </a:solidFill>
          </c:spPr>
          <c:invertIfNegative val="0"/>
          <c:cat>
            <c:strRef>
              <c:f>Sheet1!$U$7:$U$8</c:f>
              <c:strCache>
                <c:ptCount val="2"/>
                <c:pt idx="0">
                  <c:v>Test-and-Set</c:v>
                </c:pt>
                <c:pt idx="1">
                  <c:v>Test-and-Test-and-Set</c:v>
                </c:pt>
              </c:strCache>
            </c:strRef>
          </c:cat>
          <c:val>
            <c:numRef>
              <c:f>Sheet1!$V$7:$V$8</c:f>
              <c:numCache>
                <c:formatCode>General</c:formatCode>
                <c:ptCount val="2"/>
                <c:pt idx="0">
                  <c:v>190</c:v>
                </c:pt>
                <c:pt idx="1">
                  <c:v>357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243-284C-8A07-72C74E6977A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1739843152"/>
        <c:axId val="-1740373648"/>
      </c:barChart>
      <c:catAx>
        <c:axId val="-173984315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fr-FR"/>
          </a:p>
        </c:txPr>
        <c:crossAx val="-1740373648"/>
        <c:crosses val="autoZero"/>
        <c:auto val="1"/>
        <c:lblAlgn val="ctr"/>
        <c:lblOffset val="100"/>
        <c:noMultiLvlLbl val="0"/>
      </c:catAx>
      <c:valAx>
        <c:axId val="-1740373648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800"/>
                </a:pPr>
                <a:r>
                  <a:rPr lang="en-US" sz="1800"/>
                  <a:t>Ops/second</a:t>
                </a:r>
                <a:r>
                  <a:rPr lang="en-US" sz="1800" baseline="0"/>
                  <a:t> (thousands)</a:t>
                </a:r>
                <a:endParaRPr lang="en-US" sz="1800"/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fr-FR"/>
          </a:p>
        </c:txPr>
        <c:crossAx val="-1739843152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Sheet1!$V$6</c:f>
              <c:strCache>
                <c:ptCount val="1"/>
                <c:pt idx="0">
                  <c:v>Ops/second</c:v>
                </c:pt>
              </c:strCache>
            </c:strRef>
          </c:tx>
          <c:spPr>
            <a:solidFill>
              <a:srgbClr val="3333CC"/>
            </a:solidFill>
          </c:spPr>
          <c:invertIfNegative val="0"/>
          <c:cat>
            <c:strRef>
              <c:f>Sheet1!$U$7:$U$9</c:f>
              <c:strCache>
                <c:ptCount val="3"/>
                <c:pt idx="0">
                  <c:v>Test-and-Set</c:v>
                </c:pt>
                <c:pt idx="1">
                  <c:v>Test-and-Test-and-Set</c:v>
                </c:pt>
                <c:pt idx="2">
                  <c:v>Test-and-Test-and-Set w. backoff</c:v>
                </c:pt>
              </c:strCache>
            </c:strRef>
          </c:cat>
          <c:val>
            <c:numRef>
              <c:f>Sheet1!$V$7:$V$9</c:f>
              <c:numCache>
                <c:formatCode>General</c:formatCode>
                <c:ptCount val="3"/>
                <c:pt idx="0">
                  <c:v>190</c:v>
                </c:pt>
                <c:pt idx="1">
                  <c:v>357</c:v>
                </c:pt>
                <c:pt idx="2">
                  <c:v>744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1C3-4C4B-8ED9-AF23E07C6FF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1737798560"/>
        <c:axId val="-1737591488"/>
      </c:barChart>
      <c:catAx>
        <c:axId val="-173779856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2000"/>
            </a:pPr>
            <a:endParaRPr lang="fr-FR"/>
          </a:p>
        </c:txPr>
        <c:crossAx val="-1737591488"/>
        <c:crosses val="autoZero"/>
        <c:auto val="1"/>
        <c:lblAlgn val="ctr"/>
        <c:lblOffset val="100"/>
        <c:noMultiLvlLbl val="0"/>
      </c:catAx>
      <c:valAx>
        <c:axId val="-1737591488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2000"/>
                </a:pPr>
                <a:r>
                  <a:rPr lang="en-US" sz="2000"/>
                  <a:t>Ops/second</a:t>
                </a:r>
                <a:r>
                  <a:rPr lang="en-US" sz="2000" baseline="0"/>
                  <a:t> (thousands)</a:t>
                </a:r>
                <a:endParaRPr lang="en-US" sz="2000"/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000"/>
            </a:pPr>
            <a:endParaRPr lang="fr-FR"/>
          </a:p>
        </c:txPr>
        <c:crossAx val="-1737798560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2400"/>
            </a:pPr>
            <a:r>
              <a:rPr lang="en-US" sz="2400" dirty="0"/>
              <a:t>Processed requests per thread, Test-and-Set</a:t>
            </a:r>
            <a:r>
              <a:rPr lang="en-US" sz="2400" baseline="0" dirty="0"/>
              <a:t> lock</a:t>
            </a:r>
            <a:endParaRPr lang="en-US" sz="2400" dirty="0"/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Processed requests per thread</c:v>
          </c:tx>
          <c:spPr>
            <a:solidFill>
              <a:srgbClr val="3333CC"/>
            </a:solidFill>
          </c:spPr>
          <c:invertIfNegative val="0"/>
          <c:val>
            <c:numRef>
              <c:f>Sheet1!$D$7:$D$54</c:f>
              <c:numCache>
                <c:formatCode>General</c:formatCode>
                <c:ptCount val="48"/>
                <c:pt idx="0">
                  <c:v>1982</c:v>
                </c:pt>
                <c:pt idx="1">
                  <c:v>1178</c:v>
                </c:pt>
                <c:pt idx="2">
                  <c:v>1076</c:v>
                </c:pt>
                <c:pt idx="3">
                  <c:v>1258</c:v>
                </c:pt>
                <c:pt idx="4">
                  <c:v>1164</c:v>
                </c:pt>
                <c:pt idx="5">
                  <c:v>1029</c:v>
                </c:pt>
                <c:pt idx="6">
                  <c:v>1058</c:v>
                </c:pt>
                <c:pt idx="7">
                  <c:v>1097</c:v>
                </c:pt>
                <c:pt idx="8">
                  <c:v>806</c:v>
                </c:pt>
                <c:pt idx="9">
                  <c:v>799</c:v>
                </c:pt>
                <c:pt idx="10">
                  <c:v>745</c:v>
                </c:pt>
                <c:pt idx="11">
                  <c:v>824</c:v>
                </c:pt>
                <c:pt idx="12">
                  <c:v>30000</c:v>
                </c:pt>
                <c:pt idx="13">
                  <c:v>24383</c:v>
                </c:pt>
                <c:pt idx="14">
                  <c:v>26141</c:v>
                </c:pt>
                <c:pt idx="15">
                  <c:v>30806</c:v>
                </c:pt>
                <c:pt idx="16">
                  <c:v>21219</c:v>
                </c:pt>
                <c:pt idx="17">
                  <c:v>23549</c:v>
                </c:pt>
                <c:pt idx="18">
                  <c:v>865</c:v>
                </c:pt>
                <c:pt idx="19">
                  <c:v>729</c:v>
                </c:pt>
                <c:pt idx="20">
                  <c:v>835</c:v>
                </c:pt>
                <c:pt idx="21">
                  <c:v>974</c:v>
                </c:pt>
                <c:pt idx="22">
                  <c:v>801</c:v>
                </c:pt>
                <c:pt idx="23">
                  <c:v>921</c:v>
                </c:pt>
                <c:pt idx="24">
                  <c:v>1293</c:v>
                </c:pt>
                <c:pt idx="25">
                  <c:v>1426</c:v>
                </c:pt>
                <c:pt idx="26">
                  <c:v>1274</c:v>
                </c:pt>
                <c:pt idx="27">
                  <c:v>1388</c:v>
                </c:pt>
                <c:pt idx="28">
                  <c:v>1307</c:v>
                </c:pt>
                <c:pt idx="29">
                  <c:v>1508</c:v>
                </c:pt>
                <c:pt idx="30">
                  <c:v>804</c:v>
                </c:pt>
                <c:pt idx="31">
                  <c:v>671</c:v>
                </c:pt>
                <c:pt idx="32">
                  <c:v>764</c:v>
                </c:pt>
                <c:pt idx="33">
                  <c:v>766</c:v>
                </c:pt>
                <c:pt idx="34">
                  <c:v>640</c:v>
                </c:pt>
                <c:pt idx="35">
                  <c:v>697</c:v>
                </c:pt>
                <c:pt idx="36">
                  <c:v>1022</c:v>
                </c:pt>
                <c:pt idx="37">
                  <c:v>1026</c:v>
                </c:pt>
                <c:pt idx="38">
                  <c:v>1041</c:v>
                </c:pt>
                <c:pt idx="39">
                  <c:v>1209</c:v>
                </c:pt>
                <c:pt idx="40">
                  <c:v>901</c:v>
                </c:pt>
                <c:pt idx="41">
                  <c:v>1101</c:v>
                </c:pt>
                <c:pt idx="42">
                  <c:v>617</c:v>
                </c:pt>
                <c:pt idx="43">
                  <c:v>663</c:v>
                </c:pt>
                <c:pt idx="44">
                  <c:v>859</c:v>
                </c:pt>
                <c:pt idx="45">
                  <c:v>704</c:v>
                </c:pt>
                <c:pt idx="46">
                  <c:v>754</c:v>
                </c:pt>
                <c:pt idx="47">
                  <c:v>767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CB1-0F4D-9E49-BACF9E7BBDE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axId val="-1697638592"/>
        <c:axId val="-1737679920"/>
      </c:barChart>
      <c:catAx>
        <c:axId val="-169763859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2800"/>
                </a:pPr>
                <a:r>
                  <a:rPr lang="en-US" sz="2800" dirty="0"/>
                  <a:t>Thread number</a:t>
                </a:r>
              </a:p>
            </c:rich>
          </c:tx>
          <c:overlay val="0"/>
        </c:title>
        <c:majorTickMark val="out"/>
        <c:minorTickMark val="none"/>
        <c:tickLblPos val="nextTo"/>
        <c:crossAx val="-1737679920"/>
        <c:crosses val="autoZero"/>
        <c:auto val="1"/>
        <c:lblAlgn val="ctr"/>
        <c:lblOffset val="100"/>
        <c:noMultiLvlLbl val="0"/>
      </c:catAx>
      <c:valAx>
        <c:axId val="-1737679920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/>
                  <a:t>Number of processed requests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-1697638592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2400"/>
            </a:pPr>
            <a:r>
              <a:rPr lang="en-US" sz="2400" dirty="0">
                <a:latin typeface="Arial "/>
              </a:rPr>
              <a:t>Processed requests per thread, Ticket Locks</a:t>
            </a: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Processed requests per thread</c:v>
          </c:tx>
          <c:spPr>
            <a:solidFill>
              <a:srgbClr val="3333CC"/>
            </a:solidFill>
          </c:spPr>
          <c:invertIfNegative val="0"/>
          <c:val>
            <c:numRef>
              <c:f>Sheet1!$Q$7:$Q$54</c:f>
              <c:numCache>
                <c:formatCode>General</c:formatCode>
                <c:ptCount val="48"/>
                <c:pt idx="0">
                  <c:v>30903</c:v>
                </c:pt>
                <c:pt idx="1">
                  <c:v>30242</c:v>
                </c:pt>
                <c:pt idx="2">
                  <c:v>30242</c:v>
                </c:pt>
                <c:pt idx="3">
                  <c:v>30242</c:v>
                </c:pt>
                <c:pt idx="4">
                  <c:v>30242</c:v>
                </c:pt>
                <c:pt idx="5">
                  <c:v>30251</c:v>
                </c:pt>
                <c:pt idx="6">
                  <c:v>30310</c:v>
                </c:pt>
                <c:pt idx="7">
                  <c:v>30298</c:v>
                </c:pt>
                <c:pt idx="8">
                  <c:v>30290</c:v>
                </c:pt>
                <c:pt idx="9">
                  <c:v>30286</c:v>
                </c:pt>
                <c:pt idx="10">
                  <c:v>30282</c:v>
                </c:pt>
                <c:pt idx="11">
                  <c:v>30279</c:v>
                </c:pt>
                <c:pt idx="12">
                  <c:v>30276</c:v>
                </c:pt>
                <c:pt idx="13">
                  <c:v>30273</c:v>
                </c:pt>
                <c:pt idx="14">
                  <c:v>30270</c:v>
                </c:pt>
                <c:pt idx="15">
                  <c:v>30269</c:v>
                </c:pt>
                <c:pt idx="16">
                  <c:v>30266</c:v>
                </c:pt>
                <c:pt idx="17">
                  <c:v>30265</c:v>
                </c:pt>
                <c:pt idx="18">
                  <c:v>30263</c:v>
                </c:pt>
                <c:pt idx="19">
                  <c:v>30262</c:v>
                </c:pt>
                <c:pt idx="20">
                  <c:v>30261</c:v>
                </c:pt>
                <c:pt idx="21">
                  <c:v>30259</c:v>
                </c:pt>
                <c:pt idx="22">
                  <c:v>30258</c:v>
                </c:pt>
                <c:pt idx="23">
                  <c:v>30257</c:v>
                </c:pt>
                <c:pt idx="24">
                  <c:v>30256</c:v>
                </c:pt>
                <c:pt idx="25">
                  <c:v>30255</c:v>
                </c:pt>
                <c:pt idx="26">
                  <c:v>30255</c:v>
                </c:pt>
                <c:pt idx="27">
                  <c:v>30254</c:v>
                </c:pt>
                <c:pt idx="28">
                  <c:v>30253</c:v>
                </c:pt>
                <c:pt idx="29">
                  <c:v>30253</c:v>
                </c:pt>
                <c:pt idx="30">
                  <c:v>30252</c:v>
                </c:pt>
                <c:pt idx="31">
                  <c:v>30251</c:v>
                </c:pt>
                <c:pt idx="32">
                  <c:v>30250</c:v>
                </c:pt>
                <c:pt idx="33">
                  <c:v>30249</c:v>
                </c:pt>
                <c:pt idx="34">
                  <c:v>30249</c:v>
                </c:pt>
                <c:pt idx="35">
                  <c:v>30248</c:v>
                </c:pt>
                <c:pt idx="36">
                  <c:v>30248</c:v>
                </c:pt>
                <c:pt idx="37">
                  <c:v>30247</c:v>
                </c:pt>
                <c:pt idx="38">
                  <c:v>30247</c:v>
                </c:pt>
                <c:pt idx="39">
                  <c:v>30246</c:v>
                </c:pt>
                <c:pt idx="40">
                  <c:v>30246</c:v>
                </c:pt>
                <c:pt idx="41">
                  <c:v>30245</c:v>
                </c:pt>
                <c:pt idx="42">
                  <c:v>30245</c:v>
                </c:pt>
                <c:pt idx="43">
                  <c:v>30244</c:v>
                </c:pt>
                <c:pt idx="44">
                  <c:v>30244</c:v>
                </c:pt>
                <c:pt idx="45">
                  <c:v>30243</c:v>
                </c:pt>
                <c:pt idx="46">
                  <c:v>30243</c:v>
                </c:pt>
                <c:pt idx="47">
                  <c:v>30243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8B9-7445-A81D-2C7D24D9017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axId val="-1697615424"/>
        <c:axId val="-1697612032"/>
      </c:barChart>
      <c:catAx>
        <c:axId val="-169761542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2800"/>
                </a:pPr>
                <a:r>
                  <a:rPr lang="en-US" sz="2800" dirty="0"/>
                  <a:t>Thread number</a:t>
                </a:r>
              </a:p>
            </c:rich>
          </c:tx>
          <c:overlay val="0"/>
        </c:title>
        <c:majorTickMark val="out"/>
        <c:minorTickMark val="none"/>
        <c:tickLblPos val="nextTo"/>
        <c:crossAx val="-1697612032"/>
        <c:crosses val="autoZero"/>
        <c:auto val="1"/>
        <c:lblAlgn val="ctr"/>
        <c:lblOffset val="100"/>
        <c:noMultiLvlLbl val="0"/>
      </c:catAx>
      <c:valAx>
        <c:axId val="-1697612032"/>
        <c:scaling>
          <c:orientation val="minMax"/>
          <c:min val="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/>
                  <a:t>Number of processed requests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-1697615424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38558374647613"/>
          <c:y val="2.99700005014665E-2"/>
          <c:w val="0.84137989695732496"/>
          <c:h val="0.4870577384645489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Sheet1!$V$6</c:f>
              <c:strCache>
                <c:ptCount val="1"/>
                <c:pt idx="0">
                  <c:v>Ops/second</c:v>
                </c:pt>
              </c:strCache>
            </c:strRef>
          </c:tx>
          <c:spPr>
            <a:solidFill>
              <a:srgbClr val="3333CC"/>
            </a:solidFill>
          </c:spPr>
          <c:invertIfNegative val="0"/>
          <c:cat>
            <c:strRef>
              <c:f>Sheet1!$U$7:$U$10</c:f>
              <c:strCache>
                <c:ptCount val="4"/>
                <c:pt idx="0">
                  <c:v>Test-and-Set</c:v>
                </c:pt>
                <c:pt idx="1">
                  <c:v>Test-and-Test-and-Set</c:v>
                </c:pt>
                <c:pt idx="2">
                  <c:v>Test-and-Test-and-Set w. backoff</c:v>
                </c:pt>
                <c:pt idx="3">
                  <c:v>Ticket</c:v>
                </c:pt>
              </c:strCache>
            </c:strRef>
          </c:cat>
          <c:val>
            <c:numRef>
              <c:f>Sheet1!$V$7:$V$10</c:f>
              <c:numCache>
                <c:formatCode>General</c:formatCode>
                <c:ptCount val="4"/>
                <c:pt idx="0">
                  <c:v>190</c:v>
                </c:pt>
                <c:pt idx="1">
                  <c:v>357</c:v>
                </c:pt>
                <c:pt idx="2">
                  <c:v>744</c:v>
                </c:pt>
                <c:pt idx="3">
                  <c:v>280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40A-2A49-85BD-4973C765488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1698587648"/>
        <c:axId val="-1698922048"/>
      </c:barChart>
      <c:catAx>
        <c:axId val="-169858764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fr-FR"/>
          </a:p>
        </c:txPr>
        <c:crossAx val="-1698922048"/>
        <c:crosses val="autoZero"/>
        <c:auto val="1"/>
        <c:lblAlgn val="ctr"/>
        <c:lblOffset val="100"/>
        <c:noMultiLvlLbl val="0"/>
      </c:catAx>
      <c:valAx>
        <c:axId val="-1698922048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2000"/>
                </a:pPr>
                <a:r>
                  <a:rPr lang="en-US" sz="2000"/>
                  <a:t>Ops/second</a:t>
                </a:r>
                <a:r>
                  <a:rPr lang="en-US" sz="2000" baseline="0"/>
                  <a:t> (thousands)</a:t>
                </a:r>
                <a:endParaRPr lang="en-US" sz="2000"/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000"/>
            </a:pPr>
            <a:endParaRPr lang="fr-FR"/>
          </a:p>
        </c:txPr>
        <c:crossAx val="-1698587648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53990473413046"/>
          <c:y val="2.87788206008768E-2"/>
          <c:w val="0.82594779819189301"/>
          <c:h val="0.5587334373072090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Sheet1!$V$6</c:f>
              <c:strCache>
                <c:ptCount val="1"/>
                <c:pt idx="0">
                  <c:v>Ops/second</c:v>
                </c:pt>
              </c:strCache>
            </c:strRef>
          </c:tx>
          <c:spPr>
            <a:solidFill>
              <a:srgbClr val="3333CC"/>
            </a:solidFill>
          </c:spPr>
          <c:invertIfNegative val="0"/>
          <c:cat>
            <c:strRef>
              <c:f>Sheet1!$U$7:$U$11</c:f>
              <c:strCache>
                <c:ptCount val="5"/>
                <c:pt idx="0">
                  <c:v>Test-and-Set</c:v>
                </c:pt>
                <c:pt idx="1">
                  <c:v>Test-and-Test-and-Set</c:v>
                </c:pt>
                <c:pt idx="2">
                  <c:v>Test-and-Test-and-Set w. backoff</c:v>
                </c:pt>
                <c:pt idx="3">
                  <c:v>Ticket</c:v>
                </c:pt>
                <c:pt idx="4">
                  <c:v>Ticket w. backoff</c:v>
                </c:pt>
              </c:strCache>
            </c:strRef>
          </c:cat>
          <c:val>
            <c:numRef>
              <c:f>Sheet1!$V$7:$V$11</c:f>
              <c:numCache>
                <c:formatCode>General</c:formatCode>
                <c:ptCount val="5"/>
                <c:pt idx="0">
                  <c:v>190</c:v>
                </c:pt>
                <c:pt idx="1">
                  <c:v>357</c:v>
                </c:pt>
                <c:pt idx="2">
                  <c:v>744</c:v>
                </c:pt>
                <c:pt idx="3">
                  <c:v>280</c:v>
                </c:pt>
                <c:pt idx="4">
                  <c:v>1350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AD4-5741-8C5F-3275460DC83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1698324720"/>
        <c:axId val="-1698322400"/>
      </c:barChart>
      <c:catAx>
        <c:axId val="-169832472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fr-FR"/>
          </a:p>
        </c:txPr>
        <c:crossAx val="-1698322400"/>
        <c:crosses val="autoZero"/>
        <c:auto val="1"/>
        <c:lblAlgn val="ctr"/>
        <c:lblOffset val="100"/>
        <c:noMultiLvlLbl val="0"/>
      </c:catAx>
      <c:valAx>
        <c:axId val="-1698322400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2000"/>
                </a:pPr>
                <a:r>
                  <a:rPr lang="en-US" sz="2000"/>
                  <a:t>Ops/second</a:t>
                </a:r>
                <a:r>
                  <a:rPr lang="en-US" sz="2000" baseline="0"/>
                  <a:t> (thousands)</a:t>
                </a:r>
                <a:endParaRPr lang="en-US" sz="2000"/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000"/>
            </a:pPr>
            <a:endParaRPr lang="fr-FR"/>
          </a:p>
        </c:txPr>
        <c:crossAx val="-1698324720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53990473413046"/>
          <c:y val="2.6673452878475098E-2"/>
          <c:w val="0.82594779819189301"/>
          <c:h val="0.5908721133950789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Sheet1!$V$6</c:f>
              <c:strCache>
                <c:ptCount val="1"/>
                <c:pt idx="0">
                  <c:v>Ops/second</c:v>
                </c:pt>
              </c:strCache>
            </c:strRef>
          </c:tx>
          <c:spPr>
            <a:solidFill>
              <a:srgbClr val="3333CC"/>
            </a:solidFill>
          </c:spPr>
          <c:invertIfNegative val="0"/>
          <c:cat>
            <c:strRef>
              <c:f>Sheet1!$U$7:$U$12</c:f>
              <c:strCache>
                <c:ptCount val="6"/>
                <c:pt idx="0">
                  <c:v>Test-and-Set</c:v>
                </c:pt>
                <c:pt idx="1">
                  <c:v>Test-and-Test-and-Set</c:v>
                </c:pt>
                <c:pt idx="2">
                  <c:v>Test-and-Test-and-Set w. backoff</c:v>
                </c:pt>
                <c:pt idx="3">
                  <c:v>Ticket</c:v>
                </c:pt>
                <c:pt idx="4">
                  <c:v>Ticket w. backoff</c:v>
                </c:pt>
                <c:pt idx="5">
                  <c:v>Queue lock</c:v>
                </c:pt>
              </c:strCache>
            </c:strRef>
          </c:cat>
          <c:val>
            <c:numRef>
              <c:f>Sheet1!$V$7:$V$12</c:f>
              <c:numCache>
                <c:formatCode>General</c:formatCode>
                <c:ptCount val="6"/>
                <c:pt idx="0">
                  <c:v>190</c:v>
                </c:pt>
                <c:pt idx="1">
                  <c:v>357</c:v>
                </c:pt>
                <c:pt idx="2">
                  <c:v>744</c:v>
                </c:pt>
                <c:pt idx="3">
                  <c:v>280</c:v>
                </c:pt>
                <c:pt idx="4">
                  <c:v>1350</c:v>
                </c:pt>
                <c:pt idx="5">
                  <c:v>1900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104-6642-8FA0-EB8625CF919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1698246368"/>
        <c:axId val="-1698243616"/>
      </c:barChart>
      <c:catAx>
        <c:axId val="-169824636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fr-FR"/>
          </a:p>
        </c:txPr>
        <c:crossAx val="-1698243616"/>
        <c:crosses val="autoZero"/>
        <c:auto val="1"/>
        <c:lblAlgn val="ctr"/>
        <c:lblOffset val="100"/>
        <c:noMultiLvlLbl val="0"/>
      </c:catAx>
      <c:valAx>
        <c:axId val="-1698243616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2000"/>
                </a:pPr>
                <a:r>
                  <a:rPr lang="en-US" sz="2000"/>
                  <a:t>Ops/second</a:t>
                </a:r>
                <a:r>
                  <a:rPr lang="en-US" sz="2000" baseline="0"/>
                  <a:t> (thousands)</a:t>
                </a:r>
                <a:endParaRPr lang="en-US" sz="2000"/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000"/>
            </a:pPr>
            <a:endParaRPr lang="fr-FR"/>
          </a:p>
        </c:txPr>
        <c:crossAx val="-1698246368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59462" cy="3900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96885" y="0"/>
            <a:ext cx="4359462" cy="3900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F1792C-D072-8849-A86B-E67889353079}" type="datetimeFigureOut">
              <a:rPr lang="en-US" smtClean="0"/>
              <a:t>12/4/17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7382308"/>
            <a:ext cx="4359462" cy="3900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96885" y="7382308"/>
            <a:ext cx="4359462" cy="3900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8AD05C-75FD-AA41-AE50-9B2628458260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283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086100" y="590550"/>
            <a:ext cx="3884613" cy="2913063"/>
          </a:xfrm>
          <a:prstGeom prst="rect">
            <a:avLst/>
          </a:prstGeom>
          <a:noFill/>
          <a:ln w="73080">
            <a:solidFill>
              <a:srgbClr val="3465AF">
                <a:alpha val="50195"/>
              </a:srgb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1006662" y="3691155"/>
            <a:ext cx="8045076" cy="3496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fr-FR" noProof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4363571" cy="3876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400">
                <a:solidFill>
                  <a:srgbClr val="000000"/>
                </a:solidFill>
                <a:latin typeface="Times New Roman" charset="0"/>
                <a:ea typeface="ＭＳ Ｐゴシック" charset="0"/>
                <a:cs typeface="DejaVu San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5692775" y="0"/>
            <a:ext cx="4363571" cy="3876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400">
                <a:solidFill>
                  <a:srgbClr val="000000"/>
                </a:solidFill>
                <a:latin typeface="Times New Roman" charset="0"/>
                <a:ea typeface="ＭＳ Ｐゴシック" charset="0"/>
                <a:cs typeface="DejaVu San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7383535"/>
            <a:ext cx="4363571" cy="3876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400">
                <a:solidFill>
                  <a:srgbClr val="000000"/>
                </a:solidFill>
                <a:latin typeface="Times New Roman" charset="0"/>
                <a:ea typeface="ＭＳ Ｐゴシック" charset="0"/>
                <a:cs typeface="DejaVu San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5692775" y="7383535"/>
            <a:ext cx="4363571" cy="3876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fld id="{D6955D96-E3FF-1A40-8C63-58940EA0083B}" type="slidenum">
              <a:rPr lang="en-US" altLang="en-US"/>
              <a:pPr>
                <a:defRPr/>
              </a:pPr>
              <a:t>‹N°›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MS PGothic" panose="020B0600070205080204" pitchFamily="34" charset="-128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MS PGothic" panose="020B0600070205080204" pitchFamily="34" charset="-128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MS PGothic" panose="020B0600070205080204" pitchFamily="34" charset="-128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MS PGothic" panose="020B0600070205080204" pitchFamily="34" charset="-128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MS PGothic" panose="020B0600070205080204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9pPr>
          </a:lstStyle>
          <a:p>
            <a:pPr>
              <a:spcBef>
                <a:spcPct val="0"/>
              </a:spcBef>
            </a:pPr>
            <a:fld id="{D425BB32-C247-364C-A9A9-F4C93CBCC71F}" type="slidenum">
              <a:rPr lang="en-US" altLang="en-US" sz="1400">
                <a:ea typeface="DejaVu Sans" charset="0"/>
                <a:cs typeface="DejaVu Sans" charset="0"/>
              </a:rPr>
              <a:pPr>
                <a:spcBef>
                  <a:spcPct val="0"/>
                </a:spcBef>
              </a:pPr>
              <a:t>1</a:t>
            </a:fld>
            <a:endParaRPr lang="en-US" altLang="en-US" sz="1400">
              <a:ea typeface="DejaVu Sans" charset="0"/>
              <a:cs typeface="DejaVu Sans" charset="0"/>
            </a:endParaRPr>
          </a:p>
        </p:txBody>
      </p:sp>
      <p:sp>
        <p:nvSpPr>
          <p:cNvPr id="38913" name="Text Box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086100" y="590550"/>
            <a:ext cx="3886200" cy="291465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sp>
      <p:sp>
        <p:nvSpPr>
          <p:cNvPr id="38914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1006662" y="3691155"/>
            <a:ext cx="8047132" cy="349733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none" anchor="ctr"/>
          <a:lstStyle/>
          <a:p>
            <a:endParaRPr lang="fr-FR" altLang="x-none">
              <a:ea typeface="MS PGothic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9pPr>
          </a:lstStyle>
          <a:p>
            <a:pPr>
              <a:spcBef>
                <a:spcPct val="0"/>
              </a:spcBef>
            </a:pPr>
            <a:fld id="{A1C138BA-58B7-B143-8A53-884DF59BAF81}" type="slidenum">
              <a:rPr lang="en-US" altLang="en-US" sz="1400">
                <a:ea typeface="DejaVu Sans" charset="0"/>
                <a:cs typeface="DejaVu Sans" charset="0"/>
              </a:rPr>
              <a:pPr>
                <a:spcBef>
                  <a:spcPct val="0"/>
                </a:spcBef>
              </a:pPr>
              <a:t>11</a:t>
            </a:fld>
            <a:endParaRPr lang="en-US" altLang="en-US" sz="1400">
              <a:ea typeface="DejaVu Sans" charset="0"/>
              <a:cs typeface="DejaVu Sans" charset="0"/>
            </a:endParaRPr>
          </a:p>
        </p:txBody>
      </p:sp>
      <p:sp>
        <p:nvSpPr>
          <p:cNvPr id="48129" name="Text Box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086100" y="590550"/>
            <a:ext cx="3886200" cy="291465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sp>
      <p:sp>
        <p:nvSpPr>
          <p:cNvPr id="48130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1006662" y="3691155"/>
            <a:ext cx="8047132" cy="349733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none" anchor="ctr"/>
          <a:lstStyle/>
          <a:p>
            <a:endParaRPr lang="fr-FR" altLang="x-none">
              <a:ea typeface="MS PGothic" charset="-128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9pPr>
          </a:lstStyle>
          <a:p>
            <a:pPr>
              <a:spcBef>
                <a:spcPct val="0"/>
              </a:spcBef>
            </a:pPr>
            <a:fld id="{942AE9F2-4D20-8844-9294-A3995F1BFE50}" type="slidenum">
              <a:rPr lang="en-US" altLang="en-US" sz="1400">
                <a:ea typeface="DejaVu Sans" charset="0"/>
                <a:cs typeface="DejaVu Sans" charset="0"/>
              </a:rPr>
              <a:pPr>
                <a:spcBef>
                  <a:spcPct val="0"/>
                </a:spcBef>
              </a:pPr>
              <a:t>12</a:t>
            </a:fld>
            <a:endParaRPr lang="en-US" altLang="en-US" sz="1400">
              <a:ea typeface="DejaVu Sans" charset="0"/>
              <a:cs typeface="DejaVu Sans" charset="0"/>
            </a:endParaRPr>
          </a:p>
        </p:txBody>
      </p:sp>
      <p:sp>
        <p:nvSpPr>
          <p:cNvPr id="49153" name="Text Box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086100" y="590550"/>
            <a:ext cx="3886200" cy="291465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sp>
      <p:sp>
        <p:nvSpPr>
          <p:cNvPr id="49154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1006662" y="3691155"/>
            <a:ext cx="8047132" cy="349733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none" anchor="ctr"/>
          <a:lstStyle/>
          <a:p>
            <a:endParaRPr lang="fr-FR" altLang="x-none">
              <a:ea typeface="MS PGothic" charset="-128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9pPr>
          </a:lstStyle>
          <a:p>
            <a:pPr>
              <a:spcBef>
                <a:spcPct val="0"/>
              </a:spcBef>
            </a:pPr>
            <a:fld id="{FAA81E60-61B3-3346-A56F-1BF832A0F12A}" type="slidenum">
              <a:rPr lang="en-US" altLang="en-US" sz="1400">
                <a:ea typeface="DejaVu Sans" charset="0"/>
                <a:cs typeface="DejaVu Sans" charset="0"/>
              </a:rPr>
              <a:pPr>
                <a:spcBef>
                  <a:spcPct val="0"/>
                </a:spcBef>
              </a:pPr>
              <a:t>13</a:t>
            </a:fld>
            <a:endParaRPr lang="en-US" altLang="en-US" sz="1400">
              <a:ea typeface="DejaVu Sans" charset="0"/>
              <a:cs typeface="DejaVu Sans" charset="0"/>
            </a:endParaRPr>
          </a:p>
        </p:txBody>
      </p:sp>
      <p:sp>
        <p:nvSpPr>
          <p:cNvPr id="50177" name="Text Box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086100" y="590550"/>
            <a:ext cx="3886200" cy="291465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sp>
      <p:sp>
        <p:nvSpPr>
          <p:cNvPr id="50178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1006662" y="3691155"/>
            <a:ext cx="8047132" cy="349733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none" anchor="ctr"/>
          <a:lstStyle/>
          <a:p>
            <a:endParaRPr lang="fr-FR" altLang="x-none">
              <a:ea typeface="MS PGothic" charset="-128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Number Placeholder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9pPr>
          </a:lstStyle>
          <a:p>
            <a:pPr>
              <a:spcBef>
                <a:spcPct val="0"/>
              </a:spcBef>
            </a:pPr>
            <a:fld id="{9456F135-603E-634B-A72F-715AB8BE88CF}" type="slidenum">
              <a:rPr lang="en-US" altLang="en-US" sz="1400">
                <a:ea typeface="DejaVu Sans" charset="0"/>
                <a:cs typeface="DejaVu Sans" charset="0"/>
              </a:rPr>
              <a:pPr>
                <a:spcBef>
                  <a:spcPct val="0"/>
                </a:spcBef>
              </a:pPr>
              <a:t>14</a:t>
            </a:fld>
            <a:endParaRPr lang="en-US" altLang="en-US" sz="1400">
              <a:ea typeface="DejaVu Sans" charset="0"/>
              <a:cs typeface="DejaVu Sans" charset="0"/>
            </a:endParaRPr>
          </a:p>
        </p:txBody>
      </p:sp>
      <p:sp>
        <p:nvSpPr>
          <p:cNvPr id="51201" name="Text Box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086100" y="590550"/>
            <a:ext cx="3886200" cy="291465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sp>
      <p:sp>
        <p:nvSpPr>
          <p:cNvPr id="51202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1006662" y="3691155"/>
            <a:ext cx="8047132" cy="349733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none" anchor="ctr"/>
          <a:lstStyle/>
          <a:p>
            <a:endParaRPr lang="fr-FR" altLang="x-none">
              <a:ea typeface="MS PGothic" charset="-128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9pPr>
          </a:lstStyle>
          <a:p>
            <a:pPr>
              <a:spcBef>
                <a:spcPct val="0"/>
              </a:spcBef>
            </a:pPr>
            <a:fld id="{22D81B7E-00B1-A54E-BA8D-DFA452B460D0}" type="slidenum">
              <a:rPr lang="en-US" altLang="en-US" sz="1400">
                <a:ea typeface="DejaVu Sans" charset="0"/>
                <a:cs typeface="DejaVu Sans" charset="0"/>
              </a:rPr>
              <a:pPr>
                <a:spcBef>
                  <a:spcPct val="0"/>
                </a:spcBef>
              </a:pPr>
              <a:t>15</a:t>
            </a:fld>
            <a:endParaRPr lang="en-US" altLang="en-US" sz="1400">
              <a:ea typeface="DejaVu Sans" charset="0"/>
              <a:cs typeface="DejaVu Sans" charset="0"/>
            </a:endParaRPr>
          </a:p>
        </p:txBody>
      </p:sp>
      <p:sp>
        <p:nvSpPr>
          <p:cNvPr id="52225" name="Text Box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086100" y="590550"/>
            <a:ext cx="3886200" cy="291465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sp>
      <p:sp>
        <p:nvSpPr>
          <p:cNvPr id="52226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1006662" y="3691155"/>
            <a:ext cx="8047132" cy="349733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none" anchor="ctr"/>
          <a:lstStyle/>
          <a:p>
            <a:endParaRPr lang="fr-FR" altLang="x-none">
              <a:ea typeface="MS PGothic" charset="-128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Number Placeholder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9pPr>
          </a:lstStyle>
          <a:p>
            <a:pPr>
              <a:spcBef>
                <a:spcPct val="0"/>
              </a:spcBef>
            </a:pPr>
            <a:fld id="{CBCBF720-77A8-9349-B3F8-797ABE1FD71B}" type="slidenum">
              <a:rPr lang="en-US" altLang="en-US" sz="1400">
                <a:ea typeface="DejaVu Sans" charset="0"/>
                <a:cs typeface="DejaVu Sans" charset="0"/>
              </a:rPr>
              <a:pPr>
                <a:spcBef>
                  <a:spcPct val="0"/>
                </a:spcBef>
              </a:pPr>
              <a:t>16</a:t>
            </a:fld>
            <a:endParaRPr lang="en-US" altLang="en-US" sz="1400">
              <a:ea typeface="DejaVu Sans" charset="0"/>
              <a:cs typeface="DejaVu Sans" charset="0"/>
            </a:endParaRPr>
          </a:p>
        </p:txBody>
      </p:sp>
      <p:sp>
        <p:nvSpPr>
          <p:cNvPr id="53249" name="Text Box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086100" y="590550"/>
            <a:ext cx="3886200" cy="291465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sp>
      <p:sp>
        <p:nvSpPr>
          <p:cNvPr id="53250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1006662" y="3691155"/>
            <a:ext cx="8047132" cy="349733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none" anchor="ctr"/>
          <a:lstStyle/>
          <a:p>
            <a:endParaRPr lang="fr-FR" altLang="x-none">
              <a:ea typeface="MS PGothic" charset="-128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Number Placeholder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9pPr>
          </a:lstStyle>
          <a:p>
            <a:pPr>
              <a:spcBef>
                <a:spcPct val="0"/>
              </a:spcBef>
            </a:pPr>
            <a:fld id="{105BEB33-EF51-3141-9968-2235030C7111}" type="slidenum">
              <a:rPr lang="en-US" altLang="en-US" sz="1400">
                <a:ea typeface="DejaVu Sans" charset="0"/>
                <a:cs typeface="DejaVu Sans" charset="0"/>
              </a:rPr>
              <a:pPr>
                <a:spcBef>
                  <a:spcPct val="0"/>
                </a:spcBef>
              </a:pPr>
              <a:t>17</a:t>
            </a:fld>
            <a:endParaRPr lang="en-US" altLang="en-US" sz="1400">
              <a:ea typeface="DejaVu Sans" charset="0"/>
              <a:cs typeface="DejaVu Sans" charset="0"/>
            </a:endParaRPr>
          </a:p>
        </p:txBody>
      </p:sp>
      <p:sp>
        <p:nvSpPr>
          <p:cNvPr id="54273" name="Text Box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086100" y="590550"/>
            <a:ext cx="3886200" cy="291465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sp>
      <p:sp>
        <p:nvSpPr>
          <p:cNvPr id="54274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1006662" y="3691155"/>
            <a:ext cx="8047132" cy="349733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none" anchor="ctr"/>
          <a:lstStyle/>
          <a:p>
            <a:endParaRPr lang="fr-FR" altLang="x-none">
              <a:ea typeface="MS PGothic" charset="-128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Number Placeholder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9pPr>
          </a:lstStyle>
          <a:p>
            <a:pPr>
              <a:spcBef>
                <a:spcPct val="0"/>
              </a:spcBef>
            </a:pPr>
            <a:fld id="{3831FE7F-B6A6-BC49-B440-9571761519B5}" type="slidenum">
              <a:rPr lang="en-US" altLang="en-US" sz="1400">
                <a:ea typeface="DejaVu Sans" charset="0"/>
                <a:cs typeface="DejaVu Sans" charset="0"/>
              </a:rPr>
              <a:pPr>
                <a:spcBef>
                  <a:spcPct val="0"/>
                </a:spcBef>
              </a:pPr>
              <a:t>18</a:t>
            </a:fld>
            <a:endParaRPr lang="en-US" altLang="en-US" sz="1400">
              <a:ea typeface="DejaVu Sans" charset="0"/>
              <a:cs typeface="DejaVu Sans" charset="0"/>
            </a:endParaRPr>
          </a:p>
        </p:txBody>
      </p:sp>
      <p:sp>
        <p:nvSpPr>
          <p:cNvPr id="55297" name="Text Box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086100" y="590550"/>
            <a:ext cx="3886200" cy="291465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sp>
      <p:sp>
        <p:nvSpPr>
          <p:cNvPr id="55298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1006662" y="3691155"/>
            <a:ext cx="8047132" cy="349733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none" anchor="ctr"/>
          <a:lstStyle/>
          <a:p>
            <a:endParaRPr lang="fr-FR" altLang="x-none">
              <a:ea typeface="MS PGothic" charset="-128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Number Placeholder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9pPr>
          </a:lstStyle>
          <a:p>
            <a:pPr>
              <a:spcBef>
                <a:spcPct val="0"/>
              </a:spcBef>
            </a:pPr>
            <a:fld id="{999BC494-9AD0-1F46-8779-21529286AD92}" type="slidenum">
              <a:rPr lang="en-US" altLang="en-US" sz="1400">
                <a:ea typeface="DejaVu Sans" charset="0"/>
                <a:cs typeface="DejaVu Sans" charset="0"/>
              </a:rPr>
              <a:pPr>
                <a:spcBef>
                  <a:spcPct val="0"/>
                </a:spcBef>
              </a:pPr>
              <a:t>19</a:t>
            </a:fld>
            <a:endParaRPr lang="en-US" altLang="en-US" sz="1400">
              <a:ea typeface="DejaVu Sans" charset="0"/>
              <a:cs typeface="DejaVu Sans" charset="0"/>
            </a:endParaRPr>
          </a:p>
        </p:txBody>
      </p:sp>
      <p:sp>
        <p:nvSpPr>
          <p:cNvPr id="56321" name="Text Box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086100" y="590550"/>
            <a:ext cx="3886200" cy="291465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sp>
      <p:sp>
        <p:nvSpPr>
          <p:cNvPr id="56322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1006662" y="3691155"/>
            <a:ext cx="8047132" cy="349733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none" anchor="ctr"/>
          <a:lstStyle/>
          <a:p>
            <a:endParaRPr lang="fr-FR" altLang="x-none">
              <a:ea typeface="MS PGothic" charset="-128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Number Placeholder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9pPr>
          </a:lstStyle>
          <a:p>
            <a:pPr>
              <a:spcBef>
                <a:spcPct val="0"/>
              </a:spcBef>
            </a:pPr>
            <a:fld id="{B705F618-E760-7840-BCB4-6A2F8516DA20}" type="slidenum">
              <a:rPr lang="en-US" altLang="en-US" sz="1400">
                <a:ea typeface="DejaVu Sans" charset="0"/>
                <a:cs typeface="DejaVu Sans" charset="0"/>
              </a:rPr>
              <a:pPr>
                <a:spcBef>
                  <a:spcPct val="0"/>
                </a:spcBef>
              </a:pPr>
              <a:t>20</a:t>
            </a:fld>
            <a:endParaRPr lang="en-US" altLang="en-US" sz="1400">
              <a:ea typeface="DejaVu Sans" charset="0"/>
              <a:cs typeface="DejaVu Sans" charset="0"/>
            </a:endParaRPr>
          </a:p>
        </p:txBody>
      </p:sp>
      <p:sp>
        <p:nvSpPr>
          <p:cNvPr id="57345" name="Text Box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086100" y="590550"/>
            <a:ext cx="3886200" cy="291465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sp>
      <p:sp>
        <p:nvSpPr>
          <p:cNvPr id="57346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1006662" y="3691155"/>
            <a:ext cx="8047132" cy="349733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none" anchor="ctr"/>
          <a:lstStyle/>
          <a:p>
            <a:endParaRPr lang="fr-FR" altLang="x-none">
              <a:ea typeface="MS PGothic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9pPr>
          </a:lstStyle>
          <a:p>
            <a:pPr>
              <a:spcBef>
                <a:spcPct val="0"/>
              </a:spcBef>
            </a:pPr>
            <a:fld id="{A7D7694E-5D2B-054C-9A12-ECF5C0ACF4B0}" type="slidenum">
              <a:rPr lang="en-US" altLang="en-US" sz="1400">
                <a:ea typeface="DejaVu Sans" charset="0"/>
                <a:cs typeface="DejaVu Sans" charset="0"/>
              </a:rPr>
              <a:pPr>
                <a:spcBef>
                  <a:spcPct val="0"/>
                </a:spcBef>
              </a:pPr>
              <a:t>2</a:t>
            </a:fld>
            <a:endParaRPr lang="en-US" altLang="en-US" sz="1400">
              <a:ea typeface="DejaVu Sans" charset="0"/>
              <a:cs typeface="DejaVu Sans" charset="0"/>
            </a:endParaRPr>
          </a:p>
        </p:txBody>
      </p:sp>
      <p:sp>
        <p:nvSpPr>
          <p:cNvPr id="39937" name="Text Box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086100" y="590550"/>
            <a:ext cx="3886200" cy="291465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sp>
      <p:sp>
        <p:nvSpPr>
          <p:cNvPr id="39938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1006662" y="3691155"/>
            <a:ext cx="8047132" cy="349733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none" anchor="ctr"/>
          <a:lstStyle/>
          <a:p>
            <a:endParaRPr lang="fr-FR" altLang="x-none">
              <a:ea typeface="MS PGothic" charset="-128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Number Placeholder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9pPr>
          </a:lstStyle>
          <a:p>
            <a:pPr>
              <a:spcBef>
                <a:spcPct val="0"/>
              </a:spcBef>
            </a:pPr>
            <a:fld id="{ED0CA88F-8CA0-0A40-B0EA-68FE78BCF903}" type="slidenum">
              <a:rPr lang="en-US" altLang="en-US" sz="1400">
                <a:ea typeface="DejaVu Sans" charset="0"/>
                <a:cs typeface="DejaVu Sans" charset="0"/>
              </a:rPr>
              <a:pPr>
                <a:spcBef>
                  <a:spcPct val="0"/>
                </a:spcBef>
              </a:pPr>
              <a:t>21</a:t>
            </a:fld>
            <a:endParaRPr lang="en-US" altLang="en-US" sz="1400">
              <a:ea typeface="DejaVu Sans" charset="0"/>
              <a:cs typeface="DejaVu Sans" charset="0"/>
            </a:endParaRPr>
          </a:p>
        </p:txBody>
      </p:sp>
      <p:sp>
        <p:nvSpPr>
          <p:cNvPr id="58369" name="Text Box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086100" y="590550"/>
            <a:ext cx="3886200" cy="291465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sp>
      <p:sp>
        <p:nvSpPr>
          <p:cNvPr id="58370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1006662" y="3691155"/>
            <a:ext cx="8047132" cy="349733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none" anchor="ctr"/>
          <a:lstStyle/>
          <a:p>
            <a:endParaRPr lang="fr-FR" altLang="x-none">
              <a:ea typeface="MS PGothic" charset="-128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Number Placeholder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9pPr>
          </a:lstStyle>
          <a:p>
            <a:pPr>
              <a:spcBef>
                <a:spcPct val="0"/>
              </a:spcBef>
            </a:pPr>
            <a:fld id="{48FCD6BD-DAF8-E447-8565-6E8ACD115490}" type="slidenum">
              <a:rPr lang="en-US" altLang="en-US" sz="1400">
                <a:ea typeface="DejaVu Sans" charset="0"/>
                <a:cs typeface="DejaVu Sans" charset="0"/>
              </a:rPr>
              <a:pPr>
                <a:spcBef>
                  <a:spcPct val="0"/>
                </a:spcBef>
              </a:pPr>
              <a:t>22</a:t>
            </a:fld>
            <a:endParaRPr lang="en-US" altLang="en-US" sz="1400">
              <a:ea typeface="DejaVu Sans" charset="0"/>
              <a:cs typeface="DejaVu Sans" charset="0"/>
            </a:endParaRPr>
          </a:p>
        </p:txBody>
      </p:sp>
      <p:sp>
        <p:nvSpPr>
          <p:cNvPr id="59393" name="Text Box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086100" y="590550"/>
            <a:ext cx="3886200" cy="291465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sp>
      <p:sp>
        <p:nvSpPr>
          <p:cNvPr id="59394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1006662" y="3691155"/>
            <a:ext cx="8047132" cy="349733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none" anchor="ctr"/>
          <a:lstStyle/>
          <a:p>
            <a:endParaRPr lang="fr-FR" altLang="x-none">
              <a:ea typeface="MS PGothic" charset="-128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Number Placeholder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9pPr>
          </a:lstStyle>
          <a:p>
            <a:pPr>
              <a:spcBef>
                <a:spcPct val="0"/>
              </a:spcBef>
            </a:pPr>
            <a:fld id="{49BBA4FE-1F62-2D44-879C-C3211EACD85B}" type="slidenum">
              <a:rPr lang="en-US" altLang="en-US" sz="1400">
                <a:ea typeface="DejaVu Sans" charset="0"/>
                <a:cs typeface="DejaVu Sans" charset="0"/>
              </a:rPr>
              <a:pPr>
                <a:spcBef>
                  <a:spcPct val="0"/>
                </a:spcBef>
              </a:pPr>
              <a:t>23</a:t>
            </a:fld>
            <a:endParaRPr lang="en-US" altLang="en-US" sz="1400">
              <a:ea typeface="DejaVu Sans" charset="0"/>
              <a:cs typeface="DejaVu Sans" charset="0"/>
            </a:endParaRPr>
          </a:p>
        </p:txBody>
      </p:sp>
      <p:sp>
        <p:nvSpPr>
          <p:cNvPr id="60417" name="Text Box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086100" y="590550"/>
            <a:ext cx="3886200" cy="291465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sp>
      <p:sp>
        <p:nvSpPr>
          <p:cNvPr id="60418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1006662" y="3691155"/>
            <a:ext cx="8047132" cy="349733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none" anchor="ctr"/>
          <a:lstStyle/>
          <a:p>
            <a:endParaRPr lang="fr-FR" altLang="x-none">
              <a:ea typeface="MS PGothic" charset="-128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Number Placeholder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9pPr>
          </a:lstStyle>
          <a:p>
            <a:pPr>
              <a:spcBef>
                <a:spcPct val="0"/>
              </a:spcBef>
            </a:pPr>
            <a:fld id="{B83E8504-4AAC-E841-86FD-6EBA65C6E959}" type="slidenum">
              <a:rPr lang="en-US" altLang="en-US" sz="1400">
                <a:ea typeface="DejaVu Sans" charset="0"/>
                <a:cs typeface="DejaVu Sans" charset="0"/>
              </a:rPr>
              <a:pPr>
                <a:spcBef>
                  <a:spcPct val="0"/>
                </a:spcBef>
              </a:pPr>
              <a:t>24</a:t>
            </a:fld>
            <a:endParaRPr lang="en-US" altLang="en-US" sz="1400">
              <a:ea typeface="DejaVu Sans" charset="0"/>
              <a:cs typeface="DejaVu Sans" charset="0"/>
            </a:endParaRPr>
          </a:p>
        </p:txBody>
      </p:sp>
      <p:sp>
        <p:nvSpPr>
          <p:cNvPr id="61441" name="Text Box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086100" y="590550"/>
            <a:ext cx="3886200" cy="291465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sp>
      <p:sp>
        <p:nvSpPr>
          <p:cNvPr id="61442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1006662" y="3691155"/>
            <a:ext cx="8047132" cy="349733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none" anchor="ctr"/>
          <a:lstStyle/>
          <a:p>
            <a:endParaRPr lang="fr-FR" altLang="x-none">
              <a:ea typeface="MS PGothic" charset="-128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Number Placeholder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9pPr>
          </a:lstStyle>
          <a:p>
            <a:pPr>
              <a:spcBef>
                <a:spcPct val="0"/>
              </a:spcBef>
            </a:pPr>
            <a:fld id="{86D56CC7-EA2F-0348-8A16-36655F0F981E}" type="slidenum">
              <a:rPr lang="en-US" altLang="en-US" sz="1400">
                <a:ea typeface="DejaVu Sans" charset="0"/>
                <a:cs typeface="DejaVu Sans" charset="0"/>
              </a:rPr>
              <a:pPr>
                <a:spcBef>
                  <a:spcPct val="0"/>
                </a:spcBef>
              </a:pPr>
              <a:t>25</a:t>
            </a:fld>
            <a:endParaRPr lang="en-US" altLang="en-US" sz="1400">
              <a:ea typeface="DejaVu Sans" charset="0"/>
              <a:cs typeface="DejaVu Sans" charset="0"/>
            </a:endParaRPr>
          </a:p>
        </p:txBody>
      </p:sp>
      <p:sp>
        <p:nvSpPr>
          <p:cNvPr id="62465" name="Text Box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086100" y="590550"/>
            <a:ext cx="3886200" cy="291465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sp>
      <p:sp>
        <p:nvSpPr>
          <p:cNvPr id="62466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1006662" y="3691155"/>
            <a:ext cx="8047132" cy="349733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none" anchor="ctr"/>
          <a:lstStyle/>
          <a:p>
            <a:endParaRPr lang="fr-FR" altLang="x-none">
              <a:ea typeface="MS PGothic" charset="-128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Number Placeholder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9pPr>
          </a:lstStyle>
          <a:p>
            <a:pPr>
              <a:spcBef>
                <a:spcPct val="0"/>
              </a:spcBef>
            </a:pPr>
            <a:fld id="{5C9F876D-5390-A74C-AF19-109427508D7E}" type="slidenum">
              <a:rPr lang="en-US" altLang="en-US" sz="1400">
                <a:ea typeface="DejaVu Sans" charset="0"/>
                <a:cs typeface="DejaVu Sans" charset="0"/>
              </a:rPr>
              <a:pPr>
                <a:spcBef>
                  <a:spcPct val="0"/>
                </a:spcBef>
              </a:pPr>
              <a:t>26</a:t>
            </a:fld>
            <a:endParaRPr lang="en-US" altLang="en-US" sz="1400">
              <a:ea typeface="DejaVu Sans" charset="0"/>
              <a:cs typeface="DejaVu Sans" charset="0"/>
            </a:endParaRPr>
          </a:p>
        </p:txBody>
      </p:sp>
      <p:sp>
        <p:nvSpPr>
          <p:cNvPr id="63489" name="Text Box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086100" y="590550"/>
            <a:ext cx="3886200" cy="291465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sp>
      <p:sp>
        <p:nvSpPr>
          <p:cNvPr id="63490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1006662" y="3691155"/>
            <a:ext cx="8047132" cy="349733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none" anchor="ctr"/>
          <a:lstStyle/>
          <a:p>
            <a:endParaRPr lang="fr-FR" altLang="x-none">
              <a:ea typeface="MS PGothic" charset="-128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Number Placeholder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9pPr>
          </a:lstStyle>
          <a:p>
            <a:pPr>
              <a:spcBef>
                <a:spcPct val="0"/>
              </a:spcBef>
            </a:pPr>
            <a:fld id="{49D4C06C-4585-874C-BEA9-348B80873531}" type="slidenum">
              <a:rPr lang="en-US" altLang="en-US" sz="1400">
                <a:ea typeface="DejaVu Sans" charset="0"/>
                <a:cs typeface="DejaVu Sans" charset="0"/>
              </a:rPr>
              <a:pPr>
                <a:spcBef>
                  <a:spcPct val="0"/>
                </a:spcBef>
              </a:pPr>
              <a:t>27</a:t>
            </a:fld>
            <a:endParaRPr lang="en-US" altLang="en-US" sz="1400">
              <a:ea typeface="DejaVu Sans" charset="0"/>
              <a:cs typeface="DejaVu Sans" charset="0"/>
            </a:endParaRPr>
          </a:p>
        </p:txBody>
      </p:sp>
      <p:sp>
        <p:nvSpPr>
          <p:cNvPr id="64513" name="Text Box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086100" y="590550"/>
            <a:ext cx="3886200" cy="291465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sp>
      <p:sp>
        <p:nvSpPr>
          <p:cNvPr id="64514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1006662" y="3691155"/>
            <a:ext cx="8047132" cy="349733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none" anchor="ctr"/>
          <a:lstStyle/>
          <a:p>
            <a:endParaRPr lang="fr-FR" altLang="x-none">
              <a:ea typeface="MS PGothic" charset="-128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Number Placeholder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9pPr>
          </a:lstStyle>
          <a:p>
            <a:pPr>
              <a:spcBef>
                <a:spcPct val="0"/>
              </a:spcBef>
            </a:pPr>
            <a:fld id="{5AE68269-E1E6-BF4E-94C9-79DBBD569AD8}" type="slidenum">
              <a:rPr lang="en-US" altLang="en-US" sz="1400">
                <a:ea typeface="DejaVu Sans" charset="0"/>
                <a:cs typeface="DejaVu Sans" charset="0"/>
              </a:rPr>
              <a:pPr>
                <a:spcBef>
                  <a:spcPct val="0"/>
                </a:spcBef>
              </a:pPr>
              <a:t>28</a:t>
            </a:fld>
            <a:endParaRPr lang="en-US" altLang="en-US" sz="1400">
              <a:ea typeface="DejaVu Sans" charset="0"/>
              <a:cs typeface="DejaVu Sans" charset="0"/>
            </a:endParaRPr>
          </a:p>
        </p:txBody>
      </p:sp>
      <p:sp>
        <p:nvSpPr>
          <p:cNvPr id="65537" name="Text Box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086100" y="590550"/>
            <a:ext cx="3886200" cy="291465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sp>
      <p:sp>
        <p:nvSpPr>
          <p:cNvPr id="65538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1006662" y="3691155"/>
            <a:ext cx="8047132" cy="349733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none" anchor="ctr"/>
          <a:lstStyle/>
          <a:p>
            <a:endParaRPr lang="fr-FR" altLang="x-none">
              <a:ea typeface="MS PGothic" charset="-128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Number Placeholder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9pPr>
          </a:lstStyle>
          <a:p>
            <a:pPr>
              <a:spcBef>
                <a:spcPct val="0"/>
              </a:spcBef>
            </a:pPr>
            <a:fld id="{E7AA7EE9-94C4-D34C-AFAE-70D023DB8A56}" type="slidenum">
              <a:rPr lang="en-US" altLang="en-US" sz="1400">
                <a:ea typeface="DejaVu Sans" charset="0"/>
                <a:cs typeface="DejaVu Sans" charset="0"/>
              </a:rPr>
              <a:pPr>
                <a:spcBef>
                  <a:spcPct val="0"/>
                </a:spcBef>
              </a:pPr>
              <a:t>29</a:t>
            </a:fld>
            <a:endParaRPr lang="en-US" altLang="en-US" sz="1400">
              <a:ea typeface="DejaVu Sans" charset="0"/>
              <a:cs typeface="DejaVu Sans" charset="0"/>
            </a:endParaRPr>
          </a:p>
        </p:txBody>
      </p:sp>
      <p:sp>
        <p:nvSpPr>
          <p:cNvPr id="66561" name="Text Box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086100" y="590550"/>
            <a:ext cx="3886200" cy="291465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sp>
      <p:sp>
        <p:nvSpPr>
          <p:cNvPr id="66562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1006662" y="3691155"/>
            <a:ext cx="8047132" cy="349733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none" anchor="ctr"/>
          <a:lstStyle/>
          <a:p>
            <a:endParaRPr lang="fr-FR" altLang="x-none">
              <a:ea typeface="MS PGothic" charset="-128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Number Placeholder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9pPr>
          </a:lstStyle>
          <a:p>
            <a:pPr>
              <a:spcBef>
                <a:spcPct val="0"/>
              </a:spcBef>
            </a:pPr>
            <a:fld id="{0A0B4B3E-F290-DE43-89D3-B621E045771D}" type="slidenum">
              <a:rPr lang="en-US" altLang="en-US" sz="1400">
                <a:ea typeface="DejaVu Sans" charset="0"/>
                <a:cs typeface="DejaVu Sans" charset="0"/>
              </a:rPr>
              <a:pPr>
                <a:spcBef>
                  <a:spcPct val="0"/>
                </a:spcBef>
              </a:pPr>
              <a:t>30</a:t>
            </a:fld>
            <a:endParaRPr lang="en-US" altLang="en-US" sz="1400">
              <a:ea typeface="DejaVu Sans" charset="0"/>
              <a:cs typeface="DejaVu Sans" charset="0"/>
            </a:endParaRPr>
          </a:p>
        </p:txBody>
      </p:sp>
      <p:sp>
        <p:nvSpPr>
          <p:cNvPr id="67585" name="Text Box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086100" y="590550"/>
            <a:ext cx="3886200" cy="291465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sp>
      <p:sp>
        <p:nvSpPr>
          <p:cNvPr id="67586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1006662" y="3691155"/>
            <a:ext cx="8047132" cy="349733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none" anchor="ctr"/>
          <a:lstStyle/>
          <a:p>
            <a:endParaRPr lang="fr-FR" altLang="x-none">
              <a:ea typeface="MS PGothic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9pPr>
          </a:lstStyle>
          <a:p>
            <a:pPr>
              <a:spcBef>
                <a:spcPct val="0"/>
              </a:spcBef>
            </a:pPr>
            <a:fld id="{C6DAE79F-3549-1A4C-B0D5-D37CB6BC7E65}" type="slidenum">
              <a:rPr lang="en-US" altLang="en-US" sz="1400">
                <a:ea typeface="DejaVu Sans" charset="0"/>
                <a:cs typeface="DejaVu Sans" charset="0"/>
              </a:rPr>
              <a:pPr>
                <a:spcBef>
                  <a:spcPct val="0"/>
                </a:spcBef>
              </a:pPr>
              <a:t>3</a:t>
            </a:fld>
            <a:endParaRPr lang="en-US" altLang="en-US" sz="1400">
              <a:ea typeface="DejaVu Sans" charset="0"/>
              <a:cs typeface="DejaVu Sans" charset="0"/>
            </a:endParaRPr>
          </a:p>
        </p:txBody>
      </p:sp>
      <p:sp>
        <p:nvSpPr>
          <p:cNvPr id="40961" name="Text Box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086100" y="590550"/>
            <a:ext cx="3886200" cy="291465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sp>
      <p:sp>
        <p:nvSpPr>
          <p:cNvPr id="40962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1006662" y="3691155"/>
            <a:ext cx="8047132" cy="349733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none" anchor="ctr"/>
          <a:lstStyle/>
          <a:p>
            <a:endParaRPr lang="fr-FR" altLang="x-none">
              <a:ea typeface="MS PGothic" charset="-128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Number Placeholder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9pPr>
          </a:lstStyle>
          <a:p>
            <a:pPr>
              <a:spcBef>
                <a:spcPct val="0"/>
              </a:spcBef>
            </a:pPr>
            <a:fld id="{E32F9C2D-9923-3946-AB0A-461D06B5DE94}" type="slidenum">
              <a:rPr lang="en-US" altLang="en-US" sz="1400">
                <a:ea typeface="DejaVu Sans" charset="0"/>
                <a:cs typeface="DejaVu Sans" charset="0"/>
              </a:rPr>
              <a:pPr>
                <a:spcBef>
                  <a:spcPct val="0"/>
                </a:spcBef>
              </a:pPr>
              <a:t>31</a:t>
            </a:fld>
            <a:endParaRPr lang="en-US" altLang="en-US" sz="1400">
              <a:ea typeface="DejaVu Sans" charset="0"/>
              <a:cs typeface="DejaVu Sans" charset="0"/>
            </a:endParaRPr>
          </a:p>
        </p:txBody>
      </p:sp>
      <p:sp>
        <p:nvSpPr>
          <p:cNvPr id="68609" name="Text Box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086100" y="590550"/>
            <a:ext cx="3886200" cy="291465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sp>
      <p:sp>
        <p:nvSpPr>
          <p:cNvPr id="68610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1006662" y="3691155"/>
            <a:ext cx="8047132" cy="349733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none" anchor="ctr"/>
          <a:lstStyle/>
          <a:p>
            <a:endParaRPr lang="fr-FR" altLang="x-none">
              <a:ea typeface="MS PGothic" charset="-128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lide Number Placeholder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9pPr>
          </a:lstStyle>
          <a:p>
            <a:pPr>
              <a:spcBef>
                <a:spcPct val="0"/>
              </a:spcBef>
            </a:pPr>
            <a:fld id="{D00BD34D-1423-8C4A-ACBD-DA9705ABCCC2}" type="slidenum">
              <a:rPr lang="en-US" altLang="en-US" sz="1400">
                <a:ea typeface="DejaVu Sans" charset="0"/>
                <a:cs typeface="DejaVu Sans" charset="0"/>
              </a:rPr>
              <a:pPr>
                <a:spcBef>
                  <a:spcPct val="0"/>
                </a:spcBef>
              </a:pPr>
              <a:t>32</a:t>
            </a:fld>
            <a:endParaRPr lang="en-US" altLang="en-US" sz="1400">
              <a:ea typeface="DejaVu Sans" charset="0"/>
              <a:cs typeface="DejaVu Sans" charset="0"/>
            </a:endParaRPr>
          </a:p>
        </p:txBody>
      </p:sp>
      <p:sp>
        <p:nvSpPr>
          <p:cNvPr id="69633" name="Text Box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086100" y="590550"/>
            <a:ext cx="3886200" cy="291465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sp>
      <p:sp>
        <p:nvSpPr>
          <p:cNvPr id="69634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1006662" y="3691155"/>
            <a:ext cx="8047132" cy="349733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none" anchor="ctr"/>
          <a:lstStyle/>
          <a:p>
            <a:endParaRPr lang="fr-FR" altLang="x-none">
              <a:ea typeface="MS PGothic" charset="-128"/>
            </a:endParaRP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Number Placeholder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9pPr>
          </a:lstStyle>
          <a:p>
            <a:pPr>
              <a:spcBef>
                <a:spcPct val="0"/>
              </a:spcBef>
            </a:pPr>
            <a:fld id="{E54C2D08-80C8-BB43-A914-BFCB69780CAE}" type="slidenum">
              <a:rPr lang="en-US" altLang="en-US" sz="1400">
                <a:ea typeface="DejaVu Sans" charset="0"/>
                <a:cs typeface="DejaVu Sans" charset="0"/>
              </a:rPr>
              <a:pPr>
                <a:spcBef>
                  <a:spcPct val="0"/>
                </a:spcBef>
              </a:pPr>
              <a:t>33</a:t>
            </a:fld>
            <a:endParaRPr lang="en-US" altLang="en-US" sz="1400">
              <a:ea typeface="DejaVu Sans" charset="0"/>
              <a:cs typeface="DejaVu Sans" charset="0"/>
            </a:endParaRPr>
          </a:p>
        </p:txBody>
      </p:sp>
      <p:sp>
        <p:nvSpPr>
          <p:cNvPr id="70657" name="Text Box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086100" y="590550"/>
            <a:ext cx="3886200" cy="291465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sp>
      <p:sp>
        <p:nvSpPr>
          <p:cNvPr id="70658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1006662" y="3691155"/>
            <a:ext cx="8047132" cy="349733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none" anchor="ctr"/>
          <a:lstStyle/>
          <a:p>
            <a:endParaRPr lang="fr-FR" altLang="x-none">
              <a:ea typeface="MS PGothic" charset="-128"/>
            </a:endParaRP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Slide Number Placeholder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9pPr>
          </a:lstStyle>
          <a:p>
            <a:pPr>
              <a:spcBef>
                <a:spcPct val="0"/>
              </a:spcBef>
            </a:pPr>
            <a:fld id="{3A92F19C-FEED-1D47-8E24-F7BDB6BDE05A}" type="slidenum">
              <a:rPr lang="en-US" altLang="en-US" sz="1400">
                <a:ea typeface="DejaVu Sans" charset="0"/>
                <a:cs typeface="DejaVu Sans" charset="0"/>
              </a:rPr>
              <a:pPr>
                <a:spcBef>
                  <a:spcPct val="0"/>
                </a:spcBef>
              </a:pPr>
              <a:t>34</a:t>
            </a:fld>
            <a:endParaRPr lang="en-US" altLang="en-US" sz="1400">
              <a:ea typeface="DejaVu Sans" charset="0"/>
              <a:cs typeface="DejaVu Sans" charset="0"/>
            </a:endParaRPr>
          </a:p>
        </p:txBody>
      </p:sp>
      <p:sp>
        <p:nvSpPr>
          <p:cNvPr id="71681" name="Text Box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086100" y="590550"/>
            <a:ext cx="3886200" cy="291465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sp>
      <p:sp>
        <p:nvSpPr>
          <p:cNvPr id="71682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1006662" y="3691155"/>
            <a:ext cx="8047132" cy="349733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none" anchor="ctr"/>
          <a:lstStyle/>
          <a:p>
            <a:endParaRPr lang="fr-FR" altLang="x-none">
              <a:ea typeface="MS PGothic" charset="-128"/>
            </a:endParaRP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Slide Number Placeholder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9pPr>
          </a:lstStyle>
          <a:p>
            <a:pPr>
              <a:spcBef>
                <a:spcPct val="0"/>
              </a:spcBef>
            </a:pPr>
            <a:fld id="{6A7950BB-C6AF-2A4D-9CFC-DB70485D63D4}" type="slidenum">
              <a:rPr lang="en-US" altLang="en-US" sz="1400">
                <a:ea typeface="DejaVu Sans" charset="0"/>
                <a:cs typeface="DejaVu Sans" charset="0"/>
              </a:rPr>
              <a:pPr>
                <a:spcBef>
                  <a:spcPct val="0"/>
                </a:spcBef>
              </a:pPr>
              <a:t>35</a:t>
            </a:fld>
            <a:endParaRPr lang="en-US" altLang="en-US" sz="1400">
              <a:ea typeface="DejaVu Sans" charset="0"/>
              <a:cs typeface="DejaVu Sans" charset="0"/>
            </a:endParaRPr>
          </a:p>
        </p:txBody>
      </p:sp>
      <p:sp>
        <p:nvSpPr>
          <p:cNvPr id="72705" name="Text Box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086100" y="590550"/>
            <a:ext cx="3886200" cy="291465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sp>
      <p:sp>
        <p:nvSpPr>
          <p:cNvPr id="72706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1006662" y="3691155"/>
            <a:ext cx="8047132" cy="349733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none" anchor="ctr"/>
          <a:lstStyle/>
          <a:p>
            <a:endParaRPr lang="fr-FR" altLang="x-none">
              <a:ea typeface="MS PGothic" charset="-128"/>
            </a:endParaRPr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Slide Number Placeholder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9pPr>
          </a:lstStyle>
          <a:p>
            <a:pPr>
              <a:spcBef>
                <a:spcPct val="0"/>
              </a:spcBef>
            </a:pPr>
            <a:fld id="{5994E7DC-1DA0-6F4B-945E-B4ED5FCD4B5B}" type="slidenum">
              <a:rPr lang="en-US" altLang="en-US" sz="1400">
                <a:ea typeface="DejaVu Sans" charset="0"/>
                <a:cs typeface="DejaVu Sans" charset="0"/>
              </a:rPr>
              <a:pPr>
                <a:spcBef>
                  <a:spcPct val="0"/>
                </a:spcBef>
              </a:pPr>
              <a:t>36</a:t>
            </a:fld>
            <a:endParaRPr lang="en-US" altLang="en-US" sz="1400">
              <a:ea typeface="DejaVu Sans" charset="0"/>
              <a:cs typeface="DejaVu Sans" charset="0"/>
            </a:endParaRPr>
          </a:p>
        </p:txBody>
      </p:sp>
      <p:sp>
        <p:nvSpPr>
          <p:cNvPr id="73729" name="Text Box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086100" y="590550"/>
            <a:ext cx="3886200" cy="291465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sp>
      <p:sp>
        <p:nvSpPr>
          <p:cNvPr id="2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1006662" y="3691155"/>
            <a:ext cx="8047132" cy="349733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none" anchor="ctr"/>
          <a:lstStyle/>
          <a:p>
            <a:endParaRPr lang="fr-FR" altLang="x-none">
              <a:ea typeface="MS PGothic" charset="-128"/>
            </a:endParaRPr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Slide Number Placeholder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9pPr>
          </a:lstStyle>
          <a:p>
            <a:pPr>
              <a:spcBef>
                <a:spcPct val="0"/>
              </a:spcBef>
            </a:pPr>
            <a:fld id="{5D59D8E8-CDA8-6442-A2BF-9004FD20F1C9}" type="slidenum">
              <a:rPr lang="en-US" altLang="en-US" sz="1400">
                <a:ea typeface="DejaVu Sans" charset="0"/>
                <a:cs typeface="DejaVu Sans" charset="0"/>
              </a:rPr>
              <a:pPr>
                <a:spcBef>
                  <a:spcPct val="0"/>
                </a:spcBef>
              </a:pPr>
              <a:t>37</a:t>
            </a:fld>
            <a:endParaRPr lang="en-US" altLang="en-US" sz="1400">
              <a:ea typeface="DejaVu Sans" charset="0"/>
              <a:cs typeface="DejaVu Sans" charset="0"/>
            </a:endParaRPr>
          </a:p>
        </p:txBody>
      </p:sp>
      <p:sp>
        <p:nvSpPr>
          <p:cNvPr id="44033" name="Text Box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086100" y="590550"/>
            <a:ext cx="3886200" cy="291465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sp>
      <p:sp>
        <p:nvSpPr>
          <p:cNvPr id="44034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1006662" y="3691155"/>
            <a:ext cx="8047132" cy="349733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none" anchor="ctr"/>
          <a:lstStyle/>
          <a:p>
            <a:endParaRPr lang="fr-FR" altLang="x-none">
              <a:ea typeface="MS PGothic" charset="-128"/>
            </a:endParaRPr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Slide Number Placeholder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9pPr>
          </a:lstStyle>
          <a:p>
            <a:pPr>
              <a:spcBef>
                <a:spcPct val="0"/>
              </a:spcBef>
            </a:pPr>
            <a:fld id="{10308192-C1AE-2242-B59A-8A48EDEB5B65}" type="slidenum">
              <a:rPr lang="en-US" altLang="en-US" sz="1400">
                <a:ea typeface="DejaVu Sans" charset="0"/>
                <a:cs typeface="DejaVu Sans" charset="0"/>
              </a:rPr>
              <a:pPr>
                <a:spcBef>
                  <a:spcPct val="0"/>
                </a:spcBef>
              </a:pPr>
              <a:t>43</a:t>
            </a:fld>
            <a:endParaRPr lang="en-US" altLang="en-US" sz="1400">
              <a:ea typeface="DejaVu Sans" charset="0"/>
              <a:cs typeface="DejaVu Sans" charset="0"/>
            </a:endParaRPr>
          </a:p>
        </p:txBody>
      </p:sp>
      <p:sp>
        <p:nvSpPr>
          <p:cNvPr id="44033" name="Text Box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086100" y="590550"/>
            <a:ext cx="3886200" cy="291465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sp>
      <p:sp>
        <p:nvSpPr>
          <p:cNvPr id="44034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1006662" y="3691155"/>
            <a:ext cx="8047132" cy="349733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none" anchor="ctr"/>
          <a:lstStyle/>
          <a:p>
            <a:endParaRPr lang="fr-FR" altLang="x-none">
              <a:ea typeface="MS PGothic" charset="-128"/>
            </a:endParaRPr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 lim="800000"/>
          </a:ln>
        </p:spPr>
      </p:sp>
      <p:sp>
        <p:nvSpPr>
          <p:cNvPr id="86019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fr-FR" altLang="en-US">
              <a:ea typeface="MS PGothic" charset="-128"/>
            </a:endParaRPr>
          </a:p>
        </p:txBody>
      </p:sp>
      <p:sp>
        <p:nvSpPr>
          <p:cNvPr id="86020" name="Slide Number Placeholder 3"/>
          <p:cNvSpPr>
            <a:spLocks noGrp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9pPr>
          </a:lstStyle>
          <a:p>
            <a:pPr hangingPunct="1">
              <a:spcBef>
                <a:spcPct val="0"/>
              </a:spcBef>
            </a:pPr>
            <a:fld id="{A0E3F158-072D-AB4D-9165-DDACA824DF91}" type="slidenum">
              <a:rPr lang="en-US" altLang="en-US">
                <a:solidFill>
                  <a:schemeClr val="tx1"/>
                </a:solidFill>
                <a:latin typeface="Calibri" charset="0"/>
                <a:ea typeface="DejaVu Sans" charset="0"/>
                <a:cs typeface="DejaVu Sans" charset="0"/>
              </a:rPr>
              <a:pPr hangingPunct="1">
                <a:spcBef>
                  <a:spcPct val="0"/>
                </a:spcBef>
              </a:pPr>
              <a:t>45</a:t>
            </a:fld>
            <a:endParaRPr lang="en-US" altLang="en-US">
              <a:solidFill>
                <a:schemeClr val="tx1"/>
              </a:solidFill>
              <a:latin typeface="Calibri" charset="0"/>
              <a:ea typeface="DejaVu Sans" charset="0"/>
              <a:cs typeface="DejaVu Sans" charset="0"/>
            </a:endParaRPr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Slide Number Placeholder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9pPr>
          </a:lstStyle>
          <a:p>
            <a:pPr>
              <a:spcBef>
                <a:spcPct val="0"/>
              </a:spcBef>
            </a:pPr>
            <a:fld id="{F2A5A49C-AE45-7E4F-B24A-34FD3A2CC3CA}" type="slidenum">
              <a:rPr lang="en-US" altLang="en-US" sz="1400">
                <a:ea typeface="DejaVu Sans" charset="0"/>
                <a:cs typeface="DejaVu Sans" charset="0"/>
              </a:rPr>
              <a:pPr>
                <a:spcBef>
                  <a:spcPct val="0"/>
                </a:spcBef>
              </a:pPr>
              <a:t>50</a:t>
            </a:fld>
            <a:endParaRPr lang="en-US" altLang="en-US" sz="1400">
              <a:ea typeface="DejaVu Sans" charset="0"/>
              <a:cs typeface="DejaVu Sans" charset="0"/>
            </a:endParaRPr>
          </a:p>
        </p:txBody>
      </p:sp>
      <p:sp>
        <p:nvSpPr>
          <p:cNvPr id="44033" name="Text Box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086100" y="590550"/>
            <a:ext cx="3886200" cy="291465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sp>
      <p:sp>
        <p:nvSpPr>
          <p:cNvPr id="44034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1006662" y="3691155"/>
            <a:ext cx="8047132" cy="349733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none" anchor="ctr"/>
          <a:lstStyle/>
          <a:p>
            <a:endParaRPr lang="fr-FR" altLang="x-none">
              <a:ea typeface="MS PGothic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9pPr>
          </a:lstStyle>
          <a:p>
            <a:pPr>
              <a:spcBef>
                <a:spcPct val="0"/>
              </a:spcBef>
            </a:pPr>
            <a:fld id="{E1341FBA-AA76-C642-A07A-490F7B98672F}" type="slidenum">
              <a:rPr lang="en-US" altLang="en-US" sz="1400">
                <a:ea typeface="DejaVu Sans" charset="0"/>
                <a:cs typeface="DejaVu Sans" charset="0"/>
              </a:rPr>
              <a:pPr>
                <a:spcBef>
                  <a:spcPct val="0"/>
                </a:spcBef>
              </a:pPr>
              <a:t>4</a:t>
            </a:fld>
            <a:endParaRPr lang="en-US" altLang="en-US" sz="1400">
              <a:ea typeface="DejaVu Sans" charset="0"/>
              <a:cs typeface="DejaVu Sans" charset="0"/>
            </a:endParaRPr>
          </a:p>
        </p:txBody>
      </p:sp>
      <p:sp>
        <p:nvSpPr>
          <p:cNvPr id="41985" name="Text Box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086100" y="590550"/>
            <a:ext cx="3886200" cy="291465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sp>
      <p:sp>
        <p:nvSpPr>
          <p:cNvPr id="41986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1006662" y="3691155"/>
            <a:ext cx="8047132" cy="349733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none" anchor="ctr"/>
          <a:lstStyle/>
          <a:p>
            <a:endParaRPr lang="fr-FR" altLang="x-none">
              <a:ea typeface="MS PGothic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9pPr>
          </a:lstStyle>
          <a:p>
            <a:pPr>
              <a:spcBef>
                <a:spcPct val="0"/>
              </a:spcBef>
            </a:pPr>
            <a:fld id="{7CA02B2D-658B-9845-9BF4-92446248061A}" type="slidenum">
              <a:rPr lang="en-US" altLang="en-US" sz="1400">
                <a:ea typeface="DejaVu Sans" charset="0"/>
                <a:cs typeface="DejaVu Sans" charset="0"/>
              </a:rPr>
              <a:pPr>
                <a:spcBef>
                  <a:spcPct val="0"/>
                </a:spcBef>
              </a:pPr>
              <a:t>5</a:t>
            </a:fld>
            <a:endParaRPr lang="en-US" altLang="en-US" sz="1400">
              <a:ea typeface="DejaVu Sans" charset="0"/>
              <a:cs typeface="DejaVu Sans" charset="0"/>
            </a:endParaRPr>
          </a:p>
        </p:txBody>
      </p:sp>
      <p:sp>
        <p:nvSpPr>
          <p:cNvPr id="43009" name="Text Box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086100" y="590550"/>
            <a:ext cx="3886200" cy="291465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sp>
      <p:sp>
        <p:nvSpPr>
          <p:cNvPr id="43010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1006662" y="3691155"/>
            <a:ext cx="8047132" cy="349733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none" anchor="ctr"/>
          <a:lstStyle/>
          <a:p>
            <a:endParaRPr lang="fr-FR" altLang="x-none">
              <a:ea typeface="MS PGothic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9pPr>
          </a:lstStyle>
          <a:p>
            <a:pPr>
              <a:spcBef>
                <a:spcPct val="0"/>
              </a:spcBef>
            </a:pPr>
            <a:fld id="{216B7AC7-7289-AE4C-8D75-FD46FDD38B72}" type="slidenum">
              <a:rPr lang="en-US" altLang="en-US" sz="1400">
                <a:ea typeface="DejaVu Sans" charset="0"/>
                <a:cs typeface="DejaVu Sans" charset="0"/>
              </a:rPr>
              <a:pPr>
                <a:spcBef>
                  <a:spcPct val="0"/>
                </a:spcBef>
              </a:pPr>
              <a:t>7</a:t>
            </a:fld>
            <a:endParaRPr lang="en-US" altLang="en-US" sz="1400">
              <a:ea typeface="DejaVu Sans" charset="0"/>
              <a:cs typeface="DejaVu Sans" charset="0"/>
            </a:endParaRPr>
          </a:p>
        </p:txBody>
      </p:sp>
      <p:sp>
        <p:nvSpPr>
          <p:cNvPr id="44033" name="Text Box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086100" y="590550"/>
            <a:ext cx="3886200" cy="291465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sp>
      <p:sp>
        <p:nvSpPr>
          <p:cNvPr id="44034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1006662" y="3691155"/>
            <a:ext cx="8047132" cy="349733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none" anchor="ctr"/>
          <a:lstStyle/>
          <a:p>
            <a:endParaRPr lang="fr-FR" altLang="x-none">
              <a:ea typeface="MS PGothic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9pPr>
          </a:lstStyle>
          <a:p>
            <a:pPr>
              <a:spcBef>
                <a:spcPct val="0"/>
              </a:spcBef>
            </a:pPr>
            <a:fld id="{8A8F48B2-1BFB-3E44-9C60-27752C2ABB03}" type="slidenum">
              <a:rPr lang="en-US" altLang="en-US" sz="1400">
                <a:ea typeface="DejaVu Sans" charset="0"/>
                <a:cs typeface="DejaVu Sans" charset="0"/>
              </a:rPr>
              <a:pPr>
                <a:spcBef>
                  <a:spcPct val="0"/>
                </a:spcBef>
              </a:pPr>
              <a:t>8</a:t>
            </a:fld>
            <a:endParaRPr lang="en-US" altLang="en-US" sz="1400">
              <a:ea typeface="DejaVu Sans" charset="0"/>
              <a:cs typeface="DejaVu Sans" charset="0"/>
            </a:endParaRPr>
          </a:p>
        </p:txBody>
      </p:sp>
      <p:sp>
        <p:nvSpPr>
          <p:cNvPr id="45057" name="Text Box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086100" y="590550"/>
            <a:ext cx="3886200" cy="291465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sp>
      <p:sp>
        <p:nvSpPr>
          <p:cNvPr id="45058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1006662" y="3691155"/>
            <a:ext cx="8047132" cy="349733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none" anchor="ctr"/>
          <a:lstStyle/>
          <a:p>
            <a:endParaRPr lang="fr-FR" altLang="x-none">
              <a:ea typeface="MS PGothic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9pPr>
          </a:lstStyle>
          <a:p>
            <a:pPr>
              <a:spcBef>
                <a:spcPct val="0"/>
              </a:spcBef>
            </a:pPr>
            <a:fld id="{8A74FBCF-5C48-CC47-8D8B-731CC54F09A9}" type="slidenum">
              <a:rPr lang="en-US" altLang="en-US" sz="1400">
                <a:ea typeface="DejaVu Sans" charset="0"/>
                <a:cs typeface="DejaVu Sans" charset="0"/>
              </a:rPr>
              <a:pPr>
                <a:spcBef>
                  <a:spcPct val="0"/>
                </a:spcBef>
              </a:pPr>
              <a:t>9</a:t>
            </a:fld>
            <a:endParaRPr lang="en-US" altLang="en-US" sz="1400">
              <a:ea typeface="DejaVu Sans" charset="0"/>
              <a:cs typeface="DejaVu Sans" charset="0"/>
            </a:endParaRPr>
          </a:p>
        </p:txBody>
      </p:sp>
      <p:sp>
        <p:nvSpPr>
          <p:cNvPr id="46081" name="Text Box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086100" y="590550"/>
            <a:ext cx="3886200" cy="291465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sp>
      <p:sp>
        <p:nvSpPr>
          <p:cNvPr id="46082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1006662" y="3691155"/>
            <a:ext cx="8047132" cy="349733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none" anchor="ctr"/>
          <a:lstStyle/>
          <a:p>
            <a:endParaRPr lang="fr-FR" altLang="x-none">
              <a:ea typeface="MS PGothic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charset="0"/>
                <a:ea typeface="MS PGothic" charset="-128"/>
              </a:defRPr>
            </a:lvl9pPr>
          </a:lstStyle>
          <a:p>
            <a:pPr>
              <a:spcBef>
                <a:spcPct val="0"/>
              </a:spcBef>
            </a:pPr>
            <a:fld id="{61A1A8B3-5F23-E943-B656-8E548BEED64E}" type="slidenum">
              <a:rPr lang="en-US" altLang="en-US" sz="1400">
                <a:ea typeface="DejaVu Sans" charset="0"/>
                <a:cs typeface="DejaVu Sans" charset="0"/>
              </a:rPr>
              <a:pPr>
                <a:spcBef>
                  <a:spcPct val="0"/>
                </a:spcBef>
              </a:pPr>
              <a:t>10</a:t>
            </a:fld>
            <a:endParaRPr lang="en-US" altLang="en-US" sz="1400">
              <a:ea typeface="DejaVu Sans" charset="0"/>
              <a:cs typeface="DejaVu Sans" charset="0"/>
            </a:endParaRPr>
          </a:p>
        </p:txBody>
      </p:sp>
      <p:sp>
        <p:nvSpPr>
          <p:cNvPr id="47105" name="Text Box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086100" y="590550"/>
            <a:ext cx="3886200" cy="291465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</p:sp>
      <p:sp>
        <p:nvSpPr>
          <p:cNvPr id="47106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1006662" y="3691155"/>
            <a:ext cx="8047132" cy="349733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none" anchor="ctr"/>
          <a:lstStyle/>
          <a:p>
            <a:endParaRPr lang="fr-FR" altLang="x-none">
              <a:ea typeface="MS PGothic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US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Cliquez pour modifier le style des sous-titres du masque</a:t>
            </a:r>
            <a:endParaRPr lang="fr-FR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F21D60-E8F8-B84B-9A39-22EE0B0EC95F}" type="slidenum">
              <a:rPr lang="en-US" altLang="en-US"/>
              <a:pPr>
                <a:defRPr/>
              </a:pPr>
              <a:t>‹N°›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188119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Cliquez pour modifier les styles du texte du masque</a:t>
            </a:r>
          </a:p>
          <a:p>
            <a:pPr lvl="1"/>
            <a:r>
              <a:rPr lang="en-US"/>
              <a:t>Deuxième niveau</a:t>
            </a:r>
          </a:p>
          <a:p>
            <a:pPr lvl="2"/>
            <a:r>
              <a:rPr lang="en-US"/>
              <a:t>Troisième niveau</a:t>
            </a:r>
          </a:p>
          <a:p>
            <a:pPr lvl="3"/>
            <a:r>
              <a:rPr lang="en-US"/>
              <a:t>Quatrième niveau</a:t>
            </a:r>
          </a:p>
          <a:p>
            <a:pPr lvl="4"/>
            <a:r>
              <a:rPr lang="en-US"/>
              <a:t>Cinquième niveau</a:t>
            </a:r>
            <a:endParaRPr lang="fr-FR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BB48EC-B75A-104F-AEA1-3E00D23E130A}" type="slidenum">
              <a:rPr lang="en-US" altLang="en-US"/>
              <a:pPr>
                <a:defRPr/>
              </a:pPr>
              <a:t>‹N°›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91460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305675" y="301625"/>
            <a:ext cx="2266950" cy="5849938"/>
          </a:xfrm>
        </p:spPr>
        <p:txBody>
          <a:bodyPr vert="eaVert"/>
          <a:lstStyle/>
          <a:p>
            <a:r>
              <a:rPr lang="en-US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0037" cy="5849938"/>
          </a:xfrm>
        </p:spPr>
        <p:txBody>
          <a:bodyPr vert="eaVert"/>
          <a:lstStyle/>
          <a:p>
            <a:pPr lvl="0"/>
            <a:r>
              <a:rPr lang="en-US"/>
              <a:t>Cliquez pour modifier les styles du texte du masque</a:t>
            </a:r>
          </a:p>
          <a:p>
            <a:pPr lvl="1"/>
            <a:r>
              <a:rPr lang="en-US"/>
              <a:t>Deuxième niveau</a:t>
            </a:r>
          </a:p>
          <a:p>
            <a:pPr lvl="2"/>
            <a:r>
              <a:rPr lang="en-US"/>
              <a:t>Troisième niveau</a:t>
            </a:r>
          </a:p>
          <a:p>
            <a:pPr lvl="3"/>
            <a:r>
              <a:rPr lang="en-US"/>
              <a:t>Quatrième niveau</a:t>
            </a:r>
          </a:p>
          <a:p>
            <a:pPr lvl="4"/>
            <a:r>
              <a:rPr lang="en-US"/>
              <a:t>Cinquième niveau</a:t>
            </a:r>
            <a:endParaRPr lang="fr-FR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A3078D-FC3F-CC44-AEF9-DB862AF9936C}" type="slidenum">
              <a:rPr lang="en-US" altLang="en-US"/>
              <a:pPr>
                <a:defRPr/>
              </a:pPr>
              <a:t>‹N°›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346497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69387" cy="1260475"/>
          </a:xfrm>
        </p:spPr>
        <p:txBody>
          <a:bodyPr/>
          <a:lstStyle/>
          <a:p>
            <a:r>
              <a:rPr lang="en-US"/>
              <a:t>Cliquez et modifiez le titre</a:t>
            </a:r>
            <a:endParaRPr lang="fr-FR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A15E11-F3D3-8A4D-A48B-B3936A43BD2E}" type="slidenum">
              <a:rPr lang="en-US" altLang="en-US"/>
              <a:pPr>
                <a:defRPr/>
              </a:pPr>
              <a:t>‹N°›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970456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Cliquez pour modifier les styles du texte du masque</a:t>
            </a:r>
          </a:p>
          <a:p>
            <a:pPr lvl="1"/>
            <a:r>
              <a:rPr lang="en-US"/>
              <a:t>Deuxième niveau</a:t>
            </a:r>
          </a:p>
          <a:p>
            <a:pPr lvl="2"/>
            <a:r>
              <a:rPr lang="en-US"/>
              <a:t>Troisième niveau</a:t>
            </a:r>
          </a:p>
          <a:p>
            <a:pPr lvl="3"/>
            <a:r>
              <a:rPr lang="en-US"/>
              <a:t>Quatrième niveau</a:t>
            </a:r>
          </a:p>
          <a:p>
            <a:pPr lvl="4"/>
            <a:r>
              <a:rPr lang="en-US"/>
              <a:t>Cinquième niveau</a:t>
            </a:r>
            <a:endParaRPr lang="fr-FR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10A0A2-054C-E74C-9622-8C011A7DD4ED}" type="slidenum">
              <a:rPr lang="en-US" altLang="en-US"/>
              <a:pPr>
                <a:defRPr/>
              </a:pPr>
              <a:t>‹N°›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38592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Cliquez pour modifier les styles du texte du masque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E25BF5-944D-2F4A-94BC-5828AC4EB077}" type="slidenum">
              <a:rPr lang="en-US" altLang="en-US"/>
              <a:pPr>
                <a:defRPr/>
              </a:pPr>
              <a:t>‹N°›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13283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383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Cliquez pour modifier les styles du texte du masque</a:t>
            </a:r>
          </a:p>
          <a:p>
            <a:pPr lvl="1"/>
            <a:r>
              <a:rPr lang="en-US"/>
              <a:t>Deuxième niveau</a:t>
            </a:r>
          </a:p>
          <a:p>
            <a:pPr lvl="2"/>
            <a:r>
              <a:rPr lang="en-US"/>
              <a:t>Troisième niveau</a:t>
            </a:r>
          </a:p>
          <a:p>
            <a:pPr lvl="3"/>
            <a:r>
              <a:rPr lang="en-US"/>
              <a:t>Quatrième niveau</a:t>
            </a:r>
          </a:p>
          <a:p>
            <a:pPr lvl="4"/>
            <a:r>
              <a:rPr lang="en-US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9287" cy="4383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Cliquez pour modifier les styles du texte du masque</a:t>
            </a:r>
          </a:p>
          <a:p>
            <a:pPr lvl="1"/>
            <a:r>
              <a:rPr lang="en-US"/>
              <a:t>Deuxième niveau</a:t>
            </a:r>
          </a:p>
          <a:p>
            <a:pPr lvl="2"/>
            <a:r>
              <a:rPr lang="en-US"/>
              <a:t>Troisième niveau</a:t>
            </a:r>
          </a:p>
          <a:p>
            <a:pPr lvl="3"/>
            <a:r>
              <a:rPr lang="en-US"/>
              <a:t>Quatrième niveau</a:t>
            </a:r>
          </a:p>
          <a:p>
            <a:pPr lvl="4"/>
            <a:r>
              <a:rPr lang="en-US"/>
              <a:t>Cinquième niveau</a:t>
            </a:r>
            <a:endParaRPr lang="fr-FR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045F4C-8D3A-9548-89A6-CACCFBC804EE}" type="slidenum">
              <a:rPr lang="en-US" altLang="en-US"/>
              <a:pPr>
                <a:defRPr/>
              </a:pPr>
              <a:t>‹N°›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42537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Cliquez pour modifier les styles du texte du masque</a:t>
            </a:r>
          </a:p>
          <a:p>
            <a:pPr lvl="1"/>
            <a:r>
              <a:rPr lang="en-US"/>
              <a:t>Deuxième niveau</a:t>
            </a:r>
          </a:p>
          <a:p>
            <a:pPr lvl="2"/>
            <a:r>
              <a:rPr lang="en-US"/>
              <a:t>Troisième niveau</a:t>
            </a:r>
          </a:p>
          <a:p>
            <a:pPr lvl="3"/>
            <a:r>
              <a:rPr lang="en-US"/>
              <a:t>Quatrième niveau</a:t>
            </a:r>
          </a:p>
          <a:p>
            <a:pPr lvl="4"/>
            <a:r>
              <a:rPr lang="en-US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Cliquez pour modifier les styles du texte du masque</a:t>
            </a:r>
          </a:p>
          <a:p>
            <a:pPr lvl="1"/>
            <a:r>
              <a:rPr lang="en-US"/>
              <a:t>Deuxième niveau</a:t>
            </a:r>
          </a:p>
          <a:p>
            <a:pPr lvl="2"/>
            <a:r>
              <a:rPr lang="en-US"/>
              <a:t>Troisième niveau</a:t>
            </a:r>
          </a:p>
          <a:p>
            <a:pPr lvl="3"/>
            <a:r>
              <a:rPr lang="en-US"/>
              <a:t>Quatrième niveau</a:t>
            </a:r>
          </a:p>
          <a:p>
            <a:pPr lvl="4"/>
            <a:r>
              <a:rPr lang="en-US"/>
              <a:t>Cinquième niveau</a:t>
            </a:r>
            <a:endParaRPr lang="fr-FR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EBD0FB-83E9-9342-AF72-2B42923F41CB}" type="slidenum">
              <a:rPr lang="en-US" altLang="en-US"/>
              <a:pPr>
                <a:defRPr/>
              </a:pPr>
              <a:t>‹N°›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783184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Cliquez et modifiez le titre</a:t>
            </a:r>
            <a:endParaRPr lang="fr-FR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715004-BFC6-B04D-B56A-968236D5D38B}" type="slidenum">
              <a:rPr lang="en-US" altLang="en-US"/>
              <a:pPr>
                <a:defRPr/>
              </a:pPr>
              <a:t>‹N°›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628667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CE028D-CDD1-F943-B4FB-5516DA9C48B4}" type="slidenum">
              <a:rPr lang="en-US" altLang="en-US"/>
              <a:pPr>
                <a:defRPr/>
              </a:pPr>
              <a:t>‹N°›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078528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Cliquez pour modifier les styles du texte du masque</a:t>
            </a:r>
          </a:p>
          <a:p>
            <a:pPr lvl="1"/>
            <a:r>
              <a:rPr lang="en-US"/>
              <a:t>Deuxième niveau</a:t>
            </a:r>
          </a:p>
          <a:p>
            <a:pPr lvl="2"/>
            <a:r>
              <a:rPr lang="en-US"/>
              <a:t>Troisième niveau</a:t>
            </a:r>
          </a:p>
          <a:p>
            <a:pPr lvl="3"/>
            <a:r>
              <a:rPr lang="en-US"/>
              <a:t>Quatrième niveau</a:t>
            </a:r>
          </a:p>
          <a:p>
            <a:pPr lvl="4"/>
            <a:r>
              <a:rPr lang="en-US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Cliquez pour modifier les styles du texte du masque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A53E89-2972-2240-A6F9-646ACBFD3088}" type="slidenum">
              <a:rPr lang="en-US" altLang="en-US"/>
              <a:pPr>
                <a:defRPr/>
              </a:pPr>
              <a:t>‹N°›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48377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Cliquez pour modifier les styles du texte du masque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C29BD6-E55D-C643-8FD3-B41739213734}" type="slidenum">
              <a:rPr lang="en-US" altLang="en-US"/>
              <a:pPr>
                <a:defRPr/>
              </a:pPr>
              <a:t>‹N°›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132451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 w="73080">
            <a:solidFill>
              <a:srgbClr val="3465AF">
                <a:alpha val="50195"/>
              </a:srgb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the title text format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383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24192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the outline text format</a:t>
            </a:r>
          </a:p>
          <a:p>
            <a:pPr lvl="1"/>
            <a:r>
              <a:rPr lang="en-GB" altLang="en-US"/>
              <a:t>Second Outline Level</a:t>
            </a:r>
          </a:p>
          <a:p>
            <a:pPr lvl="2"/>
            <a:r>
              <a:rPr lang="en-GB" altLang="en-US"/>
              <a:t>Third Outline Level</a:t>
            </a:r>
          </a:p>
          <a:p>
            <a:pPr lvl="3"/>
            <a:r>
              <a:rPr lang="en-GB" altLang="en-US"/>
              <a:t>Fourth Outline Level</a:t>
            </a:r>
          </a:p>
          <a:p>
            <a:pPr lvl="4"/>
            <a:r>
              <a:rPr lang="en-GB" altLang="en-US"/>
              <a:t>Fifth Outline Level</a:t>
            </a:r>
          </a:p>
          <a:p>
            <a:pPr lvl="4"/>
            <a:r>
              <a:rPr lang="en-GB" altLang="en-US"/>
              <a:t>Sixth Outline Level</a:t>
            </a:r>
          </a:p>
          <a:p>
            <a:pPr lvl="4"/>
            <a:r>
              <a:rPr lang="en-GB" altLang="en-US"/>
              <a:t>Seventh Outline Level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 sz="14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1400">
                <a:solidFill>
                  <a:srgbClr val="000000"/>
                </a:solidFill>
                <a:latin typeface="Times New Roman" charset="0"/>
                <a:ea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fld id="{1095A03F-045E-444B-94E0-15C62E5BB0F8}" type="slidenum">
              <a:rPr lang="en-US" altLang="en-US"/>
              <a:pPr>
                <a:defRPr/>
              </a:pPr>
              <a:t>‹N°›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defTabSz="457200" rtl="0" eaLnBrk="0" fontAlgn="base" hangingPunct="0">
        <a:lnSpc>
          <a:spcPct val="9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666666"/>
          </a:solidFill>
          <a:latin typeface="+mj-lt"/>
          <a:ea typeface="MS PGothic" panose="020B0600070205080204" pitchFamily="34" charset="-128"/>
          <a:cs typeface="+mj-cs"/>
        </a:defRPr>
      </a:lvl1pPr>
      <a:lvl2pPr algn="ctr" defTabSz="457200" rtl="0" eaLnBrk="0" fontAlgn="base" hangingPunct="0">
        <a:lnSpc>
          <a:spcPct val="9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666666"/>
          </a:solidFill>
          <a:latin typeface="Arial" charset="0"/>
          <a:ea typeface="MS PGothic" panose="020B0600070205080204" pitchFamily="34" charset="-128"/>
          <a:cs typeface="DejaVu Sans" charset="0"/>
        </a:defRPr>
      </a:lvl2pPr>
      <a:lvl3pPr algn="ctr" defTabSz="457200" rtl="0" eaLnBrk="0" fontAlgn="base" hangingPunct="0">
        <a:lnSpc>
          <a:spcPct val="9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666666"/>
          </a:solidFill>
          <a:latin typeface="Arial" charset="0"/>
          <a:ea typeface="MS PGothic" panose="020B0600070205080204" pitchFamily="34" charset="-128"/>
          <a:cs typeface="DejaVu Sans" charset="0"/>
        </a:defRPr>
      </a:lvl3pPr>
      <a:lvl4pPr algn="ctr" defTabSz="457200" rtl="0" eaLnBrk="0" fontAlgn="base" hangingPunct="0">
        <a:lnSpc>
          <a:spcPct val="9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666666"/>
          </a:solidFill>
          <a:latin typeface="Arial" charset="0"/>
          <a:ea typeface="MS PGothic" panose="020B0600070205080204" pitchFamily="34" charset="-128"/>
          <a:cs typeface="DejaVu Sans" charset="0"/>
        </a:defRPr>
      </a:lvl4pPr>
      <a:lvl5pPr algn="ctr" defTabSz="457200" rtl="0" eaLnBrk="0" fontAlgn="base" hangingPunct="0">
        <a:lnSpc>
          <a:spcPct val="9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666666"/>
          </a:solidFill>
          <a:latin typeface="Arial" charset="0"/>
          <a:ea typeface="MS PGothic" panose="020B0600070205080204" pitchFamily="34" charset="-128"/>
          <a:cs typeface="DejaVu Sans" charset="0"/>
        </a:defRPr>
      </a:lvl5pPr>
      <a:lvl6pPr marL="2514600" indent="-228600" algn="ctr" defTabSz="457200" rtl="0" fontAlgn="base" hangingPunct="0">
        <a:lnSpc>
          <a:spcPct val="9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666666"/>
          </a:solidFill>
          <a:latin typeface="Arial" charset="0"/>
          <a:ea typeface="ＭＳ Ｐゴシック" charset="0"/>
          <a:cs typeface="DejaVu Sans" charset="0"/>
        </a:defRPr>
      </a:lvl6pPr>
      <a:lvl7pPr marL="2971800" indent="-228600" algn="ctr" defTabSz="457200" rtl="0" fontAlgn="base" hangingPunct="0">
        <a:lnSpc>
          <a:spcPct val="9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666666"/>
          </a:solidFill>
          <a:latin typeface="Arial" charset="0"/>
          <a:ea typeface="ＭＳ Ｐゴシック" charset="0"/>
          <a:cs typeface="DejaVu Sans" charset="0"/>
        </a:defRPr>
      </a:lvl7pPr>
      <a:lvl8pPr marL="3429000" indent="-228600" algn="ctr" defTabSz="457200" rtl="0" fontAlgn="base" hangingPunct="0">
        <a:lnSpc>
          <a:spcPct val="9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666666"/>
          </a:solidFill>
          <a:latin typeface="Arial" charset="0"/>
          <a:ea typeface="ＭＳ Ｐゴシック" charset="0"/>
          <a:cs typeface="DejaVu Sans" charset="0"/>
        </a:defRPr>
      </a:lvl8pPr>
      <a:lvl9pPr marL="3886200" indent="-228600" algn="ctr" defTabSz="457200" rtl="0" fontAlgn="base" hangingPunct="0">
        <a:lnSpc>
          <a:spcPct val="9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666666"/>
          </a:solidFill>
          <a:latin typeface="Arial" charset="0"/>
          <a:ea typeface="ＭＳ Ｐゴシック" charset="0"/>
          <a:cs typeface="DejaVu Sans" charset="0"/>
        </a:defRPr>
      </a:lvl9pPr>
    </p:titleStyle>
    <p:bodyStyle>
      <a:lvl1pPr marL="342900" indent="-342900" algn="l" defTabSz="457200" rtl="0" eaLnBrk="0" fontAlgn="base" hangingPunct="0">
        <a:lnSpc>
          <a:spcPct val="94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charset="0"/>
        <a:defRPr sz="3200">
          <a:solidFill>
            <a:srgbClr val="000000"/>
          </a:solidFill>
          <a:latin typeface="+mn-lt"/>
          <a:ea typeface="MS PGothic" panose="020B0600070205080204" pitchFamily="34" charset="-128"/>
          <a:cs typeface="+mn-cs"/>
        </a:defRPr>
      </a:lvl1pPr>
      <a:lvl2pPr marL="742950" indent="-285750" algn="l" defTabSz="457200" rtl="0" eaLnBrk="0" fontAlgn="base" hangingPunct="0">
        <a:lnSpc>
          <a:spcPct val="94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charset="0"/>
        <a:defRPr sz="2800">
          <a:solidFill>
            <a:srgbClr val="000000"/>
          </a:solidFill>
          <a:latin typeface="+mn-lt"/>
          <a:ea typeface="MS PGothic" panose="020B0600070205080204" pitchFamily="34" charset="-128"/>
          <a:cs typeface="+mn-cs"/>
        </a:defRPr>
      </a:lvl2pPr>
      <a:lvl3pPr marL="1143000" indent="-228600" algn="l" defTabSz="457200" rtl="0" eaLnBrk="0" fontAlgn="base" hangingPunct="0">
        <a:lnSpc>
          <a:spcPct val="94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+mn-lt"/>
          <a:ea typeface="MS PGothic" panose="020B0600070205080204" pitchFamily="34" charset="-128"/>
          <a:cs typeface="+mn-cs"/>
        </a:defRPr>
      </a:lvl3pPr>
      <a:lvl4pPr marL="1600200" indent="-228600" algn="l" defTabSz="457200" rtl="0" eaLnBrk="0" fontAlgn="base" hangingPunct="0">
        <a:lnSpc>
          <a:spcPct val="94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MS PGothic" panose="020B0600070205080204" pitchFamily="34" charset="-128"/>
          <a:cs typeface="+mn-cs"/>
        </a:defRPr>
      </a:lvl4pPr>
      <a:lvl5pPr marL="2057400" indent="-228600" algn="l" defTabSz="457200" rtl="0" eaLnBrk="0" fontAlgn="base" hangingPunct="0">
        <a:lnSpc>
          <a:spcPct val="94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MS PGothic" panose="020B0600070205080204" pitchFamily="34" charset="-128"/>
          <a:cs typeface="+mn-cs"/>
        </a:defRPr>
      </a:lvl5pPr>
      <a:lvl6pPr marL="2514600" indent="-228600" algn="l" defTabSz="457200" rtl="0" fontAlgn="base" hangingPunct="0">
        <a:lnSpc>
          <a:spcPct val="94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57200" rtl="0" fontAlgn="base" hangingPunct="0">
        <a:lnSpc>
          <a:spcPct val="94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57200" rtl="0" fontAlgn="base" hangingPunct="0">
        <a:lnSpc>
          <a:spcPct val="94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57200" rtl="0" fontAlgn="base" hangingPunct="0">
        <a:lnSpc>
          <a:spcPct val="94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2760663"/>
            <a:ext cx="9070975" cy="1262062"/>
          </a:xfrm>
        </p:spPr>
        <p:txBody>
          <a:bodyPr tIns="33264"/>
          <a:lstStyle/>
          <a:p>
            <a:pPr eaLnBrk="1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  <a:defRPr/>
            </a:pPr>
            <a:r>
              <a:rPr lang="en-US">
                <a:ea typeface="+mj-ea"/>
              </a:rPr>
              <a:t>Concurrent programming:</a:t>
            </a:r>
            <a:br>
              <a:rPr lang="en-US">
                <a:ea typeface="+mj-ea"/>
              </a:rPr>
            </a:br>
            <a:r>
              <a:rPr lang="en-US">
                <a:ea typeface="+mj-ea"/>
              </a:rPr>
              <a:t>From theory to practice</a:t>
            </a:r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503238" y="4953000"/>
            <a:ext cx="9070975" cy="1368425"/>
          </a:xfrm>
        </p:spPr>
        <p:txBody>
          <a:bodyPr anchor="ctr"/>
          <a:lstStyle/>
          <a:p>
            <a:pPr marL="0" indent="0" algn="r" eaLnBrk="1"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</a:pPr>
            <a:r>
              <a:rPr lang="en-US" altLang="en-US" b="1" dirty="0">
                <a:ea typeface="MS PGothic" charset="-128"/>
              </a:rPr>
              <a:t>Concurrent Algorithms 2017</a:t>
            </a:r>
            <a:br>
              <a:rPr lang="en-US" altLang="en-US" dirty="0">
                <a:ea typeface="MS PGothic" charset="-128"/>
              </a:rPr>
            </a:br>
            <a:r>
              <a:rPr lang="en-US" altLang="en-US" dirty="0">
                <a:ea typeface="MS PGothic" charset="-128"/>
              </a:rPr>
              <a:t>Georgios Chatzopoulos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0975" cy="1262063"/>
          </a:xfrm>
        </p:spPr>
        <p:txBody>
          <a:bodyPr tIns="33264"/>
          <a:lstStyle/>
          <a:p>
            <a:pPr eaLnBrk="1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  <a:defRPr/>
            </a:pPr>
            <a:r>
              <a:rPr lang="en-US">
                <a:ea typeface="+mj-ea"/>
              </a:rPr>
              <a:t>Why do we use caching?</a:t>
            </a:r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475038" y="1768475"/>
            <a:ext cx="6103937" cy="4384675"/>
          </a:xfrm>
        </p:spPr>
        <p:txBody>
          <a:bodyPr/>
          <a:lstStyle/>
          <a:p>
            <a:pPr marL="431800" indent="-323850" eaLnBrk="1">
              <a:buSzPct val="45000"/>
              <a:buFont typeface="Wingdings" charset="2"/>
              <a:buChar char="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</a:tabLst>
            </a:pPr>
            <a:r>
              <a:rPr lang="en-US" altLang="en-US" sz="3200">
                <a:solidFill>
                  <a:srgbClr val="C0C0C0"/>
                </a:solidFill>
                <a:ea typeface="MS PGothic" charset="-128"/>
              </a:rPr>
              <a:t>Core freq: 2GHz = 0.5 ns / instr</a:t>
            </a:r>
          </a:p>
          <a:p>
            <a:pPr marL="431800" indent="-323850" eaLnBrk="1">
              <a:buSzPct val="45000"/>
              <a:buFont typeface="Wingdings" charset="2"/>
              <a:buChar char="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</a:tabLst>
            </a:pPr>
            <a:r>
              <a:rPr lang="en-US" altLang="en-US" sz="3200">
                <a:solidFill>
                  <a:srgbClr val="C0C0C0"/>
                </a:solidFill>
                <a:ea typeface="MS PGothic" charset="-128"/>
              </a:rPr>
              <a:t>Core → Disk = ~ms</a:t>
            </a:r>
          </a:p>
          <a:p>
            <a:pPr marL="431800" indent="-323850" eaLnBrk="1">
              <a:buSzPct val="45000"/>
              <a:buFont typeface="Wingdings" charset="2"/>
              <a:buChar char="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</a:tabLst>
            </a:pPr>
            <a:r>
              <a:rPr lang="en-US" altLang="en-US" sz="3200">
                <a:ea typeface="MS PGothic" charset="-128"/>
              </a:rPr>
              <a:t>Core → Memory = ~100ns</a:t>
            </a:r>
          </a:p>
        </p:txBody>
      </p:sp>
      <p:sp>
        <p:nvSpPr>
          <p:cNvPr id="19460" name="Rectangle 3"/>
          <p:cNvSpPr>
            <a:spLocks noChangeArrowheads="1"/>
          </p:cNvSpPr>
          <p:nvPr/>
        </p:nvSpPr>
        <p:spPr bwMode="auto">
          <a:xfrm>
            <a:off x="1139825" y="1828800"/>
            <a:ext cx="1554163" cy="549275"/>
          </a:xfrm>
          <a:prstGeom prst="rect">
            <a:avLst/>
          </a:prstGeom>
          <a:solidFill>
            <a:srgbClr val="729FCF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4656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600">
                <a:solidFill>
                  <a:srgbClr val="E6E6FF"/>
                </a:solidFill>
              </a:rPr>
              <a:t>Core</a:t>
            </a:r>
          </a:p>
        </p:txBody>
      </p:sp>
      <p:sp>
        <p:nvSpPr>
          <p:cNvPr id="19461" name="AutoShape 4"/>
          <p:cNvSpPr>
            <a:spLocks noChangeArrowheads="1"/>
          </p:cNvSpPr>
          <p:nvPr/>
        </p:nvSpPr>
        <p:spPr bwMode="auto">
          <a:xfrm>
            <a:off x="407988" y="6126163"/>
            <a:ext cx="3017837" cy="822325"/>
          </a:xfrm>
          <a:prstGeom prst="roundRect">
            <a:avLst>
              <a:gd name="adj" fmla="val 16667"/>
            </a:avLst>
          </a:prstGeom>
          <a:solidFill>
            <a:srgbClr val="800000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4656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600">
                <a:solidFill>
                  <a:srgbClr val="E6E6FF"/>
                </a:solidFill>
              </a:rPr>
              <a:t>Disk</a:t>
            </a:r>
          </a:p>
        </p:txBody>
      </p:sp>
      <p:cxnSp>
        <p:nvCxnSpPr>
          <p:cNvPr id="19462" name="AutoShape 5"/>
          <p:cNvCxnSpPr>
            <a:cxnSpLocks noChangeShapeType="1"/>
            <a:stCxn id="19461" idx="0"/>
            <a:endCxn id="19463" idx="2"/>
          </p:cNvCxnSpPr>
          <p:nvPr/>
        </p:nvCxnSpPr>
        <p:spPr bwMode="auto">
          <a:xfrm flipV="1">
            <a:off x="1916113" y="5943600"/>
            <a:ext cx="1587" cy="182563"/>
          </a:xfrm>
          <a:prstGeom prst="straightConnector1">
            <a:avLst/>
          </a:prstGeom>
          <a:noFill/>
          <a:ln w="3672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9463" name="AutoShape 6"/>
          <p:cNvSpPr>
            <a:spLocks noChangeArrowheads="1"/>
          </p:cNvSpPr>
          <p:nvPr/>
        </p:nvSpPr>
        <p:spPr bwMode="auto">
          <a:xfrm>
            <a:off x="839788" y="5303838"/>
            <a:ext cx="2152650" cy="639762"/>
          </a:xfrm>
          <a:prstGeom prst="roundRect">
            <a:avLst>
              <a:gd name="adj" fmla="val 16667"/>
            </a:avLst>
          </a:prstGeom>
          <a:solidFill>
            <a:srgbClr val="808000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4656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600">
                <a:solidFill>
                  <a:srgbClr val="E6E6FF"/>
                </a:solidFill>
              </a:rPr>
              <a:t>Memory</a:t>
            </a:r>
          </a:p>
        </p:txBody>
      </p:sp>
      <p:cxnSp>
        <p:nvCxnSpPr>
          <p:cNvPr id="19464" name="AutoShape 7"/>
          <p:cNvCxnSpPr>
            <a:cxnSpLocks noChangeShapeType="1"/>
            <a:stCxn id="19463" idx="0"/>
            <a:endCxn id="19460" idx="2"/>
          </p:cNvCxnSpPr>
          <p:nvPr/>
        </p:nvCxnSpPr>
        <p:spPr bwMode="auto">
          <a:xfrm flipV="1">
            <a:off x="1916113" y="2378075"/>
            <a:ext cx="1587" cy="2925763"/>
          </a:xfrm>
          <a:prstGeom prst="straightConnector1">
            <a:avLst/>
          </a:prstGeom>
          <a:noFill/>
          <a:ln w="3672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9465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1pPr>
            <a:lvl2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2pPr>
            <a:lvl3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3pPr>
            <a:lvl4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4pPr>
            <a:lvl5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9pPr>
          </a:lstStyle>
          <a:p>
            <a:pPr>
              <a:buFont typeface="Times New Roman" charset="0"/>
              <a:buNone/>
            </a:pPr>
            <a:fld id="{256AF728-21EF-4E4B-9AC4-57651838132C}" type="slidenum">
              <a:rPr lang="en-US" altLang="en-US">
                <a:solidFill>
                  <a:srgbClr val="000000"/>
                </a:solidFill>
                <a:latin typeface="Times New Roman" charset="0"/>
              </a:rPr>
              <a:pPr>
                <a:buFont typeface="Times New Roman" charset="0"/>
                <a:buNone/>
              </a:pPr>
              <a:t>10</a:t>
            </a:fld>
            <a:endParaRPr lang="en-US" altLang="en-US">
              <a:solidFill>
                <a:srgbClr val="000000"/>
              </a:solidFill>
              <a:latin typeface="Times New Roman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0975" cy="1262063"/>
          </a:xfrm>
        </p:spPr>
        <p:txBody>
          <a:bodyPr tIns="33264"/>
          <a:lstStyle/>
          <a:p>
            <a:pPr eaLnBrk="1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  <a:defRPr/>
            </a:pPr>
            <a:r>
              <a:rPr lang="en-US">
                <a:ea typeface="+mj-ea"/>
              </a:rPr>
              <a:t>Why do we use caching?</a:t>
            </a:r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475038" y="1768475"/>
            <a:ext cx="6103937" cy="4384675"/>
          </a:xfrm>
        </p:spPr>
        <p:txBody>
          <a:bodyPr/>
          <a:lstStyle/>
          <a:p>
            <a:pPr marL="431800" indent="-323850" eaLnBrk="1">
              <a:buSzPct val="45000"/>
              <a:buFont typeface="Wingdings" charset="2"/>
              <a:buChar char="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</a:tabLst>
            </a:pPr>
            <a:r>
              <a:rPr lang="en-US" altLang="en-US" sz="3200">
                <a:solidFill>
                  <a:srgbClr val="C0C0C0"/>
                </a:solidFill>
                <a:ea typeface="MS PGothic" charset="-128"/>
              </a:rPr>
              <a:t>Core freq: 2GHz = 0.5 ns / instr</a:t>
            </a:r>
          </a:p>
          <a:p>
            <a:pPr marL="431800" indent="-323850" eaLnBrk="1">
              <a:buSzPct val="45000"/>
              <a:buFont typeface="Wingdings" charset="2"/>
              <a:buChar char="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</a:tabLst>
            </a:pPr>
            <a:r>
              <a:rPr lang="en-US" altLang="en-US" sz="3200">
                <a:solidFill>
                  <a:srgbClr val="C0C0C0"/>
                </a:solidFill>
                <a:ea typeface="MS PGothic" charset="-128"/>
              </a:rPr>
              <a:t>Core → Disk = ~ms</a:t>
            </a:r>
          </a:p>
          <a:p>
            <a:pPr marL="431800" indent="-323850" eaLnBrk="1">
              <a:buSzPct val="45000"/>
              <a:buFont typeface="Wingdings" charset="2"/>
              <a:buChar char="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</a:tabLst>
            </a:pPr>
            <a:r>
              <a:rPr lang="en-US" altLang="en-US" sz="3200">
                <a:solidFill>
                  <a:srgbClr val="C0C0C0"/>
                </a:solidFill>
                <a:ea typeface="MS PGothic" charset="-128"/>
              </a:rPr>
              <a:t>Core → Memory = ~100ns</a:t>
            </a:r>
          </a:p>
          <a:p>
            <a:pPr marL="431800" indent="-323850" eaLnBrk="1">
              <a:buSzPct val="45000"/>
              <a:buFont typeface="Wingdings" charset="2"/>
              <a:buChar char="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</a:tabLst>
            </a:pPr>
            <a:r>
              <a:rPr lang="en-US" altLang="en-US" sz="3200">
                <a:ea typeface="MS PGothic" charset="-128"/>
              </a:rPr>
              <a:t>Cache</a:t>
            </a:r>
          </a:p>
          <a:p>
            <a:pPr marL="863600" lvl="1" indent="-323850" eaLnBrk="1">
              <a:buSzPct val="75000"/>
              <a:buFont typeface="Symbol" charset="2"/>
              <a:buChar char="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</a:tabLst>
            </a:pPr>
            <a:r>
              <a:rPr lang="en-US" altLang="en-US" sz="2800">
                <a:ea typeface="MS PGothic" charset="-128"/>
              </a:rPr>
              <a:t>Large = slow</a:t>
            </a:r>
          </a:p>
          <a:p>
            <a:pPr marL="863600" lvl="1" indent="-323850" eaLnBrk="1">
              <a:buSzPct val="75000"/>
              <a:buFont typeface="Symbol" charset="2"/>
              <a:buChar char="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</a:tabLst>
            </a:pPr>
            <a:r>
              <a:rPr lang="en-US" altLang="en-US" sz="2800">
                <a:ea typeface="MS PGothic" charset="-128"/>
              </a:rPr>
              <a:t>Medium = medium</a:t>
            </a:r>
          </a:p>
          <a:p>
            <a:pPr marL="863600" lvl="1" indent="-323850" eaLnBrk="1">
              <a:buSzPct val="75000"/>
              <a:buFont typeface="Symbol" charset="2"/>
              <a:buChar char="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</a:tabLst>
            </a:pPr>
            <a:r>
              <a:rPr lang="en-US" altLang="en-US" sz="2800">
                <a:ea typeface="MS PGothic" charset="-128"/>
              </a:rPr>
              <a:t>Small = fast</a:t>
            </a:r>
          </a:p>
          <a:p>
            <a:pPr marL="863600" lvl="1" indent="-323850" eaLnBrk="1">
              <a:buSzPct val="75000"/>
              <a:buFont typeface="Symbol" charset="2"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</a:tabLst>
            </a:pPr>
            <a:endParaRPr lang="en-US" altLang="en-US" sz="2800">
              <a:ea typeface="MS PGothic" charset="-128"/>
            </a:endParaRPr>
          </a:p>
        </p:txBody>
      </p:sp>
      <p:sp>
        <p:nvSpPr>
          <p:cNvPr id="21508" name="Rectangle 3"/>
          <p:cNvSpPr>
            <a:spLocks noChangeArrowheads="1"/>
          </p:cNvSpPr>
          <p:nvPr/>
        </p:nvSpPr>
        <p:spPr bwMode="auto">
          <a:xfrm>
            <a:off x="1139825" y="1828800"/>
            <a:ext cx="1554163" cy="549275"/>
          </a:xfrm>
          <a:prstGeom prst="rect">
            <a:avLst/>
          </a:prstGeom>
          <a:solidFill>
            <a:srgbClr val="729FCF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4656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600">
                <a:solidFill>
                  <a:srgbClr val="E6E6FF"/>
                </a:solidFill>
              </a:rPr>
              <a:t>Core</a:t>
            </a:r>
          </a:p>
        </p:txBody>
      </p:sp>
      <p:sp>
        <p:nvSpPr>
          <p:cNvPr id="21509" name="AutoShape 4"/>
          <p:cNvSpPr>
            <a:spLocks noChangeArrowheads="1"/>
          </p:cNvSpPr>
          <p:nvPr/>
        </p:nvSpPr>
        <p:spPr bwMode="auto">
          <a:xfrm>
            <a:off x="407988" y="6126163"/>
            <a:ext cx="3017837" cy="822325"/>
          </a:xfrm>
          <a:prstGeom prst="roundRect">
            <a:avLst>
              <a:gd name="adj" fmla="val 16667"/>
            </a:avLst>
          </a:prstGeom>
          <a:solidFill>
            <a:srgbClr val="800000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4656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600">
                <a:solidFill>
                  <a:srgbClr val="E6E6FF"/>
                </a:solidFill>
              </a:rPr>
              <a:t>Disk</a:t>
            </a:r>
          </a:p>
        </p:txBody>
      </p:sp>
      <p:cxnSp>
        <p:nvCxnSpPr>
          <p:cNvPr id="21510" name="AutoShape 5"/>
          <p:cNvCxnSpPr>
            <a:cxnSpLocks noChangeShapeType="1"/>
            <a:stCxn id="21509" idx="0"/>
            <a:endCxn id="21511" idx="2"/>
          </p:cNvCxnSpPr>
          <p:nvPr/>
        </p:nvCxnSpPr>
        <p:spPr bwMode="auto">
          <a:xfrm flipV="1">
            <a:off x="1916113" y="5943600"/>
            <a:ext cx="1587" cy="182563"/>
          </a:xfrm>
          <a:prstGeom prst="straightConnector1">
            <a:avLst/>
          </a:prstGeom>
          <a:noFill/>
          <a:ln w="3672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511" name="AutoShape 6"/>
          <p:cNvSpPr>
            <a:spLocks noChangeArrowheads="1"/>
          </p:cNvSpPr>
          <p:nvPr/>
        </p:nvSpPr>
        <p:spPr bwMode="auto">
          <a:xfrm>
            <a:off x="839788" y="5303838"/>
            <a:ext cx="2152650" cy="639762"/>
          </a:xfrm>
          <a:prstGeom prst="roundRect">
            <a:avLst>
              <a:gd name="adj" fmla="val 16667"/>
            </a:avLst>
          </a:prstGeom>
          <a:solidFill>
            <a:srgbClr val="808000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4656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600">
                <a:solidFill>
                  <a:srgbClr val="E6E6FF"/>
                </a:solidFill>
              </a:rPr>
              <a:t>Memory</a:t>
            </a:r>
          </a:p>
        </p:txBody>
      </p:sp>
      <p:cxnSp>
        <p:nvCxnSpPr>
          <p:cNvPr id="21512" name="AutoShape 7"/>
          <p:cNvCxnSpPr>
            <a:cxnSpLocks noChangeShapeType="1"/>
            <a:stCxn id="21511" idx="0"/>
            <a:endCxn id="21508" idx="2"/>
          </p:cNvCxnSpPr>
          <p:nvPr/>
        </p:nvCxnSpPr>
        <p:spPr bwMode="auto">
          <a:xfrm flipV="1">
            <a:off x="1916113" y="2378075"/>
            <a:ext cx="1587" cy="2925763"/>
          </a:xfrm>
          <a:prstGeom prst="straightConnector1">
            <a:avLst/>
          </a:prstGeom>
          <a:noFill/>
          <a:ln w="3672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513" name="AutoShape 8"/>
          <p:cNvSpPr>
            <a:spLocks noChangeArrowheads="1"/>
          </p:cNvSpPr>
          <p:nvPr/>
        </p:nvSpPr>
        <p:spPr bwMode="auto">
          <a:xfrm>
            <a:off x="839788" y="2560638"/>
            <a:ext cx="2152650" cy="2560637"/>
          </a:xfrm>
          <a:prstGeom prst="roundRect">
            <a:avLst>
              <a:gd name="adj" fmla="val 16667"/>
            </a:avLst>
          </a:prstGeom>
          <a:solidFill>
            <a:srgbClr val="944794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4656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600">
                <a:solidFill>
                  <a:srgbClr val="E6E6FF"/>
                </a:solidFill>
              </a:rPr>
              <a:t>Cache</a:t>
            </a:r>
          </a:p>
        </p:txBody>
      </p:sp>
      <p:sp>
        <p:nvSpPr>
          <p:cNvPr id="21514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1pPr>
            <a:lvl2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2pPr>
            <a:lvl3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3pPr>
            <a:lvl4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4pPr>
            <a:lvl5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9pPr>
          </a:lstStyle>
          <a:p>
            <a:pPr>
              <a:buFont typeface="Times New Roman" charset="0"/>
              <a:buNone/>
            </a:pPr>
            <a:fld id="{3EBB1E86-2C6D-5C45-8BCE-18C1E7D816C4}" type="slidenum">
              <a:rPr lang="en-US" altLang="en-US">
                <a:solidFill>
                  <a:srgbClr val="000000"/>
                </a:solidFill>
                <a:latin typeface="Times New Roman" charset="0"/>
              </a:rPr>
              <a:pPr>
                <a:buFont typeface="Times New Roman" charset="0"/>
                <a:buNone/>
              </a:pPr>
              <a:t>11</a:t>
            </a:fld>
            <a:endParaRPr lang="en-US" altLang="en-US">
              <a:solidFill>
                <a:srgbClr val="000000"/>
              </a:solidFill>
              <a:latin typeface="Times New Roman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0975" cy="1262063"/>
          </a:xfrm>
        </p:spPr>
        <p:txBody>
          <a:bodyPr tIns="33264"/>
          <a:lstStyle/>
          <a:p>
            <a:pPr eaLnBrk="1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  <a:defRPr/>
            </a:pPr>
            <a:r>
              <a:rPr lang="en-US">
                <a:ea typeface="+mj-ea"/>
              </a:rPr>
              <a:t>Why do we use caching?</a:t>
            </a:r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475038" y="1768475"/>
            <a:ext cx="6103937" cy="4384675"/>
          </a:xfrm>
        </p:spPr>
        <p:txBody>
          <a:bodyPr/>
          <a:lstStyle/>
          <a:p>
            <a:pPr marL="431800" indent="-323850" eaLnBrk="1">
              <a:buSzPct val="45000"/>
              <a:buFont typeface="Wingdings" charset="2"/>
              <a:buChar char="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</a:tabLst>
            </a:pPr>
            <a:r>
              <a:rPr lang="en-US" altLang="en-US" sz="3200">
                <a:solidFill>
                  <a:srgbClr val="C0C0C0"/>
                </a:solidFill>
                <a:ea typeface="MS PGothic" charset="-128"/>
              </a:rPr>
              <a:t>Core freq: 2GHz = 0.5 ns / instr</a:t>
            </a:r>
          </a:p>
          <a:p>
            <a:pPr marL="431800" indent="-323850" eaLnBrk="1">
              <a:buSzPct val="45000"/>
              <a:buFont typeface="Wingdings" charset="2"/>
              <a:buChar char="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</a:tabLst>
            </a:pPr>
            <a:r>
              <a:rPr lang="en-US" altLang="en-US" sz="3200">
                <a:solidFill>
                  <a:srgbClr val="C0C0C0"/>
                </a:solidFill>
                <a:ea typeface="MS PGothic" charset="-128"/>
              </a:rPr>
              <a:t>Core → Disk = ~ms</a:t>
            </a:r>
          </a:p>
          <a:p>
            <a:pPr marL="431800" indent="-323850" eaLnBrk="1">
              <a:buSzPct val="45000"/>
              <a:buFont typeface="Wingdings" charset="2"/>
              <a:buChar char="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</a:tabLst>
            </a:pPr>
            <a:r>
              <a:rPr lang="en-US" altLang="en-US" sz="3200">
                <a:solidFill>
                  <a:srgbClr val="C0C0C0"/>
                </a:solidFill>
                <a:ea typeface="MS PGothic" charset="-128"/>
              </a:rPr>
              <a:t>Core → Memory = ~100ns</a:t>
            </a:r>
          </a:p>
          <a:p>
            <a:pPr marL="431800" indent="-323850" eaLnBrk="1">
              <a:buSzPct val="45000"/>
              <a:buFont typeface="Wingdings" charset="2"/>
              <a:buChar char="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</a:tabLst>
            </a:pPr>
            <a:r>
              <a:rPr lang="en-US" altLang="en-US" sz="3200">
                <a:ea typeface="MS PGothic" charset="-128"/>
              </a:rPr>
              <a:t>Cache</a:t>
            </a:r>
          </a:p>
          <a:p>
            <a:pPr marL="863600" lvl="1" indent="-323850" eaLnBrk="1">
              <a:buSzPct val="75000"/>
              <a:buFont typeface="Symbol" charset="2"/>
              <a:buChar char="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</a:tabLst>
            </a:pPr>
            <a:r>
              <a:rPr lang="en-US" altLang="en-US" sz="2800">
                <a:ea typeface="MS PGothic" charset="-128"/>
              </a:rPr>
              <a:t>Core → L3 = ~20ns</a:t>
            </a:r>
          </a:p>
          <a:p>
            <a:pPr marL="863600" lvl="1" indent="-323850" eaLnBrk="1">
              <a:buSzPct val="75000"/>
              <a:buFont typeface="Symbol" charset="2"/>
              <a:buChar char="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</a:tabLst>
            </a:pPr>
            <a:r>
              <a:rPr lang="en-US" altLang="en-US" sz="2800">
                <a:ea typeface="MS PGothic" charset="-128"/>
              </a:rPr>
              <a:t>Core → L2 = ~7ns</a:t>
            </a:r>
          </a:p>
          <a:p>
            <a:pPr marL="863600" lvl="1" indent="-323850" eaLnBrk="1">
              <a:buSzPct val="75000"/>
              <a:buFont typeface="Symbol" charset="2"/>
              <a:buChar char="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</a:tabLst>
            </a:pPr>
            <a:r>
              <a:rPr lang="en-US" altLang="en-US" sz="2800">
                <a:ea typeface="MS PGothic" charset="-128"/>
              </a:rPr>
              <a:t>Core → L1 = ~1ns</a:t>
            </a:r>
          </a:p>
        </p:txBody>
      </p:sp>
      <p:sp>
        <p:nvSpPr>
          <p:cNvPr id="23556" name="Rectangle 3"/>
          <p:cNvSpPr>
            <a:spLocks noChangeArrowheads="1"/>
          </p:cNvSpPr>
          <p:nvPr/>
        </p:nvSpPr>
        <p:spPr bwMode="auto">
          <a:xfrm>
            <a:off x="1139825" y="1828800"/>
            <a:ext cx="1554163" cy="549275"/>
          </a:xfrm>
          <a:prstGeom prst="rect">
            <a:avLst/>
          </a:prstGeom>
          <a:solidFill>
            <a:srgbClr val="729FCF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4656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600">
                <a:solidFill>
                  <a:srgbClr val="E6E6FF"/>
                </a:solidFill>
              </a:rPr>
              <a:t>Core</a:t>
            </a:r>
          </a:p>
        </p:txBody>
      </p:sp>
      <p:sp>
        <p:nvSpPr>
          <p:cNvPr id="23557" name="AutoShape 4"/>
          <p:cNvSpPr>
            <a:spLocks noChangeArrowheads="1"/>
          </p:cNvSpPr>
          <p:nvPr/>
        </p:nvSpPr>
        <p:spPr bwMode="auto">
          <a:xfrm>
            <a:off x="407988" y="6126163"/>
            <a:ext cx="3017837" cy="822325"/>
          </a:xfrm>
          <a:prstGeom prst="roundRect">
            <a:avLst>
              <a:gd name="adj" fmla="val 16667"/>
            </a:avLst>
          </a:prstGeom>
          <a:solidFill>
            <a:srgbClr val="800000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4656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600">
                <a:solidFill>
                  <a:srgbClr val="E6E6FF"/>
                </a:solidFill>
              </a:rPr>
              <a:t>Disk</a:t>
            </a:r>
          </a:p>
        </p:txBody>
      </p:sp>
      <p:cxnSp>
        <p:nvCxnSpPr>
          <p:cNvPr id="23558" name="AutoShape 5"/>
          <p:cNvCxnSpPr>
            <a:cxnSpLocks noChangeShapeType="1"/>
            <a:stCxn id="23557" idx="0"/>
            <a:endCxn id="23559" idx="2"/>
          </p:cNvCxnSpPr>
          <p:nvPr/>
        </p:nvCxnSpPr>
        <p:spPr bwMode="auto">
          <a:xfrm flipV="1">
            <a:off x="1916113" y="5943600"/>
            <a:ext cx="1587" cy="182563"/>
          </a:xfrm>
          <a:prstGeom prst="straightConnector1">
            <a:avLst/>
          </a:prstGeom>
          <a:noFill/>
          <a:ln w="3672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3559" name="AutoShape 6"/>
          <p:cNvSpPr>
            <a:spLocks noChangeArrowheads="1"/>
          </p:cNvSpPr>
          <p:nvPr/>
        </p:nvSpPr>
        <p:spPr bwMode="auto">
          <a:xfrm>
            <a:off x="839788" y="5303838"/>
            <a:ext cx="2152650" cy="639762"/>
          </a:xfrm>
          <a:prstGeom prst="roundRect">
            <a:avLst>
              <a:gd name="adj" fmla="val 16667"/>
            </a:avLst>
          </a:prstGeom>
          <a:solidFill>
            <a:srgbClr val="808000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4656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600">
                <a:solidFill>
                  <a:srgbClr val="E6E6FF"/>
                </a:solidFill>
              </a:rPr>
              <a:t>Memory</a:t>
            </a:r>
          </a:p>
        </p:txBody>
      </p:sp>
      <p:cxnSp>
        <p:nvCxnSpPr>
          <p:cNvPr id="23560" name="AutoShape 7"/>
          <p:cNvCxnSpPr>
            <a:cxnSpLocks noChangeShapeType="1"/>
            <a:stCxn id="23559" idx="0"/>
            <a:endCxn id="23556" idx="2"/>
          </p:cNvCxnSpPr>
          <p:nvPr/>
        </p:nvCxnSpPr>
        <p:spPr bwMode="auto">
          <a:xfrm flipV="1">
            <a:off x="1916113" y="2378075"/>
            <a:ext cx="1587" cy="2925763"/>
          </a:xfrm>
          <a:prstGeom prst="straightConnector1">
            <a:avLst/>
          </a:prstGeom>
          <a:noFill/>
          <a:ln w="3672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3561" name="AutoShape 8"/>
          <p:cNvSpPr>
            <a:spLocks noChangeArrowheads="1"/>
          </p:cNvSpPr>
          <p:nvPr/>
        </p:nvSpPr>
        <p:spPr bwMode="auto">
          <a:xfrm>
            <a:off x="1006475" y="4613275"/>
            <a:ext cx="1828800" cy="465138"/>
          </a:xfrm>
          <a:prstGeom prst="roundRect">
            <a:avLst>
              <a:gd name="adj" fmla="val 16667"/>
            </a:avLst>
          </a:prstGeom>
          <a:solidFill>
            <a:srgbClr val="944794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4656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600">
                <a:solidFill>
                  <a:srgbClr val="E6E6FF"/>
                </a:solidFill>
              </a:rPr>
              <a:t>L3</a:t>
            </a:r>
          </a:p>
        </p:txBody>
      </p:sp>
      <p:sp>
        <p:nvSpPr>
          <p:cNvPr id="23562" name="AutoShape 9"/>
          <p:cNvSpPr>
            <a:spLocks noChangeArrowheads="1"/>
          </p:cNvSpPr>
          <p:nvPr/>
        </p:nvSpPr>
        <p:spPr bwMode="auto">
          <a:xfrm>
            <a:off x="1316038" y="3822700"/>
            <a:ext cx="1189037" cy="301625"/>
          </a:xfrm>
          <a:prstGeom prst="roundRect">
            <a:avLst>
              <a:gd name="adj" fmla="val 16667"/>
            </a:avLst>
          </a:prstGeom>
          <a:solidFill>
            <a:srgbClr val="944794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4656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600">
                <a:solidFill>
                  <a:srgbClr val="E6E6FF"/>
                </a:solidFill>
              </a:rPr>
              <a:t>L2</a:t>
            </a:r>
          </a:p>
        </p:txBody>
      </p:sp>
      <p:sp>
        <p:nvSpPr>
          <p:cNvPr id="23563" name="AutoShape 10"/>
          <p:cNvSpPr>
            <a:spLocks noChangeArrowheads="1"/>
          </p:cNvSpPr>
          <p:nvPr/>
        </p:nvSpPr>
        <p:spPr bwMode="auto">
          <a:xfrm>
            <a:off x="1531938" y="2651125"/>
            <a:ext cx="787400" cy="301625"/>
          </a:xfrm>
          <a:prstGeom prst="roundRect">
            <a:avLst>
              <a:gd name="adj" fmla="val 16667"/>
            </a:avLst>
          </a:prstGeom>
          <a:solidFill>
            <a:srgbClr val="944794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4656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600">
                <a:solidFill>
                  <a:srgbClr val="E6E6FF"/>
                </a:solidFill>
              </a:rPr>
              <a:t>L1</a:t>
            </a:r>
          </a:p>
        </p:txBody>
      </p:sp>
      <p:sp>
        <p:nvSpPr>
          <p:cNvPr id="23564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1pPr>
            <a:lvl2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2pPr>
            <a:lvl3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3pPr>
            <a:lvl4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4pPr>
            <a:lvl5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9pPr>
          </a:lstStyle>
          <a:p>
            <a:pPr>
              <a:buFont typeface="Times New Roman" charset="0"/>
              <a:buNone/>
            </a:pPr>
            <a:fld id="{054882B5-F08D-024E-9214-DDBD64D05A97}" type="slidenum">
              <a:rPr lang="en-US" altLang="en-US">
                <a:solidFill>
                  <a:srgbClr val="000000"/>
                </a:solidFill>
                <a:latin typeface="Times New Roman" charset="0"/>
              </a:rPr>
              <a:pPr>
                <a:buFont typeface="Times New Roman" charset="0"/>
                <a:buNone/>
              </a:pPr>
              <a:t>12</a:t>
            </a:fld>
            <a:endParaRPr lang="en-US" altLang="en-US">
              <a:solidFill>
                <a:srgbClr val="000000"/>
              </a:solidFill>
              <a:latin typeface="Times New Roman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0975" cy="1262063"/>
          </a:xfrm>
        </p:spPr>
        <p:txBody>
          <a:bodyPr tIns="33264"/>
          <a:lstStyle/>
          <a:p>
            <a:pPr eaLnBrk="1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  <a:defRPr/>
            </a:pPr>
            <a:r>
              <a:rPr lang="en-US">
                <a:ea typeface="+mj-ea"/>
              </a:rPr>
              <a:t>Typical server configurations</a:t>
            </a:r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03238" y="1768475"/>
            <a:ext cx="4425950" cy="4384675"/>
          </a:xfrm>
        </p:spPr>
        <p:txBody>
          <a:bodyPr/>
          <a:lstStyle/>
          <a:p>
            <a:pPr marL="431800" indent="-323850" eaLnBrk="1">
              <a:buSzPct val="45000"/>
              <a:buFont typeface="Wingdings" charset="0"/>
              <a:buChar char="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</a:tabLst>
              <a:defRPr/>
            </a:pPr>
            <a:r>
              <a:rPr lang="en-US" sz="3200" b="1" dirty="0">
                <a:ea typeface="+mn-ea"/>
              </a:rPr>
              <a:t>Intel Xeon</a:t>
            </a:r>
          </a:p>
          <a:p>
            <a:pPr marL="863600" lvl="1" indent="-323850" eaLnBrk="1">
              <a:buSzPct val="75000"/>
              <a:buFont typeface="Symbol" charset="0"/>
              <a:buChar char="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</a:tabLst>
              <a:defRPr/>
            </a:pPr>
            <a:r>
              <a:rPr lang="en-US" sz="2800" dirty="0">
                <a:ea typeface="+mn-ea"/>
              </a:rPr>
              <a:t>1</a:t>
            </a:r>
            <a:r>
              <a:rPr lang="el-GR" sz="2800" dirty="0">
                <a:ea typeface="+mn-ea"/>
              </a:rPr>
              <a:t>2</a:t>
            </a:r>
            <a:r>
              <a:rPr lang="en-US" sz="2800" dirty="0">
                <a:ea typeface="+mn-ea"/>
              </a:rPr>
              <a:t> cores @ 2.4GHz</a:t>
            </a:r>
          </a:p>
          <a:p>
            <a:pPr marL="863600" lvl="1" indent="-323850" eaLnBrk="1">
              <a:buSzPct val="75000"/>
              <a:buFont typeface="Symbol" charset="0"/>
              <a:buChar char="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</a:tabLst>
              <a:defRPr/>
            </a:pPr>
            <a:r>
              <a:rPr lang="en-US" sz="2800" dirty="0">
                <a:ea typeface="+mn-ea"/>
              </a:rPr>
              <a:t>L1: 32KB</a:t>
            </a:r>
          </a:p>
          <a:p>
            <a:pPr marL="863600" lvl="1" indent="-323850" eaLnBrk="1">
              <a:buSzPct val="75000"/>
              <a:buFont typeface="Symbol" charset="0"/>
              <a:buChar char="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</a:tabLst>
              <a:defRPr/>
            </a:pPr>
            <a:r>
              <a:rPr lang="en-US" sz="2800" dirty="0">
                <a:ea typeface="+mn-ea"/>
              </a:rPr>
              <a:t>L2: 256KB</a:t>
            </a:r>
          </a:p>
          <a:p>
            <a:pPr marL="863600" lvl="1" indent="-323850" eaLnBrk="1">
              <a:buSzPct val="75000"/>
              <a:buFont typeface="Symbol" charset="0"/>
              <a:buChar char="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</a:tabLst>
              <a:defRPr/>
            </a:pPr>
            <a:r>
              <a:rPr lang="en-US" sz="2800" dirty="0">
                <a:ea typeface="+mn-ea"/>
              </a:rPr>
              <a:t>L3: 24MB</a:t>
            </a:r>
          </a:p>
          <a:p>
            <a:pPr marL="863600" lvl="1" indent="-323850" eaLnBrk="1">
              <a:buSzPct val="75000"/>
              <a:buFont typeface="Symbol" charset="0"/>
              <a:buChar char="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</a:tabLst>
              <a:defRPr/>
            </a:pPr>
            <a:r>
              <a:rPr lang="en-US" sz="2800" dirty="0">
                <a:ea typeface="+mn-ea"/>
              </a:rPr>
              <a:t>Memory: </a:t>
            </a:r>
            <a:r>
              <a:rPr lang="el-GR" sz="2800" dirty="0">
                <a:ea typeface="+mn-ea"/>
              </a:rPr>
              <a:t>256</a:t>
            </a:r>
            <a:r>
              <a:rPr lang="en-US" sz="2800" dirty="0">
                <a:ea typeface="+mn-ea"/>
              </a:rPr>
              <a:t>GB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2"/>
          </p:nvPr>
        </p:nvSpPr>
        <p:spPr>
          <a:xfrm>
            <a:off x="5151438" y="1768475"/>
            <a:ext cx="4425950" cy="4384675"/>
          </a:xfrm>
        </p:spPr>
        <p:txBody>
          <a:bodyPr/>
          <a:lstStyle/>
          <a:p>
            <a:pPr marL="431800" indent="-323850" eaLnBrk="1">
              <a:buSzPct val="45000"/>
              <a:buFont typeface="Wingdings" charset="0"/>
              <a:buChar char="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</a:tabLst>
              <a:defRPr/>
            </a:pPr>
            <a:r>
              <a:rPr lang="en-US" sz="3200" b="1" dirty="0">
                <a:ea typeface="+mn-ea"/>
              </a:rPr>
              <a:t>AMD Opteron</a:t>
            </a:r>
          </a:p>
          <a:p>
            <a:pPr marL="863600" lvl="1" indent="-323850" eaLnBrk="1">
              <a:buSzPct val="75000"/>
              <a:buFont typeface="Symbol" charset="0"/>
              <a:buChar char="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</a:tabLst>
              <a:defRPr/>
            </a:pPr>
            <a:r>
              <a:rPr lang="en-US" sz="2800" dirty="0">
                <a:ea typeface="+mn-ea"/>
              </a:rPr>
              <a:t>8 cores @ 2.4GHz</a:t>
            </a:r>
          </a:p>
          <a:p>
            <a:pPr marL="863600" lvl="1" indent="-323850" eaLnBrk="1">
              <a:buSzPct val="75000"/>
              <a:buFont typeface="Symbol" charset="0"/>
              <a:buChar char="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</a:tabLst>
              <a:defRPr/>
            </a:pPr>
            <a:r>
              <a:rPr lang="en-US" sz="2800" dirty="0">
                <a:ea typeface="+mn-ea"/>
              </a:rPr>
              <a:t>L1: 64KB</a:t>
            </a:r>
          </a:p>
          <a:p>
            <a:pPr marL="863600" lvl="1" indent="-323850" eaLnBrk="1">
              <a:buSzPct val="75000"/>
              <a:buFont typeface="Symbol" charset="0"/>
              <a:buChar char="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</a:tabLst>
              <a:defRPr/>
            </a:pPr>
            <a:r>
              <a:rPr lang="en-US" sz="2800" dirty="0">
                <a:ea typeface="+mn-ea"/>
              </a:rPr>
              <a:t>L2: 512KB</a:t>
            </a:r>
          </a:p>
          <a:p>
            <a:pPr marL="863600" lvl="1" indent="-323850" eaLnBrk="1">
              <a:buSzPct val="75000"/>
              <a:buFont typeface="Symbol" charset="0"/>
              <a:buChar char="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</a:tabLst>
              <a:defRPr/>
            </a:pPr>
            <a:r>
              <a:rPr lang="en-US" sz="2800" dirty="0">
                <a:ea typeface="+mn-ea"/>
              </a:rPr>
              <a:t>L3: 12MB</a:t>
            </a:r>
          </a:p>
          <a:p>
            <a:pPr marL="863600" lvl="1" indent="-323850" eaLnBrk="1">
              <a:buSzPct val="75000"/>
              <a:buFont typeface="Symbol" charset="0"/>
              <a:buChar char="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</a:tabLst>
              <a:defRPr/>
            </a:pPr>
            <a:r>
              <a:rPr lang="en-US" sz="2800" dirty="0">
                <a:ea typeface="+mn-ea"/>
              </a:rPr>
              <a:t>Memory: </a:t>
            </a:r>
            <a:r>
              <a:rPr lang="el-GR" sz="2800" dirty="0"/>
              <a:t>256</a:t>
            </a:r>
            <a:r>
              <a:rPr lang="en-US" sz="2800"/>
              <a:t>GB</a:t>
            </a:r>
            <a:endParaRPr lang="en-US" sz="2800" dirty="0">
              <a:ea typeface="+mn-ea"/>
            </a:endParaRPr>
          </a:p>
        </p:txBody>
      </p:sp>
      <p:pic>
        <p:nvPicPr>
          <p:cNvPr id="2560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7638" y="5211763"/>
            <a:ext cx="2422525" cy="1801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6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8725" y="5211763"/>
            <a:ext cx="1943100" cy="1643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7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1pPr>
            <a:lvl2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2pPr>
            <a:lvl3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3pPr>
            <a:lvl4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4pPr>
            <a:lvl5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9pPr>
          </a:lstStyle>
          <a:p>
            <a:pPr>
              <a:buFont typeface="Times New Roman" charset="0"/>
              <a:buNone/>
            </a:pPr>
            <a:fld id="{60EA5659-06E7-BC4F-8A0F-41E7B1B12095}" type="slidenum">
              <a:rPr lang="en-US" altLang="en-US">
                <a:solidFill>
                  <a:srgbClr val="000000"/>
                </a:solidFill>
                <a:latin typeface="Times New Roman" charset="0"/>
              </a:rPr>
              <a:pPr>
                <a:buFont typeface="Times New Roman" charset="0"/>
                <a:buNone/>
              </a:pPr>
              <a:t>13</a:t>
            </a:fld>
            <a:endParaRPr lang="en-US" altLang="en-US">
              <a:solidFill>
                <a:srgbClr val="000000"/>
              </a:solidFill>
              <a:latin typeface="Times New Roman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1"/>
          <p:cNvSpPr txBox="1">
            <a:spLocks noChangeArrowheads="1"/>
          </p:cNvSpPr>
          <p:nvPr/>
        </p:nvSpPr>
        <p:spPr bwMode="auto">
          <a:xfrm>
            <a:off x="503238" y="301625"/>
            <a:ext cx="9070975" cy="585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27215" rIns="0" bIns="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3600" b="1" u="sng"/>
              <a:t>Experiment</a:t>
            </a:r>
          </a:p>
          <a:p>
            <a:pPr algn="ctr" eaLnBrk="1">
              <a:spcAft>
                <a:spcPct val="0"/>
              </a:spcAft>
            </a:pPr>
            <a:r>
              <a:rPr lang="en-US" altLang="en-US" sz="3600"/>
              <a:t>Throughput of accessing some memory, depending on the memory size</a:t>
            </a:r>
          </a:p>
        </p:txBody>
      </p:sp>
      <p:sp>
        <p:nvSpPr>
          <p:cNvPr id="27651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1pPr>
            <a:lvl2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2pPr>
            <a:lvl3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3pPr>
            <a:lvl4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4pPr>
            <a:lvl5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9pPr>
          </a:lstStyle>
          <a:p>
            <a:pPr>
              <a:buFont typeface="Times New Roman" charset="0"/>
              <a:buNone/>
            </a:pPr>
            <a:fld id="{ECEABC79-CEE0-254E-B0C8-B95CDD41C1AB}" type="slidenum">
              <a:rPr lang="en-US" altLang="en-US">
                <a:solidFill>
                  <a:srgbClr val="000000"/>
                </a:solidFill>
                <a:latin typeface="Times New Roman" charset="0"/>
              </a:rPr>
              <a:pPr>
                <a:buFont typeface="Times New Roman" charset="0"/>
                <a:buNone/>
              </a:pPr>
              <a:t>14</a:t>
            </a:fld>
            <a:endParaRPr lang="en-US" altLang="en-US">
              <a:solidFill>
                <a:srgbClr val="000000"/>
              </a:solidFill>
              <a:latin typeface="Times New Roman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0975" cy="1262063"/>
          </a:xfrm>
        </p:spPr>
        <p:txBody>
          <a:bodyPr tIns="33264"/>
          <a:lstStyle/>
          <a:p>
            <a:pPr eaLnBrk="1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  <a:defRPr/>
            </a:pPr>
            <a:r>
              <a:rPr lang="en-US">
                <a:ea typeface="+mj-ea"/>
              </a:rPr>
              <a:t>Outline</a:t>
            </a:r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03238" y="1768475"/>
            <a:ext cx="9070975" cy="4384675"/>
          </a:xfrm>
        </p:spPr>
        <p:txBody>
          <a:bodyPr/>
          <a:lstStyle/>
          <a:p>
            <a:pPr marL="431800" indent="-323850" eaLnBrk="1">
              <a:buSzPct val="45000"/>
              <a:buFont typeface="Wingdings" charset="0"/>
              <a:buChar char="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  <a:defRPr/>
            </a:pPr>
            <a:r>
              <a:rPr lang="en-US" dirty="0">
                <a:ea typeface="+mn-ea"/>
              </a:rPr>
              <a:t>CPU caches</a:t>
            </a:r>
          </a:p>
          <a:p>
            <a:pPr marL="431800" indent="-323850" eaLnBrk="1">
              <a:buSzPct val="45000"/>
              <a:buFont typeface="Wingdings" charset="0"/>
              <a:buChar char="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  <a:defRPr/>
            </a:pPr>
            <a:r>
              <a:rPr lang="en-US" b="1" dirty="0">
                <a:ea typeface="+mn-ea"/>
              </a:rPr>
              <a:t>Cache coherence</a:t>
            </a:r>
          </a:p>
          <a:p>
            <a:pPr marL="431800" indent="-323850" eaLnBrk="1">
              <a:buSzPct val="45000"/>
              <a:buFont typeface="Wingdings" charset="0"/>
              <a:buChar char="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  <a:defRPr/>
            </a:pPr>
            <a:r>
              <a:rPr lang="en-US" dirty="0">
                <a:ea typeface="+mn-ea"/>
              </a:rPr>
              <a:t>Placement of data</a:t>
            </a:r>
          </a:p>
          <a:p>
            <a:pPr marL="431800" indent="-323850" eaLnBrk="1">
              <a:buSzPct val="45000"/>
              <a:buFont typeface="Wingdings" charset="0"/>
              <a:buChar char="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  <a:defRPr/>
            </a:pPr>
            <a:r>
              <a:rPr lang="en-US" dirty="0"/>
              <a:t>Hardware synchronization instructions</a:t>
            </a:r>
          </a:p>
          <a:p>
            <a:pPr marL="431800" indent="-323850" eaLnBrk="1">
              <a:buSzPct val="45000"/>
              <a:buFont typeface="Wingdings" charset="0"/>
              <a:buChar char="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  <a:defRPr/>
            </a:pPr>
            <a:r>
              <a:rPr lang="en-US" dirty="0"/>
              <a:t>Correctness: Memory model &amp; compiler</a:t>
            </a:r>
          </a:p>
          <a:p>
            <a:pPr marL="431800" indent="-323850" eaLnBrk="1">
              <a:buSzPct val="45000"/>
              <a:buFont typeface="Wingdings" charset="0"/>
              <a:buChar char="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  <a:defRPr/>
            </a:pPr>
            <a:r>
              <a:rPr lang="en-US" dirty="0"/>
              <a:t>Performance: Programming techniques</a:t>
            </a:r>
          </a:p>
        </p:txBody>
      </p:sp>
      <p:sp>
        <p:nvSpPr>
          <p:cNvPr id="29700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1pPr>
            <a:lvl2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2pPr>
            <a:lvl3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3pPr>
            <a:lvl4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4pPr>
            <a:lvl5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9pPr>
          </a:lstStyle>
          <a:p>
            <a:pPr>
              <a:buFont typeface="Times New Roman" charset="0"/>
              <a:buNone/>
            </a:pPr>
            <a:fld id="{94DDB9C7-1ED1-7F45-847A-D03F0D3ACB6B}" type="slidenum">
              <a:rPr lang="en-US" altLang="en-US">
                <a:solidFill>
                  <a:srgbClr val="000000"/>
                </a:solidFill>
                <a:latin typeface="Times New Roman" charset="0"/>
              </a:rPr>
              <a:pPr>
                <a:buFont typeface="Times New Roman" charset="0"/>
                <a:buNone/>
              </a:pPr>
              <a:t>15</a:t>
            </a:fld>
            <a:endParaRPr lang="en-US" altLang="en-US">
              <a:solidFill>
                <a:srgbClr val="000000"/>
              </a:solidFill>
              <a:latin typeface="Times New Roman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0975" cy="1262063"/>
          </a:xfrm>
        </p:spPr>
        <p:txBody>
          <a:bodyPr tIns="33264"/>
          <a:lstStyle/>
          <a:p>
            <a:pPr eaLnBrk="1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  <a:defRPr/>
            </a:pPr>
            <a:r>
              <a:rPr lang="en-US" dirty="0">
                <a:ea typeface="+mj-ea"/>
              </a:rPr>
              <a:t>Until ~2004: Single-cores</a:t>
            </a:r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475038" y="1768475"/>
            <a:ext cx="6103937" cy="4384675"/>
          </a:xfrm>
        </p:spPr>
        <p:txBody>
          <a:bodyPr/>
          <a:lstStyle/>
          <a:p>
            <a:pPr marL="431800" indent="-323850" eaLnBrk="1">
              <a:buSzPct val="45000"/>
              <a:buFont typeface="Wingdings" charset="2"/>
              <a:buChar char="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</a:tabLst>
            </a:pPr>
            <a:r>
              <a:rPr lang="en-US" altLang="en-US" sz="3200">
                <a:ea typeface="MS PGothic" charset="-128"/>
              </a:rPr>
              <a:t>Core freq: 3+GHz</a:t>
            </a:r>
          </a:p>
          <a:p>
            <a:pPr marL="431800" indent="-323850" eaLnBrk="1">
              <a:buSzPct val="45000"/>
              <a:buFont typeface="Wingdings" charset="2"/>
              <a:buChar char="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</a:tabLst>
            </a:pPr>
            <a:r>
              <a:rPr lang="en-US" altLang="en-US" sz="3200">
                <a:ea typeface="MS PGothic" charset="-128"/>
              </a:rPr>
              <a:t>Core → Disk</a:t>
            </a:r>
          </a:p>
          <a:p>
            <a:pPr marL="431800" indent="-323850" eaLnBrk="1">
              <a:buSzPct val="45000"/>
              <a:buFont typeface="Wingdings" charset="2"/>
              <a:buChar char="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</a:tabLst>
            </a:pPr>
            <a:r>
              <a:rPr lang="en-US" altLang="en-US" sz="3200">
                <a:ea typeface="MS PGothic" charset="-128"/>
              </a:rPr>
              <a:t>Core → Memory</a:t>
            </a:r>
          </a:p>
          <a:p>
            <a:pPr marL="431800" indent="-323850" eaLnBrk="1">
              <a:buSzPct val="45000"/>
              <a:buFont typeface="Wingdings" charset="2"/>
              <a:buChar char="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</a:tabLst>
            </a:pPr>
            <a:r>
              <a:rPr lang="en-US" altLang="en-US" sz="3200">
                <a:ea typeface="MS PGothic" charset="-128"/>
              </a:rPr>
              <a:t>Cache</a:t>
            </a:r>
          </a:p>
          <a:p>
            <a:pPr marL="863600" lvl="1" indent="-323850" eaLnBrk="1">
              <a:buSzPct val="75000"/>
              <a:buFont typeface="Symbol" charset="2"/>
              <a:buChar char="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</a:tabLst>
            </a:pPr>
            <a:r>
              <a:rPr lang="en-US" altLang="en-US" sz="2800">
                <a:solidFill>
                  <a:srgbClr val="E6E6FF"/>
                </a:solidFill>
                <a:ea typeface="MS PGothic" charset="-128"/>
              </a:rPr>
              <a:t>Core → L3</a:t>
            </a:r>
          </a:p>
          <a:p>
            <a:pPr marL="863600" lvl="1" indent="-323850" eaLnBrk="1">
              <a:buSzPct val="75000"/>
              <a:buFont typeface="Symbol" charset="2"/>
              <a:buChar char="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</a:tabLst>
            </a:pPr>
            <a:r>
              <a:rPr lang="en-US" altLang="en-US" sz="2800">
                <a:ea typeface="MS PGothic" charset="-128"/>
              </a:rPr>
              <a:t>Core → L2</a:t>
            </a:r>
          </a:p>
          <a:p>
            <a:pPr marL="863600" lvl="1" indent="-323850" eaLnBrk="1">
              <a:buSzPct val="75000"/>
              <a:buFont typeface="Symbol" charset="2"/>
              <a:buChar char="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</a:tabLst>
            </a:pPr>
            <a:r>
              <a:rPr lang="en-US" altLang="en-US" sz="2800">
                <a:ea typeface="MS PGothic" charset="-128"/>
              </a:rPr>
              <a:t>Core → L1</a:t>
            </a:r>
          </a:p>
        </p:txBody>
      </p:sp>
      <p:sp>
        <p:nvSpPr>
          <p:cNvPr id="31748" name="Rectangle 3"/>
          <p:cNvSpPr>
            <a:spLocks noChangeArrowheads="1"/>
          </p:cNvSpPr>
          <p:nvPr/>
        </p:nvSpPr>
        <p:spPr bwMode="auto">
          <a:xfrm>
            <a:off x="1139825" y="1828800"/>
            <a:ext cx="1554163" cy="549275"/>
          </a:xfrm>
          <a:prstGeom prst="rect">
            <a:avLst/>
          </a:prstGeom>
          <a:solidFill>
            <a:srgbClr val="729FCF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4656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600">
                <a:solidFill>
                  <a:srgbClr val="E6E6FF"/>
                </a:solidFill>
              </a:rPr>
              <a:t>Core</a:t>
            </a:r>
          </a:p>
        </p:txBody>
      </p:sp>
      <p:sp>
        <p:nvSpPr>
          <p:cNvPr id="31749" name="AutoShape 4"/>
          <p:cNvSpPr>
            <a:spLocks noChangeArrowheads="1"/>
          </p:cNvSpPr>
          <p:nvPr/>
        </p:nvSpPr>
        <p:spPr bwMode="auto">
          <a:xfrm>
            <a:off x="407988" y="6126163"/>
            <a:ext cx="3017837" cy="822325"/>
          </a:xfrm>
          <a:prstGeom prst="roundRect">
            <a:avLst>
              <a:gd name="adj" fmla="val 16667"/>
            </a:avLst>
          </a:prstGeom>
          <a:solidFill>
            <a:srgbClr val="800000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4656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600">
                <a:solidFill>
                  <a:srgbClr val="E6E6FF"/>
                </a:solidFill>
              </a:rPr>
              <a:t>Disk</a:t>
            </a:r>
          </a:p>
        </p:txBody>
      </p:sp>
      <p:cxnSp>
        <p:nvCxnSpPr>
          <p:cNvPr id="31750" name="AutoShape 5"/>
          <p:cNvCxnSpPr>
            <a:cxnSpLocks noChangeShapeType="1"/>
            <a:stCxn id="31749" idx="0"/>
            <a:endCxn id="31751" idx="2"/>
          </p:cNvCxnSpPr>
          <p:nvPr/>
        </p:nvCxnSpPr>
        <p:spPr bwMode="auto">
          <a:xfrm flipV="1">
            <a:off x="1916113" y="5943600"/>
            <a:ext cx="1587" cy="182563"/>
          </a:xfrm>
          <a:prstGeom prst="straightConnector1">
            <a:avLst/>
          </a:prstGeom>
          <a:noFill/>
          <a:ln w="3672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1751" name="AutoShape 6"/>
          <p:cNvSpPr>
            <a:spLocks noChangeArrowheads="1"/>
          </p:cNvSpPr>
          <p:nvPr/>
        </p:nvSpPr>
        <p:spPr bwMode="auto">
          <a:xfrm>
            <a:off x="839788" y="5303838"/>
            <a:ext cx="2152650" cy="639762"/>
          </a:xfrm>
          <a:prstGeom prst="roundRect">
            <a:avLst>
              <a:gd name="adj" fmla="val 16667"/>
            </a:avLst>
          </a:prstGeom>
          <a:solidFill>
            <a:srgbClr val="808000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4656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600">
                <a:solidFill>
                  <a:srgbClr val="E6E6FF"/>
                </a:solidFill>
              </a:rPr>
              <a:t>Memory</a:t>
            </a:r>
          </a:p>
        </p:txBody>
      </p:sp>
      <p:cxnSp>
        <p:nvCxnSpPr>
          <p:cNvPr id="31752" name="AutoShape 7"/>
          <p:cNvCxnSpPr>
            <a:cxnSpLocks noChangeShapeType="1"/>
            <a:stCxn id="31751" idx="0"/>
            <a:endCxn id="31748" idx="2"/>
          </p:cNvCxnSpPr>
          <p:nvPr/>
        </p:nvCxnSpPr>
        <p:spPr bwMode="auto">
          <a:xfrm flipV="1">
            <a:off x="1916113" y="2378075"/>
            <a:ext cx="1587" cy="2925763"/>
          </a:xfrm>
          <a:prstGeom prst="straightConnector1">
            <a:avLst/>
          </a:prstGeom>
          <a:noFill/>
          <a:ln w="3672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1753" name="AutoShape 8"/>
          <p:cNvSpPr>
            <a:spLocks noChangeArrowheads="1"/>
          </p:cNvSpPr>
          <p:nvPr/>
        </p:nvSpPr>
        <p:spPr bwMode="auto">
          <a:xfrm>
            <a:off x="1316038" y="3822700"/>
            <a:ext cx="1189037" cy="301625"/>
          </a:xfrm>
          <a:prstGeom prst="roundRect">
            <a:avLst>
              <a:gd name="adj" fmla="val 16667"/>
            </a:avLst>
          </a:prstGeom>
          <a:solidFill>
            <a:srgbClr val="944794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4656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600">
                <a:solidFill>
                  <a:srgbClr val="E6E6FF"/>
                </a:solidFill>
              </a:rPr>
              <a:t>L2</a:t>
            </a:r>
          </a:p>
        </p:txBody>
      </p:sp>
      <p:sp>
        <p:nvSpPr>
          <p:cNvPr id="31754" name="AutoShape 9"/>
          <p:cNvSpPr>
            <a:spLocks noChangeArrowheads="1"/>
          </p:cNvSpPr>
          <p:nvPr/>
        </p:nvSpPr>
        <p:spPr bwMode="auto">
          <a:xfrm>
            <a:off x="1531938" y="2651125"/>
            <a:ext cx="787400" cy="301625"/>
          </a:xfrm>
          <a:prstGeom prst="roundRect">
            <a:avLst>
              <a:gd name="adj" fmla="val 16667"/>
            </a:avLst>
          </a:prstGeom>
          <a:solidFill>
            <a:srgbClr val="944794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4656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600">
                <a:solidFill>
                  <a:srgbClr val="E6E6FF"/>
                </a:solidFill>
              </a:rPr>
              <a:t>L1</a:t>
            </a:r>
          </a:p>
        </p:txBody>
      </p:sp>
      <p:sp>
        <p:nvSpPr>
          <p:cNvPr id="31755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1pPr>
            <a:lvl2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2pPr>
            <a:lvl3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3pPr>
            <a:lvl4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4pPr>
            <a:lvl5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9pPr>
          </a:lstStyle>
          <a:p>
            <a:pPr>
              <a:buFont typeface="Times New Roman" charset="0"/>
              <a:buNone/>
            </a:pPr>
            <a:fld id="{2E3221FB-7C71-1949-BF40-02EC32622895}" type="slidenum">
              <a:rPr lang="en-US" altLang="en-US">
                <a:solidFill>
                  <a:srgbClr val="000000"/>
                </a:solidFill>
                <a:latin typeface="Times New Roman" charset="0"/>
              </a:rPr>
              <a:pPr>
                <a:buFont typeface="Times New Roman" charset="0"/>
                <a:buNone/>
              </a:pPr>
              <a:t>16</a:t>
            </a:fld>
            <a:endParaRPr lang="en-US" altLang="en-US">
              <a:solidFill>
                <a:srgbClr val="000000"/>
              </a:solidFill>
              <a:latin typeface="Times New Roman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0975" cy="1262063"/>
          </a:xfrm>
        </p:spPr>
        <p:txBody>
          <a:bodyPr tIns="33264"/>
          <a:lstStyle/>
          <a:p>
            <a:pPr eaLnBrk="1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  <a:defRPr/>
            </a:pPr>
            <a:r>
              <a:rPr lang="en-US" dirty="0">
                <a:ea typeface="+mj-ea"/>
              </a:rPr>
              <a:t>After ~2004: Multi-cores </a:t>
            </a:r>
          </a:p>
        </p:txBody>
      </p:sp>
      <p:sp>
        <p:nvSpPr>
          <p:cNvPr id="3379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943600" y="1768475"/>
            <a:ext cx="3992563" cy="4384675"/>
          </a:xfrm>
        </p:spPr>
        <p:txBody>
          <a:bodyPr/>
          <a:lstStyle/>
          <a:p>
            <a:pPr marL="431800" indent="-323850" eaLnBrk="1">
              <a:buSzPct val="45000"/>
              <a:buFont typeface="Wingdings" charset="2"/>
              <a:buChar char="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</a:pPr>
            <a:r>
              <a:rPr lang="en-US" altLang="en-US" sz="3200">
                <a:ea typeface="MS PGothic" charset="-128"/>
              </a:rPr>
              <a:t>Core freq: ~2GHz</a:t>
            </a:r>
          </a:p>
          <a:p>
            <a:pPr marL="431800" indent="-323850" eaLnBrk="1">
              <a:buSzPct val="45000"/>
              <a:buFont typeface="Wingdings" charset="2"/>
              <a:buChar char="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</a:pPr>
            <a:r>
              <a:rPr lang="en-US" altLang="en-US" sz="3200">
                <a:ea typeface="MS PGothic" charset="-128"/>
              </a:rPr>
              <a:t>Core → Disk</a:t>
            </a:r>
          </a:p>
          <a:p>
            <a:pPr marL="431800" indent="-323850" eaLnBrk="1">
              <a:buSzPct val="45000"/>
              <a:buFont typeface="Wingdings" charset="2"/>
              <a:buChar char="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</a:pPr>
            <a:r>
              <a:rPr lang="en-US" altLang="en-US" sz="3200">
                <a:ea typeface="MS PGothic" charset="-128"/>
              </a:rPr>
              <a:t>Core → Memory</a:t>
            </a:r>
          </a:p>
          <a:p>
            <a:pPr marL="431800" indent="-323850" eaLnBrk="1">
              <a:buSzPct val="45000"/>
              <a:buFont typeface="Wingdings" charset="2"/>
              <a:buChar char="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</a:pPr>
            <a:r>
              <a:rPr lang="en-US" altLang="en-US" sz="3200">
                <a:ea typeface="MS PGothic" charset="-128"/>
              </a:rPr>
              <a:t>Cache</a:t>
            </a:r>
          </a:p>
          <a:p>
            <a:pPr marL="863600" lvl="1" indent="-323850" eaLnBrk="1">
              <a:buSzPct val="75000"/>
              <a:buFont typeface="Symbol" charset="2"/>
              <a:buChar char="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</a:pPr>
            <a:r>
              <a:rPr lang="en-US" altLang="en-US" sz="2800">
                <a:ea typeface="MS PGothic" charset="-128"/>
              </a:rPr>
              <a:t>Core → </a:t>
            </a:r>
            <a:r>
              <a:rPr lang="en-US" altLang="en-US" sz="2800" b="1">
                <a:ea typeface="MS PGothic" charset="-128"/>
              </a:rPr>
              <a:t>shared </a:t>
            </a:r>
            <a:r>
              <a:rPr lang="en-US" altLang="en-US" sz="2800">
                <a:ea typeface="MS PGothic" charset="-128"/>
              </a:rPr>
              <a:t>L3</a:t>
            </a:r>
          </a:p>
          <a:p>
            <a:pPr marL="863600" lvl="1" indent="-323850" eaLnBrk="1">
              <a:buSzPct val="75000"/>
              <a:buFont typeface="Symbol" charset="2"/>
              <a:buChar char="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</a:pPr>
            <a:r>
              <a:rPr lang="en-US" altLang="en-US" sz="2800">
                <a:ea typeface="MS PGothic" charset="-128"/>
              </a:rPr>
              <a:t>Core → L2</a:t>
            </a:r>
          </a:p>
          <a:p>
            <a:pPr marL="863600" lvl="1" indent="-323850" eaLnBrk="1">
              <a:buSzPct val="75000"/>
              <a:buFont typeface="Symbol" charset="2"/>
              <a:buChar char="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</a:pPr>
            <a:r>
              <a:rPr lang="en-US" altLang="en-US" sz="2800">
                <a:ea typeface="MS PGothic" charset="-128"/>
              </a:rPr>
              <a:t>Core → L1</a:t>
            </a:r>
          </a:p>
        </p:txBody>
      </p:sp>
      <p:sp>
        <p:nvSpPr>
          <p:cNvPr id="33796" name="Rectangle 3"/>
          <p:cNvSpPr>
            <a:spLocks noChangeArrowheads="1"/>
          </p:cNvSpPr>
          <p:nvPr/>
        </p:nvSpPr>
        <p:spPr bwMode="auto">
          <a:xfrm>
            <a:off x="1139825" y="1828800"/>
            <a:ext cx="1554163" cy="549275"/>
          </a:xfrm>
          <a:prstGeom prst="rect">
            <a:avLst/>
          </a:prstGeom>
          <a:solidFill>
            <a:srgbClr val="729FCF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4656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600">
                <a:solidFill>
                  <a:srgbClr val="E6E6FF"/>
                </a:solidFill>
              </a:rPr>
              <a:t>Core 0</a:t>
            </a:r>
          </a:p>
        </p:txBody>
      </p:sp>
      <p:sp>
        <p:nvSpPr>
          <p:cNvPr id="33797" name="AutoShape 4"/>
          <p:cNvSpPr>
            <a:spLocks noChangeArrowheads="1"/>
          </p:cNvSpPr>
          <p:nvPr/>
        </p:nvSpPr>
        <p:spPr bwMode="auto">
          <a:xfrm>
            <a:off x="1006475" y="4613275"/>
            <a:ext cx="5029200" cy="465138"/>
          </a:xfrm>
          <a:prstGeom prst="roundRect">
            <a:avLst>
              <a:gd name="adj" fmla="val 16667"/>
            </a:avLst>
          </a:prstGeom>
          <a:solidFill>
            <a:srgbClr val="944794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4656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600">
                <a:solidFill>
                  <a:srgbClr val="E6E6FF"/>
                </a:solidFill>
              </a:rPr>
              <a:t>L3</a:t>
            </a:r>
          </a:p>
        </p:txBody>
      </p:sp>
      <p:sp>
        <p:nvSpPr>
          <p:cNvPr id="33798" name="AutoShape 5"/>
          <p:cNvSpPr>
            <a:spLocks noChangeArrowheads="1"/>
          </p:cNvSpPr>
          <p:nvPr/>
        </p:nvSpPr>
        <p:spPr bwMode="auto">
          <a:xfrm>
            <a:off x="1316038" y="3822700"/>
            <a:ext cx="1189037" cy="301625"/>
          </a:xfrm>
          <a:prstGeom prst="roundRect">
            <a:avLst>
              <a:gd name="adj" fmla="val 16667"/>
            </a:avLst>
          </a:prstGeom>
          <a:solidFill>
            <a:srgbClr val="944794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4656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600">
                <a:solidFill>
                  <a:srgbClr val="E6E6FF"/>
                </a:solidFill>
              </a:rPr>
              <a:t>L2</a:t>
            </a:r>
          </a:p>
        </p:txBody>
      </p:sp>
      <p:sp>
        <p:nvSpPr>
          <p:cNvPr id="33799" name="Rectangle 6"/>
          <p:cNvSpPr>
            <a:spLocks noChangeArrowheads="1"/>
          </p:cNvSpPr>
          <p:nvPr/>
        </p:nvSpPr>
        <p:spPr bwMode="auto">
          <a:xfrm>
            <a:off x="4378325" y="1828800"/>
            <a:ext cx="1554163" cy="549275"/>
          </a:xfrm>
          <a:prstGeom prst="rect">
            <a:avLst/>
          </a:prstGeom>
          <a:solidFill>
            <a:srgbClr val="729FCF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4656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600">
                <a:solidFill>
                  <a:srgbClr val="E6E6FF"/>
                </a:solidFill>
              </a:rPr>
              <a:t>Core 1</a:t>
            </a:r>
          </a:p>
        </p:txBody>
      </p:sp>
      <p:sp>
        <p:nvSpPr>
          <p:cNvPr id="33800" name="AutoShape 7"/>
          <p:cNvSpPr>
            <a:spLocks noChangeArrowheads="1"/>
          </p:cNvSpPr>
          <p:nvPr/>
        </p:nvSpPr>
        <p:spPr bwMode="auto">
          <a:xfrm>
            <a:off x="2011363" y="6126163"/>
            <a:ext cx="3017837" cy="822325"/>
          </a:xfrm>
          <a:prstGeom prst="roundRect">
            <a:avLst>
              <a:gd name="adj" fmla="val 16667"/>
            </a:avLst>
          </a:prstGeom>
          <a:solidFill>
            <a:srgbClr val="800000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4656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600">
                <a:solidFill>
                  <a:srgbClr val="E6E6FF"/>
                </a:solidFill>
              </a:rPr>
              <a:t>Disk</a:t>
            </a:r>
          </a:p>
        </p:txBody>
      </p:sp>
      <p:sp>
        <p:nvSpPr>
          <p:cNvPr id="33801" name="AutoShape 8"/>
          <p:cNvSpPr>
            <a:spLocks noChangeArrowheads="1"/>
          </p:cNvSpPr>
          <p:nvPr/>
        </p:nvSpPr>
        <p:spPr bwMode="auto">
          <a:xfrm>
            <a:off x="2444750" y="5303838"/>
            <a:ext cx="2152650" cy="639762"/>
          </a:xfrm>
          <a:prstGeom prst="roundRect">
            <a:avLst>
              <a:gd name="adj" fmla="val 16667"/>
            </a:avLst>
          </a:prstGeom>
          <a:solidFill>
            <a:srgbClr val="808000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4656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600">
                <a:solidFill>
                  <a:srgbClr val="E6E6FF"/>
                </a:solidFill>
              </a:rPr>
              <a:t>Memory</a:t>
            </a:r>
          </a:p>
        </p:txBody>
      </p:sp>
      <p:cxnSp>
        <p:nvCxnSpPr>
          <p:cNvPr id="33802" name="AutoShape 9"/>
          <p:cNvCxnSpPr>
            <a:cxnSpLocks noChangeShapeType="1"/>
            <a:stCxn id="33803" idx="0"/>
            <a:endCxn id="33799" idx="2"/>
          </p:cNvCxnSpPr>
          <p:nvPr/>
        </p:nvCxnSpPr>
        <p:spPr bwMode="auto">
          <a:xfrm flipV="1">
            <a:off x="5149850" y="2378075"/>
            <a:ext cx="6350" cy="1444625"/>
          </a:xfrm>
          <a:prstGeom prst="straightConnector1">
            <a:avLst/>
          </a:prstGeom>
          <a:noFill/>
          <a:ln w="3672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3803" name="AutoShape 10"/>
          <p:cNvSpPr>
            <a:spLocks noChangeArrowheads="1"/>
          </p:cNvSpPr>
          <p:nvPr/>
        </p:nvSpPr>
        <p:spPr bwMode="auto">
          <a:xfrm>
            <a:off x="4556125" y="3822700"/>
            <a:ext cx="1189038" cy="301625"/>
          </a:xfrm>
          <a:prstGeom prst="roundRect">
            <a:avLst>
              <a:gd name="adj" fmla="val 16667"/>
            </a:avLst>
          </a:prstGeom>
          <a:solidFill>
            <a:srgbClr val="944794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4656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600">
                <a:solidFill>
                  <a:srgbClr val="E6E6FF"/>
                </a:solidFill>
              </a:rPr>
              <a:t>L2</a:t>
            </a:r>
          </a:p>
        </p:txBody>
      </p:sp>
      <p:sp>
        <p:nvSpPr>
          <p:cNvPr id="33804" name="AutoShape 11"/>
          <p:cNvSpPr>
            <a:spLocks noChangeArrowheads="1"/>
          </p:cNvSpPr>
          <p:nvPr/>
        </p:nvSpPr>
        <p:spPr bwMode="auto">
          <a:xfrm>
            <a:off x="4772025" y="2651125"/>
            <a:ext cx="787400" cy="301625"/>
          </a:xfrm>
          <a:prstGeom prst="roundRect">
            <a:avLst>
              <a:gd name="adj" fmla="val 16667"/>
            </a:avLst>
          </a:prstGeom>
          <a:solidFill>
            <a:srgbClr val="944794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4656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600">
                <a:solidFill>
                  <a:srgbClr val="E6E6FF"/>
                </a:solidFill>
              </a:rPr>
              <a:t>L1</a:t>
            </a:r>
          </a:p>
        </p:txBody>
      </p:sp>
      <p:cxnSp>
        <p:nvCxnSpPr>
          <p:cNvPr id="33805" name="AutoShape 12"/>
          <p:cNvCxnSpPr>
            <a:cxnSpLocks noChangeShapeType="1"/>
            <a:stCxn id="33798" idx="0"/>
            <a:endCxn id="33796" idx="2"/>
          </p:cNvCxnSpPr>
          <p:nvPr/>
        </p:nvCxnSpPr>
        <p:spPr bwMode="auto">
          <a:xfrm flipV="1">
            <a:off x="1909763" y="2378075"/>
            <a:ext cx="6350" cy="1444625"/>
          </a:xfrm>
          <a:prstGeom prst="straightConnector1">
            <a:avLst/>
          </a:prstGeom>
          <a:noFill/>
          <a:ln w="3672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3806" name="AutoShape 13"/>
          <p:cNvSpPr>
            <a:spLocks noChangeArrowheads="1"/>
          </p:cNvSpPr>
          <p:nvPr/>
        </p:nvSpPr>
        <p:spPr bwMode="auto">
          <a:xfrm>
            <a:off x="1531938" y="2651125"/>
            <a:ext cx="787400" cy="301625"/>
          </a:xfrm>
          <a:prstGeom prst="roundRect">
            <a:avLst>
              <a:gd name="adj" fmla="val 16667"/>
            </a:avLst>
          </a:prstGeom>
          <a:solidFill>
            <a:srgbClr val="944794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4656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600">
                <a:solidFill>
                  <a:srgbClr val="E6E6FF"/>
                </a:solidFill>
              </a:rPr>
              <a:t>L1</a:t>
            </a:r>
          </a:p>
        </p:txBody>
      </p:sp>
      <p:cxnSp>
        <p:nvCxnSpPr>
          <p:cNvPr id="33807" name="AutoShape 14"/>
          <p:cNvCxnSpPr>
            <a:cxnSpLocks noChangeShapeType="1"/>
            <a:stCxn id="33797" idx="0"/>
            <a:endCxn id="33803" idx="2"/>
          </p:cNvCxnSpPr>
          <p:nvPr/>
        </p:nvCxnSpPr>
        <p:spPr bwMode="auto">
          <a:xfrm flipV="1">
            <a:off x="3521075" y="4124325"/>
            <a:ext cx="1630363" cy="488950"/>
          </a:xfrm>
          <a:prstGeom prst="straightConnector1">
            <a:avLst/>
          </a:prstGeom>
          <a:noFill/>
          <a:ln w="7308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808" name="AutoShape 15"/>
          <p:cNvCxnSpPr>
            <a:cxnSpLocks noChangeShapeType="1"/>
            <a:stCxn id="33798" idx="2"/>
            <a:endCxn id="33797" idx="0"/>
          </p:cNvCxnSpPr>
          <p:nvPr/>
        </p:nvCxnSpPr>
        <p:spPr bwMode="auto">
          <a:xfrm>
            <a:off x="1909763" y="4124325"/>
            <a:ext cx="1609725" cy="488950"/>
          </a:xfrm>
          <a:prstGeom prst="straightConnector1">
            <a:avLst/>
          </a:prstGeom>
          <a:noFill/>
          <a:ln w="7308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809" name="AutoShape 16"/>
          <p:cNvCxnSpPr>
            <a:cxnSpLocks noChangeShapeType="1"/>
            <a:stCxn id="33797" idx="2"/>
            <a:endCxn id="33801" idx="0"/>
          </p:cNvCxnSpPr>
          <p:nvPr/>
        </p:nvCxnSpPr>
        <p:spPr bwMode="auto">
          <a:xfrm>
            <a:off x="3521075" y="5078413"/>
            <a:ext cx="1588" cy="225425"/>
          </a:xfrm>
          <a:prstGeom prst="straightConnector1">
            <a:avLst/>
          </a:prstGeom>
          <a:noFill/>
          <a:ln w="7308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810" name="AutoShape 17"/>
          <p:cNvCxnSpPr>
            <a:cxnSpLocks noChangeShapeType="1"/>
            <a:stCxn id="33801" idx="2"/>
            <a:endCxn id="33800" idx="0"/>
          </p:cNvCxnSpPr>
          <p:nvPr/>
        </p:nvCxnSpPr>
        <p:spPr bwMode="auto">
          <a:xfrm>
            <a:off x="3521075" y="5943600"/>
            <a:ext cx="1588" cy="182563"/>
          </a:xfrm>
          <a:prstGeom prst="straightConnector1">
            <a:avLst/>
          </a:prstGeom>
          <a:noFill/>
          <a:ln w="7308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3811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1pPr>
            <a:lvl2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2pPr>
            <a:lvl3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3pPr>
            <a:lvl4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4pPr>
            <a:lvl5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9pPr>
          </a:lstStyle>
          <a:p>
            <a:pPr>
              <a:buFont typeface="Times New Roman" charset="0"/>
              <a:buNone/>
            </a:pPr>
            <a:fld id="{D1C69225-AF08-F24F-87B0-46DFD43CD61C}" type="slidenum">
              <a:rPr lang="en-US" altLang="en-US">
                <a:solidFill>
                  <a:srgbClr val="000000"/>
                </a:solidFill>
                <a:latin typeface="Times New Roman" charset="0"/>
              </a:rPr>
              <a:pPr>
                <a:buFont typeface="Times New Roman" charset="0"/>
                <a:buNone/>
              </a:pPr>
              <a:t>17</a:t>
            </a:fld>
            <a:endParaRPr lang="en-US" altLang="en-US">
              <a:solidFill>
                <a:srgbClr val="000000"/>
              </a:solidFill>
              <a:latin typeface="Times New Roman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0975" cy="1262063"/>
          </a:xfrm>
        </p:spPr>
        <p:txBody>
          <a:bodyPr tIns="33264"/>
          <a:lstStyle/>
          <a:p>
            <a:pPr eaLnBrk="1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  <a:defRPr/>
            </a:pPr>
            <a:r>
              <a:rPr lang="en-US">
                <a:ea typeface="+mj-ea"/>
              </a:rPr>
              <a:t>Multi-cores with private caches</a:t>
            </a:r>
          </a:p>
        </p:txBody>
      </p:sp>
      <p:sp>
        <p:nvSpPr>
          <p:cNvPr id="35843" name="Rectangle 2"/>
          <p:cNvSpPr>
            <a:spLocks noChangeArrowheads="1"/>
          </p:cNvSpPr>
          <p:nvPr/>
        </p:nvSpPr>
        <p:spPr bwMode="auto">
          <a:xfrm>
            <a:off x="1139825" y="1828800"/>
            <a:ext cx="1554163" cy="549275"/>
          </a:xfrm>
          <a:prstGeom prst="rect">
            <a:avLst/>
          </a:prstGeom>
          <a:solidFill>
            <a:srgbClr val="729FCF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4656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600">
                <a:solidFill>
                  <a:srgbClr val="E6E6FF"/>
                </a:solidFill>
              </a:rPr>
              <a:t>Core 0</a:t>
            </a:r>
          </a:p>
        </p:txBody>
      </p:sp>
      <p:sp>
        <p:nvSpPr>
          <p:cNvPr id="35844" name="AutoShape 3"/>
          <p:cNvSpPr>
            <a:spLocks noChangeArrowheads="1"/>
          </p:cNvSpPr>
          <p:nvPr/>
        </p:nvSpPr>
        <p:spPr bwMode="auto">
          <a:xfrm>
            <a:off x="1006475" y="4613275"/>
            <a:ext cx="5029200" cy="465138"/>
          </a:xfrm>
          <a:prstGeom prst="roundRect">
            <a:avLst>
              <a:gd name="adj" fmla="val 16667"/>
            </a:avLst>
          </a:prstGeom>
          <a:solidFill>
            <a:srgbClr val="944794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4656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600">
                <a:solidFill>
                  <a:srgbClr val="E6E6FF"/>
                </a:solidFill>
              </a:rPr>
              <a:t>L3</a:t>
            </a:r>
          </a:p>
        </p:txBody>
      </p:sp>
      <p:sp>
        <p:nvSpPr>
          <p:cNvPr id="35845" name="AutoShape 4"/>
          <p:cNvSpPr>
            <a:spLocks noChangeArrowheads="1"/>
          </p:cNvSpPr>
          <p:nvPr/>
        </p:nvSpPr>
        <p:spPr bwMode="auto">
          <a:xfrm>
            <a:off x="1316038" y="3822700"/>
            <a:ext cx="1189037" cy="301625"/>
          </a:xfrm>
          <a:prstGeom prst="roundRect">
            <a:avLst>
              <a:gd name="adj" fmla="val 16667"/>
            </a:avLst>
          </a:prstGeom>
          <a:solidFill>
            <a:srgbClr val="944794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4656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600">
                <a:solidFill>
                  <a:srgbClr val="E6E6FF"/>
                </a:solidFill>
              </a:rPr>
              <a:t>L2</a:t>
            </a:r>
          </a:p>
        </p:txBody>
      </p:sp>
      <p:sp>
        <p:nvSpPr>
          <p:cNvPr id="35846" name="Rectangle 5"/>
          <p:cNvSpPr>
            <a:spLocks noChangeArrowheads="1"/>
          </p:cNvSpPr>
          <p:nvPr/>
        </p:nvSpPr>
        <p:spPr bwMode="auto">
          <a:xfrm>
            <a:off x="4378325" y="1828800"/>
            <a:ext cx="1554163" cy="549275"/>
          </a:xfrm>
          <a:prstGeom prst="rect">
            <a:avLst/>
          </a:prstGeom>
          <a:solidFill>
            <a:srgbClr val="729FCF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4656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600">
                <a:solidFill>
                  <a:srgbClr val="E6E6FF"/>
                </a:solidFill>
              </a:rPr>
              <a:t>Core 1</a:t>
            </a:r>
          </a:p>
        </p:txBody>
      </p:sp>
      <p:sp>
        <p:nvSpPr>
          <p:cNvPr id="35847" name="AutoShape 6"/>
          <p:cNvSpPr>
            <a:spLocks noChangeArrowheads="1"/>
          </p:cNvSpPr>
          <p:nvPr/>
        </p:nvSpPr>
        <p:spPr bwMode="auto">
          <a:xfrm>
            <a:off x="2011363" y="6126163"/>
            <a:ext cx="3017837" cy="822325"/>
          </a:xfrm>
          <a:prstGeom prst="roundRect">
            <a:avLst>
              <a:gd name="adj" fmla="val 16667"/>
            </a:avLst>
          </a:prstGeom>
          <a:solidFill>
            <a:srgbClr val="800000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4656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600">
                <a:solidFill>
                  <a:srgbClr val="E6E6FF"/>
                </a:solidFill>
              </a:rPr>
              <a:t>Disk</a:t>
            </a:r>
          </a:p>
        </p:txBody>
      </p:sp>
      <p:sp>
        <p:nvSpPr>
          <p:cNvPr id="35848" name="AutoShape 7"/>
          <p:cNvSpPr>
            <a:spLocks noChangeArrowheads="1"/>
          </p:cNvSpPr>
          <p:nvPr/>
        </p:nvSpPr>
        <p:spPr bwMode="auto">
          <a:xfrm>
            <a:off x="2444750" y="5303838"/>
            <a:ext cx="2152650" cy="639762"/>
          </a:xfrm>
          <a:prstGeom prst="roundRect">
            <a:avLst>
              <a:gd name="adj" fmla="val 16667"/>
            </a:avLst>
          </a:prstGeom>
          <a:solidFill>
            <a:srgbClr val="808000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4656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600">
                <a:solidFill>
                  <a:srgbClr val="E6E6FF"/>
                </a:solidFill>
              </a:rPr>
              <a:t>Memory</a:t>
            </a:r>
          </a:p>
        </p:txBody>
      </p:sp>
      <p:cxnSp>
        <p:nvCxnSpPr>
          <p:cNvPr id="35849" name="AutoShape 8"/>
          <p:cNvCxnSpPr>
            <a:cxnSpLocks noChangeShapeType="1"/>
            <a:stCxn id="35850" idx="0"/>
            <a:endCxn id="35846" idx="2"/>
          </p:cNvCxnSpPr>
          <p:nvPr/>
        </p:nvCxnSpPr>
        <p:spPr bwMode="auto">
          <a:xfrm flipV="1">
            <a:off x="5149850" y="2378075"/>
            <a:ext cx="6350" cy="1444625"/>
          </a:xfrm>
          <a:prstGeom prst="straightConnector1">
            <a:avLst/>
          </a:prstGeom>
          <a:noFill/>
          <a:ln w="3672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5850" name="AutoShape 9"/>
          <p:cNvSpPr>
            <a:spLocks noChangeArrowheads="1"/>
          </p:cNvSpPr>
          <p:nvPr/>
        </p:nvSpPr>
        <p:spPr bwMode="auto">
          <a:xfrm>
            <a:off x="4556125" y="3822700"/>
            <a:ext cx="1189038" cy="301625"/>
          </a:xfrm>
          <a:prstGeom prst="roundRect">
            <a:avLst>
              <a:gd name="adj" fmla="val 16667"/>
            </a:avLst>
          </a:prstGeom>
          <a:solidFill>
            <a:srgbClr val="944794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4656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600">
                <a:solidFill>
                  <a:srgbClr val="E6E6FF"/>
                </a:solidFill>
              </a:rPr>
              <a:t>L2</a:t>
            </a:r>
          </a:p>
        </p:txBody>
      </p:sp>
      <p:sp>
        <p:nvSpPr>
          <p:cNvPr id="35851" name="AutoShape 10"/>
          <p:cNvSpPr>
            <a:spLocks noChangeArrowheads="1"/>
          </p:cNvSpPr>
          <p:nvPr/>
        </p:nvSpPr>
        <p:spPr bwMode="auto">
          <a:xfrm>
            <a:off x="4772025" y="2651125"/>
            <a:ext cx="787400" cy="301625"/>
          </a:xfrm>
          <a:prstGeom prst="roundRect">
            <a:avLst>
              <a:gd name="adj" fmla="val 16667"/>
            </a:avLst>
          </a:prstGeom>
          <a:solidFill>
            <a:srgbClr val="944794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4656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600">
                <a:solidFill>
                  <a:srgbClr val="E6E6FF"/>
                </a:solidFill>
              </a:rPr>
              <a:t>L1</a:t>
            </a:r>
          </a:p>
        </p:txBody>
      </p:sp>
      <p:cxnSp>
        <p:nvCxnSpPr>
          <p:cNvPr id="35852" name="AutoShape 11"/>
          <p:cNvCxnSpPr>
            <a:cxnSpLocks noChangeShapeType="1"/>
            <a:stCxn id="35845" idx="0"/>
            <a:endCxn id="35843" idx="2"/>
          </p:cNvCxnSpPr>
          <p:nvPr/>
        </p:nvCxnSpPr>
        <p:spPr bwMode="auto">
          <a:xfrm flipV="1">
            <a:off x="1909763" y="2378075"/>
            <a:ext cx="6350" cy="1444625"/>
          </a:xfrm>
          <a:prstGeom prst="straightConnector1">
            <a:avLst/>
          </a:prstGeom>
          <a:noFill/>
          <a:ln w="3672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5853" name="AutoShape 12"/>
          <p:cNvSpPr>
            <a:spLocks noChangeArrowheads="1"/>
          </p:cNvSpPr>
          <p:nvPr/>
        </p:nvSpPr>
        <p:spPr bwMode="auto">
          <a:xfrm>
            <a:off x="1531938" y="2651125"/>
            <a:ext cx="787400" cy="301625"/>
          </a:xfrm>
          <a:prstGeom prst="roundRect">
            <a:avLst>
              <a:gd name="adj" fmla="val 16667"/>
            </a:avLst>
          </a:prstGeom>
          <a:solidFill>
            <a:srgbClr val="944794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4656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600">
                <a:solidFill>
                  <a:srgbClr val="E6E6FF"/>
                </a:solidFill>
              </a:rPr>
              <a:t>L1</a:t>
            </a:r>
          </a:p>
        </p:txBody>
      </p:sp>
      <p:cxnSp>
        <p:nvCxnSpPr>
          <p:cNvPr id="35854" name="AutoShape 13"/>
          <p:cNvCxnSpPr>
            <a:cxnSpLocks noChangeShapeType="1"/>
            <a:stCxn id="35844" idx="0"/>
            <a:endCxn id="35850" idx="2"/>
          </p:cNvCxnSpPr>
          <p:nvPr/>
        </p:nvCxnSpPr>
        <p:spPr bwMode="auto">
          <a:xfrm flipV="1">
            <a:off x="3521075" y="4124325"/>
            <a:ext cx="1630363" cy="488950"/>
          </a:xfrm>
          <a:prstGeom prst="straightConnector1">
            <a:avLst/>
          </a:prstGeom>
          <a:noFill/>
          <a:ln w="7308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5855" name="AutoShape 14"/>
          <p:cNvCxnSpPr>
            <a:cxnSpLocks noChangeShapeType="1"/>
            <a:stCxn id="35845" idx="2"/>
            <a:endCxn id="35844" idx="0"/>
          </p:cNvCxnSpPr>
          <p:nvPr/>
        </p:nvCxnSpPr>
        <p:spPr bwMode="auto">
          <a:xfrm>
            <a:off x="1909763" y="4124325"/>
            <a:ext cx="1609725" cy="488950"/>
          </a:xfrm>
          <a:prstGeom prst="straightConnector1">
            <a:avLst/>
          </a:prstGeom>
          <a:noFill/>
          <a:ln w="7308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5856" name="AutoShape 15"/>
          <p:cNvCxnSpPr>
            <a:cxnSpLocks noChangeShapeType="1"/>
            <a:stCxn id="35844" idx="2"/>
            <a:endCxn id="35848" idx="0"/>
          </p:cNvCxnSpPr>
          <p:nvPr/>
        </p:nvCxnSpPr>
        <p:spPr bwMode="auto">
          <a:xfrm>
            <a:off x="3521075" y="5078413"/>
            <a:ext cx="1588" cy="225425"/>
          </a:xfrm>
          <a:prstGeom prst="straightConnector1">
            <a:avLst/>
          </a:prstGeom>
          <a:noFill/>
          <a:ln w="7308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5857" name="AutoShape 16"/>
          <p:cNvCxnSpPr>
            <a:cxnSpLocks noChangeShapeType="1"/>
            <a:stCxn id="35848" idx="2"/>
            <a:endCxn id="35847" idx="0"/>
          </p:cNvCxnSpPr>
          <p:nvPr/>
        </p:nvCxnSpPr>
        <p:spPr bwMode="auto">
          <a:xfrm>
            <a:off x="3521075" y="5943600"/>
            <a:ext cx="1588" cy="182563"/>
          </a:xfrm>
          <a:prstGeom prst="straightConnector1">
            <a:avLst/>
          </a:prstGeom>
          <a:noFill/>
          <a:ln w="7308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5858" name="Oval 17"/>
          <p:cNvSpPr>
            <a:spLocks noChangeArrowheads="1"/>
          </p:cNvSpPr>
          <p:nvPr/>
        </p:nvSpPr>
        <p:spPr bwMode="auto">
          <a:xfrm>
            <a:off x="201613" y="2433638"/>
            <a:ext cx="6765925" cy="2011362"/>
          </a:xfrm>
          <a:prstGeom prst="ellipse">
            <a:avLst/>
          </a:prstGeom>
          <a:solidFill>
            <a:srgbClr val="808080">
              <a:alpha val="34901"/>
            </a:srgbClr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81288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4800"/>
              <a:t>Private</a:t>
            </a:r>
          </a:p>
        </p:txBody>
      </p:sp>
      <p:sp>
        <p:nvSpPr>
          <p:cNvPr id="35859" name="Text Box 18"/>
          <p:cNvSpPr txBox="1">
            <a:spLocks noChangeArrowheads="1"/>
          </p:cNvSpPr>
          <p:nvPr/>
        </p:nvSpPr>
        <p:spPr bwMode="auto">
          <a:xfrm>
            <a:off x="7132638" y="2468563"/>
            <a:ext cx="2560637" cy="278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78264" rIns="90000" bIns="45000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4400">
                <a:solidFill>
                  <a:schemeClr val="accent2"/>
                </a:solidFill>
              </a:rPr>
              <a:t>= multiple copies</a:t>
            </a:r>
          </a:p>
        </p:txBody>
      </p:sp>
      <p:sp>
        <p:nvSpPr>
          <p:cNvPr id="35860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1pPr>
            <a:lvl2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2pPr>
            <a:lvl3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3pPr>
            <a:lvl4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4pPr>
            <a:lvl5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9pPr>
          </a:lstStyle>
          <a:p>
            <a:pPr>
              <a:buFont typeface="Times New Roman" charset="0"/>
              <a:buNone/>
            </a:pPr>
            <a:fld id="{0757E74F-FEDA-DD45-9013-A2F0E1E8BCA1}" type="slidenum">
              <a:rPr lang="en-US" altLang="en-US">
                <a:solidFill>
                  <a:srgbClr val="000000"/>
                </a:solidFill>
                <a:latin typeface="Times New Roman" charset="0"/>
              </a:rPr>
              <a:pPr>
                <a:buFont typeface="Times New Roman" charset="0"/>
                <a:buNone/>
              </a:pPr>
              <a:t>18</a:t>
            </a:fld>
            <a:endParaRPr lang="en-US" altLang="en-US">
              <a:solidFill>
                <a:srgbClr val="000000"/>
              </a:solidFill>
              <a:latin typeface="Times New Roman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0975" cy="1262063"/>
          </a:xfrm>
        </p:spPr>
        <p:txBody>
          <a:bodyPr tIns="33264"/>
          <a:lstStyle/>
          <a:p>
            <a:pPr eaLnBrk="1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  <a:defRPr/>
            </a:pPr>
            <a:r>
              <a:rPr lang="en-US">
                <a:ea typeface="+mj-ea"/>
              </a:rPr>
              <a:t>Cache coherence for consistency</a:t>
            </a:r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389438" y="1768475"/>
            <a:ext cx="5189537" cy="4384675"/>
          </a:xfrm>
        </p:spPr>
        <p:txBody>
          <a:bodyPr/>
          <a:lstStyle/>
          <a:p>
            <a:pPr marL="431800" indent="-323850" eaLnBrk="1">
              <a:buSzPct val="45000"/>
              <a:buFont typeface="Wingdings" charset="0"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  <a:defRPr/>
            </a:pPr>
            <a:r>
              <a:rPr lang="en-US" sz="3200">
                <a:ea typeface="+mn-ea"/>
              </a:rPr>
              <a:t>Core 0 has </a:t>
            </a:r>
            <a:r>
              <a:rPr lang="en-US" sz="3200" b="1">
                <a:solidFill>
                  <a:srgbClr val="AECF00"/>
                </a:solidFill>
                <a:ea typeface="+mn-ea"/>
              </a:rPr>
              <a:t>X</a:t>
            </a:r>
            <a:r>
              <a:rPr lang="en-US" sz="3200">
                <a:ea typeface="+mn-ea"/>
              </a:rPr>
              <a:t> and Core 1</a:t>
            </a:r>
          </a:p>
          <a:p>
            <a:pPr marL="863600" lvl="1" indent="-323850" eaLnBrk="1">
              <a:buSzPct val="75000"/>
              <a:buFont typeface="Symbol" charset="0"/>
              <a:buChar char="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  <a:defRPr/>
            </a:pPr>
            <a:r>
              <a:rPr lang="en-US" sz="2800">
                <a:ea typeface="+mn-ea"/>
              </a:rPr>
              <a:t>wants to write on </a:t>
            </a:r>
            <a:r>
              <a:rPr lang="en-US" sz="2800" b="1">
                <a:solidFill>
                  <a:srgbClr val="AECF00"/>
                </a:solidFill>
                <a:ea typeface="+mn-ea"/>
              </a:rPr>
              <a:t>X</a:t>
            </a:r>
          </a:p>
          <a:p>
            <a:pPr marL="863600" lvl="1" indent="-323850" eaLnBrk="1">
              <a:buSzPct val="75000"/>
              <a:buFont typeface="Symbol" charset="0"/>
              <a:buChar char="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  <a:defRPr/>
            </a:pPr>
            <a:r>
              <a:rPr lang="en-US" sz="2800">
                <a:ea typeface="+mn-ea"/>
              </a:rPr>
              <a:t>wants to read</a:t>
            </a:r>
            <a:r>
              <a:rPr lang="en-US" sz="2800" b="1">
                <a:solidFill>
                  <a:srgbClr val="AECF00"/>
                </a:solidFill>
                <a:ea typeface="+mn-ea"/>
              </a:rPr>
              <a:t> X</a:t>
            </a:r>
          </a:p>
          <a:p>
            <a:pPr marL="863600" lvl="1" indent="-323850" eaLnBrk="1">
              <a:buSzPct val="75000"/>
              <a:buFont typeface="Symbol" charset="0"/>
              <a:buChar char="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  <a:defRPr/>
            </a:pPr>
            <a:r>
              <a:rPr lang="en-US" sz="2800">
                <a:ea typeface="+mn-ea"/>
              </a:rPr>
              <a:t>did Core 0 write or read </a:t>
            </a:r>
            <a:r>
              <a:rPr lang="en-US" sz="2800" b="1">
                <a:solidFill>
                  <a:srgbClr val="AECF00"/>
                </a:solidFill>
                <a:ea typeface="+mn-ea"/>
              </a:rPr>
              <a:t>X</a:t>
            </a:r>
            <a:r>
              <a:rPr lang="en-US" sz="2800">
                <a:ea typeface="+mn-ea"/>
              </a:rPr>
              <a:t>?</a:t>
            </a:r>
          </a:p>
        </p:txBody>
      </p:sp>
      <p:sp>
        <p:nvSpPr>
          <p:cNvPr id="37892" name="Rectangle 3"/>
          <p:cNvSpPr>
            <a:spLocks noChangeArrowheads="1"/>
          </p:cNvSpPr>
          <p:nvPr/>
        </p:nvSpPr>
        <p:spPr bwMode="auto">
          <a:xfrm>
            <a:off x="635000" y="1828800"/>
            <a:ext cx="1554163" cy="549275"/>
          </a:xfrm>
          <a:prstGeom prst="rect">
            <a:avLst/>
          </a:prstGeom>
          <a:solidFill>
            <a:srgbClr val="729FCF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4656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600">
                <a:solidFill>
                  <a:srgbClr val="E6E6FF"/>
                </a:solidFill>
              </a:rPr>
              <a:t>Core 0</a:t>
            </a:r>
          </a:p>
        </p:txBody>
      </p:sp>
      <p:sp>
        <p:nvSpPr>
          <p:cNvPr id="37893" name="AutoShape 4"/>
          <p:cNvSpPr>
            <a:spLocks noChangeArrowheads="1"/>
          </p:cNvSpPr>
          <p:nvPr/>
        </p:nvSpPr>
        <p:spPr bwMode="auto">
          <a:xfrm>
            <a:off x="501650" y="4679950"/>
            <a:ext cx="3565525" cy="330200"/>
          </a:xfrm>
          <a:prstGeom prst="roundRect">
            <a:avLst>
              <a:gd name="adj" fmla="val 16667"/>
            </a:avLst>
          </a:prstGeom>
          <a:solidFill>
            <a:srgbClr val="944794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4656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600">
                <a:solidFill>
                  <a:srgbClr val="E6E6FF"/>
                </a:solidFill>
              </a:rPr>
              <a:t>L3</a:t>
            </a:r>
          </a:p>
        </p:txBody>
      </p:sp>
      <p:sp>
        <p:nvSpPr>
          <p:cNvPr id="37894" name="AutoShape 5"/>
          <p:cNvSpPr>
            <a:spLocks noChangeArrowheads="1"/>
          </p:cNvSpPr>
          <p:nvPr/>
        </p:nvSpPr>
        <p:spPr bwMode="auto">
          <a:xfrm>
            <a:off x="812800" y="3822700"/>
            <a:ext cx="1189038" cy="301625"/>
          </a:xfrm>
          <a:prstGeom prst="roundRect">
            <a:avLst>
              <a:gd name="adj" fmla="val 16667"/>
            </a:avLst>
          </a:prstGeom>
          <a:solidFill>
            <a:srgbClr val="944794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4656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600">
                <a:solidFill>
                  <a:srgbClr val="E6E6FF"/>
                </a:solidFill>
              </a:rPr>
              <a:t>L2</a:t>
            </a:r>
          </a:p>
        </p:txBody>
      </p:sp>
      <p:sp>
        <p:nvSpPr>
          <p:cNvPr id="37895" name="Rectangle 6"/>
          <p:cNvSpPr>
            <a:spLocks noChangeArrowheads="1"/>
          </p:cNvSpPr>
          <p:nvPr/>
        </p:nvSpPr>
        <p:spPr bwMode="auto">
          <a:xfrm>
            <a:off x="2398713" y="1828800"/>
            <a:ext cx="1554162" cy="549275"/>
          </a:xfrm>
          <a:prstGeom prst="rect">
            <a:avLst/>
          </a:prstGeom>
          <a:solidFill>
            <a:srgbClr val="729FCF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4656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600">
                <a:solidFill>
                  <a:srgbClr val="E6E6FF"/>
                </a:solidFill>
              </a:rPr>
              <a:t>Core 1</a:t>
            </a:r>
          </a:p>
        </p:txBody>
      </p:sp>
      <p:sp>
        <p:nvSpPr>
          <p:cNvPr id="37896" name="AutoShape 7"/>
          <p:cNvSpPr>
            <a:spLocks noChangeArrowheads="1"/>
          </p:cNvSpPr>
          <p:nvPr/>
        </p:nvSpPr>
        <p:spPr bwMode="auto">
          <a:xfrm>
            <a:off x="776288" y="6126163"/>
            <a:ext cx="3017837" cy="822325"/>
          </a:xfrm>
          <a:prstGeom prst="roundRect">
            <a:avLst>
              <a:gd name="adj" fmla="val 16667"/>
            </a:avLst>
          </a:prstGeom>
          <a:solidFill>
            <a:srgbClr val="800000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4656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600">
                <a:solidFill>
                  <a:srgbClr val="E6E6FF"/>
                </a:solidFill>
              </a:rPr>
              <a:t>Disk</a:t>
            </a:r>
          </a:p>
        </p:txBody>
      </p:sp>
      <p:sp>
        <p:nvSpPr>
          <p:cNvPr id="37897" name="AutoShape 8"/>
          <p:cNvSpPr>
            <a:spLocks noChangeArrowheads="1"/>
          </p:cNvSpPr>
          <p:nvPr/>
        </p:nvSpPr>
        <p:spPr bwMode="auto">
          <a:xfrm>
            <a:off x="1208088" y="5303838"/>
            <a:ext cx="2152650" cy="639762"/>
          </a:xfrm>
          <a:prstGeom prst="roundRect">
            <a:avLst>
              <a:gd name="adj" fmla="val 16667"/>
            </a:avLst>
          </a:prstGeom>
          <a:solidFill>
            <a:srgbClr val="808000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4656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600">
                <a:solidFill>
                  <a:srgbClr val="E6E6FF"/>
                </a:solidFill>
              </a:rPr>
              <a:t>Memory</a:t>
            </a:r>
          </a:p>
        </p:txBody>
      </p:sp>
      <p:cxnSp>
        <p:nvCxnSpPr>
          <p:cNvPr id="37898" name="AutoShape 9"/>
          <p:cNvCxnSpPr>
            <a:cxnSpLocks noChangeShapeType="1"/>
            <a:stCxn id="37899" idx="0"/>
            <a:endCxn id="37895" idx="2"/>
          </p:cNvCxnSpPr>
          <p:nvPr/>
        </p:nvCxnSpPr>
        <p:spPr bwMode="auto">
          <a:xfrm flipV="1">
            <a:off x="3170238" y="2378075"/>
            <a:ext cx="6350" cy="1444625"/>
          </a:xfrm>
          <a:prstGeom prst="straightConnector1">
            <a:avLst/>
          </a:prstGeom>
          <a:noFill/>
          <a:ln w="3672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7899" name="AutoShape 10"/>
          <p:cNvSpPr>
            <a:spLocks noChangeArrowheads="1"/>
          </p:cNvSpPr>
          <p:nvPr/>
        </p:nvSpPr>
        <p:spPr bwMode="auto">
          <a:xfrm>
            <a:off x="2576513" y="3822700"/>
            <a:ext cx="1189037" cy="301625"/>
          </a:xfrm>
          <a:prstGeom prst="roundRect">
            <a:avLst>
              <a:gd name="adj" fmla="val 16667"/>
            </a:avLst>
          </a:prstGeom>
          <a:solidFill>
            <a:srgbClr val="944794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4656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600">
                <a:solidFill>
                  <a:srgbClr val="E6E6FF"/>
                </a:solidFill>
              </a:rPr>
              <a:t>L2</a:t>
            </a:r>
          </a:p>
        </p:txBody>
      </p:sp>
      <p:sp>
        <p:nvSpPr>
          <p:cNvPr id="37900" name="AutoShape 11"/>
          <p:cNvSpPr>
            <a:spLocks noChangeArrowheads="1"/>
          </p:cNvSpPr>
          <p:nvPr/>
        </p:nvSpPr>
        <p:spPr bwMode="auto">
          <a:xfrm>
            <a:off x="2792413" y="2651125"/>
            <a:ext cx="787400" cy="301625"/>
          </a:xfrm>
          <a:prstGeom prst="roundRect">
            <a:avLst>
              <a:gd name="adj" fmla="val 16667"/>
            </a:avLst>
          </a:prstGeom>
          <a:solidFill>
            <a:srgbClr val="944794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4656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600">
                <a:solidFill>
                  <a:srgbClr val="E6E6FF"/>
                </a:solidFill>
              </a:rPr>
              <a:t>L1</a:t>
            </a:r>
          </a:p>
        </p:txBody>
      </p:sp>
      <p:cxnSp>
        <p:nvCxnSpPr>
          <p:cNvPr id="37901" name="AutoShape 12"/>
          <p:cNvCxnSpPr>
            <a:cxnSpLocks noChangeShapeType="1"/>
            <a:stCxn id="37894" idx="0"/>
            <a:endCxn id="37892" idx="2"/>
          </p:cNvCxnSpPr>
          <p:nvPr/>
        </p:nvCxnSpPr>
        <p:spPr bwMode="auto">
          <a:xfrm flipV="1">
            <a:off x="1406525" y="2378075"/>
            <a:ext cx="6350" cy="1444625"/>
          </a:xfrm>
          <a:prstGeom prst="straightConnector1">
            <a:avLst/>
          </a:prstGeom>
          <a:noFill/>
          <a:ln w="3672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7902" name="AutoShape 13"/>
          <p:cNvSpPr>
            <a:spLocks noChangeArrowheads="1"/>
          </p:cNvSpPr>
          <p:nvPr/>
        </p:nvSpPr>
        <p:spPr bwMode="auto">
          <a:xfrm>
            <a:off x="1028700" y="2651125"/>
            <a:ext cx="787400" cy="301625"/>
          </a:xfrm>
          <a:prstGeom prst="roundRect">
            <a:avLst>
              <a:gd name="adj" fmla="val 16667"/>
            </a:avLst>
          </a:prstGeom>
          <a:solidFill>
            <a:srgbClr val="944794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4656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600">
                <a:solidFill>
                  <a:srgbClr val="E6E6FF"/>
                </a:solidFill>
              </a:rPr>
              <a:t>L1</a:t>
            </a:r>
          </a:p>
        </p:txBody>
      </p:sp>
      <p:cxnSp>
        <p:nvCxnSpPr>
          <p:cNvPr id="37903" name="AutoShape 14"/>
          <p:cNvCxnSpPr>
            <a:cxnSpLocks noChangeShapeType="1"/>
            <a:stCxn id="37893" idx="0"/>
            <a:endCxn id="37899" idx="2"/>
          </p:cNvCxnSpPr>
          <p:nvPr/>
        </p:nvCxnSpPr>
        <p:spPr bwMode="auto">
          <a:xfrm flipV="1">
            <a:off x="2284413" y="4124325"/>
            <a:ext cx="885825" cy="555625"/>
          </a:xfrm>
          <a:prstGeom prst="straightConnector1">
            <a:avLst/>
          </a:prstGeom>
          <a:noFill/>
          <a:ln w="7308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7904" name="AutoShape 15"/>
          <p:cNvCxnSpPr>
            <a:cxnSpLocks noChangeShapeType="1"/>
            <a:stCxn id="37894" idx="2"/>
            <a:endCxn id="37893" idx="0"/>
          </p:cNvCxnSpPr>
          <p:nvPr/>
        </p:nvCxnSpPr>
        <p:spPr bwMode="auto">
          <a:xfrm>
            <a:off x="1406525" y="4124325"/>
            <a:ext cx="879475" cy="557213"/>
          </a:xfrm>
          <a:prstGeom prst="straightConnector1">
            <a:avLst/>
          </a:prstGeom>
          <a:noFill/>
          <a:ln w="7308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7905" name="AutoShape 16"/>
          <p:cNvCxnSpPr>
            <a:cxnSpLocks noChangeShapeType="1"/>
            <a:stCxn id="37893" idx="2"/>
            <a:endCxn id="37897" idx="0"/>
          </p:cNvCxnSpPr>
          <p:nvPr/>
        </p:nvCxnSpPr>
        <p:spPr bwMode="auto">
          <a:xfrm>
            <a:off x="2284413" y="5010150"/>
            <a:ext cx="1587" cy="293688"/>
          </a:xfrm>
          <a:prstGeom prst="straightConnector1">
            <a:avLst/>
          </a:prstGeom>
          <a:noFill/>
          <a:ln w="7308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7906" name="AutoShape 17"/>
          <p:cNvCxnSpPr>
            <a:cxnSpLocks noChangeShapeType="1"/>
            <a:stCxn id="37897" idx="2"/>
            <a:endCxn id="37896" idx="0"/>
          </p:cNvCxnSpPr>
          <p:nvPr/>
        </p:nvCxnSpPr>
        <p:spPr bwMode="auto">
          <a:xfrm>
            <a:off x="2284413" y="5943600"/>
            <a:ext cx="1587" cy="182563"/>
          </a:xfrm>
          <a:prstGeom prst="straightConnector1">
            <a:avLst/>
          </a:prstGeom>
          <a:noFill/>
          <a:ln w="7308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7907" name="Oval 18"/>
          <p:cNvSpPr>
            <a:spLocks noChangeArrowheads="1"/>
          </p:cNvSpPr>
          <p:nvPr/>
        </p:nvSpPr>
        <p:spPr bwMode="auto">
          <a:xfrm>
            <a:off x="822325" y="2651125"/>
            <a:ext cx="365125" cy="365125"/>
          </a:xfrm>
          <a:prstGeom prst="ellipse">
            <a:avLst/>
          </a:prstGeom>
          <a:solidFill>
            <a:srgbClr val="AECF00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58607" rIns="90000" bIns="45000" anchor="ctr"/>
          <a:lstStyle/>
          <a:p>
            <a:pPr algn="ctr" eaLnBrk="1">
              <a:lnSpc>
                <a:spcPct val="94000"/>
              </a:lnSpc>
              <a:buClr>
                <a:srgbClr val="000000"/>
              </a:buClr>
              <a:buSzPct val="100000"/>
              <a:buFont typeface="Times New Roman" charset="0"/>
              <a:buNone/>
            </a:pPr>
            <a:r>
              <a:rPr lang="en-US" altLang="en-US">
                <a:solidFill>
                  <a:srgbClr val="000000"/>
                </a:solidFill>
              </a:rPr>
              <a:t>X</a:t>
            </a:r>
          </a:p>
        </p:txBody>
      </p:sp>
      <p:cxnSp>
        <p:nvCxnSpPr>
          <p:cNvPr id="37908" name="AutoShape 19"/>
          <p:cNvCxnSpPr>
            <a:cxnSpLocks noChangeShapeType="1"/>
            <a:stCxn id="37895" idx="2"/>
            <a:endCxn id="37893" idx="0"/>
          </p:cNvCxnSpPr>
          <p:nvPr/>
        </p:nvCxnSpPr>
        <p:spPr bwMode="auto">
          <a:xfrm flipH="1">
            <a:off x="2284413" y="2378075"/>
            <a:ext cx="890587" cy="2303463"/>
          </a:xfrm>
          <a:prstGeom prst="curvedConnector3">
            <a:avLst>
              <a:gd name="adj1" fmla="val 50000"/>
            </a:avLst>
          </a:prstGeom>
          <a:noFill/>
          <a:ln w="36720">
            <a:solidFill>
              <a:srgbClr val="FF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7909" name="AutoShape 20"/>
          <p:cNvCxnSpPr>
            <a:cxnSpLocks noChangeShapeType="1"/>
            <a:stCxn id="37907" idx="5"/>
          </p:cNvCxnSpPr>
          <p:nvPr/>
        </p:nvCxnSpPr>
        <p:spPr bwMode="auto">
          <a:xfrm>
            <a:off x="1135063" y="2963863"/>
            <a:ext cx="1149350" cy="1716087"/>
          </a:xfrm>
          <a:prstGeom prst="curvedConnector3">
            <a:avLst>
              <a:gd name="adj1" fmla="val 50000"/>
            </a:avLst>
          </a:prstGeom>
          <a:noFill/>
          <a:ln w="36720">
            <a:solidFill>
              <a:srgbClr val="FF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7910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1pPr>
            <a:lvl2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2pPr>
            <a:lvl3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3pPr>
            <a:lvl4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4pPr>
            <a:lvl5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9pPr>
          </a:lstStyle>
          <a:p>
            <a:pPr>
              <a:buFont typeface="Times New Roman" charset="0"/>
              <a:buNone/>
            </a:pPr>
            <a:fld id="{9A0F0FAD-B3B0-444F-9E25-825A2A51467A}" type="slidenum">
              <a:rPr lang="en-US" altLang="en-US">
                <a:solidFill>
                  <a:srgbClr val="000000"/>
                </a:solidFill>
                <a:latin typeface="Times New Roman" charset="0"/>
              </a:rPr>
              <a:pPr>
                <a:buFont typeface="Times New Roman" charset="0"/>
                <a:buNone/>
              </a:pPr>
              <a:t>19</a:t>
            </a:fld>
            <a:endParaRPr lang="en-US" altLang="en-US">
              <a:solidFill>
                <a:srgbClr val="000000"/>
              </a:solidFill>
              <a:latin typeface="Times New Roman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0975" cy="1262063"/>
          </a:xfrm>
        </p:spPr>
        <p:txBody>
          <a:bodyPr tIns="33264"/>
          <a:lstStyle/>
          <a:p>
            <a:pPr eaLnBrk="1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  <a:defRPr/>
            </a:pPr>
            <a:r>
              <a:rPr lang="en-US">
                <a:ea typeface="+mj-ea"/>
              </a:rPr>
              <a:t>From theory to practice</a:t>
            </a:r>
          </a:p>
        </p:txBody>
      </p:sp>
      <p:sp>
        <p:nvSpPr>
          <p:cNvPr id="5123" name="Rectangle 2"/>
          <p:cNvSpPr>
            <a:spLocks noChangeArrowheads="1"/>
          </p:cNvSpPr>
          <p:nvPr/>
        </p:nvSpPr>
        <p:spPr bwMode="auto">
          <a:xfrm>
            <a:off x="457200" y="1920875"/>
            <a:ext cx="2925763" cy="914400"/>
          </a:xfrm>
          <a:prstGeom prst="rect">
            <a:avLst/>
          </a:prstGeom>
          <a:solidFill>
            <a:srgbClr val="729FCF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4656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600">
                <a:solidFill>
                  <a:srgbClr val="E6E6FF"/>
                </a:solidFill>
              </a:rPr>
              <a:t>Theoretical</a:t>
            </a:r>
            <a:br>
              <a:rPr lang="en-US" altLang="en-US" sz="2600">
                <a:solidFill>
                  <a:srgbClr val="E6E6FF"/>
                </a:solidFill>
              </a:rPr>
            </a:br>
            <a:r>
              <a:rPr lang="en-US" altLang="en-US" sz="2600">
                <a:solidFill>
                  <a:srgbClr val="E6E6FF"/>
                </a:solidFill>
              </a:rPr>
              <a:t>(design)</a:t>
            </a:r>
          </a:p>
        </p:txBody>
      </p:sp>
      <p:sp>
        <p:nvSpPr>
          <p:cNvPr id="5124" name="Rectangle 3"/>
          <p:cNvSpPr>
            <a:spLocks noChangeArrowheads="1"/>
          </p:cNvSpPr>
          <p:nvPr/>
        </p:nvSpPr>
        <p:spPr bwMode="auto">
          <a:xfrm>
            <a:off x="3565525" y="1920875"/>
            <a:ext cx="2925763" cy="914400"/>
          </a:xfrm>
          <a:prstGeom prst="rect">
            <a:avLst/>
          </a:prstGeom>
          <a:solidFill>
            <a:srgbClr val="729FCF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4656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600">
                <a:solidFill>
                  <a:srgbClr val="E6E6FF"/>
                </a:solidFill>
              </a:rPr>
              <a:t>Practical</a:t>
            </a:r>
            <a:br>
              <a:rPr lang="en-US" altLang="en-US" sz="2600">
                <a:solidFill>
                  <a:srgbClr val="E6E6FF"/>
                </a:solidFill>
              </a:rPr>
            </a:br>
            <a:r>
              <a:rPr lang="en-US" altLang="en-US" sz="2600">
                <a:solidFill>
                  <a:srgbClr val="E6E6FF"/>
                </a:solidFill>
              </a:rPr>
              <a:t>(design)</a:t>
            </a:r>
          </a:p>
        </p:txBody>
      </p:sp>
      <p:sp>
        <p:nvSpPr>
          <p:cNvPr id="5125" name="Rectangle 4"/>
          <p:cNvSpPr>
            <a:spLocks noChangeArrowheads="1"/>
          </p:cNvSpPr>
          <p:nvPr/>
        </p:nvSpPr>
        <p:spPr bwMode="auto">
          <a:xfrm>
            <a:off x="6675438" y="1920875"/>
            <a:ext cx="2925762" cy="914400"/>
          </a:xfrm>
          <a:prstGeom prst="rect">
            <a:avLst/>
          </a:prstGeom>
          <a:solidFill>
            <a:srgbClr val="729FCF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4656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600">
                <a:solidFill>
                  <a:srgbClr val="E6E6FF"/>
                </a:solidFill>
              </a:rPr>
              <a:t>Practical</a:t>
            </a:r>
            <a:br>
              <a:rPr lang="en-US" altLang="en-US" sz="2600">
                <a:solidFill>
                  <a:srgbClr val="E6E6FF"/>
                </a:solidFill>
              </a:rPr>
            </a:br>
            <a:r>
              <a:rPr lang="en-US" altLang="en-US" sz="2600">
                <a:solidFill>
                  <a:srgbClr val="E6E6FF"/>
                </a:solidFill>
              </a:rPr>
              <a:t>(implementation)</a:t>
            </a:r>
          </a:p>
        </p:txBody>
      </p:sp>
      <p:sp>
        <p:nvSpPr>
          <p:cNvPr id="5126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1pPr>
            <a:lvl2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2pPr>
            <a:lvl3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3pPr>
            <a:lvl4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4pPr>
            <a:lvl5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9pPr>
          </a:lstStyle>
          <a:p>
            <a:pPr>
              <a:buFont typeface="Times New Roman" charset="0"/>
              <a:buNone/>
            </a:pPr>
            <a:fld id="{31F1CCBC-AC44-D44B-AE70-1EEC33C6DB9A}" type="slidenum">
              <a:rPr lang="en-US" altLang="en-US">
                <a:solidFill>
                  <a:srgbClr val="000000"/>
                </a:solidFill>
                <a:latin typeface="Times New Roman" charset="0"/>
              </a:rPr>
              <a:pPr>
                <a:buFont typeface="Times New Roman" charset="0"/>
                <a:buNone/>
              </a:pPr>
              <a:t>2</a:t>
            </a:fld>
            <a:endParaRPr lang="en-US" altLang="en-US">
              <a:solidFill>
                <a:srgbClr val="000000"/>
              </a:solidFill>
              <a:latin typeface="Times New Roman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0975" cy="1262063"/>
          </a:xfrm>
        </p:spPr>
        <p:txBody>
          <a:bodyPr tIns="33264"/>
          <a:lstStyle/>
          <a:p>
            <a:pPr eaLnBrk="1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  <a:defRPr/>
            </a:pPr>
            <a:r>
              <a:rPr lang="en-US" dirty="0">
                <a:ea typeface="+mj-ea"/>
              </a:rPr>
              <a:t>Cache-coherence principles</a:t>
            </a:r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389438" y="1768475"/>
            <a:ext cx="5189537" cy="4384675"/>
          </a:xfrm>
        </p:spPr>
        <p:txBody>
          <a:bodyPr/>
          <a:lstStyle/>
          <a:p>
            <a:pPr marL="431800" indent="-323850" eaLnBrk="1">
              <a:buSzPct val="45000"/>
              <a:buFont typeface="Wingdings" charset="0"/>
              <a:buChar char="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  <a:defRPr/>
            </a:pPr>
            <a:r>
              <a:rPr lang="en-US" sz="3200" dirty="0">
                <a:ea typeface="+mn-ea"/>
              </a:rPr>
              <a:t>To perform a </a:t>
            </a:r>
            <a:r>
              <a:rPr lang="en-US" sz="3200" dirty="0">
                <a:solidFill>
                  <a:schemeClr val="accent2"/>
                </a:solidFill>
                <a:ea typeface="+mn-ea"/>
              </a:rPr>
              <a:t>write</a:t>
            </a:r>
          </a:p>
          <a:p>
            <a:pPr marL="863600" lvl="1" indent="-323850" eaLnBrk="1">
              <a:buSzPct val="75000"/>
              <a:buFont typeface="Symbol" charset="0"/>
              <a:buChar char="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  <a:defRPr/>
            </a:pPr>
            <a:r>
              <a:rPr lang="en-US" sz="2800" dirty="0">
                <a:ea typeface="+mn-ea"/>
              </a:rPr>
              <a:t>invalidate all readers, or</a:t>
            </a:r>
          </a:p>
          <a:p>
            <a:pPr marL="863600" lvl="1" indent="-323850" eaLnBrk="1">
              <a:buSzPct val="75000"/>
              <a:buFont typeface="Symbol" charset="0"/>
              <a:buChar char="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  <a:defRPr/>
            </a:pPr>
            <a:r>
              <a:rPr lang="en-US" sz="2800" dirty="0">
                <a:ea typeface="+mn-ea"/>
              </a:rPr>
              <a:t>previous writer</a:t>
            </a:r>
          </a:p>
          <a:p>
            <a:pPr marL="431800" indent="-323850" eaLnBrk="1">
              <a:buSzPct val="45000"/>
              <a:buFont typeface="Wingdings" charset="0"/>
              <a:buChar char="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  <a:defRPr/>
            </a:pPr>
            <a:r>
              <a:rPr lang="en-US" sz="3200" dirty="0">
                <a:ea typeface="+mn-ea"/>
              </a:rPr>
              <a:t>To perform a </a:t>
            </a:r>
            <a:r>
              <a:rPr lang="en-US" sz="3200" dirty="0">
                <a:solidFill>
                  <a:schemeClr val="accent2"/>
                </a:solidFill>
                <a:ea typeface="+mn-ea"/>
              </a:rPr>
              <a:t>read</a:t>
            </a:r>
          </a:p>
          <a:p>
            <a:pPr marL="863600" lvl="1" indent="-323850" eaLnBrk="1">
              <a:buSzPct val="75000"/>
              <a:buFont typeface="Symbol" charset="0"/>
              <a:buChar char="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  <a:defRPr/>
            </a:pPr>
            <a:r>
              <a:rPr lang="en-US" sz="2800" dirty="0">
                <a:ea typeface="+mn-ea"/>
              </a:rPr>
              <a:t>find the latest copy</a:t>
            </a:r>
          </a:p>
        </p:txBody>
      </p:sp>
      <p:sp>
        <p:nvSpPr>
          <p:cNvPr id="39940" name="Rectangle 3"/>
          <p:cNvSpPr>
            <a:spLocks noChangeArrowheads="1"/>
          </p:cNvSpPr>
          <p:nvPr/>
        </p:nvSpPr>
        <p:spPr bwMode="auto">
          <a:xfrm>
            <a:off x="635000" y="1828800"/>
            <a:ext cx="1554163" cy="549275"/>
          </a:xfrm>
          <a:prstGeom prst="rect">
            <a:avLst/>
          </a:prstGeom>
          <a:solidFill>
            <a:srgbClr val="729FCF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4656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600">
                <a:solidFill>
                  <a:srgbClr val="E6E6FF"/>
                </a:solidFill>
              </a:rPr>
              <a:t>Core 0</a:t>
            </a:r>
          </a:p>
        </p:txBody>
      </p:sp>
      <p:sp>
        <p:nvSpPr>
          <p:cNvPr id="39941" name="AutoShape 4"/>
          <p:cNvSpPr>
            <a:spLocks noChangeArrowheads="1"/>
          </p:cNvSpPr>
          <p:nvPr/>
        </p:nvSpPr>
        <p:spPr bwMode="auto">
          <a:xfrm>
            <a:off x="501650" y="4679950"/>
            <a:ext cx="3565525" cy="330200"/>
          </a:xfrm>
          <a:prstGeom prst="roundRect">
            <a:avLst>
              <a:gd name="adj" fmla="val 16667"/>
            </a:avLst>
          </a:prstGeom>
          <a:solidFill>
            <a:srgbClr val="944794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4656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600">
                <a:solidFill>
                  <a:srgbClr val="E6E6FF"/>
                </a:solidFill>
              </a:rPr>
              <a:t>L3</a:t>
            </a:r>
          </a:p>
        </p:txBody>
      </p:sp>
      <p:sp>
        <p:nvSpPr>
          <p:cNvPr id="39942" name="AutoShape 5"/>
          <p:cNvSpPr>
            <a:spLocks noChangeArrowheads="1"/>
          </p:cNvSpPr>
          <p:nvPr/>
        </p:nvSpPr>
        <p:spPr bwMode="auto">
          <a:xfrm>
            <a:off x="812800" y="3822700"/>
            <a:ext cx="1189038" cy="301625"/>
          </a:xfrm>
          <a:prstGeom prst="roundRect">
            <a:avLst>
              <a:gd name="adj" fmla="val 16667"/>
            </a:avLst>
          </a:prstGeom>
          <a:solidFill>
            <a:srgbClr val="944794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4656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600">
                <a:solidFill>
                  <a:srgbClr val="E6E6FF"/>
                </a:solidFill>
              </a:rPr>
              <a:t>L2</a:t>
            </a:r>
          </a:p>
        </p:txBody>
      </p:sp>
      <p:sp>
        <p:nvSpPr>
          <p:cNvPr id="39943" name="Rectangle 6"/>
          <p:cNvSpPr>
            <a:spLocks noChangeArrowheads="1"/>
          </p:cNvSpPr>
          <p:nvPr/>
        </p:nvSpPr>
        <p:spPr bwMode="auto">
          <a:xfrm>
            <a:off x="2398713" y="1828800"/>
            <a:ext cx="1554162" cy="549275"/>
          </a:xfrm>
          <a:prstGeom prst="rect">
            <a:avLst/>
          </a:prstGeom>
          <a:solidFill>
            <a:srgbClr val="729FCF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4656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600">
                <a:solidFill>
                  <a:srgbClr val="E6E6FF"/>
                </a:solidFill>
              </a:rPr>
              <a:t>Core 1</a:t>
            </a:r>
          </a:p>
        </p:txBody>
      </p:sp>
      <p:sp>
        <p:nvSpPr>
          <p:cNvPr id="39944" name="AutoShape 7"/>
          <p:cNvSpPr>
            <a:spLocks noChangeArrowheads="1"/>
          </p:cNvSpPr>
          <p:nvPr/>
        </p:nvSpPr>
        <p:spPr bwMode="auto">
          <a:xfrm>
            <a:off x="776288" y="6126163"/>
            <a:ext cx="3017837" cy="822325"/>
          </a:xfrm>
          <a:prstGeom prst="roundRect">
            <a:avLst>
              <a:gd name="adj" fmla="val 16667"/>
            </a:avLst>
          </a:prstGeom>
          <a:solidFill>
            <a:srgbClr val="800000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4656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600">
                <a:solidFill>
                  <a:srgbClr val="E6E6FF"/>
                </a:solidFill>
              </a:rPr>
              <a:t>Disk</a:t>
            </a:r>
          </a:p>
        </p:txBody>
      </p:sp>
      <p:sp>
        <p:nvSpPr>
          <p:cNvPr id="39945" name="AutoShape 8"/>
          <p:cNvSpPr>
            <a:spLocks noChangeArrowheads="1"/>
          </p:cNvSpPr>
          <p:nvPr/>
        </p:nvSpPr>
        <p:spPr bwMode="auto">
          <a:xfrm>
            <a:off x="1208088" y="5303838"/>
            <a:ext cx="2152650" cy="639762"/>
          </a:xfrm>
          <a:prstGeom prst="roundRect">
            <a:avLst>
              <a:gd name="adj" fmla="val 16667"/>
            </a:avLst>
          </a:prstGeom>
          <a:solidFill>
            <a:srgbClr val="808000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4656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600">
                <a:solidFill>
                  <a:srgbClr val="E6E6FF"/>
                </a:solidFill>
              </a:rPr>
              <a:t>Memory</a:t>
            </a:r>
          </a:p>
        </p:txBody>
      </p:sp>
      <p:cxnSp>
        <p:nvCxnSpPr>
          <p:cNvPr id="39946" name="AutoShape 9"/>
          <p:cNvCxnSpPr>
            <a:cxnSpLocks noChangeShapeType="1"/>
            <a:stCxn id="39947" idx="0"/>
            <a:endCxn id="39943" idx="2"/>
          </p:cNvCxnSpPr>
          <p:nvPr/>
        </p:nvCxnSpPr>
        <p:spPr bwMode="auto">
          <a:xfrm flipV="1">
            <a:off x="3170238" y="2378075"/>
            <a:ext cx="6350" cy="1444625"/>
          </a:xfrm>
          <a:prstGeom prst="straightConnector1">
            <a:avLst/>
          </a:prstGeom>
          <a:noFill/>
          <a:ln w="3672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9947" name="AutoShape 10"/>
          <p:cNvSpPr>
            <a:spLocks noChangeArrowheads="1"/>
          </p:cNvSpPr>
          <p:nvPr/>
        </p:nvSpPr>
        <p:spPr bwMode="auto">
          <a:xfrm>
            <a:off x="2576513" y="3822700"/>
            <a:ext cx="1189037" cy="301625"/>
          </a:xfrm>
          <a:prstGeom prst="roundRect">
            <a:avLst>
              <a:gd name="adj" fmla="val 16667"/>
            </a:avLst>
          </a:prstGeom>
          <a:solidFill>
            <a:srgbClr val="944794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4656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600">
                <a:solidFill>
                  <a:srgbClr val="E6E6FF"/>
                </a:solidFill>
              </a:rPr>
              <a:t>L2</a:t>
            </a:r>
          </a:p>
        </p:txBody>
      </p:sp>
      <p:sp>
        <p:nvSpPr>
          <p:cNvPr id="39948" name="AutoShape 11"/>
          <p:cNvSpPr>
            <a:spLocks noChangeArrowheads="1"/>
          </p:cNvSpPr>
          <p:nvPr/>
        </p:nvSpPr>
        <p:spPr bwMode="auto">
          <a:xfrm>
            <a:off x="2792413" y="2651125"/>
            <a:ext cx="787400" cy="301625"/>
          </a:xfrm>
          <a:prstGeom prst="roundRect">
            <a:avLst>
              <a:gd name="adj" fmla="val 16667"/>
            </a:avLst>
          </a:prstGeom>
          <a:solidFill>
            <a:srgbClr val="944794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4656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600">
                <a:solidFill>
                  <a:srgbClr val="E6E6FF"/>
                </a:solidFill>
              </a:rPr>
              <a:t>L1</a:t>
            </a:r>
          </a:p>
        </p:txBody>
      </p:sp>
      <p:cxnSp>
        <p:nvCxnSpPr>
          <p:cNvPr id="39949" name="AutoShape 12"/>
          <p:cNvCxnSpPr>
            <a:cxnSpLocks noChangeShapeType="1"/>
            <a:stCxn id="39942" idx="0"/>
            <a:endCxn id="39940" idx="2"/>
          </p:cNvCxnSpPr>
          <p:nvPr/>
        </p:nvCxnSpPr>
        <p:spPr bwMode="auto">
          <a:xfrm flipV="1">
            <a:off x="1406525" y="2378075"/>
            <a:ext cx="6350" cy="1444625"/>
          </a:xfrm>
          <a:prstGeom prst="straightConnector1">
            <a:avLst/>
          </a:prstGeom>
          <a:noFill/>
          <a:ln w="3672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9950" name="AutoShape 13"/>
          <p:cNvSpPr>
            <a:spLocks noChangeArrowheads="1"/>
          </p:cNvSpPr>
          <p:nvPr/>
        </p:nvSpPr>
        <p:spPr bwMode="auto">
          <a:xfrm>
            <a:off x="1028700" y="2651125"/>
            <a:ext cx="787400" cy="301625"/>
          </a:xfrm>
          <a:prstGeom prst="roundRect">
            <a:avLst>
              <a:gd name="adj" fmla="val 16667"/>
            </a:avLst>
          </a:prstGeom>
          <a:solidFill>
            <a:srgbClr val="944794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4656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600">
                <a:solidFill>
                  <a:srgbClr val="E6E6FF"/>
                </a:solidFill>
              </a:rPr>
              <a:t>L1</a:t>
            </a:r>
          </a:p>
        </p:txBody>
      </p:sp>
      <p:cxnSp>
        <p:nvCxnSpPr>
          <p:cNvPr id="39951" name="AutoShape 14"/>
          <p:cNvCxnSpPr>
            <a:cxnSpLocks noChangeShapeType="1"/>
            <a:stCxn id="39941" idx="0"/>
            <a:endCxn id="39947" idx="2"/>
          </p:cNvCxnSpPr>
          <p:nvPr/>
        </p:nvCxnSpPr>
        <p:spPr bwMode="auto">
          <a:xfrm flipV="1">
            <a:off x="2284413" y="4124325"/>
            <a:ext cx="885825" cy="555625"/>
          </a:xfrm>
          <a:prstGeom prst="straightConnector1">
            <a:avLst/>
          </a:prstGeom>
          <a:noFill/>
          <a:ln w="7308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9952" name="AutoShape 15"/>
          <p:cNvCxnSpPr>
            <a:cxnSpLocks noChangeShapeType="1"/>
            <a:stCxn id="39942" idx="2"/>
            <a:endCxn id="39941" idx="0"/>
          </p:cNvCxnSpPr>
          <p:nvPr/>
        </p:nvCxnSpPr>
        <p:spPr bwMode="auto">
          <a:xfrm>
            <a:off x="1406525" y="4124325"/>
            <a:ext cx="879475" cy="557213"/>
          </a:xfrm>
          <a:prstGeom prst="straightConnector1">
            <a:avLst/>
          </a:prstGeom>
          <a:noFill/>
          <a:ln w="7308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9953" name="AutoShape 16"/>
          <p:cNvCxnSpPr>
            <a:cxnSpLocks noChangeShapeType="1"/>
            <a:stCxn id="39941" idx="2"/>
            <a:endCxn id="39945" idx="0"/>
          </p:cNvCxnSpPr>
          <p:nvPr/>
        </p:nvCxnSpPr>
        <p:spPr bwMode="auto">
          <a:xfrm>
            <a:off x="2284413" y="5010150"/>
            <a:ext cx="1587" cy="293688"/>
          </a:xfrm>
          <a:prstGeom prst="straightConnector1">
            <a:avLst/>
          </a:prstGeom>
          <a:noFill/>
          <a:ln w="7308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9954" name="AutoShape 17"/>
          <p:cNvCxnSpPr>
            <a:cxnSpLocks noChangeShapeType="1"/>
            <a:stCxn id="39945" idx="2"/>
            <a:endCxn id="39944" idx="0"/>
          </p:cNvCxnSpPr>
          <p:nvPr/>
        </p:nvCxnSpPr>
        <p:spPr bwMode="auto">
          <a:xfrm>
            <a:off x="2284413" y="5943600"/>
            <a:ext cx="1587" cy="182563"/>
          </a:xfrm>
          <a:prstGeom prst="straightConnector1">
            <a:avLst/>
          </a:prstGeom>
          <a:noFill/>
          <a:ln w="7308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9955" name="Oval 18"/>
          <p:cNvSpPr>
            <a:spLocks noChangeArrowheads="1"/>
          </p:cNvSpPr>
          <p:nvPr/>
        </p:nvSpPr>
        <p:spPr bwMode="auto">
          <a:xfrm>
            <a:off x="822325" y="2651125"/>
            <a:ext cx="365125" cy="365125"/>
          </a:xfrm>
          <a:prstGeom prst="ellipse">
            <a:avLst/>
          </a:prstGeom>
          <a:solidFill>
            <a:srgbClr val="AECF00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58607" rIns="90000" bIns="45000" anchor="ctr"/>
          <a:lstStyle/>
          <a:p>
            <a:pPr algn="ctr" eaLnBrk="1">
              <a:lnSpc>
                <a:spcPct val="94000"/>
              </a:lnSpc>
              <a:buClr>
                <a:srgbClr val="000000"/>
              </a:buClr>
              <a:buSzPct val="100000"/>
              <a:buFont typeface="Times New Roman" charset="0"/>
              <a:buNone/>
            </a:pPr>
            <a:r>
              <a:rPr lang="en-US" altLang="en-US">
                <a:solidFill>
                  <a:srgbClr val="000000"/>
                </a:solidFill>
              </a:rPr>
              <a:t>X</a:t>
            </a:r>
          </a:p>
        </p:txBody>
      </p:sp>
      <p:cxnSp>
        <p:nvCxnSpPr>
          <p:cNvPr id="39956" name="AutoShape 19"/>
          <p:cNvCxnSpPr>
            <a:cxnSpLocks noChangeShapeType="1"/>
            <a:stCxn id="39943" idx="2"/>
            <a:endCxn id="39941" idx="0"/>
          </p:cNvCxnSpPr>
          <p:nvPr/>
        </p:nvCxnSpPr>
        <p:spPr bwMode="auto">
          <a:xfrm flipH="1">
            <a:off x="2284413" y="2378075"/>
            <a:ext cx="890587" cy="2303463"/>
          </a:xfrm>
          <a:prstGeom prst="curvedConnector3">
            <a:avLst>
              <a:gd name="adj1" fmla="val 50000"/>
            </a:avLst>
          </a:prstGeom>
          <a:noFill/>
          <a:ln w="36720">
            <a:solidFill>
              <a:srgbClr val="FF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9957" name="AutoShape 20"/>
          <p:cNvCxnSpPr>
            <a:cxnSpLocks noChangeShapeType="1"/>
            <a:stCxn id="39955" idx="5"/>
          </p:cNvCxnSpPr>
          <p:nvPr/>
        </p:nvCxnSpPr>
        <p:spPr bwMode="auto">
          <a:xfrm>
            <a:off x="1135063" y="2963863"/>
            <a:ext cx="1149350" cy="1716087"/>
          </a:xfrm>
          <a:prstGeom prst="curvedConnector3">
            <a:avLst>
              <a:gd name="adj1" fmla="val 50000"/>
            </a:avLst>
          </a:prstGeom>
          <a:noFill/>
          <a:ln w="36720">
            <a:solidFill>
              <a:srgbClr val="FF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9958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1pPr>
            <a:lvl2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2pPr>
            <a:lvl3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3pPr>
            <a:lvl4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4pPr>
            <a:lvl5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9pPr>
          </a:lstStyle>
          <a:p>
            <a:pPr>
              <a:buFont typeface="Times New Roman" charset="0"/>
              <a:buNone/>
            </a:pPr>
            <a:fld id="{CF0C7ABB-EEF9-AE41-8001-67F3F4B1643C}" type="slidenum">
              <a:rPr lang="en-US" altLang="en-US">
                <a:solidFill>
                  <a:srgbClr val="000000"/>
                </a:solidFill>
                <a:latin typeface="Times New Roman" charset="0"/>
              </a:rPr>
              <a:pPr>
                <a:buFont typeface="Times New Roman" charset="0"/>
                <a:buNone/>
              </a:pPr>
              <a:t>20</a:t>
            </a:fld>
            <a:endParaRPr lang="en-US" altLang="en-US">
              <a:solidFill>
                <a:srgbClr val="000000"/>
              </a:solidFill>
              <a:latin typeface="Times New Roman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0975" cy="1262063"/>
          </a:xfrm>
        </p:spPr>
        <p:txBody>
          <a:bodyPr tIns="33264"/>
          <a:lstStyle/>
          <a:p>
            <a:pPr eaLnBrk="1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  <a:defRPr/>
            </a:pPr>
            <a:r>
              <a:rPr lang="en-US" dirty="0">
                <a:ea typeface="+mj-ea"/>
              </a:rPr>
              <a:t>Cache coherence with MESI</a:t>
            </a:r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03238" y="1768475"/>
            <a:ext cx="9070975" cy="4384675"/>
          </a:xfrm>
        </p:spPr>
        <p:txBody>
          <a:bodyPr/>
          <a:lstStyle/>
          <a:p>
            <a:pPr marL="431800" indent="-323850" eaLnBrk="1">
              <a:buSzPct val="45000"/>
              <a:buFont typeface="Wingdings" charset="0"/>
              <a:buChar char="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  <a:defRPr/>
            </a:pPr>
            <a:r>
              <a:rPr lang="en-US" dirty="0">
                <a:ea typeface="+mn-ea"/>
              </a:rPr>
              <a:t>A state diagram</a:t>
            </a:r>
          </a:p>
          <a:p>
            <a:pPr marL="431800" indent="-323850" eaLnBrk="1">
              <a:buSzPct val="45000"/>
              <a:buFont typeface="Wingdings" charset="0"/>
              <a:buChar char="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  <a:defRPr/>
            </a:pPr>
            <a:r>
              <a:rPr lang="en-US" dirty="0">
                <a:ea typeface="+mn-ea"/>
              </a:rPr>
              <a:t>State (per cache line)</a:t>
            </a:r>
          </a:p>
          <a:p>
            <a:pPr marL="863600" lvl="1" indent="-323850" eaLnBrk="1">
              <a:buSzPct val="75000"/>
              <a:buFont typeface="Symbol" charset="0"/>
              <a:buChar char="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  <a:defRPr/>
            </a:pPr>
            <a:r>
              <a:rPr lang="en-US" b="1" dirty="0">
                <a:solidFill>
                  <a:schemeClr val="accent2"/>
                </a:solidFill>
                <a:ea typeface="+mn-ea"/>
              </a:rPr>
              <a:t>M</a:t>
            </a:r>
            <a:r>
              <a:rPr lang="en-US" dirty="0">
                <a:solidFill>
                  <a:schemeClr val="accent2"/>
                </a:solidFill>
                <a:ea typeface="+mn-ea"/>
              </a:rPr>
              <a:t>odified</a:t>
            </a:r>
            <a:r>
              <a:rPr lang="en-US" dirty="0">
                <a:ea typeface="+mn-ea"/>
              </a:rPr>
              <a:t>: the only dirty copy</a:t>
            </a:r>
          </a:p>
          <a:p>
            <a:pPr marL="863600" lvl="1" indent="-323850" eaLnBrk="1">
              <a:buSzPct val="75000"/>
              <a:buFont typeface="Symbol" charset="0"/>
              <a:buChar char="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  <a:defRPr/>
            </a:pPr>
            <a:r>
              <a:rPr lang="en-US" b="1" dirty="0">
                <a:solidFill>
                  <a:schemeClr val="accent2"/>
                </a:solidFill>
                <a:ea typeface="+mn-ea"/>
              </a:rPr>
              <a:t>E</a:t>
            </a:r>
            <a:r>
              <a:rPr lang="en-US" dirty="0">
                <a:solidFill>
                  <a:schemeClr val="accent2"/>
                </a:solidFill>
                <a:ea typeface="+mn-ea"/>
              </a:rPr>
              <a:t>xclusive</a:t>
            </a:r>
            <a:r>
              <a:rPr lang="en-US" dirty="0">
                <a:ea typeface="+mn-ea"/>
              </a:rPr>
              <a:t>: the only clean copy</a:t>
            </a:r>
          </a:p>
          <a:p>
            <a:pPr marL="863600" lvl="1" indent="-323850" eaLnBrk="1">
              <a:buSzPct val="75000"/>
              <a:buFont typeface="Symbol" charset="0"/>
              <a:buChar char="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  <a:defRPr/>
            </a:pPr>
            <a:r>
              <a:rPr lang="en-US" b="1" dirty="0">
                <a:solidFill>
                  <a:schemeClr val="accent2"/>
                </a:solidFill>
                <a:ea typeface="+mn-ea"/>
              </a:rPr>
              <a:t>S</a:t>
            </a:r>
            <a:r>
              <a:rPr lang="en-US" dirty="0">
                <a:solidFill>
                  <a:schemeClr val="accent2"/>
                </a:solidFill>
                <a:ea typeface="+mn-ea"/>
              </a:rPr>
              <a:t>hared</a:t>
            </a:r>
            <a:r>
              <a:rPr lang="en-US" dirty="0">
                <a:ea typeface="+mn-ea"/>
              </a:rPr>
              <a:t>: a clean copy</a:t>
            </a:r>
          </a:p>
          <a:p>
            <a:pPr marL="863600" lvl="1" indent="-323850" eaLnBrk="1">
              <a:buSzPct val="75000"/>
              <a:buFont typeface="Symbol" charset="0"/>
              <a:buChar char="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  <a:defRPr/>
            </a:pPr>
            <a:r>
              <a:rPr lang="en-US" b="1" dirty="0">
                <a:solidFill>
                  <a:schemeClr val="accent2"/>
                </a:solidFill>
                <a:ea typeface="+mn-ea"/>
              </a:rPr>
              <a:t>I</a:t>
            </a:r>
            <a:r>
              <a:rPr lang="en-US" dirty="0">
                <a:solidFill>
                  <a:schemeClr val="accent2"/>
                </a:solidFill>
                <a:ea typeface="+mn-ea"/>
              </a:rPr>
              <a:t>nvalid</a:t>
            </a:r>
            <a:r>
              <a:rPr lang="en-US" dirty="0">
                <a:ea typeface="+mn-ea"/>
              </a:rPr>
              <a:t>: useless data</a:t>
            </a:r>
          </a:p>
        </p:txBody>
      </p:sp>
      <p:pic>
        <p:nvPicPr>
          <p:cNvPr id="41988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9663" y="2051050"/>
            <a:ext cx="3289300" cy="3281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989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1pPr>
            <a:lvl2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2pPr>
            <a:lvl3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3pPr>
            <a:lvl4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4pPr>
            <a:lvl5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9pPr>
          </a:lstStyle>
          <a:p>
            <a:pPr>
              <a:buFont typeface="Times New Roman" charset="0"/>
              <a:buNone/>
            </a:pPr>
            <a:fld id="{76AE0986-C5E9-484C-86EC-96A7AA2878C9}" type="slidenum">
              <a:rPr lang="en-US" altLang="en-US">
                <a:solidFill>
                  <a:srgbClr val="000000"/>
                </a:solidFill>
                <a:latin typeface="Times New Roman" charset="0"/>
              </a:rPr>
              <a:pPr>
                <a:buFont typeface="Times New Roman" charset="0"/>
                <a:buNone/>
              </a:pPr>
              <a:t>21</a:t>
            </a:fld>
            <a:endParaRPr lang="en-US" altLang="en-US">
              <a:solidFill>
                <a:srgbClr val="000000"/>
              </a:solidFill>
              <a:latin typeface="Times New Roman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0975" cy="1262063"/>
          </a:xfrm>
        </p:spPr>
        <p:txBody>
          <a:bodyPr tIns="33264"/>
          <a:lstStyle/>
          <a:p>
            <a:pPr eaLnBrk="1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  <a:defRPr/>
            </a:pPr>
            <a:r>
              <a:rPr lang="en-US">
                <a:ea typeface="+mj-ea"/>
              </a:rPr>
              <a:t>The ultimate goal for scalability</a:t>
            </a:r>
          </a:p>
        </p:txBody>
      </p:sp>
      <p:sp>
        <p:nvSpPr>
          <p:cNvPr id="4403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03238" y="1768475"/>
            <a:ext cx="9070975" cy="4384675"/>
          </a:xfrm>
        </p:spPr>
        <p:txBody>
          <a:bodyPr/>
          <a:lstStyle/>
          <a:p>
            <a:pPr marL="431800" indent="-323850" eaLnBrk="1">
              <a:buSzPct val="45000"/>
              <a:buFont typeface="Wingdings" charset="2"/>
              <a:buChar char="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</a:pPr>
            <a:r>
              <a:rPr lang="en-US" altLang="en-US">
                <a:ea typeface="MS PGothic" charset="-128"/>
              </a:rPr>
              <a:t>Possible states</a:t>
            </a:r>
          </a:p>
          <a:p>
            <a:pPr marL="863600" lvl="1" indent="-323850" eaLnBrk="1">
              <a:buSzPct val="75000"/>
              <a:buFont typeface="Symbol" charset="2"/>
              <a:buChar char="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</a:pPr>
            <a:r>
              <a:rPr lang="en-US" altLang="en-US" b="1">
                <a:solidFill>
                  <a:schemeClr val="accent2"/>
                </a:solidFill>
                <a:ea typeface="MS PGothic" charset="-128"/>
              </a:rPr>
              <a:t>M</a:t>
            </a:r>
            <a:r>
              <a:rPr lang="en-US" altLang="en-US">
                <a:solidFill>
                  <a:schemeClr val="accent2"/>
                </a:solidFill>
                <a:ea typeface="MS PGothic" charset="-128"/>
              </a:rPr>
              <a:t>odified</a:t>
            </a:r>
            <a:r>
              <a:rPr lang="en-US" altLang="en-US">
                <a:ea typeface="MS PGothic" charset="-128"/>
              </a:rPr>
              <a:t>: the only dirty copy</a:t>
            </a:r>
          </a:p>
          <a:p>
            <a:pPr marL="863600" lvl="1" indent="-323850" eaLnBrk="1">
              <a:buSzPct val="75000"/>
              <a:buFont typeface="Symbol" charset="2"/>
              <a:buChar char="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</a:pPr>
            <a:r>
              <a:rPr lang="en-US" altLang="en-US" b="1">
                <a:solidFill>
                  <a:schemeClr val="accent2"/>
                </a:solidFill>
                <a:ea typeface="MS PGothic" charset="-128"/>
              </a:rPr>
              <a:t>E</a:t>
            </a:r>
            <a:r>
              <a:rPr lang="en-US" altLang="en-US">
                <a:solidFill>
                  <a:schemeClr val="accent2"/>
                </a:solidFill>
                <a:ea typeface="MS PGothic" charset="-128"/>
              </a:rPr>
              <a:t>xclusive</a:t>
            </a:r>
            <a:r>
              <a:rPr lang="en-US" altLang="en-US">
                <a:ea typeface="MS PGothic" charset="-128"/>
              </a:rPr>
              <a:t>: the only clean copy</a:t>
            </a:r>
          </a:p>
          <a:p>
            <a:pPr marL="863600" lvl="1" indent="-323850" eaLnBrk="1">
              <a:buSzPct val="75000"/>
              <a:buFont typeface="Symbol" charset="2"/>
              <a:buChar char="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</a:pPr>
            <a:r>
              <a:rPr lang="en-US" altLang="en-US" b="1">
                <a:solidFill>
                  <a:schemeClr val="accent2"/>
                </a:solidFill>
                <a:ea typeface="MS PGothic" charset="-128"/>
              </a:rPr>
              <a:t>S</a:t>
            </a:r>
            <a:r>
              <a:rPr lang="en-US" altLang="en-US">
                <a:solidFill>
                  <a:schemeClr val="accent2"/>
                </a:solidFill>
                <a:ea typeface="MS PGothic" charset="-128"/>
              </a:rPr>
              <a:t>hared</a:t>
            </a:r>
            <a:r>
              <a:rPr lang="en-US" altLang="en-US">
                <a:ea typeface="MS PGothic" charset="-128"/>
              </a:rPr>
              <a:t>: a clean copy</a:t>
            </a:r>
          </a:p>
          <a:p>
            <a:pPr marL="863600" lvl="1" indent="-323850" eaLnBrk="1">
              <a:buSzPct val="75000"/>
              <a:buFont typeface="Symbol" charset="2"/>
              <a:buChar char="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</a:pPr>
            <a:r>
              <a:rPr lang="en-US" altLang="en-US" b="1">
                <a:solidFill>
                  <a:schemeClr val="accent2"/>
                </a:solidFill>
                <a:ea typeface="MS PGothic" charset="-128"/>
              </a:rPr>
              <a:t>I</a:t>
            </a:r>
            <a:r>
              <a:rPr lang="en-US" altLang="en-US">
                <a:solidFill>
                  <a:schemeClr val="accent2"/>
                </a:solidFill>
                <a:ea typeface="MS PGothic" charset="-128"/>
              </a:rPr>
              <a:t>nvalid</a:t>
            </a:r>
            <a:r>
              <a:rPr lang="en-US" altLang="en-US">
                <a:ea typeface="MS PGothic" charset="-128"/>
              </a:rPr>
              <a:t>: useless data</a:t>
            </a:r>
          </a:p>
          <a:p>
            <a:pPr marL="431800" indent="-323850" eaLnBrk="1">
              <a:buSzPct val="45000"/>
              <a:buFont typeface="Wingdings" charset="2"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</a:pPr>
            <a:endParaRPr lang="en-US" altLang="en-US">
              <a:ea typeface="MS PGothic" charset="-128"/>
            </a:endParaRPr>
          </a:p>
          <a:p>
            <a:pPr marL="431800" indent="-323850" eaLnBrk="1">
              <a:buSzPct val="45000"/>
              <a:buFont typeface="Wingdings" charset="2"/>
              <a:buChar char="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</a:pPr>
            <a:r>
              <a:rPr lang="en-US" altLang="en-US" b="1">
                <a:ea typeface="MS PGothic" charset="-128"/>
              </a:rPr>
              <a:t>Which state is our </a:t>
            </a:r>
            <a:r>
              <a:rPr lang="en-US" altLang="fr-FR" b="1">
                <a:ea typeface="MS PGothic" charset="-128"/>
              </a:rPr>
              <a:t>“</a:t>
            </a:r>
            <a:r>
              <a:rPr lang="en-US" altLang="en-US" b="1">
                <a:ea typeface="MS PGothic" charset="-128"/>
              </a:rPr>
              <a:t>favorite</a:t>
            </a:r>
            <a:r>
              <a:rPr lang="en-US" altLang="fr-FR" b="1">
                <a:ea typeface="MS PGothic" charset="-128"/>
              </a:rPr>
              <a:t>”</a:t>
            </a:r>
            <a:r>
              <a:rPr lang="en-US" altLang="en-US" b="1">
                <a:ea typeface="MS PGothic" charset="-128"/>
              </a:rPr>
              <a:t>?</a:t>
            </a:r>
          </a:p>
          <a:p>
            <a:pPr marL="863600" lvl="1" indent="-323850" eaLnBrk="1">
              <a:buSzPct val="75000"/>
              <a:buFont typeface="Symbol" charset="2"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</a:pPr>
            <a:endParaRPr lang="en-US" altLang="en-US">
              <a:ea typeface="MS PGothic" charset="-128"/>
            </a:endParaRPr>
          </a:p>
        </p:txBody>
      </p:sp>
      <p:sp>
        <p:nvSpPr>
          <p:cNvPr id="44036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1pPr>
            <a:lvl2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2pPr>
            <a:lvl3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3pPr>
            <a:lvl4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4pPr>
            <a:lvl5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9pPr>
          </a:lstStyle>
          <a:p>
            <a:pPr>
              <a:buFont typeface="Times New Roman" charset="0"/>
              <a:buNone/>
            </a:pPr>
            <a:fld id="{CD0ECA9B-F0B9-074D-AAD0-FA012AD77819}" type="slidenum">
              <a:rPr lang="en-US" altLang="en-US">
                <a:solidFill>
                  <a:srgbClr val="000000"/>
                </a:solidFill>
                <a:latin typeface="Times New Roman" charset="0"/>
              </a:rPr>
              <a:pPr>
                <a:buFont typeface="Times New Roman" charset="0"/>
                <a:buNone/>
              </a:pPr>
              <a:t>22</a:t>
            </a:fld>
            <a:endParaRPr lang="en-US" altLang="en-US">
              <a:solidFill>
                <a:srgbClr val="000000"/>
              </a:solidFill>
              <a:latin typeface="Times New Roman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0975" cy="1262063"/>
          </a:xfrm>
        </p:spPr>
        <p:txBody>
          <a:bodyPr tIns="33264"/>
          <a:lstStyle/>
          <a:p>
            <a:pPr eaLnBrk="1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  <a:defRPr/>
            </a:pPr>
            <a:r>
              <a:rPr lang="en-US">
                <a:ea typeface="+mj-ea"/>
              </a:rPr>
              <a:t>The ultimate goal for scalability</a:t>
            </a:r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03238" y="1768475"/>
            <a:ext cx="9070975" cy="4997450"/>
          </a:xfrm>
        </p:spPr>
        <p:txBody>
          <a:bodyPr/>
          <a:lstStyle/>
          <a:p>
            <a:pPr marL="431800" indent="-323850" eaLnBrk="1">
              <a:buSzPct val="45000"/>
              <a:buFont typeface="Wingdings" charset="0"/>
              <a:buChar char="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  <a:defRPr/>
            </a:pPr>
            <a:r>
              <a:rPr lang="en-US" dirty="0">
                <a:ea typeface="+mn-ea"/>
              </a:rPr>
              <a:t>Possible states</a:t>
            </a:r>
          </a:p>
          <a:p>
            <a:pPr marL="863600" lvl="1" indent="-323850" eaLnBrk="1">
              <a:buSzPct val="75000"/>
              <a:buFont typeface="Symbol" charset="0"/>
              <a:buChar char="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  <a:defRPr/>
            </a:pPr>
            <a:r>
              <a:rPr lang="en-US" b="1" dirty="0">
                <a:solidFill>
                  <a:schemeClr val="accent2"/>
                </a:solidFill>
                <a:ea typeface="+mn-ea"/>
              </a:rPr>
              <a:t>M</a:t>
            </a:r>
            <a:r>
              <a:rPr lang="en-US" dirty="0">
                <a:solidFill>
                  <a:schemeClr val="accent2"/>
                </a:solidFill>
                <a:ea typeface="+mn-ea"/>
              </a:rPr>
              <a:t>odified</a:t>
            </a:r>
            <a:r>
              <a:rPr lang="en-US" dirty="0">
                <a:ea typeface="+mn-ea"/>
              </a:rPr>
              <a:t>: the only dirty copy</a:t>
            </a:r>
          </a:p>
          <a:p>
            <a:pPr marL="863600" lvl="1" indent="-323850" eaLnBrk="1">
              <a:buSzPct val="75000"/>
              <a:buFont typeface="Symbol" charset="0"/>
              <a:buChar char="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  <a:defRPr/>
            </a:pPr>
            <a:r>
              <a:rPr lang="en-US" b="1" dirty="0">
                <a:solidFill>
                  <a:schemeClr val="accent2"/>
                </a:solidFill>
                <a:ea typeface="+mn-ea"/>
              </a:rPr>
              <a:t>E</a:t>
            </a:r>
            <a:r>
              <a:rPr lang="en-US" dirty="0">
                <a:solidFill>
                  <a:schemeClr val="accent2"/>
                </a:solidFill>
                <a:ea typeface="+mn-ea"/>
              </a:rPr>
              <a:t>xclusive</a:t>
            </a:r>
            <a:r>
              <a:rPr lang="en-US" dirty="0">
                <a:ea typeface="+mn-ea"/>
              </a:rPr>
              <a:t>: the only clean copy</a:t>
            </a:r>
          </a:p>
          <a:p>
            <a:pPr marL="863600" lvl="1" indent="-323850" eaLnBrk="1">
              <a:buSzPct val="75000"/>
              <a:buFont typeface="Symbol" charset="0"/>
              <a:buChar char="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  <a:defRPr/>
            </a:pPr>
            <a:r>
              <a:rPr lang="en-US" sz="6600" b="1" dirty="0">
                <a:solidFill>
                  <a:schemeClr val="accent2"/>
                </a:solidFill>
                <a:ea typeface="+mn-ea"/>
              </a:rPr>
              <a:t>S</a:t>
            </a:r>
            <a:r>
              <a:rPr lang="en-US" sz="6600" dirty="0">
                <a:solidFill>
                  <a:schemeClr val="accent2"/>
                </a:solidFill>
                <a:ea typeface="+mn-ea"/>
              </a:rPr>
              <a:t>hared</a:t>
            </a:r>
            <a:r>
              <a:rPr lang="en-US" sz="6600" dirty="0">
                <a:ea typeface="+mn-ea"/>
              </a:rPr>
              <a:t>: a clean copy</a:t>
            </a:r>
          </a:p>
          <a:p>
            <a:pPr marL="863600" lvl="1" indent="-323850" eaLnBrk="1">
              <a:buSzPct val="75000"/>
              <a:buFont typeface="Symbol" charset="0"/>
              <a:buChar char="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  <a:defRPr/>
            </a:pPr>
            <a:r>
              <a:rPr lang="en-US" b="1" dirty="0">
                <a:solidFill>
                  <a:schemeClr val="accent2"/>
                </a:solidFill>
                <a:ea typeface="+mn-ea"/>
              </a:rPr>
              <a:t>I</a:t>
            </a:r>
            <a:r>
              <a:rPr lang="en-US" dirty="0">
                <a:solidFill>
                  <a:schemeClr val="accent2"/>
                </a:solidFill>
                <a:ea typeface="+mn-ea"/>
              </a:rPr>
              <a:t>nvalid</a:t>
            </a:r>
            <a:r>
              <a:rPr lang="en-US" dirty="0">
                <a:ea typeface="+mn-ea"/>
              </a:rPr>
              <a:t>: useless data</a:t>
            </a:r>
          </a:p>
          <a:p>
            <a:pPr marL="863600" lvl="1" indent="-323850" eaLnBrk="1">
              <a:buSzPct val="75000"/>
              <a:buFont typeface="Symbol" charset="0"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  <a:defRPr/>
            </a:pPr>
            <a:endParaRPr lang="en-US" dirty="0">
              <a:ea typeface="+mn-ea"/>
            </a:endParaRPr>
          </a:p>
          <a:p>
            <a:pPr marL="431800" indent="-323850" eaLnBrk="1">
              <a:buSzPct val="45000"/>
              <a:buFont typeface="Wingdings" charset="0"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  <a:defRPr/>
            </a:pPr>
            <a:r>
              <a:rPr lang="en-US" b="1" dirty="0">
                <a:ea typeface="+mn-ea"/>
              </a:rPr>
              <a:t>= threads can keep the data close (L1 cache)</a:t>
            </a:r>
          </a:p>
          <a:p>
            <a:pPr marL="431800" indent="-323850" eaLnBrk="1">
              <a:buSzPct val="45000"/>
              <a:buFont typeface="Wingdings" charset="0"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  <a:defRPr/>
            </a:pPr>
            <a:r>
              <a:rPr lang="en-US" b="1" dirty="0">
                <a:ea typeface="+mn-ea"/>
              </a:rPr>
              <a:t>= faster</a:t>
            </a:r>
          </a:p>
        </p:txBody>
      </p:sp>
      <p:sp>
        <p:nvSpPr>
          <p:cNvPr id="46084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1pPr>
            <a:lvl2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2pPr>
            <a:lvl3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3pPr>
            <a:lvl4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4pPr>
            <a:lvl5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9pPr>
          </a:lstStyle>
          <a:p>
            <a:pPr>
              <a:buFont typeface="Times New Roman" charset="0"/>
              <a:buNone/>
            </a:pPr>
            <a:fld id="{AFFCA028-C525-4F49-BAC3-D0B6B999A58B}" type="slidenum">
              <a:rPr lang="en-US" altLang="en-US">
                <a:solidFill>
                  <a:srgbClr val="000000"/>
                </a:solidFill>
                <a:latin typeface="Times New Roman" charset="0"/>
              </a:rPr>
              <a:pPr>
                <a:buFont typeface="Times New Roman" charset="0"/>
                <a:buNone/>
              </a:pPr>
              <a:t>23</a:t>
            </a:fld>
            <a:endParaRPr lang="en-US" altLang="en-US">
              <a:solidFill>
                <a:srgbClr val="000000"/>
              </a:solidFill>
              <a:latin typeface="Times New Roman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ext Box 1"/>
          <p:cNvSpPr txBox="1">
            <a:spLocks noChangeArrowheads="1"/>
          </p:cNvSpPr>
          <p:nvPr/>
        </p:nvSpPr>
        <p:spPr bwMode="auto">
          <a:xfrm>
            <a:off x="503238" y="301625"/>
            <a:ext cx="9070975" cy="585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27215" rIns="0" bIns="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3600" b="1" u="sng"/>
              <a:t>Experiment</a:t>
            </a:r>
          </a:p>
          <a:p>
            <a:pPr algn="ctr" eaLnBrk="1">
              <a:spcAft>
                <a:spcPct val="0"/>
              </a:spcAft>
            </a:pPr>
            <a:r>
              <a:rPr lang="en-US" altLang="en-US" sz="3600"/>
              <a:t>The effects of false sharing</a:t>
            </a:r>
          </a:p>
        </p:txBody>
      </p:sp>
      <p:sp>
        <p:nvSpPr>
          <p:cNvPr id="48131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1pPr>
            <a:lvl2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2pPr>
            <a:lvl3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3pPr>
            <a:lvl4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4pPr>
            <a:lvl5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9pPr>
          </a:lstStyle>
          <a:p>
            <a:pPr>
              <a:buFont typeface="Times New Roman" charset="0"/>
              <a:buNone/>
            </a:pPr>
            <a:fld id="{D54E125D-FE56-BA4F-BCEF-C108C6BE885F}" type="slidenum">
              <a:rPr lang="en-US" altLang="en-US">
                <a:solidFill>
                  <a:srgbClr val="000000"/>
                </a:solidFill>
                <a:latin typeface="Times New Roman" charset="0"/>
              </a:rPr>
              <a:pPr>
                <a:buFont typeface="Times New Roman" charset="0"/>
                <a:buNone/>
              </a:pPr>
              <a:t>24</a:t>
            </a:fld>
            <a:endParaRPr lang="en-US" altLang="en-US">
              <a:solidFill>
                <a:srgbClr val="000000"/>
              </a:solidFill>
              <a:latin typeface="Times New Roman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0975" cy="1262063"/>
          </a:xfrm>
        </p:spPr>
        <p:txBody>
          <a:bodyPr tIns="33264"/>
          <a:lstStyle/>
          <a:p>
            <a:pPr eaLnBrk="1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  <a:defRPr/>
            </a:pPr>
            <a:r>
              <a:rPr lang="en-US">
                <a:ea typeface="+mj-ea"/>
              </a:rPr>
              <a:t>Outline</a:t>
            </a:r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03238" y="1768475"/>
            <a:ext cx="9070975" cy="4384675"/>
          </a:xfrm>
        </p:spPr>
        <p:txBody>
          <a:bodyPr/>
          <a:lstStyle/>
          <a:p>
            <a:pPr marL="431800" indent="-323850" eaLnBrk="1">
              <a:buSzPct val="45000"/>
              <a:buFont typeface="Wingdings" charset="0"/>
              <a:buChar char="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  <a:defRPr/>
            </a:pPr>
            <a:r>
              <a:rPr lang="en-US" dirty="0">
                <a:ea typeface="+mn-ea"/>
              </a:rPr>
              <a:t>CPU caches</a:t>
            </a:r>
          </a:p>
          <a:p>
            <a:pPr marL="431800" indent="-323850" eaLnBrk="1">
              <a:buSzPct val="45000"/>
              <a:buFont typeface="Wingdings" charset="0"/>
              <a:buChar char="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  <a:defRPr/>
            </a:pPr>
            <a:r>
              <a:rPr lang="en-US" dirty="0">
                <a:ea typeface="+mn-ea"/>
              </a:rPr>
              <a:t>Cache coherence</a:t>
            </a:r>
          </a:p>
          <a:p>
            <a:pPr marL="431800" indent="-323850" eaLnBrk="1">
              <a:buSzPct val="45000"/>
              <a:buFont typeface="Wingdings" charset="0"/>
              <a:buChar char="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  <a:defRPr/>
            </a:pPr>
            <a:r>
              <a:rPr lang="en-US" b="1" dirty="0">
                <a:ea typeface="+mn-ea"/>
              </a:rPr>
              <a:t>Placement of data</a:t>
            </a:r>
          </a:p>
          <a:p>
            <a:pPr marL="431800" indent="-323850" eaLnBrk="1">
              <a:buSzPct val="45000"/>
              <a:buFont typeface="Wingdings" charset="0"/>
              <a:buChar char="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  <a:defRPr/>
            </a:pPr>
            <a:r>
              <a:rPr lang="en-US" dirty="0"/>
              <a:t>Hardware synchronization instructions</a:t>
            </a:r>
          </a:p>
          <a:p>
            <a:pPr marL="431800" indent="-323850" eaLnBrk="1">
              <a:buSzPct val="45000"/>
              <a:buFont typeface="Wingdings" charset="0"/>
              <a:buChar char="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  <a:defRPr/>
            </a:pPr>
            <a:r>
              <a:rPr lang="en-US" dirty="0"/>
              <a:t>Correctness: Memory model &amp; compiler</a:t>
            </a:r>
          </a:p>
          <a:p>
            <a:pPr marL="431800" indent="-323850" eaLnBrk="1">
              <a:buSzPct val="45000"/>
              <a:buFont typeface="Wingdings" charset="0"/>
              <a:buChar char="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  <a:defRPr/>
            </a:pPr>
            <a:r>
              <a:rPr lang="en-US" dirty="0"/>
              <a:t>Performance: Programming techniques</a:t>
            </a:r>
          </a:p>
        </p:txBody>
      </p:sp>
      <p:sp>
        <p:nvSpPr>
          <p:cNvPr id="50180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1pPr>
            <a:lvl2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2pPr>
            <a:lvl3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3pPr>
            <a:lvl4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4pPr>
            <a:lvl5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9pPr>
          </a:lstStyle>
          <a:p>
            <a:pPr>
              <a:buFont typeface="Times New Roman" charset="0"/>
              <a:buNone/>
            </a:pPr>
            <a:fld id="{3019B3E6-44AA-EB4D-B55F-E786B4025382}" type="slidenum">
              <a:rPr lang="en-US" altLang="en-US">
                <a:solidFill>
                  <a:srgbClr val="000000"/>
                </a:solidFill>
                <a:latin typeface="Times New Roman" charset="0"/>
              </a:rPr>
              <a:pPr>
                <a:buFont typeface="Times New Roman" charset="0"/>
                <a:buNone/>
              </a:pPr>
              <a:t>25</a:t>
            </a:fld>
            <a:endParaRPr lang="en-US" altLang="en-US">
              <a:solidFill>
                <a:srgbClr val="000000"/>
              </a:solidFill>
              <a:latin typeface="Times New Roman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1"/>
          <p:cNvSpPr>
            <a:spLocks noChangeArrowheads="1"/>
          </p:cNvSpPr>
          <p:nvPr/>
        </p:nvSpPr>
        <p:spPr bwMode="auto">
          <a:xfrm>
            <a:off x="3657600" y="4897438"/>
            <a:ext cx="2378075" cy="1920875"/>
          </a:xfrm>
          <a:prstGeom prst="rect">
            <a:avLst/>
          </a:prstGeom>
          <a:solidFill>
            <a:srgbClr val="808080">
              <a:alpha val="25098"/>
            </a:srgbClr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anchor="ctr"/>
          <a:lstStyle/>
          <a:p>
            <a:pPr eaLnBrk="1">
              <a:lnSpc>
                <a:spcPct val="94000"/>
              </a:lnSpc>
              <a:buClr>
                <a:srgbClr val="000000"/>
              </a:buClr>
              <a:buSzPct val="100000"/>
              <a:buFont typeface="Times New Roman" charset="0"/>
              <a:buNone/>
            </a:pPr>
            <a:endParaRPr lang="fr-FR" altLang="en-US"/>
          </a:p>
        </p:txBody>
      </p:sp>
      <p:sp>
        <p:nvSpPr>
          <p:cNvPr id="52227" name="Rectangle 2"/>
          <p:cNvSpPr>
            <a:spLocks noChangeArrowheads="1"/>
          </p:cNvSpPr>
          <p:nvPr/>
        </p:nvSpPr>
        <p:spPr bwMode="auto">
          <a:xfrm>
            <a:off x="992188" y="4897438"/>
            <a:ext cx="2378075" cy="1920875"/>
          </a:xfrm>
          <a:prstGeom prst="rect">
            <a:avLst/>
          </a:prstGeom>
          <a:solidFill>
            <a:srgbClr val="808080">
              <a:alpha val="25098"/>
            </a:srgbClr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anchor="ctr"/>
          <a:lstStyle/>
          <a:p>
            <a:pPr eaLnBrk="1">
              <a:lnSpc>
                <a:spcPct val="94000"/>
              </a:lnSpc>
              <a:buClr>
                <a:srgbClr val="000000"/>
              </a:buClr>
              <a:buSzPct val="100000"/>
              <a:buFont typeface="Times New Roman" charset="0"/>
              <a:buNone/>
            </a:pPr>
            <a:endParaRPr lang="fr-FR" altLang="en-US"/>
          </a:p>
        </p:txBody>
      </p:sp>
      <p:sp>
        <p:nvSpPr>
          <p:cNvPr id="52228" name="Rectangle 3"/>
          <p:cNvSpPr>
            <a:spLocks noChangeArrowheads="1"/>
          </p:cNvSpPr>
          <p:nvPr/>
        </p:nvSpPr>
        <p:spPr bwMode="auto">
          <a:xfrm>
            <a:off x="2468563" y="2324100"/>
            <a:ext cx="1920875" cy="1736725"/>
          </a:xfrm>
          <a:prstGeom prst="rect">
            <a:avLst/>
          </a:prstGeom>
          <a:solidFill>
            <a:srgbClr val="808080">
              <a:alpha val="25098"/>
            </a:srgbClr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anchor="ctr"/>
          <a:lstStyle/>
          <a:p>
            <a:pPr eaLnBrk="1">
              <a:lnSpc>
                <a:spcPct val="94000"/>
              </a:lnSpc>
              <a:buClr>
                <a:srgbClr val="000000"/>
              </a:buClr>
              <a:buSzPct val="100000"/>
              <a:buFont typeface="Times New Roman" charset="0"/>
              <a:buNone/>
            </a:pPr>
            <a:endParaRPr lang="fr-FR" altLang="en-US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0975" cy="1262063"/>
          </a:xfrm>
        </p:spPr>
        <p:txBody>
          <a:bodyPr tIns="33264"/>
          <a:lstStyle/>
          <a:p>
            <a:pPr eaLnBrk="1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  <a:defRPr/>
            </a:pPr>
            <a:r>
              <a:rPr lang="en-US">
                <a:ea typeface="+mj-ea"/>
              </a:rPr>
              <a:t>Uniformity vs. non-uniformity</a:t>
            </a:r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503238" y="1739900"/>
            <a:ext cx="9070975" cy="4384675"/>
          </a:xfrm>
        </p:spPr>
        <p:txBody>
          <a:bodyPr/>
          <a:lstStyle/>
          <a:p>
            <a:pPr marL="431800" indent="-323850" eaLnBrk="1">
              <a:buSzPct val="45000"/>
              <a:buFont typeface="Wingdings" charset="0"/>
              <a:buChar char="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  <a:defRPr/>
            </a:pPr>
            <a:r>
              <a:rPr lang="en-US">
                <a:ea typeface="+mn-ea"/>
              </a:rPr>
              <a:t>Typical </a:t>
            </a:r>
            <a:r>
              <a:rPr lang="en-US" b="1">
                <a:ea typeface="+mn-ea"/>
              </a:rPr>
              <a:t>desktop</a:t>
            </a:r>
            <a:r>
              <a:rPr lang="en-US">
                <a:ea typeface="+mn-ea"/>
              </a:rPr>
              <a:t> machine</a:t>
            </a:r>
          </a:p>
          <a:p>
            <a:pPr marL="431800" indent="-323850" eaLnBrk="1">
              <a:buSzPct val="45000"/>
              <a:buFont typeface="Wingdings" charset="0"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  <a:defRPr/>
            </a:pPr>
            <a:endParaRPr lang="en-US">
              <a:ea typeface="+mn-ea"/>
            </a:endParaRPr>
          </a:p>
          <a:p>
            <a:pPr marL="431800" indent="-323850" eaLnBrk="1">
              <a:buSzPct val="45000"/>
              <a:buFont typeface="Wingdings" charset="0"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  <a:defRPr/>
            </a:pPr>
            <a:endParaRPr lang="en-US">
              <a:ea typeface="+mn-ea"/>
            </a:endParaRPr>
          </a:p>
          <a:p>
            <a:pPr marL="431800" indent="-323850" eaLnBrk="1">
              <a:buSzPct val="45000"/>
              <a:buFont typeface="Wingdings" charset="0"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  <a:defRPr/>
            </a:pPr>
            <a:endParaRPr lang="en-US">
              <a:ea typeface="+mn-ea"/>
            </a:endParaRPr>
          </a:p>
          <a:p>
            <a:pPr marL="431800" indent="-323850" eaLnBrk="1">
              <a:buSzPct val="45000"/>
              <a:buFont typeface="Wingdings" charset="0"/>
              <a:buChar char="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  <a:defRPr/>
            </a:pPr>
            <a:r>
              <a:rPr lang="en-US">
                <a:ea typeface="+mn-ea"/>
              </a:rPr>
              <a:t>Typical </a:t>
            </a:r>
            <a:r>
              <a:rPr lang="en-US" b="1">
                <a:ea typeface="+mn-ea"/>
              </a:rPr>
              <a:t>server</a:t>
            </a:r>
            <a:r>
              <a:rPr lang="en-US">
                <a:ea typeface="+mn-ea"/>
              </a:rPr>
              <a:t> machine</a:t>
            </a:r>
          </a:p>
        </p:txBody>
      </p:sp>
      <p:sp>
        <p:nvSpPr>
          <p:cNvPr id="52231" name="Text Box 6"/>
          <p:cNvSpPr txBox="1">
            <a:spLocks noChangeArrowheads="1"/>
          </p:cNvSpPr>
          <p:nvPr/>
        </p:nvSpPr>
        <p:spPr bwMode="auto">
          <a:xfrm>
            <a:off x="7132638" y="2871788"/>
            <a:ext cx="2468562" cy="601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72215" rIns="90000" bIns="45000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eaLnBrk="1">
              <a:spcAft>
                <a:spcPct val="0"/>
              </a:spcAft>
            </a:pPr>
            <a:r>
              <a:rPr lang="en-US" altLang="en-US" sz="3600"/>
              <a:t>= </a:t>
            </a:r>
            <a:r>
              <a:rPr lang="en-US" altLang="en-US" sz="3600">
                <a:solidFill>
                  <a:schemeClr val="accent2"/>
                </a:solidFill>
              </a:rPr>
              <a:t>Uniform</a:t>
            </a:r>
          </a:p>
        </p:txBody>
      </p:sp>
      <p:sp>
        <p:nvSpPr>
          <p:cNvPr id="52232" name="Rectangle 7"/>
          <p:cNvSpPr>
            <a:spLocks noChangeArrowheads="1"/>
          </p:cNvSpPr>
          <p:nvPr/>
        </p:nvSpPr>
        <p:spPr bwMode="auto">
          <a:xfrm>
            <a:off x="2743200" y="2508250"/>
            <a:ext cx="549275" cy="549275"/>
          </a:xfrm>
          <a:prstGeom prst="rect">
            <a:avLst/>
          </a:prstGeom>
          <a:solidFill>
            <a:srgbClr val="729FCF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4656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600">
                <a:solidFill>
                  <a:srgbClr val="E6E6FF"/>
                </a:solidFill>
              </a:rPr>
              <a:t>C</a:t>
            </a:r>
          </a:p>
        </p:txBody>
      </p:sp>
      <p:sp>
        <p:nvSpPr>
          <p:cNvPr id="52233" name="Rectangle 8"/>
          <p:cNvSpPr>
            <a:spLocks noChangeArrowheads="1"/>
          </p:cNvSpPr>
          <p:nvPr/>
        </p:nvSpPr>
        <p:spPr bwMode="auto">
          <a:xfrm>
            <a:off x="3571875" y="2508250"/>
            <a:ext cx="549275" cy="549275"/>
          </a:xfrm>
          <a:prstGeom prst="rect">
            <a:avLst/>
          </a:prstGeom>
          <a:solidFill>
            <a:srgbClr val="729FCF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4656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600">
                <a:solidFill>
                  <a:srgbClr val="E6E6FF"/>
                </a:solidFill>
              </a:rPr>
              <a:t>C</a:t>
            </a:r>
          </a:p>
        </p:txBody>
      </p:sp>
      <p:sp>
        <p:nvSpPr>
          <p:cNvPr id="52234" name="AutoShape 9"/>
          <p:cNvSpPr>
            <a:spLocks noChangeArrowheads="1"/>
          </p:cNvSpPr>
          <p:nvPr/>
        </p:nvSpPr>
        <p:spPr bwMode="auto">
          <a:xfrm>
            <a:off x="2613025" y="3330575"/>
            <a:ext cx="1628775" cy="549275"/>
          </a:xfrm>
          <a:prstGeom prst="roundRect">
            <a:avLst>
              <a:gd name="adj" fmla="val 16667"/>
            </a:avLst>
          </a:prstGeom>
          <a:solidFill>
            <a:srgbClr val="944794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4656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600">
                <a:solidFill>
                  <a:srgbClr val="E6E6FF"/>
                </a:solidFill>
              </a:rPr>
              <a:t>Caches</a:t>
            </a:r>
          </a:p>
        </p:txBody>
      </p:sp>
      <p:sp>
        <p:nvSpPr>
          <p:cNvPr id="52235" name="AutoShape 10"/>
          <p:cNvSpPr>
            <a:spLocks noChangeArrowheads="1"/>
          </p:cNvSpPr>
          <p:nvPr/>
        </p:nvSpPr>
        <p:spPr bwMode="auto">
          <a:xfrm rot="-5400000">
            <a:off x="1084263" y="2874963"/>
            <a:ext cx="1579562" cy="639762"/>
          </a:xfrm>
          <a:prstGeom prst="roundRect">
            <a:avLst>
              <a:gd name="adj" fmla="val 16667"/>
            </a:avLst>
          </a:prstGeom>
          <a:solidFill>
            <a:srgbClr val="808000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4656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600">
                <a:solidFill>
                  <a:srgbClr val="E6E6FF"/>
                </a:solidFill>
              </a:rPr>
              <a:t>Memory</a:t>
            </a:r>
          </a:p>
        </p:txBody>
      </p:sp>
      <p:cxnSp>
        <p:nvCxnSpPr>
          <p:cNvPr id="52236" name="AutoShape 11"/>
          <p:cNvCxnSpPr>
            <a:cxnSpLocks noChangeShapeType="1"/>
            <a:endCxn id="52235" idx="2"/>
          </p:cNvCxnSpPr>
          <p:nvPr/>
        </p:nvCxnSpPr>
        <p:spPr bwMode="auto">
          <a:xfrm flipH="1">
            <a:off x="2193925" y="3194050"/>
            <a:ext cx="274638" cy="1588"/>
          </a:xfrm>
          <a:prstGeom prst="straightConnector1">
            <a:avLst/>
          </a:prstGeom>
          <a:noFill/>
          <a:ln w="3672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2237" name="AutoShape 12"/>
          <p:cNvSpPr>
            <a:spLocks noChangeArrowheads="1"/>
          </p:cNvSpPr>
          <p:nvPr/>
        </p:nvSpPr>
        <p:spPr bwMode="auto">
          <a:xfrm rot="-5400000">
            <a:off x="1084263" y="2874963"/>
            <a:ext cx="1579562" cy="639762"/>
          </a:xfrm>
          <a:prstGeom prst="roundRect">
            <a:avLst>
              <a:gd name="adj" fmla="val 16667"/>
            </a:avLst>
          </a:prstGeom>
          <a:solidFill>
            <a:srgbClr val="808000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4656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600">
                <a:solidFill>
                  <a:srgbClr val="E6E6FF"/>
                </a:solidFill>
              </a:rPr>
              <a:t>Memory</a:t>
            </a:r>
          </a:p>
        </p:txBody>
      </p:sp>
      <p:cxnSp>
        <p:nvCxnSpPr>
          <p:cNvPr id="52238" name="AutoShape 13"/>
          <p:cNvCxnSpPr>
            <a:cxnSpLocks noChangeShapeType="1"/>
            <a:stCxn id="52228" idx="1"/>
            <a:endCxn id="52237" idx="2"/>
          </p:cNvCxnSpPr>
          <p:nvPr/>
        </p:nvCxnSpPr>
        <p:spPr bwMode="auto">
          <a:xfrm flipH="1">
            <a:off x="2193925" y="3194050"/>
            <a:ext cx="274638" cy="1588"/>
          </a:xfrm>
          <a:prstGeom prst="straightConnector1">
            <a:avLst/>
          </a:prstGeom>
          <a:noFill/>
          <a:ln w="3672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2239" name="AutoShape 14"/>
          <p:cNvSpPr>
            <a:spLocks noChangeArrowheads="1"/>
          </p:cNvSpPr>
          <p:nvPr/>
        </p:nvSpPr>
        <p:spPr bwMode="auto">
          <a:xfrm>
            <a:off x="1101725" y="5934075"/>
            <a:ext cx="2178050" cy="814388"/>
          </a:xfrm>
          <a:prstGeom prst="roundRect">
            <a:avLst>
              <a:gd name="adj" fmla="val 16667"/>
            </a:avLst>
          </a:prstGeom>
          <a:solidFill>
            <a:srgbClr val="944794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4656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600">
                <a:solidFill>
                  <a:srgbClr val="E6E6FF"/>
                </a:solidFill>
              </a:rPr>
              <a:t>Caches</a:t>
            </a:r>
          </a:p>
        </p:txBody>
      </p:sp>
      <p:sp>
        <p:nvSpPr>
          <p:cNvPr id="52240" name="AutoShape 15"/>
          <p:cNvSpPr>
            <a:spLocks noChangeArrowheads="1"/>
          </p:cNvSpPr>
          <p:nvPr/>
        </p:nvSpPr>
        <p:spPr bwMode="auto">
          <a:xfrm rot="-5400000">
            <a:off x="-211137" y="5538788"/>
            <a:ext cx="1579562" cy="639762"/>
          </a:xfrm>
          <a:prstGeom prst="roundRect">
            <a:avLst>
              <a:gd name="adj" fmla="val 16667"/>
            </a:avLst>
          </a:prstGeom>
          <a:solidFill>
            <a:srgbClr val="808000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4656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600">
                <a:solidFill>
                  <a:srgbClr val="E6E6FF"/>
                </a:solidFill>
              </a:rPr>
              <a:t>Memory</a:t>
            </a:r>
          </a:p>
        </p:txBody>
      </p:sp>
      <p:cxnSp>
        <p:nvCxnSpPr>
          <p:cNvPr id="52241" name="AutoShape 16"/>
          <p:cNvCxnSpPr>
            <a:cxnSpLocks noChangeShapeType="1"/>
            <a:endCxn id="52240" idx="2"/>
          </p:cNvCxnSpPr>
          <p:nvPr/>
        </p:nvCxnSpPr>
        <p:spPr bwMode="auto">
          <a:xfrm flipH="1">
            <a:off x="898525" y="5857875"/>
            <a:ext cx="93663" cy="1588"/>
          </a:xfrm>
          <a:prstGeom prst="straightConnector1">
            <a:avLst/>
          </a:prstGeom>
          <a:noFill/>
          <a:ln w="3672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2242" name="Rectangle 17"/>
          <p:cNvSpPr>
            <a:spLocks noChangeArrowheads="1"/>
          </p:cNvSpPr>
          <p:nvPr/>
        </p:nvSpPr>
        <p:spPr bwMode="auto">
          <a:xfrm>
            <a:off x="1123950" y="5192713"/>
            <a:ext cx="457200" cy="457200"/>
          </a:xfrm>
          <a:prstGeom prst="rect">
            <a:avLst/>
          </a:prstGeom>
          <a:solidFill>
            <a:srgbClr val="729FCF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4656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600">
                <a:solidFill>
                  <a:srgbClr val="E6E6FF"/>
                </a:solidFill>
              </a:rPr>
              <a:t>C</a:t>
            </a:r>
          </a:p>
        </p:txBody>
      </p:sp>
      <p:cxnSp>
        <p:nvCxnSpPr>
          <p:cNvPr id="52243" name="AutoShape 18"/>
          <p:cNvCxnSpPr>
            <a:cxnSpLocks noChangeShapeType="1"/>
          </p:cNvCxnSpPr>
          <p:nvPr/>
        </p:nvCxnSpPr>
        <p:spPr bwMode="auto">
          <a:xfrm flipH="1">
            <a:off x="898525" y="5857875"/>
            <a:ext cx="93663" cy="1588"/>
          </a:xfrm>
          <a:prstGeom prst="straightConnector1">
            <a:avLst/>
          </a:prstGeom>
          <a:noFill/>
          <a:ln w="3672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2244" name="Rectangle 19"/>
          <p:cNvSpPr>
            <a:spLocks noChangeArrowheads="1"/>
          </p:cNvSpPr>
          <p:nvPr/>
        </p:nvSpPr>
        <p:spPr bwMode="auto">
          <a:xfrm>
            <a:off x="1671638" y="5192713"/>
            <a:ext cx="457200" cy="457200"/>
          </a:xfrm>
          <a:prstGeom prst="rect">
            <a:avLst/>
          </a:prstGeom>
          <a:solidFill>
            <a:srgbClr val="729FCF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4656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600">
                <a:solidFill>
                  <a:srgbClr val="E6E6FF"/>
                </a:solidFill>
              </a:rPr>
              <a:t>C</a:t>
            </a:r>
          </a:p>
        </p:txBody>
      </p:sp>
      <p:sp>
        <p:nvSpPr>
          <p:cNvPr id="52245" name="Rectangle 20"/>
          <p:cNvSpPr>
            <a:spLocks noChangeArrowheads="1"/>
          </p:cNvSpPr>
          <p:nvPr/>
        </p:nvSpPr>
        <p:spPr bwMode="auto">
          <a:xfrm>
            <a:off x="2220913" y="5192713"/>
            <a:ext cx="457200" cy="457200"/>
          </a:xfrm>
          <a:prstGeom prst="rect">
            <a:avLst/>
          </a:prstGeom>
          <a:solidFill>
            <a:srgbClr val="729FCF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4656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600">
                <a:solidFill>
                  <a:srgbClr val="E6E6FF"/>
                </a:solidFill>
              </a:rPr>
              <a:t>C</a:t>
            </a:r>
          </a:p>
        </p:txBody>
      </p:sp>
      <p:sp>
        <p:nvSpPr>
          <p:cNvPr id="52246" name="Rectangle 21"/>
          <p:cNvSpPr>
            <a:spLocks noChangeArrowheads="1"/>
          </p:cNvSpPr>
          <p:nvPr/>
        </p:nvSpPr>
        <p:spPr bwMode="auto">
          <a:xfrm>
            <a:off x="2768600" y="5192713"/>
            <a:ext cx="457200" cy="457200"/>
          </a:xfrm>
          <a:prstGeom prst="rect">
            <a:avLst/>
          </a:prstGeom>
          <a:solidFill>
            <a:srgbClr val="729FCF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4656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600">
                <a:solidFill>
                  <a:srgbClr val="E6E6FF"/>
                </a:solidFill>
              </a:rPr>
              <a:t>C</a:t>
            </a:r>
          </a:p>
        </p:txBody>
      </p:sp>
      <p:sp>
        <p:nvSpPr>
          <p:cNvPr id="52247" name="AutoShape 22"/>
          <p:cNvSpPr>
            <a:spLocks noChangeArrowheads="1"/>
          </p:cNvSpPr>
          <p:nvPr/>
        </p:nvSpPr>
        <p:spPr bwMode="auto">
          <a:xfrm>
            <a:off x="3765550" y="5934075"/>
            <a:ext cx="2178050" cy="814388"/>
          </a:xfrm>
          <a:prstGeom prst="roundRect">
            <a:avLst>
              <a:gd name="adj" fmla="val 16667"/>
            </a:avLst>
          </a:prstGeom>
          <a:solidFill>
            <a:srgbClr val="944794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4656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600">
                <a:solidFill>
                  <a:srgbClr val="E6E6FF"/>
                </a:solidFill>
              </a:rPr>
              <a:t>Caches</a:t>
            </a:r>
          </a:p>
        </p:txBody>
      </p:sp>
      <p:sp>
        <p:nvSpPr>
          <p:cNvPr id="52248" name="Rectangle 23"/>
          <p:cNvSpPr>
            <a:spLocks noChangeArrowheads="1"/>
          </p:cNvSpPr>
          <p:nvPr/>
        </p:nvSpPr>
        <p:spPr bwMode="auto">
          <a:xfrm>
            <a:off x="3787775" y="5192713"/>
            <a:ext cx="457200" cy="457200"/>
          </a:xfrm>
          <a:prstGeom prst="rect">
            <a:avLst/>
          </a:prstGeom>
          <a:solidFill>
            <a:srgbClr val="729FCF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4656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600">
                <a:solidFill>
                  <a:srgbClr val="E6E6FF"/>
                </a:solidFill>
              </a:rPr>
              <a:t>C</a:t>
            </a:r>
          </a:p>
        </p:txBody>
      </p:sp>
      <p:sp>
        <p:nvSpPr>
          <p:cNvPr id="52249" name="AutoShape 24"/>
          <p:cNvSpPr>
            <a:spLocks noChangeArrowheads="1"/>
          </p:cNvSpPr>
          <p:nvPr/>
        </p:nvSpPr>
        <p:spPr bwMode="auto">
          <a:xfrm rot="5400000">
            <a:off x="5659437" y="5537201"/>
            <a:ext cx="1579563" cy="639762"/>
          </a:xfrm>
          <a:prstGeom prst="roundRect">
            <a:avLst>
              <a:gd name="adj" fmla="val 16667"/>
            </a:avLst>
          </a:prstGeom>
          <a:solidFill>
            <a:srgbClr val="808000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4656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600">
                <a:solidFill>
                  <a:srgbClr val="E6E6FF"/>
                </a:solidFill>
              </a:rPr>
              <a:t>Memory</a:t>
            </a:r>
          </a:p>
        </p:txBody>
      </p:sp>
      <p:cxnSp>
        <p:nvCxnSpPr>
          <p:cNvPr id="52250" name="AutoShape 25"/>
          <p:cNvCxnSpPr>
            <a:cxnSpLocks noChangeShapeType="1"/>
            <a:stCxn id="52226" idx="3"/>
            <a:endCxn id="52249" idx="2"/>
          </p:cNvCxnSpPr>
          <p:nvPr/>
        </p:nvCxnSpPr>
        <p:spPr bwMode="auto">
          <a:xfrm>
            <a:off x="6034088" y="5857875"/>
            <a:ext cx="92075" cy="1588"/>
          </a:xfrm>
          <a:prstGeom prst="straightConnector1">
            <a:avLst/>
          </a:prstGeom>
          <a:noFill/>
          <a:ln w="3672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2251" name="Rectangle 26"/>
          <p:cNvSpPr>
            <a:spLocks noChangeArrowheads="1"/>
          </p:cNvSpPr>
          <p:nvPr/>
        </p:nvSpPr>
        <p:spPr bwMode="auto">
          <a:xfrm>
            <a:off x="4335463" y="5192713"/>
            <a:ext cx="457200" cy="457200"/>
          </a:xfrm>
          <a:prstGeom prst="rect">
            <a:avLst/>
          </a:prstGeom>
          <a:solidFill>
            <a:srgbClr val="729FCF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4656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600">
                <a:solidFill>
                  <a:srgbClr val="E6E6FF"/>
                </a:solidFill>
              </a:rPr>
              <a:t>C</a:t>
            </a:r>
          </a:p>
        </p:txBody>
      </p:sp>
      <p:sp>
        <p:nvSpPr>
          <p:cNvPr id="52252" name="Rectangle 27"/>
          <p:cNvSpPr>
            <a:spLocks noChangeArrowheads="1"/>
          </p:cNvSpPr>
          <p:nvPr/>
        </p:nvSpPr>
        <p:spPr bwMode="auto">
          <a:xfrm>
            <a:off x="4884738" y="5192713"/>
            <a:ext cx="457200" cy="457200"/>
          </a:xfrm>
          <a:prstGeom prst="rect">
            <a:avLst/>
          </a:prstGeom>
          <a:solidFill>
            <a:srgbClr val="729FCF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4656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600">
                <a:solidFill>
                  <a:srgbClr val="E6E6FF"/>
                </a:solidFill>
              </a:rPr>
              <a:t>C</a:t>
            </a:r>
          </a:p>
        </p:txBody>
      </p:sp>
      <p:sp>
        <p:nvSpPr>
          <p:cNvPr id="52253" name="Rectangle 28"/>
          <p:cNvSpPr>
            <a:spLocks noChangeArrowheads="1"/>
          </p:cNvSpPr>
          <p:nvPr/>
        </p:nvSpPr>
        <p:spPr bwMode="auto">
          <a:xfrm>
            <a:off x="5432425" y="5192713"/>
            <a:ext cx="457200" cy="457200"/>
          </a:xfrm>
          <a:prstGeom prst="rect">
            <a:avLst/>
          </a:prstGeom>
          <a:solidFill>
            <a:srgbClr val="729FCF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4656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600">
                <a:solidFill>
                  <a:srgbClr val="E6E6FF"/>
                </a:solidFill>
              </a:rPr>
              <a:t>C</a:t>
            </a:r>
          </a:p>
        </p:txBody>
      </p:sp>
      <p:cxnSp>
        <p:nvCxnSpPr>
          <p:cNvPr id="52254" name="AutoShape 29"/>
          <p:cNvCxnSpPr>
            <a:cxnSpLocks noChangeShapeType="1"/>
            <a:stCxn id="52226" idx="1"/>
            <a:endCxn id="52227" idx="3"/>
          </p:cNvCxnSpPr>
          <p:nvPr/>
        </p:nvCxnSpPr>
        <p:spPr bwMode="auto">
          <a:xfrm flipH="1">
            <a:off x="3370263" y="5857875"/>
            <a:ext cx="285750" cy="1588"/>
          </a:xfrm>
          <a:prstGeom prst="straightConnector1">
            <a:avLst/>
          </a:prstGeom>
          <a:noFill/>
          <a:ln w="3672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2255" name="Text Box 30"/>
          <p:cNvSpPr txBox="1">
            <a:spLocks noChangeArrowheads="1"/>
          </p:cNvSpPr>
          <p:nvPr/>
        </p:nvSpPr>
        <p:spPr bwMode="auto">
          <a:xfrm>
            <a:off x="7015163" y="5578475"/>
            <a:ext cx="3135312" cy="60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72215" rIns="90000" bIns="45000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eaLnBrk="1">
              <a:spcAft>
                <a:spcPct val="0"/>
              </a:spcAft>
            </a:pPr>
            <a:r>
              <a:rPr lang="en-US" altLang="en-US" sz="3600"/>
              <a:t>= </a:t>
            </a:r>
            <a:r>
              <a:rPr lang="en-US" altLang="en-US" sz="3600">
                <a:solidFill>
                  <a:schemeClr val="accent2"/>
                </a:solidFill>
              </a:rPr>
              <a:t>non-Uniform</a:t>
            </a:r>
          </a:p>
          <a:p>
            <a:pPr eaLnBrk="1">
              <a:spcAft>
                <a:spcPct val="0"/>
              </a:spcAft>
            </a:pPr>
            <a:r>
              <a:rPr lang="en-US" altLang="en-US" sz="3600">
                <a:solidFill>
                  <a:schemeClr val="accent2"/>
                </a:solidFill>
              </a:rPr>
              <a:t>	(</a:t>
            </a:r>
            <a:r>
              <a:rPr lang="en-US" altLang="en-US" sz="3600" b="1">
                <a:solidFill>
                  <a:schemeClr val="accent2"/>
                </a:solidFill>
              </a:rPr>
              <a:t>NUMA</a:t>
            </a:r>
            <a:r>
              <a:rPr lang="en-US" altLang="en-US" sz="3600">
                <a:solidFill>
                  <a:schemeClr val="accent2"/>
                </a:solidFill>
              </a:rPr>
              <a:t>)</a:t>
            </a:r>
          </a:p>
        </p:txBody>
      </p:sp>
      <p:sp>
        <p:nvSpPr>
          <p:cNvPr id="52256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1pPr>
            <a:lvl2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2pPr>
            <a:lvl3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3pPr>
            <a:lvl4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4pPr>
            <a:lvl5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9pPr>
          </a:lstStyle>
          <a:p>
            <a:pPr>
              <a:buFont typeface="Times New Roman" charset="0"/>
              <a:buNone/>
            </a:pPr>
            <a:fld id="{83316E2F-1F1D-6248-B64A-D643D71A5AE8}" type="slidenum">
              <a:rPr lang="en-US" altLang="en-US">
                <a:solidFill>
                  <a:srgbClr val="000000"/>
                </a:solidFill>
                <a:latin typeface="Times New Roman" charset="0"/>
              </a:rPr>
              <a:pPr>
                <a:buFont typeface="Times New Roman" charset="0"/>
                <a:buNone/>
              </a:pPr>
              <a:t>26</a:t>
            </a:fld>
            <a:endParaRPr lang="en-US" altLang="en-US">
              <a:solidFill>
                <a:srgbClr val="000000"/>
              </a:solidFill>
              <a:latin typeface="Times New Roman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1"/>
          <p:cNvSpPr>
            <a:spLocks noChangeArrowheads="1"/>
          </p:cNvSpPr>
          <p:nvPr/>
        </p:nvSpPr>
        <p:spPr bwMode="auto">
          <a:xfrm>
            <a:off x="5492750" y="2054225"/>
            <a:ext cx="2378075" cy="4854575"/>
          </a:xfrm>
          <a:prstGeom prst="rect">
            <a:avLst/>
          </a:prstGeom>
          <a:solidFill>
            <a:srgbClr val="808080">
              <a:alpha val="25098"/>
            </a:srgbClr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anchor="ctr"/>
          <a:lstStyle/>
          <a:p>
            <a:pPr eaLnBrk="1">
              <a:lnSpc>
                <a:spcPct val="94000"/>
              </a:lnSpc>
              <a:buClr>
                <a:srgbClr val="000000"/>
              </a:buClr>
              <a:buSzPct val="100000"/>
              <a:buFont typeface="Times New Roman" charset="0"/>
              <a:buNone/>
            </a:pPr>
            <a:endParaRPr lang="fr-FR" altLang="en-US"/>
          </a:p>
        </p:txBody>
      </p:sp>
      <p:sp>
        <p:nvSpPr>
          <p:cNvPr id="54275" name="Rectangle 2"/>
          <p:cNvSpPr>
            <a:spLocks noChangeArrowheads="1"/>
          </p:cNvSpPr>
          <p:nvPr/>
        </p:nvSpPr>
        <p:spPr bwMode="auto">
          <a:xfrm>
            <a:off x="2344738" y="2054225"/>
            <a:ext cx="2378075" cy="4854575"/>
          </a:xfrm>
          <a:prstGeom prst="rect">
            <a:avLst/>
          </a:prstGeom>
          <a:solidFill>
            <a:srgbClr val="808080">
              <a:alpha val="25098"/>
            </a:srgbClr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anchor="ctr"/>
          <a:lstStyle/>
          <a:p>
            <a:pPr eaLnBrk="1">
              <a:lnSpc>
                <a:spcPct val="94000"/>
              </a:lnSpc>
              <a:buClr>
                <a:srgbClr val="000000"/>
              </a:buClr>
              <a:buSzPct val="100000"/>
              <a:buFont typeface="Times New Roman" charset="0"/>
              <a:buNone/>
            </a:pPr>
            <a:endParaRPr lang="fr-FR" altLang="en-US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0975" cy="1262063"/>
          </a:xfrm>
        </p:spPr>
        <p:txBody>
          <a:bodyPr tIns="33264"/>
          <a:lstStyle/>
          <a:p>
            <a:pPr eaLnBrk="1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  <a:defRPr/>
            </a:pPr>
            <a:r>
              <a:rPr lang="en-US">
                <a:ea typeface="+mj-ea"/>
              </a:rPr>
              <a:t>Latency (ns) to access data</a:t>
            </a:r>
          </a:p>
        </p:txBody>
      </p:sp>
      <p:sp>
        <p:nvSpPr>
          <p:cNvPr id="54277" name="Rectangle 4"/>
          <p:cNvSpPr>
            <a:spLocks noChangeArrowheads="1"/>
          </p:cNvSpPr>
          <p:nvPr/>
        </p:nvSpPr>
        <p:spPr bwMode="auto">
          <a:xfrm>
            <a:off x="2490788" y="2347913"/>
            <a:ext cx="457200" cy="457200"/>
          </a:xfrm>
          <a:prstGeom prst="rect">
            <a:avLst/>
          </a:prstGeom>
          <a:solidFill>
            <a:srgbClr val="C5000B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4656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600">
                <a:solidFill>
                  <a:srgbClr val="E6E6FF"/>
                </a:solidFill>
              </a:rPr>
              <a:t>C</a:t>
            </a:r>
          </a:p>
        </p:txBody>
      </p:sp>
      <p:sp>
        <p:nvSpPr>
          <p:cNvPr id="54278" name="Rectangle 5"/>
          <p:cNvSpPr>
            <a:spLocks noChangeArrowheads="1"/>
          </p:cNvSpPr>
          <p:nvPr/>
        </p:nvSpPr>
        <p:spPr bwMode="auto">
          <a:xfrm>
            <a:off x="4151313" y="2335213"/>
            <a:ext cx="457200" cy="457200"/>
          </a:xfrm>
          <a:prstGeom prst="rect">
            <a:avLst/>
          </a:prstGeom>
          <a:solidFill>
            <a:srgbClr val="729FCF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4656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600">
                <a:solidFill>
                  <a:srgbClr val="E6E6FF"/>
                </a:solidFill>
              </a:rPr>
              <a:t>C</a:t>
            </a:r>
          </a:p>
        </p:txBody>
      </p:sp>
      <p:sp>
        <p:nvSpPr>
          <p:cNvPr id="54279" name="AutoShape 6"/>
          <p:cNvSpPr>
            <a:spLocks noChangeArrowheads="1"/>
          </p:cNvSpPr>
          <p:nvPr/>
        </p:nvSpPr>
        <p:spPr bwMode="auto">
          <a:xfrm rot="-5400000">
            <a:off x="149225" y="4162425"/>
            <a:ext cx="1579563" cy="639763"/>
          </a:xfrm>
          <a:prstGeom prst="roundRect">
            <a:avLst>
              <a:gd name="adj" fmla="val 16667"/>
            </a:avLst>
          </a:prstGeom>
          <a:solidFill>
            <a:srgbClr val="808000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4656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600">
                <a:solidFill>
                  <a:srgbClr val="E6E6FF"/>
                </a:solidFill>
              </a:rPr>
              <a:t>Memory</a:t>
            </a:r>
          </a:p>
        </p:txBody>
      </p:sp>
      <p:cxnSp>
        <p:nvCxnSpPr>
          <p:cNvPr id="54280" name="AutoShape 7"/>
          <p:cNvCxnSpPr>
            <a:cxnSpLocks noChangeShapeType="1"/>
            <a:stCxn id="54275" idx="1"/>
            <a:endCxn id="54279" idx="2"/>
          </p:cNvCxnSpPr>
          <p:nvPr/>
        </p:nvCxnSpPr>
        <p:spPr bwMode="auto">
          <a:xfrm flipH="1">
            <a:off x="1258888" y="4479925"/>
            <a:ext cx="1085850" cy="1588"/>
          </a:xfrm>
          <a:prstGeom prst="straightConnector1">
            <a:avLst/>
          </a:prstGeom>
          <a:noFill/>
          <a:ln w="3672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4281" name="Rectangle 8"/>
          <p:cNvSpPr>
            <a:spLocks noChangeArrowheads="1"/>
          </p:cNvSpPr>
          <p:nvPr/>
        </p:nvSpPr>
        <p:spPr bwMode="auto">
          <a:xfrm>
            <a:off x="5622925" y="2347913"/>
            <a:ext cx="457200" cy="457200"/>
          </a:xfrm>
          <a:prstGeom prst="rect">
            <a:avLst/>
          </a:prstGeom>
          <a:solidFill>
            <a:srgbClr val="729FCF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4656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600">
                <a:solidFill>
                  <a:srgbClr val="E6E6FF"/>
                </a:solidFill>
              </a:rPr>
              <a:t>C</a:t>
            </a:r>
          </a:p>
        </p:txBody>
      </p:sp>
      <p:sp>
        <p:nvSpPr>
          <p:cNvPr id="54282" name="AutoShape 9"/>
          <p:cNvSpPr>
            <a:spLocks noChangeArrowheads="1"/>
          </p:cNvSpPr>
          <p:nvPr/>
        </p:nvSpPr>
        <p:spPr bwMode="auto">
          <a:xfrm rot="5400000">
            <a:off x="8540751" y="4160837"/>
            <a:ext cx="1579562" cy="639763"/>
          </a:xfrm>
          <a:prstGeom prst="roundRect">
            <a:avLst>
              <a:gd name="adj" fmla="val 16667"/>
            </a:avLst>
          </a:prstGeom>
          <a:solidFill>
            <a:srgbClr val="808000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4656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600">
                <a:solidFill>
                  <a:srgbClr val="E6E6FF"/>
                </a:solidFill>
              </a:rPr>
              <a:t>Memory</a:t>
            </a:r>
          </a:p>
        </p:txBody>
      </p:sp>
      <p:cxnSp>
        <p:nvCxnSpPr>
          <p:cNvPr id="54283" name="AutoShape 10"/>
          <p:cNvCxnSpPr>
            <a:cxnSpLocks noChangeShapeType="1"/>
            <a:stCxn id="54274" idx="3"/>
            <a:endCxn id="54282" idx="2"/>
          </p:cNvCxnSpPr>
          <p:nvPr/>
        </p:nvCxnSpPr>
        <p:spPr bwMode="auto">
          <a:xfrm>
            <a:off x="7870825" y="4479925"/>
            <a:ext cx="1136650" cy="1588"/>
          </a:xfrm>
          <a:prstGeom prst="straightConnector1">
            <a:avLst/>
          </a:prstGeom>
          <a:noFill/>
          <a:ln w="3672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4284" name="Rectangle 11"/>
          <p:cNvSpPr>
            <a:spLocks noChangeArrowheads="1"/>
          </p:cNvSpPr>
          <p:nvPr/>
        </p:nvSpPr>
        <p:spPr bwMode="auto">
          <a:xfrm>
            <a:off x="7269163" y="2347913"/>
            <a:ext cx="457200" cy="457200"/>
          </a:xfrm>
          <a:prstGeom prst="rect">
            <a:avLst/>
          </a:prstGeom>
          <a:solidFill>
            <a:srgbClr val="729FCF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4656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600">
                <a:solidFill>
                  <a:srgbClr val="E6E6FF"/>
                </a:solidFill>
              </a:rPr>
              <a:t>C</a:t>
            </a:r>
          </a:p>
        </p:txBody>
      </p:sp>
      <p:cxnSp>
        <p:nvCxnSpPr>
          <p:cNvPr id="54285" name="AutoShape 12"/>
          <p:cNvCxnSpPr>
            <a:cxnSpLocks noChangeShapeType="1"/>
            <a:stCxn id="54274" idx="1"/>
            <a:endCxn id="54275" idx="3"/>
          </p:cNvCxnSpPr>
          <p:nvPr/>
        </p:nvCxnSpPr>
        <p:spPr bwMode="auto">
          <a:xfrm flipH="1">
            <a:off x="4721225" y="4479925"/>
            <a:ext cx="771525" cy="1588"/>
          </a:xfrm>
          <a:prstGeom prst="straightConnector1">
            <a:avLst/>
          </a:prstGeom>
          <a:noFill/>
          <a:ln w="3672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4286" name="AutoShape 13"/>
          <p:cNvSpPr>
            <a:spLocks noChangeArrowheads="1"/>
          </p:cNvSpPr>
          <p:nvPr/>
        </p:nvSpPr>
        <p:spPr bwMode="auto">
          <a:xfrm>
            <a:off x="2468563" y="3341688"/>
            <a:ext cx="787400" cy="301625"/>
          </a:xfrm>
          <a:prstGeom prst="roundRect">
            <a:avLst>
              <a:gd name="adj" fmla="val 16667"/>
            </a:avLst>
          </a:prstGeom>
          <a:solidFill>
            <a:srgbClr val="944794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4656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600">
                <a:solidFill>
                  <a:srgbClr val="E6E6FF"/>
                </a:solidFill>
              </a:rPr>
              <a:t>L1</a:t>
            </a:r>
          </a:p>
        </p:txBody>
      </p:sp>
      <p:sp>
        <p:nvSpPr>
          <p:cNvPr id="54287" name="AutoShape 14"/>
          <p:cNvSpPr>
            <a:spLocks noChangeArrowheads="1"/>
          </p:cNvSpPr>
          <p:nvPr/>
        </p:nvSpPr>
        <p:spPr bwMode="auto">
          <a:xfrm>
            <a:off x="2468563" y="4621213"/>
            <a:ext cx="914400" cy="576262"/>
          </a:xfrm>
          <a:prstGeom prst="roundRect">
            <a:avLst>
              <a:gd name="adj" fmla="val 16667"/>
            </a:avLst>
          </a:prstGeom>
          <a:solidFill>
            <a:srgbClr val="944794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4656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600">
                <a:solidFill>
                  <a:srgbClr val="E6E6FF"/>
                </a:solidFill>
              </a:rPr>
              <a:t>L2</a:t>
            </a:r>
          </a:p>
        </p:txBody>
      </p:sp>
      <p:sp>
        <p:nvSpPr>
          <p:cNvPr id="54288" name="AutoShape 15"/>
          <p:cNvSpPr>
            <a:spLocks noChangeArrowheads="1"/>
          </p:cNvSpPr>
          <p:nvPr/>
        </p:nvSpPr>
        <p:spPr bwMode="auto">
          <a:xfrm>
            <a:off x="2433638" y="6169025"/>
            <a:ext cx="2193925" cy="646113"/>
          </a:xfrm>
          <a:prstGeom prst="roundRect">
            <a:avLst>
              <a:gd name="adj" fmla="val 16667"/>
            </a:avLst>
          </a:prstGeom>
          <a:solidFill>
            <a:srgbClr val="944794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4656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600">
                <a:solidFill>
                  <a:srgbClr val="E6E6FF"/>
                </a:solidFill>
              </a:rPr>
              <a:t>L3</a:t>
            </a:r>
          </a:p>
        </p:txBody>
      </p:sp>
      <p:sp>
        <p:nvSpPr>
          <p:cNvPr id="54289" name="AutoShape 16"/>
          <p:cNvSpPr>
            <a:spLocks noChangeArrowheads="1"/>
          </p:cNvSpPr>
          <p:nvPr/>
        </p:nvSpPr>
        <p:spPr bwMode="auto">
          <a:xfrm>
            <a:off x="5600700" y="3341688"/>
            <a:ext cx="787400" cy="301625"/>
          </a:xfrm>
          <a:prstGeom prst="roundRect">
            <a:avLst>
              <a:gd name="adj" fmla="val 16667"/>
            </a:avLst>
          </a:prstGeom>
          <a:solidFill>
            <a:srgbClr val="944794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4656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600">
                <a:solidFill>
                  <a:srgbClr val="E6E6FF"/>
                </a:solidFill>
              </a:rPr>
              <a:t>L1</a:t>
            </a:r>
          </a:p>
        </p:txBody>
      </p:sp>
      <p:sp>
        <p:nvSpPr>
          <p:cNvPr id="54290" name="AutoShape 17"/>
          <p:cNvSpPr>
            <a:spLocks noChangeArrowheads="1"/>
          </p:cNvSpPr>
          <p:nvPr/>
        </p:nvSpPr>
        <p:spPr bwMode="auto">
          <a:xfrm>
            <a:off x="5600700" y="4621213"/>
            <a:ext cx="890588" cy="576262"/>
          </a:xfrm>
          <a:prstGeom prst="roundRect">
            <a:avLst>
              <a:gd name="adj" fmla="val 16667"/>
            </a:avLst>
          </a:prstGeom>
          <a:solidFill>
            <a:srgbClr val="944794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4656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600">
                <a:solidFill>
                  <a:srgbClr val="E6E6FF"/>
                </a:solidFill>
              </a:rPr>
              <a:t>L2</a:t>
            </a:r>
          </a:p>
        </p:txBody>
      </p:sp>
      <p:sp>
        <p:nvSpPr>
          <p:cNvPr id="54291" name="AutoShape 18"/>
          <p:cNvSpPr>
            <a:spLocks noChangeArrowheads="1"/>
          </p:cNvSpPr>
          <p:nvPr/>
        </p:nvSpPr>
        <p:spPr bwMode="auto">
          <a:xfrm>
            <a:off x="3692525" y="4621213"/>
            <a:ext cx="914400" cy="576262"/>
          </a:xfrm>
          <a:prstGeom prst="roundRect">
            <a:avLst>
              <a:gd name="adj" fmla="val 16667"/>
            </a:avLst>
          </a:prstGeom>
          <a:solidFill>
            <a:srgbClr val="944794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4656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600">
                <a:solidFill>
                  <a:srgbClr val="E6E6FF"/>
                </a:solidFill>
              </a:rPr>
              <a:t>L2</a:t>
            </a:r>
          </a:p>
        </p:txBody>
      </p:sp>
      <p:sp>
        <p:nvSpPr>
          <p:cNvPr id="54292" name="AutoShape 19"/>
          <p:cNvSpPr>
            <a:spLocks noChangeArrowheads="1"/>
          </p:cNvSpPr>
          <p:nvPr/>
        </p:nvSpPr>
        <p:spPr bwMode="auto">
          <a:xfrm>
            <a:off x="3800475" y="3341688"/>
            <a:ext cx="787400" cy="301625"/>
          </a:xfrm>
          <a:prstGeom prst="roundRect">
            <a:avLst>
              <a:gd name="adj" fmla="val 16667"/>
            </a:avLst>
          </a:prstGeom>
          <a:solidFill>
            <a:srgbClr val="944794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4656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600">
                <a:solidFill>
                  <a:srgbClr val="E6E6FF"/>
                </a:solidFill>
              </a:rPr>
              <a:t>L1</a:t>
            </a:r>
          </a:p>
        </p:txBody>
      </p:sp>
      <p:sp>
        <p:nvSpPr>
          <p:cNvPr id="54293" name="AutoShape 20"/>
          <p:cNvSpPr>
            <a:spLocks noChangeArrowheads="1"/>
          </p:cNvSpPr>
          <p:nvPr/>
        </p:nvSpPr>
        <p:spPr bwMode="auto">
          <a:xfrm>
            <a:off x="6896100" y="4621213"/>
            <a:ext cx="914400" cy="576262"/>
          </a:xfrm>
          <a:prstGeom prst="roundRect">
            <a:avLst>
              <a:gd name="adj" fmla="val 16667"/>
            </a:avLst>
          </a:prstGeom>
          <a:solidFill>
            <a:srgbClr val="944794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4656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600">
                <a:solidFill>
                  <a:srgbClr val="E6E6FF"/>
                </a:solidFill>
              </a:rPr>
              <a:t>L2</a:t>
            </a:r>
          </a:p>
        </p:txBody>
      </p:sp>
      <p:sp>
        <p:nvSpPr>
          <p:cNvPr id="54294" name="AutoShape 21"/>
          <p:cNvSpPr>
            <a:spLocks noChangeArrowheads="1"/>
          </p:cNvSpPr>
          <p:nvPr/>
        </p:nvSpPr>
        <p:spPr bwMode="auto">
          <a:xfrm>
            <a:off x="7005638" y="3341688"/>
            <a:ext cx="787400" cy="301625"/>
          </a:xfrm>
          <a:prstGeom prst="roundRect">
            <a:avLst>
              <a:gd name="adj" fmla="val 16667"/>
            </a:avLst>
          </a:prstGeom>
          <a:solidFill>
            <a:srgbClr val="944794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4656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600">
                <a:solidFill>
                  <a:srgbClr val="E6E6FF"/>
                </a:solidFill>
              </a:rPr>
              <a:t>L1</a:t>
            </a:r>
          </a:p>
        </p:txBody>
      </p:sp>
      <p:sp>
        <p:nvSpPr>
          <p:cNvPr id="54295" name="AutoShape 22"/>
          <p:cNvSpPr>
            <a:spLocks noChangeArrowheads="1"/>
          </p:cNvSpPr>
          <p:nvPr/>
        </p:nvSpPr>
        <p:spPr bwMode="auto">
          <a:xfrm>
            <a:off x="5564188" y="6169025"/>
            <a:ext cx="2193925" cy="646113"/>
          </a:xfrm>
          <a:prstGeom prst="roundRect">
            <a:avLst>
              <a:gd name="adj" fmla="val 16667"/>
            </a:avLst>
          </a:prstGeom>
          <a:solidFill>
            <a:srgbClr val="944794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4656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600">
                <a:solidFill>
                  <a:srgbClr val="E6E6FF"/>
                </a:solidFill>
              </a:rPr>
              <a:t>L3</a:t>
            </a:r>
          </a:p>
        </p:txBody>
      </p:sp>
      <p:sp>
        <p:nvSpPr>
          <p:cNvPr id="54296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1pPr>
            <a:lvl2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2pPr>
            <a:lvl3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3pPr>
            <a:lvl4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4pPr>
            <a:lvl5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9pPr>
          </a:lstStyle>
          <a:p>
            <a:pPr>
              <a:buFont typeface="Times New Roman" charset="0"/>
              <a:buNone/>
            </a:pPr>
            <a:fld id="{D588A74F-1A4D-FF43-BC11-1ADA4156273B}" type="slidenum">
              <a:rPr lang="en-US" altLang="en-US">
                <a:solidFill>
                  <a:srgbClr val="000000"/>
                </a:solidFill>
                <a:latin typeface="Times New Roman" charset="0"/>
              </a:rPr>
              <a:pPr>
                <a:buFont typeface="Times New Roman" charset="0"/>
                <a:buNone/>
              </a:pPr>
              <a:t>27</a:t>
            </a:fld>
            <a:endParaRPr lang="en-US" altLang="en-US">
              <a:solidFill>
                <a:srgbClr val="000000"/>
              </a:solidFill>
              <a:latin typeface="Times New Roman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1"/>
          <p:cNvSpPr>
            <a:spLocks noChangeArrowheads="1"/>
          </p:cNvSpPr>
          <p:nvPr/>
        </p:nvSpPr>
        <p:spPr bwMode="auto">
          <a:xfrm>
            <a:off x="5492750" y="2054225"/>
            <a:ext cx="2378075" cy="4854575"/>
          </a:xfrm>
          <a:prstGeom prst="rect">
            <a:avLst/>
          </a:prstGeom>
          <a:solidFill>
            <a:srgbClr val="808080">
              <a:alpha val="25098"/>
            </a:srgbClr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anchor="ctr"/>
          <a:lstStyle/>
          <a:p>
            <a:pPr eaLnBrk="1">
              <a:lnSpc>
                <a:spcPct val="94000"/>
              </a:lnSpc>
              <a:buClr>
                <a:srgbClr val="000000"/>
              </a:buClr>
              <a:buSzPct val="100000"/>
              <a:buFont typeface="Times New Roman" charset="0"/>
              <a:buNone/>
            </a:pPr>
            <a:endParaRPr lang="fr-FR" altLang="en-US"/>
          </a:p>
        </p:txBody>
      </p:sp>
      <p:sp>
        <p:nvSpPr>
          <p:cNvPr id="56323" name="Rectangle 2"/>
          <p:cNvSpPr>
            <a:spLocks noChangeArrowheads="1"/>
          </p:cNvSpPr>
          <p:nvPr/>
        </p:nvSpPr>
        <p:spPr bwMode="auto">
          <a:xfrm>
            <a:off x="2344738" y="2054225"/>
            <a:ext cx="2378075" cy="4854575"/>
          </a:xfrm>
          <a:prstGeom prst="rect">
            <a:avLst/>
          </a:prstGeom>
          <a:solidFill>
            <a:srgbClr val="808080">
              <a:alpha val="25098"/>
            </a:srgbClr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anchor="ctr"/>
          <a:lstStyle/>
          <a:p>
            <a:pPr eaLnBrk="1">
              <a:lnSpc>
                <a:spcPct val="94000"/>
              </a:lnSpc>
              <a:buClr>
                <a:srgbClr val="000000"/>
              </a:buClr>
              <a:buSzPct val="100000"/>
              <a:buFont typeface="Times New Roman" charset="0"/>
              <a:buNone/>
            </a:pPr>
            <a:endParaRPr lang="fr-FR" altLang="en-US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0975" cy="1262063"/>
          </a:xfrm>
        </p:spPr>
        <p:txBody>
          <a:bodyPr tIns="33264"/>
          <a:lstStyle/>
          <a:p>
            <a:pPr eaLnBrk="1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  <a:defRPr/>
            </a:pPr>
            <a:r>
              <a:rPr lang="en-US">
                <a:ea typeface="+mj-ea"/>
              </a:rPr>
              <a:t>Latency (ns) to access data</a:t>
            </a:r>
          </a:p>
        </p:txBody>
      </p:sp>
      <p:sp>
        <p:nvSpPr>
          <p:cNvPr id="56325" name="Rectangle 4"/>
          <p:cNvSpPr>
            <a:spLocks noChangeArrowheads="1"/>
          </p:cNvSpPr>
          <p:nvPr/>
        </p:nvSpPr>
        <p:spPr bwMode="auto">
          <a:xfrm>
            <a:off x="2490788" y="2347913"/>
            <a:ext cx="457200" cy="457200"/>
          </a:xfrm>
          <a:prstGeom prst="rect">
            <a:avLst/>
          </a:prstGeom>
          <a:solidFill>
            <a:srgbClr val="C5000B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4656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600">
                <a:solidFill>
                  <a:srgbClr val="E6E6FF"/>
                </a:solidFill>
              </a:rPr>
              <a:t>C</a:t>
            </a:r>
          </a:p>
        </p:txBody>
      </p:sp>
      <p:sp>
        <p:nvSpPr>
          <p:cNvPr id="56326" name="Rectangle 5"/>
          <p:cNvSpPr>
            <a:spLocks noChangeArrowheads="1"/>
          </p:cNvSpPr>
          <p:nvPr/>
        </p:nvSpPr>
        <p:spPr bwMode="auto">
          <a:xfrm>
            <a:off x="4151313" y="2335213"/>
            <a:ext cx="457200" cy="457200"/>
          </a:xfrm>
          <a:prstGeom prst="rect">
            <a:avLst/>
          </a:prstGeom>
          <a:solidFill>
            <a:srgbClr val="729FCF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4656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600">
                <a:solidFill>
                  <a:srgbClr val="E6E6FF"/>
                </a:solidFill>
              </a:rPr>
              <a:t>C</a:t>
            </a:r>
          </a:p>
        </p:txBody>
      </p:sp>
      <p:sp>
        <p:nvSpPr>
          <p:cNvPr id="56327" name="AutoShape 6"/>
          <p:cNvSpPr>
            <a:spLocks noChangeArrowheads="1"/>
          </p:cNvSpPr>
          <p:nvPr/>
        </p:nvSpPr>
        <p:spPr bwMode="auto">
          <a:xfrm rot="-5400000">
            <a:off x="149225" y="4162425"/>
            <a:ext cx="1579563" cy="639763"/>
          </a:xfrm>
          <a:prstGeom prst="roundRect">
            <a:avLst>
              <a:gd name="adj" fmla="val 16667"/>
            </a:avLst>
          </a:prstGeom>
          <a:solidFill>
            <a:srgbClr val="808000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4656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600">
                <a:solidFill>
                  <a:srgbClr val="E6E6FF"/>
                </a:solidFill>
              </a:rPr>
              <a:t>Memory</a:t>
            </a:r>
          </a:p>
        </p:txBody>
      </p:sp>
      <p:cxnSp>
        <p:nvCxnSpPr>
          <p:cNvPr id="56328" name="AutoShape 7"/>
          <p:cNvCxnSpPr>
            <a:cxnSpLocks noChangeShapeType="1"/>
            <a:stCxn id="56323" idx="1"/>
            <a:endCxn id="56327" idx="2"/>
          </p:cNvCxnSpPr>
          <p:nvPr/>
        </p:nvCxnSpPr>
        <p:spPr bwMode="auto">
          <a:xfrm flipH="1">
            <a:off x="1258888" y="4479925"/>
            <a:ext cx="1085850" cy="1588"/>
          </a:xfrm>
          <a:prstGeom prst="straightConnector1">
            <a:avLst/>
          </a:prstGeom>
          <a:noFill/>
          <a:ln w="3672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6329" name="Rectangle 8"/>
          <p:cNvSpPr>
            <a:spLocks noChangeArrowheads="1"/>
          </p:cNvSpPr>
          <p:nvPr/>
        </p:nvSpPr>
        <p:spPr bwMode="auto">
          <a:xfrm>
            <a:off x="5622925" y="2347913"/>
            <a:ext cx="457200" cy="457200"/>
          </a:xfrm>
          <a:prstGeom prst="rect">
            <a:avLst/>
          </a:prstGeom>
          <a:solidFill>
            <a:srgbClr val="729FCF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4656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600">
                <a:solidFill>
                  <a:srgbClr val="E6E6FF"/>
                </a:solidFill>
              </a:rPr>
              <a:t>C</a:t>
            </a:r>
          </a:p>
        </p:txBody>
      </p:sp>
      <p:sp>
        <p:nvSpPr>
          <p:cNvPr id="56330" name="AutoShape 9"/>
          <p:cNvSpPr>
            <a:spLocks noChangeArrowheads="1"/>
          </p:cNvSpPr>
          <p:nvPr/>
        </p:nvSpPr>
        <p:spPr bwMode="auto">
          <a:xfrm rot="5400000">
            <a:off x="8540751" y="4160837"/>
            <a:ext cx="1579562" cy="639763"/>
          </a:xfrm>
          <a:prstGeom prst="roundRect">
            <a:avLst>
              <a:gd name="adj" fmla="val 16667"/>
            </a:avLst>
          </a:prstGeom>
          <a:solidFill>
            <a:srgbClr val="808000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4656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600">
                <a:solidFill>
                  <a:srgbClr val="E6E6FF"/>
                </a:solidFill>
              </a:rPr>
              <a:t>Memory</a:t>
            </a:r>
          </a:p>
        </p:txBody>
      </p:sp>
      <p:cxnSp>
        <p:nvCxnSpPr>
          <p:cNvPr id="56331" name="AutoShape 10"/>
          <p:cNvCxnSpPr>
            <a:cxnSpLocks noChangeShapeType="1"/>
            <a:stCxn id="56322" idx="3"/>
            <a:endCxn id="56330" idx="2"/>
          </p:cNvCxnSpPr>
          <p:nvPr/>
        </p:nvCxnSpPr>
        <p:spPr bwMode="auto">
          <a:xfrm>
            <a:off x="7870825" y="4479925"/>
            <a:ext cx="1136650" cy="1588"/>
          </a:xfrm>
          <a:prstGeom prst="straightConnector1">
            <a:avLst/>
          </a:prstGeom>
          <a:noFill/>
          <a:ln w="3672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6332" name="Rectangle 11"/>
          <p:cNvSpPr>
            <a:spLocks noChangeArrowheads="1"/>
          </p:cNvSpPr>
          <p:nvPr/>
        </p:nvSpPr>
        <p:spPr bwMode="auto">
          <a:xfrm>
            <a:off x="7269163" y="2347913"/>
            <a:ext cx="457200" cy="457200"/>
          </a:xfrm>
          <a:prstGeom prst="rect">
            <a:avLst/>
          </a:prstGeom>
          <a:solidFill>
            <a:srgbClr val="729FCF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4656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600">
                <a:solidFill>
                  <a:srgbClr val="E6E6FF"/>
                </a:solidFill>
              </a:rPr>
              <a:t>C</a:t>
            </a:r>
          </a:p>
        </p:txBody>
      </p:sp>
      <p:cxnSp>
        <p:nvCxnSpPr>
          <p:cNvPr id="56333" name="AutoShape 12"/>
          <p:cNvCxnSpPr>
            <a:cxnSpLocks noChangeShapeType="1"/>
            <a:stCxn id="56322" idx="1"/>
            <a:endCxn id="56323" idx="3"/>
          </p:cNvCxnSpPr>
          <p:nvPr/>
        </p:nvCxnSpPr>
        <p:spPr bwMode="auto">
          <a:xfrm flipH="1">
            <a:off x="4721225" y="4479925"/>
            <a:ext cx="771525" cy="1588"/>
          </a:xfrm>
          <a:prstGeom prst="straightConnector1">
            <a:avLst/>
          </a:prstGeom>
          <a:noFill/>
          <a:ln w="3672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6334" name="AutoShape 13"/>
          <p:cNvSpPr>
            <a:spLocks noChangeArrowheads="1"/>
          </p:cNvSpPr>
          <p:nvPr/>
        </p:nvSpPr>
        <p:spPr bwMode="auto">
          <a:xfrm>
            <a:off x="2468563" y="3341688"/>
            <a:ext cx="787400" cy="301625"/>
          </a:xfrm>
          <a:prstGeom prst="roundRect">
            <a:avLst>
              <a:gd name="adj" fmla="val 16667"/>
            </a:avLst>
          </a:prstGeom>
          <a:solidFill>
            <a:srgbClr val="944794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4656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600">
                <a:solidFill>
                  <a:srgbClr val="E6E6FF"/>
                </a:solidFill>
              </a:rPr>
              <a:t>L1</a:t>
            </a:r>
          </a:p>
        </p:txBody>
      </p:sp>
      <p:sp>
        <p:nvSpPr>
          <p:cNvPr id="56335" name="AutoShape 14"/>
          <p:cNvSpPr>
            <a:spLocks noChangeArrowheads="1"/>
          </p:cNvSpPr>
          <p:nvPr/>
        </p:nvSpPr>
        <p:spPr bwMode="auto">
          <a:xfrm>
            <a:off x="2468563" y="4621213"/>
            <a:ext cx="914400" cy="576262"/>
          </a:xfrm>
          <a:prstGeom prst="roundRect">
            <a:avLst>
              <a:gd name="adj" fmla="val 16667"/>
            </a:avLst>
          </a:prstGeom>
          <a:solidFill>
            <a:srgbClr val="944794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4656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600">
                <a:solidFill>
                  <a:srgbClr val="E6E6FF"/>
                </a:solidFill>
              </a:rPr>
              <a:t>L2</a:t>
            </a:r>
          </a:p>
        </p:txBody>
      </p:sp>
      <p:sp>
        <p:nvSpPr>
          <p:cNvPr id="56336" name="AutoShape 15"/>
          <p:cNvSpPr>
            <a:spLocks noChangeArrowheads="1"/>
          </p:cNvSpPr>
          <p:nvPr/>
        </p:nvSpPr>
        <p:spPr bwMode="auto">
          <a:xfrm>
            <a:off x="2433638" y="6169025"/>
            <a:ext cx="2193925" cy="646113"/>
          </a:xfrm>
          <a:prstGeom prst="roundRect">
            <a:avLst>
              <a:gd name="adj" fmla="val 16667"/>
            </a:avLst>
          </a:prstGeom>
          <a:solidFill>
            <a:srgbClr val="944794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4656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600">
                <a:solidFill>
                  <a:srgbClr val="E6E6FF"/>
                </a:solidFill>
              </a:rPr>
              <a:t>L3</a:t>
            </a:r>
          </a:p>
        </p:txBody>
      </p:sp>
      <p:sp>
        <p:nvSpPr>
          <p:cNvPr id="56337" name="AutoShape 16"/>
          <p:cNvSpPr>
            <a:spLocks noChangeArrowheads="1"/>
          </p:cNvSpPr>
          <p:nvPr/>
        </p:nvSpPr>
        <p:spPr bwMode="auto">
          <a:xfrm>
            <a:off x="5600700" y="3341688"/>
            <a:ext cx="787400" cy="301625"/>
          </a:xfrm>
          <a:prstGeom prst="roundRect">
            <a:avLst>
              <a:gd name="adj" fmla="val 16667"/>
            </a:avLst>
          </a:prstGeom>
          <a:solidFill>
            <a:srgbClr val="944794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4656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600">
                <a:solidFill>
                  <a:srgbClr val="E6E6FF"/>
                </a:solidFill>
              </a:rPr>
              <a:t>L1</a:t>
            </a:r>
          </a:p>
        </p:txBody>
      </p:sp>
      <p:sp>
        <p:nvSpPr>
          <p:cNvPr id="56338" name="AutoShape 17"/>
          <p:cNvSpPr>
            <a:spLocks noChangeArrowheads="1"/>
          </p:cNvSpPr>
          <p:nvPr/>
        </p:nvSpPr>
        <p:spPr bwMode="auto">
          <a:xfrm>
            <a:off x="5600700" y="4621213"/>
            <a:ext cx="890588" cy="576262"/>
          </a:xfrm>
          <a:prstGeom prst="roundRect">
            <a:avLst>
              <a:gd name="adj" fmla="val 16667"/>
            </a:avLst>
          </a:prstGeom>
          <a:solidFill>
            <a:srgbClr val="944794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4656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600">
                <a:solidFill>
                  <a:srgbClr val="E6E6FF"/>
                </a:solidFill>
              </a:rPr>
              <a:t>L2</a:t>
            </a:r>
          </a:p>
        </p:txBody>
      </p:sp>
      <p:sp>
        <p:nvSpPr>
          <p:cNvPr id="56339" name="AutoShape 18"/>
          <p:cNvSpPr>
            <a:spLocks noChangeArrowheads="1"/>
          </p:cNvSpPr>
          <p:nvPr/>
        </p:nvSpPr>
        <p:spPr bwMode="auto">
          <a:xfrm>
            <a:off x="3692525" y="4621213"/>
            <a:ext cx="914400" cy="576262"/>
          </a:xfrm>
          <a:prstGeom prst="roundRect">
            <a:avLst>
              <a:gd name="adj" fmla="val 16667"/>
            </a:avLst>
          </a:prstGeom>
          <a:solidFill>
            <a:srgbClr val="944794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4656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600">
                <a:solidFill>
                  <a:srgbClr val="E6E6FF"/>
                </a:solidFill>
              </a:rPr>
              <a:t>L2</a:t>
            </a:r>
          </a:p>
        </p:txBody>
      </p:sp>
      <p:sp>
        <p:nvSpPr>
          <p:cNvPr id="56340" name="AutoShape 19"/>
          <p:cNvSpPr>
            <a:spLocks noChangeArrowheads="1"/>
          </p:cNvSpPr>
          <p:nvPr/>
        </p:nvSpPr>
        <p:spPr bwMode="auto">
          <a:xfrm>
            <a:off x="3800475" y="3341688"/>
            <a:ext cx="787400" cy="301625"/>
          </a:xfrm>
          <a:prstGeom prst="roundRect">
            <a:avLst>
              <a:gd name="adj" fmla="val 16667"/>
            </a:avLst>
          </a:prstGeom>
          <a:solidFill>
            <a:srgbClr val="944794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4656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600">
                <a:solidFill>
                  <a:srgbClr val="E6E6FF"/>
                </a:solidFill>
              </a:rPr>
              <a:t>L1</a:t>
            </a:r>
          </a:p>
        </p:txBody>
      </p:sp>
      <p:sp>
        <p:nvSpPr>
          <p:cNvPr id="56341" name="AutoShape 20"/>
          <p:cNvSpPr>
            <a:spLocks noChangeArrowheads="1"/>
          </p:cNvSpPr>
          <p:nvPr/>
        </p:nvSpPr>
        <p:spPr bwMode="auto">
          <a:xfrm>
            <a:off x="6896100" y="4621213"/>
            <a:ext cx="914400" cy="576262"/>
          </a:xfrm>
          <a:prstGeom prst="roundRect">
            <a:avLst>
              <a:gd name="adj" fmla="val 16667"/>
            </a:avLst>
          </a:prstGeom>
          <a:solidFill>
            <a:srgbClr val="944794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4656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600">
                <a:solidFill>
                  <a:srgbClr val="E6E6FF"/>
                </a:solidFill>
              </a:rPr>
              <a:t>L2</a:t>
            </a:r>
          </a:p>
        </p:txBody>
      </p:sp>
      <p:sp>
        <p:nvSpPr>
          <p:cNvPr id="56342" name="AutoShape 21"/>
          <p:cNvSpPr>
            <a:spLocks noChangeArrowheads="1"/>
          </p:cNvSpPr>
          <p:nvPr/>
        </p:nvSpPr>
        <p:spPr bwMode="auto">
          <a:xfrm>
            <a:off x="7005638" y="3341688"/>
            <a:ext cx="787400" cy="301625"/>
          </a:xfrm>
          <a:prstGeom prst="roundRect">
            <a:avLst>
              <a:gd name="adj" fmla="val 16667"/>
            </a:avLst>
          </a:prstGeom>
          <a:solidFill>
            <a:srgbClr val="944794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4656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600">
                <a:solidFill>
                  <a:srgbClr val="E6E6FF"/>
                </a:solidFill>
              </a:rPr>
              <a:t>L1</a:t>
            </a:r>
          </a:p>
        </p:txBody>
      </p:sp>
      <p:sp>
        <p:nvSpPr>
          <p:cNvPr id="56343" name="AutoShape 22"/>
          <p:cNvSpPr>
            <a:spLocks noChangeArrowheads="1"/>
          </p:cNvSpPr>
          <p:nvPr/>
        </p:nvSpPr>
        <p:spPr bwMode="auto">
          <a:xfrm>
            <a:off x="5564188" y="6169025"/>
            <a:ext cx="2193925" cy="646113"/>
          </a:xfrm>
          <a:prstGeom prst="roundRect">
            <a:avLst>
              <a:gd name="adj" fmla="val 16667"/>
            </a:avLst>
          </a:prstGeom>
          <a:solidFill>
            <a:srgbClr val="944794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4656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600">
                <a:solidFill>
                  <a:srgbClr val="E6E6FF"/>
                </a:solidFill>
              </a:rPr>
              <a:t>L3</a:t>
            </a:r>
          </a:p>
        </p:txBody>
      </p:sp>
      <p:sp>
        <p:nvSpPr>
          <p:cNvPr id="56344" name="Oval 23"/>
          <p:cNvSpPr>
            <a:spLocks noChangeArrowheads="1"/>
          </p:cNvSpPr>
          <p:nvPr/>
        </p:nvSpPr>
        <p:spPr bwMode="auto">
          <a:xfrm>
            <a:off x="2468563" y="3475038"/>
            <a:ext cx="731837" cy="731837"/>
          </a:xfrm>
          <a:prstGeom prst="ellipse">
            <a:avLst/>
          </a:prstGeom>
          <a:solidFill>
            <a:srgbClr val="AECF00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0120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000"/>
              <a:t>1</a:t>
            </a:r>
          </a:p>
        </p:txBody>
      </p:sp>
      <p:sp>
        <p:nvSpPr>
          <p:cNvPr id="56345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1pPr>
            <a:lvl2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2pPr>
            <a:lvl3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3pPr>
            <a:lvl4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4pPr>
            <a:lvl5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9pPr>
          </a:lstStyle>
          <a:p>
            <a:pPr>
              <a:buFont typeface="Times New Roman" charset="0"/>
              <a:buNone/>
            </a:pPr>
            <a:fld id="{B6432405-D228-4C46-A8BC-C276892FCC26}" type="slidenum">
              <a:rPr lang="en-US" altLang="en-US">
                <a:solidFill>
                  <a:srgbClr val="000000"/>
                </a:solidFill>
                <a:latin typeface="Times New Roman" charset="0"/>
              </a:rPr>
              <a:pPr>
                <a:buFont typeface="Times New Roman" charset="0"/>
                <a:buNone/>
              </a:pPr>
              <a:t>28</a:t>
            </a:fld>
            <a:endParaRPr lang="en-US" altLang="en-US">
              <a:solidFill>
                <a:srgbClr val="000000"/>
              </a:solidFill>
              <a:latin typeface="Times New Roman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1"/>
          <p:cNvSpPr>
            <a:spLocks noChangeArrowheads="1"/>
          </p:cNvSpPr>
          <p:nvPr/>
        </p:nvSpPr>
        <p:spPr bwMode="auto">
          <a:xfrm>
            <a:off x="5492750" y="2054225"/>
            <a:ext cx="2378075" cy="4854575"/>
          </a:xfrm>
          <a:prstGeom prst="rect">
            <a:avLst/>
          </a:prstGeom>
          <a:solidFill>
            <a:srgbClr val="808080">
              <a:alpha val="25098"/>
            </a:srgbClr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anchor="ctr"/>
          <a:lstStyle/>
          <a:p>
            <a:pPr eaLnBrk="1">
              <a:lnSpc>
                <a:spcPct val="94000"/>
              </a:lnSpc>
              <a:buClr>
                <a:srgbClr val="000000"/>
              </a:buClr>
              <a:buSzPct val="100000"/>
              <a:buFont typeface="Times New Roman" charset="0"/>
              <a:buNone/>
            </a:pPr>
            <a:endParaRPr lang="fr-FR" altLang="en-US"/>
          </a:p>
        </p:txBody>
      </p:sp>
      <p:sp>
        <p:nvSpPr>
          <p:cNvPr id="58371" name="Rectangle 2"/>
          <p:cNvSpPr>
            <a:spLocks noChangeArrowheads="1"/>
          </p:cNvSpPr>
          <p:nvPr/>
        </p:nvSpPr>
        <p:spPr bwMode="auto">
          <a:xfrm>
            <a:off x="2344738" y="2054225"/>
            <a:ext cx="2378075" cy="4854575"/>
          </a:xfrm>
          <a:prstGeom prst="rect">
            <a:avLst/>
          </a:prstGeom>
          <a:solidFill>
            <a:srgbClr val="808080">
              <a:alpha val="25098"/>
            </a:srgbClr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anchor="ctr"/>
          <a:lstStyle/>
          <a:p>
            <a:pPr eaLnBrk="1">
              <a:lnSpc>
                <a:spcPct val="94000"/>
              </a:lnSpc>
              <a:buClr>
                <a:srgbClr val="000000"/>
              </a:buClr>
              <a:buSzPct val="100000"/>
              <a:buFont typeface="Times New Roman" charset="0"/>
              <a:buNone/>
            </a:pPr>
            <a:endParaRPr lang="fr-FR" alt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0975" cy="1262063"/>
          </a:xfrm>
        </p:spPr>
        <p:txBody>
          <a:bodyPr tIns="33264"/>
          <a:lstStyle/>
          <a:p>
            <a:pPr eaLnBrk="1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  <a:defRPr/>
            </a:pPr>
            <a:r>
              <a:rPr lang="en-US">
                <a:ea typeface="+mj-ea"/>
              </a:rPr>
              <a:t>Latency (ns) to access data</a:t>
            </a:r>
          </a:p>
        </p:txBody>
      </p:sp>
      <p:sp>
        <p:nvSpPr>
          <p:cNvPr id="58373" name="Rectangle 4"/>
          <p:cNvSpPr>
            <a:spLocks noChangeArrowheads="1"/>
          </p:cNvSpPr>
          <p:nvPr/>
        </p:nvSpPr>
        <p:spPr bwMode="auto">
          <a:xfrm>
            <a:off x="2490788" y="2347913"/>
            <a:ext cx="457200" cy="457200"/>
          </a:xfrm>
          <a:prstGeom prst="rect">
            <a:avLst/>
          </a:prstGeom>
          <a:solidFill>
            <a:srgbClr val="C5000B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4656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600">
                <a:solidFill>
                  <a:srgbClr val="E6E6FF"/>
                </a:solidFill>
              </a:rPr>
              <a:t>C</a:t>
            </a:r>
          </a:p>
        </p:txBody>
      </p:sp>
      <p:sp>
        <p:nvSpPr>
          <p:cNvPr id="58374" name="Rectangle 5"/>
          <p:cNvSpPr>
            <a:spLocks noChangeArrowheads="1"/>
          </p:cNvSpPr>
          <p:nvPr/>
        </p:nvSpPr>
        <p:spPr bwMode="auto">
          <a:xfrm>
            <a:off x="4151313" y="2335213"/>
            <a:ext cx="457200" cy="457200"/>
          </a:xfrm>
          <a:prstGeom prst="rect">
            <a:avLst/>
          </a:prstGeom>
          <a:solidFill>
            <a:srgbClr val="729FCF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4656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600">
                <a:solidFill>
                  <a:srgbClr val="E6E6FF"/>
                </a:solidFill>
              </a:rPr>
              <a:t>C</a:t>
            </a:r>
          </a:p>
        </p:txBody>
      </p:sp>
      <p:sp>
        <p:nvSpPr>
          <p:cNvPr id="58375" name="AutoShape 6"/>
          <p:cNvSpPr>
            <a:spLocks noChangeArrowheads="1"/>
          </p:cNvSpPr>
          <p:nvPr/>
        </p:nvSpPr>
        <p:spPr bwMode="auto">
          <a:xfrm rot="-5400000">
            <a:off x="149225" y="4162425"/>
            <a:ext cx="1579563" cy="639763"/>
          </a:xfrm>
          <a:prstGeom prst="roundRect">
            <a:avLst>
              <a:gd name="adj" fmla="val 16667"/>
            </a:avLst>
          </a:prstGeom>
          <a:solidFill>
            <a:srgbClr val="808000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4656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600">
                <a:solidFill>
                  <a:srgbClr val="E6E6FF"/>
                </a:solidFill>
              </a:rPr>
              <a:t>Memory</a:t>
            </a:r>
          </a:p>
        </p:txBody>
      </p:sp>
      <p:cxnSp>
        <p:nvCxnSpPr>
          <p:cNvPr id="58376" name="AutoShape 7"/>
          <p:cNvCxnSpPr>
            <a:cxnSpLocks noChangeShapeType="1"/>
            <a:stCxn id="58371" idx="1"/>
            <a:endCxn id="58375" idx="2"/>
          </p:cNvCxnSpPr>
          <p:nvPr/>
        </p:nvCxnSpPr>
        <p:spPr bwMode="auto">
          <a:xfrm flipH="1">
            <a:off x="1258888" y="4479925"/>
            <a:ext cx="1085850" cy="1588"/>
          </a:xfrm>
          <a:prstGeom prst="straightConnector1">
            <a:avLst/>
          </a:prstGeom>
          <a:noFill/>
          <a:ln w="3672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8377" name="Rectangle 8"/>
          <p:cNvSpPr>
            <a:spLocks noChangeArrowheads="1"/>
          </p:cNvSpPr>
          <p:nvPr/>
        </p:nvSpPr>
        <p:spPr bwMode="auto">
          <a:xfrm>
            <a:off x="5622925" y="2347913"/>
            <a:ext cx="457200" cy="457200"/>
          </a:xfrm>
          <a:prstGeom prst="rect">
            <a:avLst/>
          </a:prstGeom>
          <a:solidFill>
            <a:srgbClr val="729FCF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4656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600">
                <a:solidFill>
                  <a:srgbClr val="E6E6FF"/>
                </a:solidFill>
              </a:rPr>
              <a:t>C</a:t>
            </a:r>
          </a:p>
        </p:txBody>
      </p:sp>
      <p:sp>
        <p:nvSpPr>
          <p:cNvPr id="58378" name="AutoShape 9"/>
          <p:cNvSpPr>
            <a:spLocks noChangeArrowheads="1"/>
          </p:cNvSpPr>
          <p:nvPr/>
        </p:nvSpPr>
        <p:spPr bwMode="auto">
          <a:xfrm rot="5400000">
            <a:off x="8540751" y="4160837"/>
            <a:ext cx="1579562" cy="639763"/>
          </a:xfrm>
          <a:prstGeom prst="roundRect">
            <a:avLst>
              <a:gd name="adj" fmla="val 16667"/>
            </a:avLst>
          </a:prstGeom>
          <a:solidFill>
            <a:srgbClr val="808000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4656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600">
                <a:solidFill>
                  <a:srgbClr val="E6E6FF"/>
                </a:solidFill>
              </a:rPr>
              <a:t>Memory</a:t>
            </a:r>
          </a:p>
        </p:txBody>
      </p:sp>
      <p:cxnSp>
        <p:nvCxnSpPr>
          <p:cNvPr id="58379" name="AutoShape 10"/>
          <p:cNvCxnSpPr>
            <a:cxnSpLocks noChangeShapeType="1"/>
            <a:stCxn id="58370" idx="3"/>
            <a:endCxn id="58378" idx="2"/>
          </p:cNvCxnSpPr>
          <p:nvPr/>
        </p:nvCxnSpPr>
        <p:spPr bwMode="auto">
          <a:xfrm>
            <a:off x="7870825" y="4479925"/>
            <a:ext cx="1136650" cy="1588"/>
          </a:xfrm>
          <a:prstGeom prst="straightConnector1">
            <a:avLst/>
          </a:prstGeom>
          <a:noFill/>
          <a:ln w="3672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8380" name="Rectangle 11"/>
          <p:cNvSpPr>
            <a:spLocks noChangeArrowheads="1"/>
          </p:cNvSpPr>
          <p:nvPr/>
        </p:nvSpPr>
        <p:spPr bwMode="auto">
          <a:xfrm>
            <a:off x="7269163" y="2347913"/>
            <a:ext cx="457200" cy="457200"/>
          </a:xfrm>
          <a:prstGeom prst="rect">
            <a:avLst/>
          </a:prstGeom>
          <a:solidFill>
            <a:srgbClr val="729FCF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4656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600">
                <a:solidFill>
                  <a:srgbClr val="E6E6FF"/>
                </a:solidFill>
              </a:rPr>
              <a:t>C</a:t>
            </a:r>
          </a:p>
        </p:txBody>
      </p:sp>
      <p:cxnSp>
        <p:nvCxnSpPr>
          <p:cNvPr id="58381" name="AutoShape 12"/>
          <p:cNvCxnSpPr>
            <a:cxnSpLocks noChangeShapeType="1"/>
            <a:stCxn id="58370" idx="1"/>
            <a:endCxn id="58371" idx="3"/>
          </p:cNvCxnSpPr>
          <p:nvPr/>
        </p:nvCxnSpPr>
        <p:spPr bwMode="auto">
          <a:xfrm flipH="1">
            <a:off x="4721225" y="4479925"/>
            <a:ext cx="771525" cy="1588"/>
          </a:xfrm>
          <a:prstGeom prst="straightConnector1">
            <a:avLst/>
          </a:prstGeom>
          <a:noFill/>
          <a:ln w="3672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8382" name="AutoShape 13"/>
          <p:cNvSpPr>
            <a:spLocks noChangeArrowheads="1"/>
          </p:cNvSpPr>
          <p:nvPr/>
        </p:nvSpPr>
        <p:spPr bwMode="auto">
          <a:xfrm>
            <a:off x="2468563" y="3341688"/>
            <a:ext cx="787400" cy="301625"/>
          </a:xfrm>
          <a:prstGeom prst="roundRect">
            <a:avLst>
              <a:gd name="adj" fmla="val 16667"/>
            </a:avLst>
          </a:prstGeom>
          <a:solidFill>
            <a:srgbClr val="944794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4656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600">
                <a:solidFill>
                  <a:srgbClr val="E6E6FF"/>
                </a:solidFill>
              </a:rPr>
              <a:t>L1</a:t>
            </a:r>
          </a:p>
        </p:txBody>
      </p:sp>
      <p:sp>
        <p:nvSpPr>
          <p:cNvPr id="58383" name="AutoShape 14"/>
          <p:cNvSpPr>
            <a:spLocks noChangeArrowheads="1"/>
          </p:cNvSpPr>
          <p:nvPr/>
        </p:nvSpPr>
        <p:spPr bwMode="auto">
          <a:xfrm>
            <a:off x="2468563" y="4621213"/>
            <a:ext cx="914400" cy="576262"/>
          </a:xfrm>
          <a:prstGeom prst="roundRect">
            <a:avLst>
              <a:gd name="adj" fmla="val 16667"/>
            </a:avLst>
          </a:prstGeom>
          <a:solidFill>
            <a:srgbClr val="944794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4656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600">
                <a:solidFill>
                  <a:srgbClr val="E6E6FF"/>
                </a:solidFill>
              </a:rPr>
              <a:t>L2</a:t>
            </a:r>
          </a:p>
        </p:txBody>
      </p:sp>
      <p:sp>
        <p:nvSpPr>
          <p:cNvPr id="58384" name="AutoShape 15"/>
          <p:cNvSpPr>
            <a:spLocks noChangeArrowheads="1"/>
          </p:cNvSpPr>
          <p:nvPr/>
        </p:nvSpPr>
        <p:spPr bwMode="auto">
          <a:xfrm>
            <a:off x="2433638" y="6169025"/>
            <a:ext cx="2193925" cy="646113"/>
          </a:xfrm>
          <a:prstGeom prst="roundRect">
            <a:avLst>
              <a:gd name="adj" fmla="val 16667"/>
            </a:avLst>
          </a:prstGeom>
          <a:solidFill>
            <a:srgbClr val="944794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4656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600">
                <a:solidFill>
                  <a:srgbClr val="E6E6FF"/>
                </a:solidFill>
              </a:rPr>
              <a:t>L3</a:t>
            </a:r>
          </a:p>
        </p:txBody>
      </p:sp>
      <p:sp>
        <p:nvSpPr>
          <p:cNvPr id="58385" name="AutoShape 16"/>
          <p:cNvSpPr>
            <a:spLocks noChangeArrowheads="1"/>
          </p:cNvSpPr>
          <p:nvPr/>
        </p:nvSpPr>
        <p:spPr bwMode="auto">
          <a:xfrm>
            <a:off x="5600700" y="3341688"/>
            <a:ext cx="787400" cy="301625"/>
          </a:xfrm>
          <a:prstGeom prst="roundRect">
            <a:avLst>
              <a:gd name="adj" fmla="val 16667"/>
            </a:avLst>
          </a:prstGeom>
          <a:solidFill>
            <a:srgbClr val="944794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4656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600">
                <a:solidFill>
                  <a:srgbClr val="E6E6FF"/>
                </a:solidFill>
              </a:rPr>
              <a:t>L1</a:t>
            </a:r>
          </a:p>
        </p:txBody>
      </p:sp>
      <p:sp>
        <p:nvSpPr>
          <p:cNvPr id="58386" name="AutoShape 17"/>
          <p:cNvSpPr>
            <a:spLocks noChangeArrowheads="1"/>
          </p:cNvSpPr>
          <p:nvPr/>
        </p:nvSpPr>
        <p:spPr bwMode="auto">
          <a:xfrm>
            <a:off x="5600700" y="4621213"/>
            <a:ext cx="890588" cy="576262"/>
          </a:xfrm>
          <a:prstGeom prst="roundRect">
            <a:avLst>
              <a:gd name="adj" fmla="val 16667"/>
            </a:avLst>
          </a:prstGeom>
          <a:solidFill>
            <a:srgbClr val="944794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4656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600">
                <a:solidFill>
                  <a:srgbClr val="E6E6FF"/>
                </a:solidFill>
              </a:rPr>
              <a:t>L2</a:t>
            </a:r>
          </a:p>
        </p:txBody>
      </p:sp>
      <p:sp>
        <p:nvSpPr>
          <p:cNvPr id="58387" name="AutoShape 18"/>
          <p:cNvSpPr>
            <a:spLocks noChangeArrowheads="1"/>
          </p:cNvSpPr>
          <p:nvPr/>
        </p:nvSpPr>
        <p:spPr bwMode="auto">
          <a:xfrm>
            <a:off x="3692525" y="4621213"/>
            <a:ext cx="914400" cy="576262"/>
          </a:xfrm>
          <a:prstGeom prst="roundRect">
            <a:avLst>
              <a:gd name="adj" fmla="val 16667"/>
            </a:avLst>
          </a:prstGeom>
          <a:solidFill>
            <a:srgbClr val="944794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4656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600">
                <a:solidFill>
                  <a:srgbClr val="E6E6FF"/>
                </a:solidFill>
              </a:rPr>
              <a:t>L2</a:t>
            </a:r>
          </a:p>
        </p:txBody>
      </p:sp>
      <p:sp>
        <p:nvSpPr>
          <p:cNvPr id="58388" name="AutoShape 19"/>
          <p:cNvSpPr>
            <a:spLocks noChangeArrowheads="1"/>
          </p:cNvSpPr>
          <p:nvPr/>
        </p:nvSpPr>
        <p:spPr bwMode="auto">
          <a:xfrm>
            <a:off x="3800475" y="3341688"/>
            <a:ext cx="787400" cy="301625"/>
          </a:xfrm>
          <a:prstGeom prst="roundRect">
            <a:avLst>
              <a:gd name="adj" fmla="val 16667"/>
            </a:avLst>
          </a:prstGeom>
          <a:solidFill>
            <a:srgbClr val="944794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4656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600">
                <a:solidFill>
                  <a:srgbClr val="E6E6FF"/>
                </a:solidFill>
              </a:rPr>
              <a:t>L1</a:t>
            </a:r>
          </a:p>
        </p:txBody>
      </p:sp>
      <p:sp>
        <p:nvSpPr>
          <p:cNvPr id="58389" name="AutoShape 20"/>
          <p:cNvSpPr>
            <a:spLocks noChangeArrowheads="1"/>
          </p:cNvSpPr>
          <p:nvPr/>
        </p:nvSpPr>
        <p:spPr bwMode="auto">
          <a:xfrm>
            <a:off x="6896100" y="4621213"/>
            <a:ext cx="914400" cy="576262"/>
          </a:xfrm>
          <a:prstGeom prst="roundRect">
            <a:avLst>
              <a:gd name="adj" fmla="val 16667"/>
            </a:avLst>
          </a:prstGeom>
          <a:solidFill>
            <a:srgbClr val="944794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4656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600">
                <a:solidFill>
                  <a:srgbClr val="E6E6FF"/>
                </a:solidFill>
              </a:rPr>
              <a:t>L2</a:t>
            </a:r>
          </a:p>
        </p:txBody>
      </p:sp>
      <p:sp>
        <p:nvSpPr>
          <p:cNvPr id="58390" name="AutoShape 21"/>
          <p:cNvSpPr>
            <a:spLocks noChangeArrowheads="1"/>
          </p:cNvSpPr>
          <p:nvPr/>
        </p:nvSpPr>
        <p:spPr bwMode="auto">
          <a:xfrm>
            <a:off x="7005638" y="3341688"/>
            <a:ext cx="787400" cy="301625"/>
          </a:xfrm>
          <a:prstGeom prst="roundRect">
            <a:avLst>
              <a:gd name="adj" fmla="val 16667"/>
            </a:avLst>
          </a:prstGeom>
          <a:solidFill>
            <a:srgbClr val="944794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4656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600">
                <a:solidFill>
                  <a:srgbClr val="E6E6FF"/>
                </a:solidFill>
              </a:rPr>
              <a:t>L1</a:t>
            </a:r>
          </a:p>
        </p:txBody>
      </p:sp>
      <p:sp>
        <p:nvSpPr>
          <p:cNvPr id="58391" name="AutoShape 22"/>
          <p:cNvSpPr>
            <a:spLocks noChangeArrowheads="1"/>
          </p:cNvSpPr>
          <p:nvPr/>
        </p:nvSpPr>
        <p:spPr bwMode="auto">
          <a:xfrm>
            <a:off x="5564188" y="6169025"/>
            <a:ext cx="2193925" cy="646113"/>
          </a:xfrm>
          <a:prstGeom prst="roundRect">
            <a:avLst>
              <a:gd name="adj" fmla="val 16667"/>
            </a:avLst>
          </a:prstGeom>
          <a:solidFill>
            <a:srgbClr val="944794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4656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600">
                <a:solidFill>
                  <a:srgbClr val="E6E6FF"/>
                </a:solidFill>
              </a:rPr>
              <a:t>L3</a:t>
            </a:r>
          </a:p>
        </p:txBody>
      </p:sp>
      <p:sp>
        <p:nvSpPr>
          <p:cNvPr id="58392" name="Oval 23"/>
          <p:cNvSpPr>
            <a:spLocks noChangeArrowheads="1"/>
          </p:cNvSpPr>
          <p:nvPr/>
        </p:nvSpPr>
        <p:spPr bwMode="auto">
          <a:xfrm>
            <a:off x="2468563" y="3475038"/>
            <a:ext cx="731837" cy="731837"/>
          </a:xfrm>
          <a:prstGeom prst="ellipse">
            <a:avLst/>
          </a:prstGeom>
          <a:solidFill>
            <a:srgbClr val="AECF00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0120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000"/>
              <a:t>1</a:t>
            </a:r>
          </a:p>
        </p:txBody>
      </p:sp>
      <p:sp>
        <p:nvSpPr>
          <p:cNvPr id="58393" name="Oval 24"/>
          <p:cNvSpPr>
            <a:spLocks noChangeArrowheads="1"/>
          </p:cNvSpPr>
          <p:nvPr/>
        </p:nvSpPr>
        <p:spPr bwMode="auto">
          <a:xfrm>
            <a:off x="2468563" y="5029200"/>
            <a:ext cx="731837" cy="731838"/>
          </a:xfrm>
          <a:prstGeom prst="ellipse">
            <a:avLst/>
          </a:prstGeom>
          <a:solidFill>
            <a:srgbClr val="AECF00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0120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000"/>
              <a:t>7</a:t>
            </a:r>
          </a:p>
        </p:txBody>
      </p:sp>
      <p:sp>
        <p:nvSpPr>
          <p:cNvPr id="58394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1pPr>
            <a:lvl2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2pPr>
            <a:lvl3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3pPr>
            <a:lvl4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4pPr>
            <a:lvl5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9pPr>
          </a:lstStyle>
          <a:p>
            <a:pPr>
              <a:buFont typeface="Times New Roman" charset="0"/>
              <a:buNone/>
            </a:pPr>
            <a:fld id="{26D105CD-A0C1-754A-8472-D4F09712DC9D}" type="slidenum">
              <a:rPr lang="en-US" altLang="en-US">
                <a:solidFill>
                  <a:srgbClr val="000000"/>
                </a:solidFill>
                <a:latin typeface="Times New Roman" charset="0"/>
              </a:rPr>
              <a:pPr>
                <a:buFont typeface="Times New Roman" charset="0"/>
                <a:buNone/>
              </a:pPr>
              <a:t>29</a:t>
            </a:fld>
            <a:endParaRPr lang="en-US" altLang="en-US">
              <a:solidFill>
                <a:srgbClr val="000000"/>
              </a:solidFill>
              <a:latin typeface="Times New Roman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0975" cy="1262063"/>
          </a:xfrm>
        </p:spPr>
        <p:txBody>
          <a:bodyPr tIns="33264"/>
          <a:lstStyle/>
          <a:p>
            <a:pPr eaLnBrk="1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  <a:defRPr/>
            </a:pPr>
            <a:r>
              <a:rPr lang="en-US">
                <a:ea typeface="+mj-ea"/>
              </a:rPr>
              <a:t>From theory to practice</a:t>
            </a:r>
          </a:p>
        </p:txBody>
      </p:sp>
      <p:sp>
        <p:nvSpPr>
          <p:cNvPr id="7171" name="Rectangle 2"/>
          <p:cNvSpPr>
            <a:spLocks noChangeArrowheads="1"/>
          </p:cNvSpPr>
          <p:nvPr/>
        </p:nvSpPr>
        <p:spPr bwMode="auto">
          <a:xfrm>
            <a:off x="457200" y="1920875"/>
            <a:ext cx="2925763" cy="914400"/>
          </a:xfrm>
          <a:prstGeom prst="rect">
            <a:avLst/>
          </a:prstGeom>
          <a:solidFill>
            <a:srgbClr val="729FCF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4656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600">
                <a:solidFill>
                  <a:srgbClr val="E6E6FF"/>
                </a:solidFill>
              </a:rPr>
              <a:t>Theoretical</a:t>
            </a:r>
            <a:br>
              <a:rPr lang="en-US" altLang="en-US" sz="2600">
                <a:solidFill>
                  <a:srgbClr val="E6E6FF"/>
                </a:solidFill>
              </a:rPr>
            </a:br>
            <a:r>
              <a:rPr lang="en-US" altLang="en-US" sz="2600">
                <a:solidFill>
                  <a:srgbClr val="E6E6FF"/>
                </a:solidFill>
              </a:rPr>
              <a:t>(design)</a:t>
            </a:r>
          </a:p>
        </p:txBody>
      </p:sp>
      <p:sp>
        <p:nvSpPr>
          <p:cNvPr id="7172" name="Rectangle 3"/>
          <p:cNvSpPr>
            <a:spLocks noChangeArrowheads="1"/>
          </p:cNvSpPr>
          <p:nvPr/>
        </p:nvSpPr>
        <p:spPr bwMode="auto">
          <a:xfrm>
            <a:off x="3565525" y="1920875"/>
            <a:ext cx="2925763" cy="914400"/>
          </a:xfrm>
          <a:prstGeom prst="rect">
            <a:avLst/>
          </a:prstGeom>
          <a:solidFill>
            <a:srgbClr val="729FCF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4656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600">
                <a:solidFill>
                  <a:srgbClr val="E6E6FF"/>
                </a:solidFill>
              </a:rPr>
              <a:t>Practical</a:t>
            </a:r>
            <a:br>
              <a:rPr lang="en-US" altLang="en-US" sz="2600">
                <a:solidFill>
                  <a:srgbClr val="E6E6FF"/>
                </a:solidFill>
              </a:rPr>
            </a:br>
            <a:r>
              <a:rPr lang="en-US" altLang="en-US" sz="2600">
                <a:solidFill>
                  <a:srgbClr val="E6E6FF"/>
                </a:solidFill>
              </a:rPr>
              <a:t>(design)</a:t>
            </a:r>
          </a:p>
        </p:txBody>
      </p:sp>
      <p:sp>
        <p:nvSpPr>
          <p:cNvPr id="7173" name="Rectangle 4"/>
          <p:cNvSpPr>
            <a:spLocks noChangeArrowheads="1"/>
          </p:cNvSpPr>
          <p:nvPr/>
        </p:nvSpPr>
        <p:spPr bwMode="auto">
          <a:xfrm>
            <a:off x="6675438" y="1920875"/>
            <a:ext cx="2925762" cy="914400"/>
          </a:xfrm>
          <a:prstGeom prst="rect">
            <a:avLst/>
          </a:prstGeom>
          <a:solidFill>
            <a:srgbClr val="729FCF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4656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600">
                <a:solidFill>
                  <a:srgbClr val="E6E6FF"/>
                </a:solidFill>
              </a:rPr>
              <a:t>Practical</a:t>
            </a:r>
            <a:br>
              <a:rPr lang="en-US" altLang="en-US" sz="2600">
                <a:solidFill>
                  <a:srgbClr val="E6E6FF"/>
                </a:solidFill>
              </a:rPr>
            </a:br>
            <a:r>
              <a:rPr lang="en-US" altLang="en-US" sz="2600">
                <a:solidFill>
                  <a:srgbClr val="E6E6FF"/>
                </a:solidFill>
              </a:rPr>
              <a:t>(implementation)</a:t>
            </a:r>
          </a:p>
        </p:txBody>
      </p:sp>
      <p:sp>
        <p:nvSpPr>
          <p:cNvPr id="7174" name="Text Box 5"/>
          <p:cNvSpPr txBox="1">
            <a:spLocks noChangeArrowheads="1"/>
          </p:cNvSpPr>
          <p:nvPr/>
        </p:nvSpPr>
        <p:spPr bwMode="auto">
          <a:xfrm>
            <a:off x="457200" y="3108325"/>
            <a:ext cx="3017838" cy="1652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61632" rIns="90000" bIns="45000"/>
          <a:lstStyle>
            <a:lvl1pPr marL="215900" indent="-215900"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eaLnBrk="1">
              <a:spcAft>
                <a:spcPct val="0"/>
              </a:spcAft>
              <a:buSzPct val="45000"/>
              <a:buFont typeface="Wingdings" charset="2"/>
              <a:buChar char=""/>
            </a:pPr>
            <a:r>
              <a:rPr lang="en-US" altLang="en-US" sz="2200"/>
              <a:t>Impossibilities</a:t>
            </a:r>
          </a:p>
          <a:p>
            <a:pPr eaLnBrk="1">
              <a:spcAft>
                <a:spcPct val="0"/>
              </a:spcAft>
              <a:buSzPct val="45000"/>
              <a:buFont typeface="Wingdings" charset="2"/>
              <a:buChar char=""/>
            </a:pPr>
            <a:r>
              <a:rPr lang="en-US" altLang="en-US" sz="2200"/>
              <a:t>Upper/Lower bounds</a:t>
            </a:r>
          </a:p>
          <a:p>
            <a:pPr eaLnBrk="1">
              <a:spcAft>
                <a:spcPct val="0"/>
              </a:spcAft>
              <a:buSzPct val="45000"/>
              <a:buFont typeface="Wingdings" charset="2"/>
              <a:buChar char=""/>
            </a:pPr>
            <a:r>
              <a:rPr lang="en-US" altLang="en-US" sz="2200"/>
              <a:t>Techniques</a:t>
            </a:r>
          </a:p>
          <a:p>
            <a:pPr eaLnBrk="1">
              <a:spcAft>
                <a:spcPct val="0"/>
              </a:spcAft>
              <a:buSzPct val="45000"/>
              <a:buFont typeface="Wingdings" charset="2"/>
              <a:buChar char=""/>
            </a:pPr>
            <a:r>
              <a:rPr lang="en-US" altLang="en-US" sz="2200"/>
              <a:t>System models</a:t>
            </a:r>
          </a:p>
          <a:p>
            <a:pPr eaLnBrk="1">
              <a:spcAft>
                <a:spcPct val="0"/>
              </a:spcAft>
              <a:buSzPct val="45000"/>
              <a:buFont typeface="Wingdings" charset="2"/>
              <a:buChar char=""/>
            </a:pPr>
            <a:r>
              <a:rPr lang="en-US" altLang="en-US" sz="2200"/>
              <a:t>Correctness proofs </a:t>
            </a:r>
          </a:p>
          <a:p>
            <a:pPr eaLnBrk="1">
              <a:spcAft>
                <a:spcPct val="0"/>
              </a:spcAft>
              <a:buSzPct val="45000"/>
              <a:buFont typeface="Wingdings" charset="2"/>
              <a:buChar char=""/>
            </a:pPr>
            <a:r>
              <a:rPr lang="en-US" altLang="en-US" sz="2200" b="1"/>
              <a:t>Correctness</a:t>
            </a:r>
          </a:p>
          <a:p>
            <a:pPr eaLnBrk="1">
              <a:spcAft>
                <a:spcPct val="0"/>
              </a:spcAft>
              <a:buSzPct val="45000"/>
              <a:buFont typeface="Wingdings" charset="2"/>
              <a:buChar char=""/>
            </a:pPr>
            <a:endParaRPr lang="en-US" altLang="en-US" sz="2200"/>
          </a:p>
        </p:txBody>
      </p:sp>
      <p:sp>
        <p:nvSpPr>
          <p:cNvPr id="7175" name="AutoShape 6"/>
          <p:cNvSpPr>
            <a:spLocks noChangeArrowheads="1"/>
          </p:cNvSpPr>
          <p:nvPr/>
        </p:nvSpPr>
        <p:spPr bwMode="auto">
          <a:xfrm>
            <a:off x="1670050" y="5480050"/>
            <a:ext cx="549275" cy="639763"/>
          </a:xfrm>
          <a:prstGeom prst="downArrow">
            <a:avLst>
              <a:gd name="adj1" fmla="val 50000"/>
              <a:gd name="adj2" fmla="val 29119"/>
            </a:avLst>
          </a:prstGeom>
          <a:solidFill>
            <a:srgbClr val="729FCF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anchor="ctr"/>
          <a:lstStyle/>
          <a:p>
            <a:pPr eaLnBrk="1">
              <a:lnSpc>
                <a:spcPct val="94000"/>
              </a:lnSpc>
              <a:buClr>
                <a:srgbClr val="000000"/>
              </a:buClr>
              <a:buSzPct val="100000"/>
              <a:buFont typeface="Times New Roman" charset="0"/>
              <a:buNone/>
            </a:pPr>
            <a:endParaRPr lang="fr-FR" altLang="en-US"/>
          </a:p>
        </p:txBody>
      </p:sp>
      <p:sp>
        <p:nvSpPr>
          <p:cNvPr id="7176" name="Text Box 7"/>
          <p:cNvSpPr txBox="1">
            <a:spLocks noChangeArrowheads="1"/>
          </p:cNvSpPr>
          <p:nvPr/>
        </p:nvSpPr>
        <p:spPr bwMode="auto">
          <a:xfrm>
            <a:off x="373063" y="6243638"/>
            <a:ext cx="2925762" cy="71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61632" rIns="90000" bIns="45000"/>
          <a:lstStyle>
            <a:lvl1pPr marL="215900" indent="-215900"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  <a:buSzPct val="45000"/>
              <a:buFont typeface="Wingdings" charset="2"/>
              <a:buNone/>
            </a:pPr>
            <a:r>
              <a:rPr lang="en-US" altLang="en-US" sz="2200" b="1"/>
              <a:t>Design </a:t>
            </a:r>
          </a:p>
          <a:p>
            <a:pPr algn="ctr" eaLnBrk="1">
              <a:spcAft>
                <a:spcPct val="0"/>
              </a:spcAft>
              <a:buSzPct val="45000"/>
              <a:buFont typeface="Wingdings" charset="2"/>
              <a:buNone/>
            </a:pPr>
            <a:r>
              <a:rPr lang="en-US" altLang="en-US" sz="2200" b="1"/>
              <a:t>(pseudo-code)</a:t>
            </a:r>
          </a:p>
        </p:txBody>
      </p:sp>
      <p:sp>
        <p:nvSpPr>
          <p:cNvPr id="7177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1pPr>
            <a:lvl2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2pPr>
            <a:lvl3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3pPr>
            <a:lvl4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4pPr>
            <a:lvl5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9pPr>
          </a:lstStyle>
          <a:p>
            <a:pPr>
              <a:buFont typeface="Times New Roman" charset="0"/>
              <a:buNone/>
            </a:pPr>
            <a:fld id="{C50C396E-1517-BF42-82BA-62755CFE28D2}" type="slidenum">
              <a:rPr lang="en-US" altLang="en-US">
                <a:solidFill>
                  <a:srgbClr val="000000"/>
                </a:solidFill>
                <a:latin typeface="Times New Roman" charset="0"/>
              </a:rPr>
              <a:pPr>
                <a:buFont typeface="Times New Roman" charset="0"/>
                <a:buNone/>
              </a:pPr>
              <a:t>3</a:t>
            </a:fld>
            <a:endParaRPr lang="en-US" altLang="en-US">
              <a:solidFill>
                <a:srgbClr val="000000"/>
              </a:solidFill>
              <a:latin typeface="Times New Roman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1"/>
          <p:cNvSpPr>
            <a:spLocks noChangeArrowheads="1"/>
          </p:cNvSpPr>
          <p:nvPr/>
        </p:nvSpPr>
        <p:spPr bwMode="auto">
          <a:xfrm>
            <a:off x="5492750" y="2054225"/>
            <a:ext cx="2378075" cy="4854575"/>
          </a:xfrm>
          <a:prstGeom prst="rect">
            <a:avLst/>
          </a:prstGeom>
          <a:solidFill>
            <a:srgbClr val="808080">
              <a:alpha val="25098"/>
            </a:srgbClr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anchor="ctr"/>
          <a:lstStyle/>
          <a:p>
            <a:pPr eaLnBrk="1">
              <a:lnSpc>
                <a:spcPct val="94000"/>
              </a:lnSpc>
              <a:buClr>
                <a:srgbClr val="000000"/>
              </a:buClr>
              <a:buSzPct val="100000"/>
              <a:buFont typeface="Times New Roman" charset="0"/>
              <a:buNone/>
            </a:pPr>
            <a:endParaRPr lang="fr-FR" altLang="en-US"/>
          </a:p>
        </p:txBody>
      </p:sp>
      <p:sp>
        <p:nvSpPr>
          <p:cNvPr id="60419" name="Rectangle 2"/>
          <p:cNvSpPr>
            <a:spLocks noChangeArrowheads="1"/>
          </p:cNvSpPr>
          <p:nvPr/>
        </p:nvSpPr>
        <p:spPr bwMode="auto">
          <a:xfrm>
            <a:off x="2344738" y="2054225"/>
            <a:ext cx="2378075" cy="4854575"/>
          </a:xfrm>
          <a:prstGeom prst="rect">
            <a:avLst/>
          </a:prstGeom>
          <a:solidFill>
            <a:srgbClr val="808080">
              <a:alpha val="25098"/>
            </a:srgbClr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anchor="ctr"/>
          <a:lstStyle/>
          <a:p>
            <a:pPr eaLnBrk="1">
              <a:lnSpc>
                <a:spcPct val="94000"/>
              </a:lnSpc>
              <a:buClr>
                <a:srgbClr val="000000"/>
              </a:buClr>
              <a:buSzPct val="100000"/>
              <a:buFont typeface="Times New Roman" charset="0"/>
              <a:buNone/>
            </a:pPr>
            <a:endParaRPr lang="fr-FR" alt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0975" cy="1262063"/>
          </a:xfrm>
        </p:spPr>
        <p:txBody>
          <a:bodyPr tIns="33264"/>
          <a:lstStyle/>
          <a:p>
            <a:pPr eaLnBrk="1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  <a:defRPr/>
            </a:pPr>
            <a:r>
              <a:rPr lang="en-US">
                <a:ea typeface="+mj-ea"/>
              </a:rPr>
              <a:t>Latency (ns) to access data</a:t>
            </a:r>
          </a:p>
        </p:txBody>
      </p:sp>
      <p:sp>
        <p:nvSpPr>
          <p:cNvPr id="60421" name="Rectangle 4"/>
          <p:cNvSpPr>
            <a:spLocks noChangeArrowheads="1"/>
          </p:cNvSpPr>
          <p:nvPr/>
        </p:nvSpPr>
        <p:spPr bwMode="auto">
          <a:xfrm>
            <a:off x="2490788" y="2347913"/>
            <a:ext cx="457200" cy="457200"/>
          </a:xfrm>
          <a:prstGeom prst="rect">
            <a:avLst/>
          </a:prstGeom>
          <a:solidFill>
            <a:srgbClr val="C5000B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4656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600">
                <a:solidFill>
                  <a:srgbClr val="E6E6FF"/>
                </a:solidFill>
              </a:rPr>
              <a:t>C</a:t>
            </a:r>
          </a:p>
        </p:txBody>
      </p:sp>
      <p:sp>
        <p:nvSpPr>
          <p:cNvPr id="60422" name="Rectangle 5"/>
          <p:cNvSpPr>
            <a:spLocks noChangeArrowheads="1"/>
          </p:cNvSpPr>
          <p:nvPr/>
        </p:nvSpPr>
        <p:spPr bwMode="auto">
          <a:xfrm>
            <a:off x="4151313" y="2335213"/>
            <a:ext cx="457200" cy="457200"/>
          </a:xfrm>
          <a:prstGeom prst="rect">
            <a:avLst/>
          </a:prstGeom>
          <a:solidFill>
            <a:srgbClr val="729FCF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4656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600">
                <a:solidFill>
                  <a:srgbClr val="E6E6FF"/>
                </a:solidFill>
              </a:rPr>
              <a:t>C</a:t>
            </a:r>
          </a:p>
        </p:txBody>
      </p:sp>
      <p:sp>
        <p:nvSpPr>
          <p:cNvPr id="60423" name="AutoShape 6"/>
          <p:cNvSpPr>
            <a:spLocks noChangeArrowheads="1"/>
          </p:cNvSpPr>
          <p:nvPr/>
        </p:nvSpPr>
        <p:spPr bwMode="auto">
          <a:xfrm rot="-5400000">
            <a:off x="149225" y="4162425"/>
            <a:ext cx="1579563" cy="639763"/>
          </a:xfrm>
          <a:prstGeom prst="roundRect">
            <a:avLst>
              <a:gd name="adj" fmla="val 16667"/>
            </a:avLst>
          </a:prstGeom>
          <a:solidFill>
            <a:srgbClr val="808000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4656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600">
                <a:solidFill>
                  <a:srgbClr val="E6E6FF"/>
                </a:solidFill>
              </a:rPr>
              <a:t>Memory</a:t>
            </a:r>
          </a:p>
        </p:txBody>
      </p:sp>
      <p:cxnSp>
        <p:nvCxnSpPr>
          <p:cNvPr id="60424" name="AutoShape 7"/>
          <p:cNvCxnSpPr>
            <a:cxnSpLocks noChangeShapeType="1"/>
            <a:stCxn id="60419" idx="1"/>
            <a:endCxn id="60423" idx="2"/>
          </p:cNvCxnSpPr>
          <p:nvPr/>
        </p:nvCxnSpPr>
        <p:spPr bwMode="auto">
          <a:xfrm flipH="1">
            <a:off x="1258888" y="4479925"/>
            <a:ext cx="1085850" cy="1588"/>
          </a:xfrm>
          <a:prstGeom prst="straightConnector1">
            <a:avLst/>
          </a:prstGeom>
          <a:noFill/>
          <a:ln w="3672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0425" name="Rectangle 8"/>
          <p:cNvSpPr>
            <a:spLocks noChangeArrowheads="1"/>
          </p:cNvSpPr>
          <p:nvPr/>
        </p:nvSpPr>
        <p:spPr bwMode="auto">
          <a:xfrm>
            <a:off x="5622925" y="2347913"/>
            <a:ext cx="457200" cy="457200"/>
          </a:xfrm>
          <a:prstGeom prst="rect">
            <a:avLst/>
          </a:prstGeom>
          <a:solidFill>
            <a:srgbClr val="729FCF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4656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600">
                <a:solidFill>
                  <a:srgbClr val="E6E6FF"/>
                </a:solidFill>
              </a:rPr>
              <a:t>C</a:t>
            </a:r>
          </a:p>
        </p:txBody>
      </p:sp>
      <p:sp>
        <p:nvSpPr>
          <p:cNvPr id="60426" name="AutoShape 9"/>
          <p:cNvSpPr>
            <a:spLocks noChangeArrowheads="1"/>
          </p:cNvSpPr>
          <p:nvPr/>
        </p:nvSpPr>
        <p:spPr bwMode="auto">
          <a:xfrm rot="5400000">
            <a:off x="8540751" y="4160837"/>
            <a:ext cx="1579562" cy="639763"/>
          </a:xfrm>
          <a:prstGeom prst="roundRect">
            <a:avLst>
              <a:gd name="adj" fmla="val 16667"/>
            </a:avLst>
          </a:prstGeom>
          <a:solidFill>
            <a:srgbClr val="808000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4656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600">
                <a:solidFill>
                  <a:srgbClr val="E6E6FF"/>
                </a:solidFill>
              </a:rPr>
              <a:t>Memory</a:t>
            </a:r>
          </a:p>
        </p:txBody>
      </p:sp>
      <p:cxnSp>
        <p:nvCxnSpPr>
          <p:cNvPr id="60427" name="AutoShape 10"/>
          <p:cNvCxnSpPr>
            <a:cxnSpLocks noChangeShapeType="1"/>
            <a:stCxn id="60418" idx="3"/>
            <a:endCxn id="60426" idx="2"/>
          </p:cNvCxnSpPr>
          <p:nvPr/>
        </p:nvCxnSpPr>
        <p:spPr bwMode="auto">
          <a:xfrm>
            <a:off x="7870825" y="4479925"/>
            <a:ext cx="1136650" cy="1588"/>
          </a:xfrm>
          <a:prstGeom prst="straightConnector1">
            <a:avLst/>
          </a:prstGeom>
          <a:noFill/>
          <a:ln w="3672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0428" name="Rectangle 11"/>
          <p:cNvSpPr>
            <a:spLocks noChangeArrowheads="1"/>
          </p:cNvSpPr>
          <p:nvPr/>
        </p:nvSpPr>
        <p:spPr bwMode="auto">
          <a:xfrm>
            <a:off x="7269163" y="2347913"/>
            <a:ext cx="457200" cy="457200"/>
          </a:xfrm>
          <a:prstGeom prst="rect">
            <a:avLst/>
          </a:prstGeom>
          <a:solidFill>
            <a:srgbClr val="729FCF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4656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600">
                <a:solidFill>
                  <a:srgbClr val="E6E6FF"/>
                </a:solidFill>
              </a:rPr>
              <a:t>C</a:t>
            </a:r>
          </a:p>
        </p:txBody>
      </p:sp>
      <p:cxnSp>
        <p:nvCxnSpPr>
          <p:cNvPr id="60429" name="AutoShape 12"/>
          <p:cNvCxnSpPr>
            <a:cxnSpLocks noChangeShapeType="1"/>
            <a:stCxn id="60418" idx="1"/>
            <a:endCxn id="60419" idx="3"/>
          </p:cNvCxnSpPr>
          <p:nvPr/>
        </p:nvCxnSpPr>
        <p:spPr bwMode="auto">
          <a:xfrm flipH="1">
            <a:off x="4721225" y="4479925"/>
            <a:ext cx="771525" cy="1588"/>
          </a:xfrm>
          <a:prstGeom prst="straightConnector1">
            <a:avLst/>
          </a:prstGeom>
          <a:noFill/>
          <a:ln w="3672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0430" name="AutoShape 13"/>
          <p:cNvSpPr>
            <a:spLocks noChangeArrowheads="1"/>
          </p:cNvSpPr>
          <p:nvPr/>
        </p:nvSpPr>
        <p:spPr bwMode="auto">
          <a:xfrm>
            <a:off x="2468563" y="3341688"/>
            <a:ext cx="787400" cy="301625"/>
          </a:xfrm>
          <a:prstGeom prst="roundRect">
            <a:avLst>
              <a:gd name="adj" fmla="val 16667"/>
            </a:avLst>
          </a:prstGeom>
          <a:solidFill>
            <a:srgbClr val="944794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4656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600">
                <a:solidFill>
                  <a:srgbClr val="E6E6FF"/>
                </a:solidFill>
              </a:rPr>
              <a:t>L1</a:t>
            </a:r>
          </a:p>
        </p:txBody>
      </p:sp>
      <p:sp>
        <p:nvSpPr>
          <p:cNvPr id="60431" name="AutoShape 14"/>
          <p:cNvSpPr>
            <a:spLocks noChangeArrowheads="1"/>
          </p:cNvSpPr>
          <p:nvPr/>
        </p:nvSpPr>
        <p:spPr bwMode="auto">
          <a:xfrm>
            <a:off x="2468563" y="4621213"/>
            <a:ext cx="914400" cy="576262"/>
          </a:xfrm>
          <a:prstGeom prst="roundRect">
            <a:avLst>
              <a:gd name="adj" fmla="val 16667"/>
            </a:avLst>
          </a:prstGeom>
          <a:solidFill>
            <a:srgbClr val="944794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4656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600">
                <a:solidFill>
                  <a:srgbClr val="E6E6FF"/>
                </a:solidFill>
              </a:rPr>
              <a:t>L2</a:t>
            </a:r>
          </a:p>
        </p:txBody>
      </p:sp>
      <p:sp>
        <p:nvSpPr>
          <p:cNvPr id="60432" name="AutoShape 15"/>
          <p:cNvSpPr>
            <a:spLocks noChangeArrowheads="1"/>
          </p:cNvSpPr>
          <p:nvPr/>
        </p:nvSpPr>
        <p:spPr bwMode="auto">
          <a:xfrm>
            <a:off x="2433638" y="6169025"/>
            <a:ext cx="2193925" cy="646113"/>
          </a:xfrm>
          <a:prstGeom prst="roundRect">
            <a:avLst>
              <a:gd name="adj" fmla="val 16667"/>
            </a:avLst>
          </a:prstGeom>
          <a:solidFill>
            <a:srgbClr val="944794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4656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600">
                <a:solidFill>
                  <a:srgbClr val="E6E6FF"/>
                </a:solidFill>
              </a:rPr>
              <a:t>L3</a:t>
            </a:r>
          </a:p>
        </p:txBody>
      </p:sp>
      <p:sp>
        <p:nvSpPr>
          <p:cNvPr id="60433" name="AutoShape 16"/>
          <p:cNvSpPr>
            <a:spLocks noChangeArrowheads="1"/>
          </p:cNvSpPr>
          <p:nvPr/>
        </p:nvSpPr>
        <p:spPr bwMode="auto">
          <a:xfrm>
            <a:off x="5600700" y="3341688"/>
            <a:ext cx="787400" cy="301625"/>
          </a:xfrm>
          <a:prstGeom prst="roundRect">
            <a:avLst>
              <a:gd name="adj" fmla="val 16667"/>
            </a:avLst>
          </a:prstGeom>
          <a:solidFill>
            <a:srgbClr val="944794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4656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600">
                <a:solidFill>
                  <a:srgbClr val="E6E6FF"/>
                </a:solidFill>
              </a:rPr>
              <a:t>L1</a:t>
            </a:r>
          </a:p>
        </p:txBody>
      </p:sp>
      <p:sp>
        <p:nvSpPr>
          <p:cNvPr id="60434" name="AutoShape 17"/>
          <p:cNvSpPr>
            <a:spLocks noChangeArrowheads="1"/>
          </p:cNvSpPr>
          <p:nvPr/>
        </p:nvSpPr>
        <p:spPr bwMode="auto">
          <a:xfrm>
            <a:off x="5600700" y="4621213"/>
            <a:ext cx="890588" cy="576262"/>
          </a:xfrm>
          <a:prstGeom prst="roundRect">
            <a:avLst>
              <a:gd name="adj" fmla="val 16667"/>
            </a:avLst>
          </a:prstGeom>
          <a:solidFill>
            <a:srgbClr val="944794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4656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600">
                <a:solidFill>
                  <a:srgbClr val="E6E6FF"/>
                </a:solidFill>
              </a:rPr>
              <a:t>L2</a:t>
            </a:r>
          </a:p>
        </p:txBody>
      </p:sp>
      <p:sp>
        <p:nvSpPr>
          <p:cNvPr id="60435" name="AutoShape 18"/>
          <p:cNvSpPr>
            <a:spLocks noChangeArrowheads="1"/>
          </p:cNvSpPr>
          <p:nvPr/>
        </p:nvSpPr>
        <p:spPr bwMode="auto">
          <a:xfrm>
            <a:off x="3692525" y="4621213"/>
            <a:ext cx="914400" cy="576262"/>
          </a:xfrm>
          <a:prstGeom prst="roundRect">
            <a:avLst>
              <a:gd name="adj" fmla="val 16667"/>
            </a:avLst>
          </a:prstGeom>
          <a:solidFill>
            <a:srgbClr val="944794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4656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600">
                <a:solidFill>
                  <a:srgbClr val="E6E6FF"/>
                </a:solidFill>
              </a:rPr>
              <a:t>L2</a:t>
            </a:r>
          </a:p>
        </p:txBody>
      </p:sp>
      <p:sp>
        <p:nvSpPr>
          <p:cNvPr id="60436" name="AutoShape 19"/>
          <p:cNvSpPr>
            <a:spLocks noChangeArrowheads="1"/>
          </p:cNvSpPr>
          <p:nvPr/>
        </p:nvSpPr>
        <p:spPr bwMode="auto">
          <a:xfrm>
            <a:off x="3800475" y="3341688"/>
            <a:ext cx="787400" cy="301625"/>
          </a:xfrm>
          <a:prstGeom prst="roundRect">
            <a:avLst>
              <a:gd name="adj" fmla="val 16667"/>
            </a:avLst>
          </a:prstGeom>
          <a:solidFill>
            <a:srgbClr val="944794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4656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600">
                <a:solidFill>
                  <a:srgbClr val="E6E6FF"/>
                </a:solidFill>
              </a:rPr>
              <a:t>L1</a:t>
            </a:r>
          </a:p>
        </p:txBody>
      </p:sp>
      <p:sp>
        <p:nvSpPr>
          <p:cNvPr id="60437" name="AutoShape 20"/>
          <p:cNvSpPr>
            <a:spLocks noChangeArrowheads="1"/>
          </p:cNvSpPr>
          <p:nvPr/>
        </p:nvSpPr>
        <p:spPr bwMode="auto">
          <a:xfrm>
            <a:off x="6896100" y="4621213"/>
            <a:ext cx="914400" cy="576262"/>
          </a:xfrm>
          <a:prstGeom prst="roundRect">
            <a:avLst>
              <a:gd name="adj" fmla="val 16667"/>
            </a:avLst>
          </a:prstGeom>
          <a:solidFill>
            <a:srgbClr val="944794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4656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600">
                <a:solidFill>
                  <a:srgbClr val="E6E6FF"/>
                </a:solidFill>
              </a:rPr>
              <a:t>L2</a:t>
            </a:r>
          </a:p>
        </p:txBody>
      </p:sp>
      <p:sp>
        <p:nvSpPr>
          <p:cNvPr id="60438" name="AutoShape 21"/>
          <p:cNvSpPr>
            <a:spLocks noChangeArrowheads="1"/>
          </p:cNvSpPr>
          <p:nvPr/>
        </p:nvSpPr>
        <p:spPr bwMode="auto">
          <a:xfrm>
            <a:off x="7005638" y="3341688"/>
            <a:ext cx="787400" cy="301625"/>
          </a:xfrm>
          <a:prstGeom prst="roundRect">
            <a:avLst>
              <a:gd name="adj" fmla="val 16667"/>
            </a:avLst>
          </a:prstGeom>
          <a:solidFill>
            <a:srgbClr val="944794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4656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600">
                <a:solidFill>
                  <a:srgbClr val="E6E6FF"/>
                </a:solidFill>
              </a:rPr>
              <a:t>L1</a:t>
            </a:r>
          </a:p>
        </p:txBody>
      </p:sp>
      <p:sp>
        <p:nvSpPr>
          <p:cNvPr id="60439" name="AutoShape 22"/>
          <p:cNvSpPr>
            <a:spLocks noChangeArrowheads="1"/>
          </p:cNvSpPr>
          <p:nvPr/>
        </p:nvSpPr>
        <p:spPr bwMode="auto">
          <a:xfrm>
            <a:off x="5564188" y="6169025"/>
            <a:ext cx="2193925" cy="646113"/>
          </a:xfrm>
          <a:prstGeom prst="roundRect">
            <a:avLst>
              <a:gd name="adj" fmla="val 16667"/>
            </a:avLst>
          </a:prstGeom>
          <a:solidFill>
            <a:srgbClr val="944794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4656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600">
                <a:solidFill>
                  <a:srgbClr val="E6E6FF"/>
                </a:solidFill>
              </a:rPr>
              <a:t>L3</a:t>
            </a:r>
          </a:p>
        </p:txBody>
      </p:sp>
      <p:sp>
        <p:nvSpPr>
          <p:cNvPr id="60440" name="Oval 23"/>
          <p:cNvSpPr>
            <a:spLocks noChangeArrowheads="1"/>
          </p:cNvSpPr>
          <p:nvPr/>
        </p:nvSpPr>
        <p:spPr bwMode="auto">
          <a:xfrm>
            <a:off x="2468563" y="3475038"/>
            <a:ext cx="731837" cy="731837"/>
          </a:xfrm>
          <a:prstGeom prst="ellipse">
            <a:avLst/>
          </a:prstGeom>
          <a:solidFill>
            <a:srgbClr val="AECF00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0120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000"/>
              <a:t>1</a:t>
            </a:r>
          </a:p>
        </p:txBody>
      </p:sp>
      <p:sp>
        <p:nvSpPr>
          <p:cNvPr id="60441" name="Oval 24"/>
          <p:cNvSpPr>
            <a:spLocks noChangeArrowheads="1"/>
          </p:cNvSpPr>
          <p:nvPr/>
        </p:nvSpPr>
        <p:spPr bwMode="auto">
          <a:xfrm>
            <a:off x="2468563" y="5029200"/>
            <a:ext cx="731837" cy="731838"/>
          </a:xfrm>
          <a:prstGeom prst="ellipse">
            <a:avLst/>
          </a:prstGeom>
          <a:solidFill>
            <a:srgbClr val="AECF00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0120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000"/>
              <a:t>7</a:t>
            </a:r>
          </a:p>
        </p:txBody>
      </p:sp>
      <p:sp>
        <p:nvSpPr>
          <p:cNvPr id="60442" name="Oval 25"/>
          <p:cNvSpPr>
            <a:spLocks noChangeArrowheads="1"/>
          </p:cNvSpPr>
          <p:nvPr/>
        </p:nvSpPr>
        <p:spPr bwMode="auto">
          <a:xfrm>
            <a:off x="3200400" y="5761038"/>
            <a:ext cx="731838" cy="731837"/>
          </a:xfrm>
          <a:prstGeom prst="ellipse">
            <a:avLst/>
          </a:prstGeom>
          <a:solidFill>
            <a:srgbClr val="AECF00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0120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000"/>
              <a:t>20</a:t>
            </a:r>
          </a:p>
        </p:txBody>
      </p:sp>
      <p:sp>
        <p:nvSpPr>
          <p:cNvPr id="60443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1pPr>
            <a:lvl2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2pPr>
            <a:lvl3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3pPr>
            <a:lvl4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4pPr>
            <a:lvl5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9pPr>
          </a:lstStyle>
          <a:p>
            <a:pPr>
              <a:buFont typeface="Times New Roman" charset="0"/>
              <a:buNone/>
            </a:pPr>
            <a:fld id="{F867AA99-997A-6849-AD4C-84F5A573E703}" type="slidenum">
              <a:rPr lang="en-US" altLang="en-US">
                <a:solidFill>
                  <a:srgbClr val="000000"/>
                </a:solidFill>
                <a:latin typeface="Times New Roman" charset="0"/>
              </a:rPr>
              <a:pPr>
                <a:buFont typeface="Times New Roman" charset="0"/>
                <a:buNone/>
              </a:pPr>
              <a:t>30</a:t>
            </a:fld>
            <a:endParaRPr lang="en-US" altLang="en-US">
              <a:solidFill>
                <a:srgbClr val="000000"/>
              </a:solidFill>
              <a:latin typeface="Times New Roman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1"/>
          <p:cNvSpPr>
            <a:spLocks noChangeArrowheads="1"/>
          </p:cNvSpPr>
          <p:nvPr/>
        </p:nvSpPr>
        <p:spPr bwMode="auto">
          <a:xfrm>
            <a:off x="5492750" y="2054225"/>
            <a:ext cx="2378075" cy="4854575"/>
          </a:xfrm>
          <a:prstGeom prst="rect">
            <a:avLst/>
          </a:prstGeom>
          <a:solidFill>
            <a:srgbClr val="808080">
              <a:alpha val="25098"/>
            </a:srgbClr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anchor="ctr"/>
          <a:lstStyle/>
          <a:p>
            <a:pPr eaLnBrk="1">
              <a:lnSpc>
                <a:spcPct val="94000"/>
              </a:lnSpc>
              <a:buClr>
                <a:srgbClr val="000000"/>
              </a:buClr>
              <a:buSzPct val="100000"/>
              <a:buFont typeface="Times New Roman" charset="0"/>
              <a:buNone/>
            </a:pPr>
            <a:endParaRPr lang="fr-FR" altLang="en-US"/>
          </a:p>
        </p:txBody>
      </p:sp>
      <p:sp>
        <p:nvSpPr>
          <p:cNvPr id="62467" name="Rectangle 2"/>
          <p:cNvSpPr>
            <a:spLocks noChangeArrowheads="1"/>
          </p:cNvSpPr>
          <p:nvPr/>
        </p:nvSpPr>
        <p:spPr bwMode="auto">
          <a:xfrm>
            <a:off x="2344738" y="2054225"/>
            <a:ext cx="2378075" cy="4854575"/>
          </a:xfrm>
          <a:prstGeom prst="rect">
            <a:avLst/>
          </a:prstGeom>
          <a:solidFill>
            <a:srgbClr val="808080">
              <a:alpha val="25098"/>
            </a:srgbClr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anchor="ctr"/>
          <a:lstStyle/>
          <a:p>
            <a:pPr eaLnBrk="1">
              <a:lnSpc>
                <a:spcPct val="94000"/>
              </a:lnSpc>
              <a:buClr>
                <a:srgbClr val="000000"/>
              </a:buClr>
              <a:buSzPct val="100000"/>
              <a:buFont typeface="Times New Roman" charset="0"/>
              <a:buNone/>
            </a:pPr>
            <a:endParaRPr lang="fr-FR" alt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0975" cy="1262063"/>
          </a:xfrm>
        </p:spPr>
        <p:txBody>
          <a:bodyPr tIns="33264"/>
          <a:lstStyle/>
          <a:p>
            <a:pPr eaLnBrk="1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  <a:defRPr/>
            </a:pPr>
            <a:r>
              <a:rPr lang="en-US">
                <a:ea typeface="+mj-ea"/>
              </a:rPr>
              <a:t>Latency (ns) to access data</a:t>
            </a:r>
          </a:p>
        </p:txBody>
      </p:sp>
      <p:sp>
        <p:nvSpPr>
          <p:cNvPr id="62469" name="Rectangle 4"/>
          <p:cNvSpPr>
            <a:spLocks noChangeArrowheads="1"/>
          </p:cNvSpPr>
          <p:nvPr/>
        </p:nvSpPr>
        <p:spPr bwMode="auto">
          <a:xfrm>
            <a:off x="2490788" y="2347913"/>
            <a:ext cx="457200" cy="457200"/>
          </a:xfrm>
          <a:prstGeom prst="rect">
            <a:avLst/>
          </a:prstGeom>
          <a:solidFill>
            <a:srgbClr val="C5000B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4656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600">
                <a:solidFill>
                  <a:srgbClr val="E6E6FF"/>
                </a:solidFill>
              </a:rPr>
              <a:t>C</a:t>
            </a:r>
          </a:p>
        </p:txBody>
      </p:sp>
      <p:sp>
        <p:nvSpPr>
          <p:cNvPr id="62470" name="Rectangle 5"/>
          <p:cNvSpPr>
            <a:spLocks noChangeArrowheads="1"/>
          </p:cNvSpPr>
          <p:nvPr/>
        </p:nvSpPr>
        <p:spPr bwMode="auto">
          <a:xfrm>
            <a:off x="4151313" y="2335213"/>
            <a:ext cx="457200" cy="457200"/>
          </a:xfrm>
          <a:prstGeom prst="rect">
            <a:avLst/>
          </a:prstGeom>
          <a:solidFill>
            <a:srgbClr val="729FCF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4656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600">
                <a:solidFill>
                  <a:srgbClr val="E6E6FF"/>
                </a:solidFill>
              </a:rPr>
              <a:t>C</a:t>
            </a:r>
          </a:p>
        </p:txBody>
      </p:sp>
      <p:sp>
        <p:nvSpPr>
          <p:cNvPr id="62471" name="AutoShape 6"/>
          <p:cNvSpPr>
            <a:spLocks noChangeArrowheads="1"/>
          </p:cNvSpPr>
          <p:nvPr/>
        </p:nvSpPr>
        <p:spPr bwMode="auto">
          <a:xfrm rot="-5400000">
            <a:off x="149225" y="4162425"/>
            <a:ext cx="1579563" cy="639763"/>
          </a:xfrm>
          <a:prstGeom prst="roundRect">
            <a:avLst>
              <a:gd name="adj" fmla="val 16667"/>
            </a:avLst>
          </a:prstGeom>
          <a:solidFill>
            <a:srgbClr val="808000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4656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600">
                <a:solidFill>
                  <a:srgbClr val="E6E6FF"/>
                </a:solidFill>
              </a:rPr>
              <a:t>Memory</a:t>
            </a:r>
          </a:p>
        </p:txBody>
      </p:sp>
      <p:cxnSp>
        <p:nvCxnSpPr>
          <p:cNvPr id="62472" name="AutoShape 7"/>
          <p:cNvCxnSpPr>
            <a:cxnSpLocks noChangeShapeType="1"/>
            <a:stCxn id="62467" idx="1"/>
            <a:endCxn id="62471" idx="2"/>
          </p:cNvCxnSpPr>
          <p:nvPr/>
        </p:nvCxnSpPr>
        <p:spPr bwMode="auto">
          <a:xfrm flipH="1">
            <a:off x="1258888" y="4479925"/>
            <a:ext cx="1085850" cy="1588"/>
          </a:xfrm>
          <a:prstGeom prst="straightConnector1">
            <a:avLst/>
          </a:prstGeom>
          <a:noFill/>
          <a:ln w="3672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2473" name="Rectangle 8"/>
          <p:cNvSpPr>
            <a:spLocks noChangeArrowheads="1"/>
          </p:cNvSpPr>
          <p:nvPr/>
        </p:nvSpPr>
        <p:spPr bwMode="auto">
          <a:xfrm>
            <a:off x="5622925" y="2347913"/>
            <a:ext cx="457200" cy="457200"/>
          </a:xfrm>
          <a:prstGeom prst="rect">
            <a:avLst/>
          </a:prstGeom>
          <a:solidFill>
            <a:srgbClr val="729FCF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4656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600">
                <a:solidFill>
                  <a:srgbClr val="E6E6FF"/>
                </a:solidFill>
              </a:rPr>
              <a:t>C</a:t>
            </a:r>
          </a:p>
        </p:txBody>
      </p:sp>
      <p:sp>
        <p:nvSpPr>
          <p:cNvPr id="62474" name="AutoShape 9"/>
          <p:cNvSpPr>
            <a:spLocks noChangeArrowheads="1"/>
          </p:cNvSpPr>
          <p:nvPr/>
        </p:nvSpPr>
        <p:spPr bwMode="auto">
          <a:xfrm rot="5400000">
            <a:off x="8540751" y="4160837"/>
            <a:ext cx="1579562" cy="639763"/>
          </a:xfrm>
          <a:prstGeom prst="roundRect">
            <a:avLst>
              <a:gd name="adj" fmla="val 16667"/>
            </a:avLst>
          </a:prstGeom>
          <a:solidFill>
            <a:srgbClr val="808000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4656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600">
                <a:solidFill>
                  <a:srgbClr val="E6E6FF"/>
                </a:solidFill>
              </a:rPr>
              <a:t>Memory</a:t>
            </a:r>
          </a:p>
        </p:txBody>
      </p:sp>
      <p:cxnSp>
        <p:nvCxnSpPr>
          <p:cNvPr id="62475" name="AutoShape 10"/>
          <p:cNvCxnSpPr>
            <a:cxnSpLocks noChangeShapeType="1"/>
            <a:stCxn id="62466" idx="3"/>
            <a:endCxn id="62474" idx="2"/>
          </p:cNvCxnSpPr>
          <p:nvPr/>
        </p:nvCxnSpPr>
        <p:spPr bwMode="auto">
          <a:xfrm>
            <a:off x="7870825" y="4479925"/>
            <a:ext cx="1136650" cy="1588"/>
          </a:xfrm>
          <a:prstGeom prst="straightConnector1">
            <a:avLst/>
          </a:prstGeom>
          <a:noFill/>
          <a:ln w="3672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2476" name="Rectangle 11"/>
          <p:cNvSpPr>
            <a:spLocks noChangeArrowheads="1"/>
          </p:cNvSpPr>
          <p:nvPr/>
        </p:nvSpPr>
        <p:spPr bwMode="auto">
          <a:xfrm>
            <a:off x="7269163" y="2347913"/>
            <a:ext cx="457200" cy="457200"/>
          </a:xfrm>
          <a:prstGeom prst="rect">
            <a:avLst/>
          </a:prstGeom>
          <a:solidFill>
            <a:srgbClr val="729FCF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4656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600">
                <a:solidFill>
                  <a:srgbClr val="E6E6FF"/>
                </a:solidFill>
              </a:rPr>
              <a:t>C</a:t>
            </a:r>
          </a:p>
        </p:txBody>
      </p:sp>
      <p:cxnSp>
        <p:nvCxnSpPr>
          <p:cNvPr id="62477" name="AutoShape 12"/>
          <p:cNvCxnSpPr>
            <a:cxnSpLocks noChangeShapeType="1"/>
            <a:stCxn id="62466" idx="1"/>
            <a:endCxn id="62467" idx="3"/>
          </p:cNvCxnSpPr>
          <p:nvPr/>
        </p:nvCxnSpPr>
        <p:spPr bwMode="auto">
          <a:xfrm flipH="1">
            <a:off x="4721225" y="4479925"/>
            <a:ext cx="771525" cy="1588"/>
          </a:xfrm>
          <a:prstGeom prst="straightConnector1">
            <a:avLst/>
          </a:prstGeom>
          <a:noFill/>
          <a:ln w="3672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2478" name="AutoShape 13"/>
          <p:cNvSpPr>
            <a:spLocks noChangeArrowheads="1"/>
          </p:cNvSpPr>
          <p:nvPr/>
        </p:nvSpPr>
        <p:spPr bwMode="auto">
          <a:xfrm>
            <a:off x="2468563" y="3341688"/>
            <a:ext cx="787400" cy="301625"/>
          </a:xfrm>
          <a:prstGeom prst="roundRect">
            <a:avLst>
              <a:gd name="adj" fmla="val 16667"/>
            </a:avLst>
          </a:prstGeom>
          <a:solidFill>
            <a:srgbClr val="944794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4656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600">
                <a:solidFill>
                  <a:srgbClr val="E6E6FF"/>
                </a:solidFill>
              </a:rPr>
              <a:t>L1</a:t>
            </a:r>
          </a:p>
        </p:txBody>
      </p:sp>
      <p:sp>
        <p:nvSpPr>
          <p:cNvPr id="62479" name="AutoShape 14"/>
          <p:cNvSpPr>
            <a:spLocks noChangeArrowheads="1"/>
          </p:cNvSpPr>
          <p:nvPr/>
        </p:nvSpPr>
        <p:spPr bwMode="auto">
          <a:xfrm>
            <a:off x="2468563" y="4621213"/>
            <a:ext cx="914400" cy="576262"/>
          </a:xfrm>
          <a:prstGeom prst="roundRect">
            <a:avLst>
              <a:gd name="adj" fmla="val 16667"/>
            </a:avLst>
          </a:prstGeom>
          <a:solidFill>
            <a:srgbClr val="944794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4656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600">
                <a:solidFill>
                  <a:srgbClr val="E6E6FF"/>
                </a:solidFill>
              </a:rPr>
              <a:t>L2</a:t>
            </a:r>
          </a:p>
        </p:txBody>
      </p:sp>
      <p:sp>
        <p:nvSpPr>
          <p:cNvPr id="62480" name="AutoShape 15"/>
          <p:cNvSpPr>
            <a:spLocks noChangeArrowheads="1"/>
          </p:cNvSpPr>
          <p:nvPr/>
        </p:nvSpPr>
        <p:spPr bwMode="auto">
          <a:xfrm>
            <a:off x="2433638" y="6169025"/>
            <a:ext cx="2193925" cy="646113"/>
          </a:xfrm>
          <a:prstGeom prst="roundRect">
            <a:avLst>
              <a:gd name="adj" fmla="val 16667"/>
            </a:avLst>
          </a:prstGeom>
          <a:solidFill>
            <a:srgbClr val="944794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4656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600">
                <a:solidFill>
                  <a:srgbClr val="E6E6FF"/>
                </a:solidFill>
              </a:rPr>
              <a:t>L3</a:t>
            </a:r>
          </a:p>
        </p:txBody>
      </p:sp>
      <p:sp>
        <p:nvSpPr>
          <p:cNvPr id="62481" name="AutoShape 16"/>
          <p:cNvSpPr>
            <a:spLocks noChangeArrowheads="1"/>
          </p:cNvSpPr>
          <p:nvPr/>
        </p:nvSpPr>
        <p:spPr bwMode="auto">
          <a:xfrm>
            <a:off x="5600700" y="3341688"/>
            <a:ext cx="787400" cy="301625"/>
          </a:xfrm>
          <a:prstGeom prst="roundRect">
            <a:avLst>
              <a:gd name="adj" fmla="val 16667"/>
            </a:avLst>
          </a:prstGeom>
          <a:solidFill>
            <a:srgbClr val="944794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4656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600">
                <a:solidFill>
                  <a:srgbClr val="E6E6FF"/>
                </a:solidFill>
              </a:rPr>
              <a:t>L1</a:t>
            </a:r>
          </a:p>
        </p:txBody>
      </p:sp>
      <p:sp>
        <p:nvSpPr>
          <p:cNvPr id="62482" name="AutoShape 17"/>
          <p:cNvSpPr>
            <a:spLocks noChangeArrowheads="1"/>
          </p:cNvSpPr>
          <p:nvPr/>
        </p:nvSpPr>
        <p:spPr bwMode="auto">
          <a:xfrm>
            <a:off x="5600700" y="4621213"/>
            <a:ext cx="890588" cy="576262"/>
          </a:xfrm>
          <a:prstGeom prst="roundRect">
            <a:avLst>
              <a:gd name="adj" fmla="val 16667"/>
            </a:avLst>
          </a:prstGeom>
          <a:solidFill>
            <a:srgbClr val="944794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4656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600">
                <a:solidFill>
                  <a:srgbClr val="E6E6FF"/>
                </a:solidFill>
              </a:rPr>
              <a:t>L2</a:t>
            </a:r>
          </a:p>
        </p:txBody>
      </p:sp>
      <p:sp>
        <p:nvSpPr>
          <p:cNvPr id="62483" name="AutoShape 18"/>
          <p:cNvSpPr>
            <a:spLocks noChangeArrowheads="1"/>
          </p:cNvSpPr>
          <p:nvPr/>
        </p:nvSpPr>
        <p:spPr bwMode="auto">
          <a:xfrm>
            <a:off x="3692525" y="4621213"/>
            <a:ext cx="914400" cy="576262"/>
          </a:xfrm>
          <a:prstGeom prst="roundRect">
            <a:avLst>
              <a:gd name="adj" fmla="val 16667"/>
            </a:avLst>
          </a:prstGeom>
          <a:solidFill>
            <a:srgbClr val="944794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4656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600">
                <a:solidFill>
                  <a:srgbClr val="E6E6FF"/>
                </a:solidFill>
              </a:rPr>
              <a:t>L2</a:t>
            </a:r>
          </a:p>
        </p:txBody>
      </p:sp>
      <p:sp>
        <p:nvSpPr>
          <p:cNvPr id="62484" name="AutoShape 19"/>
          <p:cNvSpPr>
            <a:spLocks noChangeArrowheads="1"/>
          </p:cNvSpPr>
          <p:nvPr/>
        </p:nvSpPr>
        <p:spPr bwMode="auto">
          <a:xfrm>
            <a:off x="3800475" y="3341688"/>
            <a:ext cx="787400" cy="301625"/>
          </a:xfrm>
          <a:prstGeom prst="roundRect">
            <a:avLst>
              <a:gd name="adj" fmla="val 16667"/>
            </a:avLst>
          </a:prstGeom>
          <a:solidFill>
            <a:srgbClr val="944794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4656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600">
                <a:solidFill>
                  <a:srgbClr val="E6E6FF"/>
                </a:solidFill>
              </a:rPr>
              <a:t>L1</a:t>
            </a:r>
          </a:p>
        </p:txBody>
      </p:sp>
      <p:sp>
        <p:nvSpPr>
          <p:cNvPr id="62485" name="AutoShape 20"/>
          <p:cNvSpPr>
            <a:spLocks noChangeArrowheads="1"/>
          </p:cNvSpPr>
          <p:nvPr/>
        </p:nvSpPr>
        <p:spPr bwMode="auto">
          <a:xfrm>
            <a:off x="6896100" y="4621213"/>
            <a:ext cx="914400" cy="576262"/>
          </a:xfrm>
          <a:prstGeom prst="roundRect">
            <a:avLst>
              <a:gd name="adj" fmla="val 16667"/>
            </a:avLst>
          </a:prstGeom>
          <a:solidFill>
            <a:srgbClr val="944794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4656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600">
                <a:solidFill>
                  <a:srgbClr val="E6E6FF"/>
                </a:solidFill>
              </a:rPr>
              <a:t>L2</a:t>
            </a:r>
          </a:p>
        </p:txBody>
      </p:sp>
      <p:sp>
        <p:nvSpPr>
          <p:cNvPr id="62486" name="AutoShape 21"/>
          <p:cNvSpPr>
            <a:spLocks noChangeArrowheads="1"/>
          </p:cNvSpPr>
          <p:nvPr/>
        </p:nvSpPr>
        <p:spPr bwMode="auto">
          <a:xfrm>
            <a:off x="7005638" y="3341688"/>
            <a:ext cx="787400" cy="301625"/>
          </a:xfrm>
          <a:prstGeom prst="roundRect">
            <a:avLst>
              <a:gd name="adj" fmla="val 16667"/>
            </a:avLst>
          </a:prstGeom>
          <a:solidFill>
            <a:srgbClr val="944794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4656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600">
                <a:solidFill>
                  <a:srgbClr val="E6E6FF"/>
                </a:solidFill>
              </a:rPr>
              <a:t>L1</a:t>
            </a:r>
          </a:p>
        </p:txBody>
      </p:sp>
      <p:sp>
        <p:nvSpPr>
          <p:cNvPr id="62487" name="AutoShape 22"/>
          <p:cNvSpPr>
            <a:spLocks noChangeArrowheads="1"/>
          </p:cNvSpPr>
          <p:nvPr/>
        </p:nvSpPr>
        <p:spPr bwMode="auto">
          <a:xfrm>
            <a:off x="5564188" y="6169025"/>
            <a:ext cx="2193925" cy="646113"/>
          </a:xfrm>
          <a:prstGeom prst="roundRect">
            <a:avLst>
              <a:gd name="adj" fmla="val 16667"/>
            </a:avLst>
          </a:prstGeom>
          <a:solidFill>
            <a:srgbClr val="944794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4656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600">
                <a:solidFill>
                  <a:srgbClr val="E6E6FF"/>
                </a:solidFill>
              </a:rPr>
              <a:t>L3</a:t>
            </a:r>
          </a:p>
        </p:txBody>
      </p:sp>
      <p:sp>
        <p:nvSpPr>
          <p:cNvPr id="62488" name="Oval 23"/>
          <p:cNvSpPr>
            <a:spLocks noChangeArrowheads="1"/>
          </p:cNvSpPr>
          <p:nvPr/>
        </p:nvSpPr>
        <p:spPr bwMode="auto">
          <a:xfrm>
            <a:off x="2468563" y="3475038"/>
            <a:ext cx="731837" cy="731837"/>
          </a:xfrm>
          <a:prstGeom prst="ellipse">
            <a:avLst/>
          </a:prstGeom>
          <a:solidFill>
            <a:srgbClr val="AECF00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0120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000"/>
              <a:t>1</a:t>
            </a:r>
          </a:p>
        </p:txBody>
      </p:sp>
      <p:sp>
        <p:nvSpPr>
          <p:cNvPr id="62489" name="Oval 24"/>
          <p:cNvSpPr>
            <a:spLocks noChangeArrowheads="1"/>
          </p:cNvSpPr>
          <p:nvPr/>
        </p:nvSpPr>
        <p:spPr bwMode="auto">
          <a:xfrm>
            <a:off x="2468563" y="5029200"/>
            <a:ext cx="731837" cy="731838"/>
          </a:xfrm>
          <a:prstGeom prst="ellipse">
            <a:avLst/>
          </a:prstGeom>
          <a:solidFill>
            <a:srgbClr val="AECF00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0120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000"/>
              <a:t>7</a:t>
            </a:r>
          </a:p>
        </p:txBody>
      </p:sp>
      <p:sp>
        <p:nvSpPr>
          <p:cNvPr id="62490" name="Oval 25"/>
          <p:cNvSpPr>
            <a:spLocks noChangeArrowheads="1"/>
          </p:cNvSpPr>
          <p:nvPr/>
        </p:nvSpPr>
        <p:spPr bwMode="auto">
          <a:xfrm>
            <a:off x="3200400" y="5761038"/>
            <a:ext cx="731838" cy="731837"/>
          </a:xfrm>
          <a:prstGeom prst="ellipse">
            <a:avLst/>
          </a:prstGeom>
          <a:solidFill>
            <a:srgbClr val="AECF00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0120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000"/>
              <a:t>20</a:t>
            </a:r>
          </a:p>
        </p:txBody>
      </p:sp>
      <p:sp>
        <p:nvSpPr>
          <p:cNvPr id="62491" name="Oval 26"/>
          <p:cNvSpPr>
            <a:spLocks noChangeArrowheads="1"/>
          </p:cNvSpPr>
          <p:nvPr/>
        </p:nvSpPr>
        <p:spPr bwMode="auto">
          <a:xfrm>
            <a:off x="3856038" y="3475038"/>
            <a:ext cx="731837" cy="1554162"/>
          </a:xfrm>
          <a:prstGeom prst="ellipse">
            <a:avLst/>
          </a:prstGeom>
          <a:solidFill>
            <a:srgbClr val="AECF00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0120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000"/>
              <a:t>40</a:t>
            </a:r>
          </a:p>
        </p:txBody>
      </p:sp>
      <p:sp>
        <p:nvSpPr>
          <p:cNvPr id="62492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1pPr>
            <a:lvl2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2pPr>
            <a:lvl3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3pPr>
            <a:lvl4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4pPr>
            <a:lvl5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9pPr>
          </a:lstStyle>
          <a:p>
            <a:pPr>
              <a:buFont typeface="Times New Roman" charset="0"/>
              <a:buNone/>
            </a:pPr>
            <a:fld id="{FA431844-506A-F140-8CB5-A00C0BF6B41A}" type="slidenum">
              <a:rPr lang="en-US" altLang="en-US">
                <a:solidFill>
                  <a:srgbClr val="000000"/>
                </a:solidFill>
                <a:latin typeface="Times New Roman" charset="0"/>
              </a:rPr>
              <a:pPr>
                <a:buFont typeface="Times New Roman" charset="0"/>
                <a:buNone/>
              </a:pPr>
              <a:t>31</a:t>
            </a:fld>
            <a:endParaRPr lang="en-US" altLang="en-US">
              <a:solidFill>
                <a:srgbClr val="000000"/>
              </a:solidFill>
              <a:latin typeface="Times New Roman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1"/>
          <p:cNvSpPr>
            <a:spLocks noChangeArrowheads="1"/>
          </p:cNvSpPr>
          <p:nvPr/>
        </p:nvSpPr>
        <p:spPr bwMode="auto">
          <a:xfrm>
            <a:off x="5492750" y="2054225"/>
            <a:ext cx="2378075" cy="4854575"/>
          </a:xfrm>
          <a:prstGeom prst="rect">
            <a:avLst/>
          </a:prstGeom>
          <a:solidFill>
            <a:srgbClr val="808080">
              <a:alpha val="25098"/>
            </a:srgbClr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anchor="ctr"/>
          <a:lstStyle/>
          <a:p>
            <a:pPr eaLnBrk="1">
              <a:lnSpc>
                <a:spcPct val="94000"/>
              </a:lnSpc>
              <a:buClr>
                <a:srgbClr val="000000"/>
              </a:buClr>
              <a:buSzPct val="100000"/>
              <a:buFont typeface="Times New Roman" charset="0"/>
              <a:buNone/>
            </a:pPr>
            <a:endParaRPr lang="fr-FR" altLang="en-US"/>
          </a:p>
        </p:txBody>
      </p:sp>
      <p:sp>
        <p:nvSpPr>
          <p:cNvPr id="64515" name="Rectangle 2"/>
          <p:cNvSpPr>
            <a:spLocks noChangeArrowheads="1"/>
          </p:cNvSpPr>
          <p:nvPr/>
        </p:nvSpPr>
        <p:spPr bwMode="auto">
          <a:xfrm>
            <a:off x="2344738" y="2054225"/>
            <a:ext cx="2378075" cy="4854575"/>
          </a:xfrm>
          <a:prstGeom prst="rect">
            <a:avLst/>
          </a:prstGeom>
          <a:solidFill>
            <a:srgbClr val="808080">
              <a:alpha val="25098"/>
            </a:srgbClr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anchor="ctr"/>
          <a:lstStyle/>
          <a:p>
            <a:pPr eaLnBrk="1">
              <a:lnSpc>
                <a:spcPct val="94000"/>
              </a:lnSpc>
              <a:buClr>
                <a:srgbClr val="000000"/>
              </a:buClr>
              <a:buSzPct val="100000"/>
              <a:buFont typeface="Times New Roman" charset="0"/>
              <a:buNone/>
            </a:pPr>
            <a:endParaRPr lang="fr-FR" alt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0975" cy="1262063"/>
          </a:xfrm>
        </p:spPr>
        <p:txBody>
          <a:bodyPr tIns="33264"/>
          <a:lstStyle/>
          <a:p>
            <a:pPr eaLnBrk="1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  <a:defRPr/>
            </a:pPr>
            <a:r>
              <a:rPr lang="en-US">
                <a:ea typeface="+mj-ea"/>
              </a:rPr>
              <a:t>Latency (ns) to access data</a:t>
            </a:r>
          </a:p>
        </p:txBody>
      </p:sp>
      <p:sp>
        <p:nvSpPr>
          <p:cNvPr id="64517" name="Rectangle 4"/>
          <p:cNvSpPr>
            <a:spLocks noChangeArrowheads="1"/>
          </p:cNvSpPr>
          <p:nvPr/>
        </p:nvSpPr>
        <p:spPr bwMode="auto">
          <a:xfrm>
            <a:off x="2490788" y="2347913"/>
            <a:ext cx="457200" cy="457200"/>
          </a:xfrm>
          <a:prstGeom prst="rect">
            <a:avLst/>
          </a:prstGeom>
          <a:solidFill>
            <a:srgbClr val="C5000B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4656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600">
                <a:solidFill>
                  <a:srgbClr val="E6E6FF"/>
                </a:solidFill>
              </a:rPr>
              <a:t>C</a:t>
            </a:r>
          </a:p>
        </p:txBody>
      </p:sp>
      <p:sp>
        <p:nvSpPr>
          <p:cNvPr id="64518" name="Rectangle 5"/>
          <p:cNvSpPr>
            <a:spLocks noChangeArrowheads="1"/>
          </p:cNvSpPr>
          <p:nvPr/>
        </p:nvSpPr>
        <p:spPr bwMode="auto">
          <a:xfrm>
            <a:off x="4151313" y="2335213"/>
            <a:ext cx="457200" cy="457200"/>
          </a:xfrm>
          <a:prstGeom prst="rect">
            <a:avLst/>
          </a:prstGeom>
          <a:solidFill>
            <a:srgbClr val="729FCF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4656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600">
                <a:solidFill>
                  <a:srgbClr val="E6E6FF"/>
                </a:solidFill>
              </a:rPr>
              <a:t>C</a:t>
            </a:r>
          </a:p>
        </p:txBody>
      </p:sp>
      <p:sp>
        <p:nvSpPr>
          <p:cNvPr id="64519" name="AutoShape 6"/>
          <p:cNvSpPr>
            <a:spLocks noChangeArrowheads="1"/>
          </p:cNvSpPr>
          <p:nvPr/>
        </p:nvSpPr>
        <p:spPr bwMode="auto">
          <a:xfrm rot="-5400000">
            <a:off x="149225" y="4162425"/>
            <a:ext cx="1579563" cy="639763"/>
          </a:xfrm>
          <a:prstGeom prst="roundRect">
            <a:avLst>
              <a:gd name="adj" fmla="val 16667"/>
            </a:avLst>
          </a:prstGeom>
          <a:solidFill>
            <a:srgbClr val="808000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4656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600">
                <a:solidFill>
                  <a:srgbClr val="E6E6FF"/>
                </a:solidFill>
              </a:rPr>
              <a:t>Memory</a:t>
            </a:r>
          </a:p>
        </p:txBody>
      </p:sp>
      <p:cxnSp>
        <p:nvCxnSpPr>
          <p:cNvPr id="64520" name="AutoShape 7"/>
          <p:cNvCxnSpPr>
            <a:cxnSpLocks noChangeShapeType="1"/>
            <a:stCxn id="64515" idx="1"/>
            <a:endCxn id="64519" idx="2"/>
          </p:cNvCxnSpPr>
          <p:nvPr/>
        </p:nvCxnSpPr>
        <p:spPr bwMode="auto">
          <a:xfrm flipH="1">
            <a:off x="1258888" y="4479925"/>
            <a:ext cx="1085850" cy="1588"/>
          </a:xfrm>
          <a:prstGeom prst="straightConnector1">
            <a:avLst/>
          </a:prstGeom>
          <a:noFill/>
          <a:ln w="3672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4521" name="Rectangle 8"/>
          <p:cNvSpPr>
            <a:spLocks noChangeArrowheads="1"/>
          </p:cNvSpPr>
          <p:nvPr/>
        </p:nvSpPr>
        <p:spPr bwMode="auto">
          <a:xfrm>
            <a:off x="5622925" y="2347913"/>
            <a:ext cx="457200" cy="457200"/>
          </a:xfrm>
          <a:prstGeom prst="rect">
            <a:avLst/>
          </a:prstGeom>
          <a:solidFill>
            <a:srgbClr val="729FCF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4656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600">
                <a:solidFill>
                  <a:srgbClr val="E6E6FF"/>
                </a:solidFill>
              </a:rPr>
              <a:t>C</a:t>
            </a:r>
          </a:p>
        </p:txBody>
      </p:sp>
      <p:sp>
        <p:nvSpPr>
          <p:cNvPr id="64522" name="AutoShape 9"/>
          <p:cNvSpPr>
            <a:spLocks noChangeArrowheads="1"/>
          </p:cNvSpPr>
          <p:nvPr/>
        </p:nvSpPr>
        <p:spPr bwMode="auto">
          <a:xfrm rot="5400000">
            <a:off x="8540751" y="4160837"/>
            <a:ext cx="1579562" cy="639763"/>
          </a:xfrm>
          <a:prstGeom prst="roundRect">
            <a:avLst>
              <a:gd name="adj" fmla="val 16667"/>
            </a:avLst>
          </a:prstGeom>
          <a:solidFill>
            <a:srgbClr val="808000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4656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600">
                <a:solidFill>
                  <a:srgbClr val="E6E6FF"/>
                </a:solidFill>
              </a:rPr>
              <a:t>Memory</a:t>
            </a:r>
          </a:p>
        </p:txBody>
      </p:sp>
      <p:cxnSp>
        <p:nvCxnSpPr>
          <p:cNvPr id="64523" name="AutoShape 10"/>
          <p:cNvCxnSpPr>
            <a:cxnSpLocks noChangeShapeType="1"/>
            <a:stCxn id="64514" idx="3"/>
            <a:endCxn id="64522" idx="2"/>
          </p:cNvCxnSpPr>
          <p:nvPr/>
        </p:nvCxnSpPr>
        <p:spPr bwMode="auto">
          <a:xfrm>
            <a:off x="7870825" y="4479925"/>
            <a:ext cx="1136650" cy="1588"/>
          </a:xfrm>
          <a:prstGeom prst="straightConnector1">
            <a:avLst/>
          </a:prstGeom>
          <a:noFill/>
          <a:ln w="3672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4524" name="Rectangle 11"/>
          <p:cNvSpPr>
            <a:spLocks noChangeArrowheads="1"/>
          </p:cNvSpPr>
          <p:nvPr/>
        </p:nvSpPr>
        <p:spPr bwMode="auto">
          <a:xfrm>
            <a:off x="7269163" y="2347913"/>
            <a:ext cx="457200" cy="457200"/>
          </a:xfrm>
          <a:prstGeom prst="rect">
            <a:avLst/>
          </a:prstGeom>
          <a:solidFill>
            <a:srgbClr val="729FCF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4656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600">
                <a:solidFill>
                  <a:srgbClr val="E6E6FF"/>
                </a:solidFill>
              </a:rPr>
              <a:t>C</a:t>
            </a:r>
          </a:p>
        </p:txBody>
      </p:sp>
      <p:cxnSp>
        <p:nvCxnSpPr>
          <p:cNvPr id="64525" name="AutoShape 12"/>
          <p:cNvCxnSpPr>
            <a:cxnSpLocks noChangeShapeType="1"/>
            <a:stCxn id="64514" idx="1"/>
            <a:endCxn id="64515" idx="3"/>
          </p:cNvCxnSpPr>
          <p:nvPr/>
        </p:nvCxnSpPr>
        <p:spPr bwMode="auto">
          <a:xfrm flipH="1">
            <a:off x="4721225" y="4479925"/>
            <a:ext cx="771525" cy="1588"/>
          </a:xfrm>
          <a:prstGeom prst="straightConnector1">
            <a:avLst/>
          </a:prstGeom>
          <a:noFill/>
          <a:ln w="3672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4526" name="AutoShape 13"/>
          <p:cNvSpPr>
            <a:spLocks noChangeArrowheads="1"/>
          </p:cNvSpPr>
          <p:nvPr/>
        </p:nvSpPr>
        <p:spPr bwMode="auto">
          <a:xfrm>
            <a:off x="2468563" y="3341688"/>
            <a:ext cx="787400" cy="301625"/>
          </a:xfrm>
          <a:prstGeom prst="roundRect">
            <a:avLst>
              <a:gd name="adj" fmla="val 16667"/>
            </a:avLst>
          </a:prstGeom>
          <a:solidFill>
            <a:srgbClr val="944794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4656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600">
                <a:solidFill>
                  <a:srgbClr val="E6E6FF"/>
                </a:solidFill>
              </a:rPr>
              <a:t>L1</a:t>
            </a:r>
          </a:p>
        </p:txBody>
      </p:sp>
      <p:sp>
        <p:nvSpPr>
          <p:cNvPr id="64527" name="AutoShape 14"/>
          <p:cNvSpPr>
            <a:spLocks noChangeArrowheads="1"/>
          </p:cNvSpPr>
          <p:nvPr/>
        </p:nvSpPr>
        <p:spPr bwMode="auto">
          <a:xfrm>
            <a:off x="2468563" y="4621213"/>
            <a:ext cx="914400" cy="576262"/>
          </a:xfrm>
          <a:prstGeom prst="roundRect">
            <a:avLst>
              <a:gd name="adj" fmla="val 16667"/>
            </a:avLst>
          </a:prstGeom>
          <a:solidFill>
            <a:srgbClr val="944794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4656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600">
                <a:solidFill>
                  <a:srgbClr val="E6E6FF"/>
                </a:solidFill>
              </a:rPr>
              <a:t>L2</a:t>
            </a:r>
          </a:p>
        </p:txBody>
      </p:sp>
      <p:sp>
        <p:nvSpPr>
          <p:cNvPr id="64528" name="AutoShape 15"/>
          <p:cNvSpPr>
            <a:spLocks noChangeArrowheads="1"/>
          </p:cNvSpPr>
          <p:nvPr/>
        </p:nvSpPr>
        <p:spPr bwMode="auto">
          <a:xfrm>
            <a:off x="2433638" y="6169025"/>
            <a:ext cx="2193925" cy="646113"/>
          </a:xfrm>
          <a:prstGeom prst="roundRect">
            <a:avLst>
              <a:gd name="adj" fmla="val 16667"/>
            </a:avLst>
          </a:prstGeom>
          <a:solidFill>
            <a:srgbClr val="944794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4656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600">
                <a:solidFill>
                  <a:srgbClr val="E6E6FF"/>
                </a:solidFill>
              </a:rPr>
              <a:t>L3</a:t>
            </a:r>
          </a:p>
        </p:txBody>
      </p:sp>
      <p:sp>
        <p:nvSpPr>
          <p:cNvPr id="64529" name="AutoShape 16"/>
          <p:cNvSpPr>
            <a:spLocks noChangeArrowheads="1"/>
          </p:cNvSpPr>
          <p:nvPr/>
        </p:nvSpPr>
        <p:spPr bwMode="auto">
          <a:xfrm>
            <a:off x="5600700" y="3341688"/>
            <a:ext cx="787400" cy="301625"/>
          </a:xfrm>
          <a:prstGeom prst="roundRect">
            <a:avLst>
              <a:gd name="adj" fmla="val 16667"/>
            </a:avLst>
          </a:prstGeom>
          <a:solidFill>
            <a:srgbClr val="944794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4656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600">
                <a:solidFill>
                  <a:srgbClr val="E6E6FF"/>
                </a:solidFill>
              </a:rPr>
              <a:t>L1</a:t>
            </a:r>
          </a:p>
        </p:txBody>
      </p:sp>
      <p:sp>
        <p:nvSpPr>
          <p:cNvPr id="64530" name="AutoShape 17"/>
          <p:cNvSpPr>
            <a:spLocks noChangeArrowheads="1"/>
          </p:cNvSpPr>
          <p:nvPr/>
        </p:nvSpPr>
        <p:spPr bwMode="auto">
          <a:xfrm>
            <a:off x="5600700" y="4621213"/>
            <a:ext cx="890588" cy="576262"/>
          </a:xfrm>
          <a:prstGeom prst="roundRect">
            <a:avLst>
              <a:gd name="adj" fmla="val 16667"/>
            </a:avLst>
          </a:prstGeom>
          <a:solidFill>
            <a:srgbClr val="944794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4656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600">
                <a:solidFill>
                  <a:srgbClr val="E6E6FF"/>
                </a:solidFill>
              </a:rPr>
              <a:t>L2</a:t>
            </a:r>
          </a:p>
        </p:txBody>
      </p:sp>
      <p:sp>
        <p:nvSpPr>
          <p:cNvPr id="64531" name="AutoShape 18"/>
          <p:cNvSpPr>
            <a:spLocks noChangeArrowheads="1"/>
          </p:cNvSpPr>
          <p:nvPr/>
        </p:nvSpPr>
        <p:spPr bwMode="auto">
          <a:xfrm>
            <a:off x="3692525" y="4621213"/>
            <a:ext cx="914400" cy="576262"/>
          </a:xfrm>
          <a:prstGeom prst="roundRect">
            <a:avLst>
              <a:gd name="adj" fmla="val 16667"/>
            </a:avLst>
          </a:prstGeom>
          <a:solidFill>
            <a:srgbClr val="944794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4656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600">
                <a:solidFill>
                  <a:srgbClr val="E6E6FF"/>
                </a:solidFill>
              </a:rPr>
              <a:t>L2</a:t>
            </a:r>
          </a:p>
        </p:txBody>
      </p:sp>
      <p:sp>
        <p:nvSpPr>
          <p:cNvPr id="64532" name="AutoShape 19"/>
          <p:cNvSpPr>
            <a:spLocks noChangeArrowheads="1"/>
          </p:cNvSpPr>
          <p:nvPr/>
        </p:nvSpPr>
        <p:spPr bwMode="auto">
          <a:xfrm>
            <a:off x="3800475" y="3341688"/>
            <a:ext cx="787400" cy="301625"/>
          </a:xfrm>
          <a:prstGeom prst="roundRect">
            <a:avLst>
              <a:gd name="adj" fmla="val 16667"/>
            </a:avLst>
          </a:prstGeom>
          <a:solidFill>
            <a:srgbClr val="944794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4656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600">
                <a:solidFill>
                  <a:srgbClr val="E6E6FF"/>
                </a:solidFill>
              </a:rPr>
              <a:t>L1</a:t>
            </a:r>
          </a:p>
        </p:txBody>
      </p:sp>
      <p:sp>
        <p:nvSpPr>
          <p:cNvPr id="64533" name="AutoShape 20"/>
          <p:cNvSpPr>
            <a:spLocks noChangeArrowheads="1"/>
          </p:cNvSpPr>
          <p:nvPr/>
        </p:nvSpPr>
        <p:spPr bwMode="auto">
          <a:xfrm>
            <a:off x="6896100" y="4621213"/>
            <a:ext cx="914400" cy="576262"/>
          </a:xfrm>
          <a:prstGeom prst="roundRect">
            <a:avLst>
              <a:gd name="adj" fmla="val 16667"/>
            </a:avLst>
          </a:prstGeom>
          <a:solidFill>
            <a:srgbClr val="944794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4656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600">
                <a:solidFill>
                  <a:srgbClr val="E6E6FF"/>
                </a:solidFill>
              </a:rPr>
              <a:t>L2</a:t>
            </a:r>
          </a:p>
        </p:txBody>
      </p:sp>
      <p:sp>
        <p:nvSpPr>
          <p:cNvPr id="64534" name="AutoShape 21"/>
          <p:cNvSpPr>
            <a:spLocks noChangeArrowheads="1"/>
          </p:cNvSpPr>
          <p:nvPr/>
        </p:nvSpPr>
        <p:spPr bwMode="auto">
          <a:xfrm>
            <a:off x="7005638" y="3341688"/>
            <a:ext cx="787400" cy="301625"/>
          </a:xfrm>
          <a:prstGeom prst="roundRect">
            <a:avLst>
              <a:gd name="adj" fmla="val 16667"/>
            </a:avLst>
          </a:prstGeom>
          <a:solidFill>
            <a:srgbClr val="944794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4656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600">
                <a:solidFill>
                  <a:srgbClr val="E6E6FF"/>
                </a:solidFill>
              </a:rPr>
              <a:t>L1</a:t>
            </a:r>
          </a:p>
        </p:txBody>
      </p:sp>
      <p:sp>
        <p:nvSpPr>
          <p:cNvPr id="64535" name="AutoShape 22"/>
          <p:cNvSpPr>
            <a:spLocks noChangeArrowheads="1"/>
          </p:cNvSpPr>
          <p:nvPr/>
        </p:nvSpPr>
        <p:spPr bwMode="auto">
          <a:xfrm>
            <a:off x="5564188" y="6169025"/>
            <a:ext cx="2193925" cy="646113"/>
          </a:xfrm>
          <a:prstGeom prst="roundRect">
            <a:avLst>
              <a:gd name="adj" fmla="val 16667"/>
            </a:avLst>
          </a:prstGeom>
          <a:solidFill>
            <a:srgbClr val="944794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4656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600">
                <a:solidFill>
                  <a:srgbClr val="E6E6FF"/>
                </a:solidFill>
              </a:rPr>
              <a:t>L3</a:t>
            </a:r>
          </a:p>
        </p:txBody>
      </p:sp>
      <p:sp>
        <p:nvSpPr>
          <p:cNvPr id="64536" name="Oval 23"/>
          <p:cNvSpPr>
            <a:spLocks noChangeArrowheads="1"/>
          </p:cNvSpPr>
          <p:nvPr/>
        </p:nvSpPr>
        <p:spPr bwMode="auto">
          <a:xfrm>
            <a:off x="2468563" y="3475038"/>
            <a:ext cx="731837" cy="731837"/>
          </a:xfrm>
          <a:prstGeom prst="ellipse">
            <a:avLst/>
          </a:prstGeom>
          <a:solidFill>
            <a:srgbClr val="AECF00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0120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000"/>
              <a:t>1</a:t>
            </a:r>
          </a:p>
        </p:txBody>
      </p:sp>
      <p:sp>
        <p:nvSpPr>
          <p:cNvPr id="64537" name="Oval 24"/>
          <p:cNvSpPr>
            <a:spLocks noChangeArrowheads="1"/>
          </p:cNvSpPr>
          <p:nvPr/>
        </p:nvSpPr>
        <p:spPr bwMode="auto">
          <a:xfrm>
            <a:off x="2468563" y="5029200"/>
            <a:ext cx="731837" cy="731838"/>
          </a:xfrm>
          <a:prstGeom prst="ellipse">
            <a:avLst/>
          </a:prstGeom>
          <a:solidFill>
            <a:srgbClr val="AECF00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0120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000"/>
              <a:t>7</a:t>
            </a:r>
          </a:p>
        </p:txBody>
      </p:sp>
      <p:sp>
        <p:nvSpPr>
          <p:cNvPr id="64538" name="Oval 25"/>
          <p:cNvSpPr>
            <a:spLocks noChangeArrowheads="1"/>
          </p:cNvSpPr>
          <p:nvPr/>
        </p:nvSpPr>
        <p:spPr bwMode="auto">
          <a:xfrm>
            <a:off x="3200400" y="5761038"/>
            <a:ext cx="731838" cy="731837"/>
          </a:xfrm>
          <a:prstGeom prst="ellipse">
            <a:avLst/>
          </a:prstGeom>
          <a:solidFill>
            <a:srgbClr val="AECF00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0120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000"/>
              <a:t>20</a:t>
            </a:r>
          </a:p>
        </p:txBody>
      </p:sp>
      <p:sp>
        <p:nvSpPr>
          <p:cNvPr id="64539" name="Oval 26"/>
          <p:cNvSpPr>
            <a:spLocks noChangeArrowheads="1"/>
          </p:cNvSpPr>
          <p:nvPr/>
        </p:nvSpPr>
        <p:spPr bwMode="auto">
          <a:xfrm>
            <a:off x="3856038" y="3475038"/>
            <a:ext cx="731837" cy="1554162"/>
          </a:xfrm>
          <a:prstGeom prst="ellipse">
            <a:avLst/>
          </a:prstGeom>
          <a:solidFill>
            <a:srgbClr val="AECF00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0120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000"/>
              <a:t>40</a:t>
            </a:r>
          </a:p>
        </p:txBody>
      </p:sp>
      <p:sp>
        <p:nvSpPr>
          <p:cNvPr id="64540" name="Oval 27"/>
          <p:cNvSpPr>
            <a:spLocks noChangeArrowheads="1"/>
          </p:cNvSpPr>
          <p:nvPr/>
        </p:nvSpPr>
        <p:spPr bwMode="auto">
          <a:xfrm>
            <a:off x="6035675" y="2925763"/>
            <a:ext cx="1279525" cy="3565525"/>
          </a:xfrm>
          <a:prstGeom prst="ellipse">
            <a:avLst/>
          </a:prstGeom>
          <a:solidFill>
            <a:srgbClr val="AECF00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0120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000"/>
              <a:t>80</a:t>
            </a:r>
          </a:p>
        </p:txBody>
      </p:sp>
      <p:sp>
        <p:nvSpPr>
          <p:cNvPr id="64541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1pPr>
            <a:lvl2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2pPr>
            <a:lvl3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3pPr>
            <a:lvl4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4pPr>
            <a:lvl5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9pPr>
          </a:lstStyle>
          <a:p>
            <a:pPr>
              <a:buFont typeface="Times New Roman" charset="0"/>
              <a:buNone/>
            </a:pPr>
            <a:fld id="{8F5ED6F9-5691-D543-9C1F-1BD3B76213D4}" type="slidenum">
              <a:rPr lang="en-US" altLang="en-US">
                <a:solidFill>
                  <a:srgbClr val="000000"/>
                </a:solidFill>
                <a:latin typeface="Times New Roman" charset="0"/>
              </a:rPr>
              <a:pPr>
                <a:buFont typeface="Times New Roman" charset="0"/>
                <a:buNone/>
              </a:pPr>
              <a:t>32</a:t>
            </a:fld>
            <a:endParaRPr lang="en-US" altLang="en-US">
              <a:solidFill>
                <a:srgbClr val="000000"/>
              </a:solidFill>
              <a:latin typeface="Times New Roman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1"/>
          <p:cNvSpPr>
            <a:spLocks noChangeArrowheads="1"/>
          </p:cNvSpPr>
          <p:nvPr/>
        </p:nvSpPr>
        <p:spPr bwMode="auto">
          <a:xfrm>
            <a:off x="5492750" y="2054225"/>
            <a:ext cx="2378075" cy="4854575"/>
          </a:xfrm>
          <a:prstGeom prst="rect">
            <a:avLst/>
          </a:prstGeom>
          <a:solidFill>
            <a:srgbClr val="808080">
              <a:alpha val="25098"/>
            </a:srgbClr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anchor="ctr"/>
          <a:lstStyle/>
          <a:p>
            <a:pPr eaLnBrk="1">
              <a:lnSpc>
                <a:spcPct val="94000"/>
              </a:lnSpc>
              <a:buClr>
                <a:srgbClr val="000000"/>
              </a:buClr>
              <a:buSzPct val="100000"/>
              <a:buFont typeface="Times New Roman" charset="0"/>
              <a:buNone/>
            </a:pPr>
            <a:endParaRPr lang="fr-FR" altLang="en-US"/>
          </a:p>
        </p:txBody>
      </p:sp>
      <p:sp>
        <p:nvSpPr>
          <p:cNvPr id="66563" name="Rectangle 2"/>
          <p:cNvSpPr>
            <a:spLocks noChangeArrowheads="1"/>
          </p:cNvSpPr>
          <p:nvPr/>
        </p:nvSpPr>
        <p:spPr bwMode="auto">
          <a:xfrm>
            <a:off x="2344738" y="2054225"/>
            <a:ext cx="2378075" cy="4854575"/>
          </a:xfrm>
          <a:prstGeom prst="rect">
            <a:avLst/>
          </a:prstGeom>
          <a:solidFill>
            <a:srgbClr val="808080">
              <a:alpha val="25098"/>
            </a:srgbClr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anchor="ctr"/>
          <a:lstStyle/>
          <a:p>
            <a:pPr eaLnBrk="1">
              <a:lnSpc>
                <a:spcPct val="94000"/>
              </a:lnSpc>
              <a:buClr>
                <a:srgbClr val="000000"/>
              </a:buClr>
              <a:buSzPct val="100000"/>
              <a:buFont typeface="Times New Roman" charset="0"/>
              <a:buNone/>
            </a:pPr>
            <a:endParaRPr lang="fr-FR" altLang="en-US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0975" cy="1262063"/>
          </a:xfrm>
        </p:spPr>
        <p:txBody>
          <a:bodyPr tIns="33264"/>
          <a:lstStyle/>
          <a:p>
            <a:pPr eaLnBrk="1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  <a:defRPr/>
            </a:pPr>
            <a:r>
              <a:rPr lang="en-US">
                <a:ea typeface="+mj-ea"/>
              </a:rPr>
              <a:t>Latency (ns) to access data</a:t>
            </a:r>
          </a:p>
        </p:txBody>
      </p:sp>
      <p:sp>
        <p:nvSpPr>
          <p:cNvPr id="66565" name="Rectangle 4"/>
          <p:cNvSpPr>
            <a:spLocks noChangeArrowheads="1"/>
          </p:cNvSpPr>
          <p:nvPr/>
        </p:nvSpPr>
        <p:spPr bwMode="auto">
          <a:xfrm>
            <a:off x="2490788" y="2347913"/>
            <a:ext cx="457200" cy="457200"/>
          </a:xfrm>
          <a:prstGeom prst="rect">
            <a:avLst/>
          </a:prstGeom>
          <a:solidFill>
            <a:srgbClr val="C5000B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4656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600">
                <a:solidFill>
                  <a:srgbClr val="E6E6FF"/>
                </a:solidFill>
              </a:rPr>
              <a:t>C</a:t>
            </a:r>
          </a:p>
        </p:txBody>
      </p:sp>
      <p:sp>
        <p:nvSpPr>
          <p:cNvPr id="66566" name="Rectangle 5"/>
          <p:cNvSpPr>
            <a:spLocks noChangeArrowheads="1"/>
          </p:cNvSpPr>
          <p:nvPr/>
        </p:nvSpPr>
        <p:spPr bwMode="auto">
          <a:xfrm>
            <a:off x="4151313" y="2335213"/>
            <a:ext cx="457200" cy="457200"/>
          </a:xfrm>
          <a:prstGeom prst="rect">
            <a:avLst/>
          </a:prstGeom>
          <a:solidFill>
            <a:srgbClr val="729FCF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4656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600">
                <a:solidFill>
                  <a:srgbClr val="E6E6FF"/>
                </a:solidFill>
              </a:rPr>
              <a:t>C</a:t>
            </a:r>
          </a:p>
        </p:txBody>
      </p:sp>
      <p:sp>
        <p:nvSpPr>
          <p:cNvPr id="66567" name="AutoShape 6"/>
          <p:cNvSpPr>
            <a:spLocks noChangeArrowheads="1"/>
          </p:cNvSpPr>
          <p:nvPr/>
        </p:nvSpPr>
        <p:spPr bwMode="auto">
          <a:xfrm rot="-5400000">
            <a:off x="149225" y="4162425"/>
            <a:ext cx="1579563" cy="639763"/>
          </a:xfrm>
          <a:prstGeom prst="roundRect">
            <a:avLst>
              <a:gd name="adj" fmla="val 16667"/>
            </a:avLst>
          </a:prstGeom>
          <a:solidFill>
            <a:srgbClr val="808000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4656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600">
                <a:solidFill>
                  <a:srgbClr val="E6E6FF"/>
                </a:solidFill>
              </a:rPr>
              <a:t>Memory</a:t>
            </a:r>
          </a:p>
        </p:txBody>
      </p:sp>
      <p:cxnSp>
        <p:nvCxnSpPr>
          <p:cNvPr id="66568" name="AutoShape 7"/>
          <p:cNvCxnSpPr>
            <a:cxnSpLocks noChangeShapeType="1"/>
            <a:stCxn id="66563" idx="1"/>
            <a:endCxn id="66567" idx="2"/>
          </p:cNvCxnSpPr>
          <p:nvPr/>
        </p:nvCxnSpPr>
        <p:spPr bwMode="auto">
          <a:xfrm flipH="1">
            <a:off x="1258888" y="4479925"/>
            <a:ext cx="1085850" cy="1588"/>
          </a:xfrm>
          <a:prstGeom prst="straightConnector1">
            <a:avLst/>
          </a:prstGeom>
          <a:noFill/>
          <a:ln w="3672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6569" name="Rectangle 8"/>
          <p:cNvSpPr>
            <a:spLocks noChangeArrowheads="1"/>
          </p:cNvSpPr>
          <p:nvPr/>
        </p:nvSpPr>
        <p:spPr bwMode="auto">
          <a:xfrm>
            <a:off x="5622925" y="2347913"/>
            <a:ext cx="457200" cy="457200"/>
          </a:xfrm>
          <a:prstGeom prst="rect">
            <a:avLst/>
          </a:prstGeom>
          <a:solidFill>
            <a:srgbClr val="729FCF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4656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600">
                <a:solidFill>
                  <a:srgbClr val="E6E6FF"/>
                </a:solidFill>
              </a:rPr>
              <a:t>C</a:t>
            </a:r>
          </a:p>
        </p:txBody>
      </p:sp>
      <p:sp>
        <p:nvSpPr>
          <p:cNvPr id="66570" name="AutoShape 9"/>
          <p:cNvSpPr>
            <a:spLocks noChangeArrowheads="1"/>
          </p:cNvSpPr>
          <p:nvPr/>
        </p:nvSpPr>
        <p:spPr bwMode="auto">
          <a:xfrm rot="5400000">
            <a:off x="8540751" y="4160837"/>
            <a:ext cx="1579562" cy="639763"/>
          </a:xfrm>
          <a:prstGeom prst="roundRect">
            <a:avLst>
              <a:gd name="adj" fmla="val 16667"/>
            </a:avLst>
          </a:prstGeom>
          <a:solidFill>
            <a:srgbClr val="808000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4656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600">
                <a:solidFill>
                  <a:srgbClr val="E6E6FF"/>
                </a:solidFill>
              </a:rPr>
              <a:t>Memory</a:t>
            </a:r>
          </a:p>
        </p:txBody>
      </p:sp>
      <p:cxnSp>
        <p:nvCxnSpPr>
          <p:cNvPr id="66571" name="AutoShape 10"/>
          <p:cNvCxnSpPr>
            <a:cxnSpLocks noChangeShapeType="1"/>
            <a:stCxn id="66562" idx="3"/>
            <a:endCxn id="66570" idx="2"/>
          </p:cNvCxnSpPr>
          <p:nvPr/>
        </p:nvCxnSpPr>
        <p:spPr bwMode="auto">
          <a:xfrm>
            <a:off x="7870825" y="4479925"/>
            <a:ext cx="1136650" cy="1588"/>
          </a:xfrm>
          <a:prstGeom prst="straightConnector1">
            <a:avLst/>
          </a:prstGeom>
          <a:noFill/>
          <a:ln w="3672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6572" name="Rectangle 11"/>
          <p:cNvSpPr>
            <a:spLocks noChangeArrowheads="1"/>
          </p:cNvSpPr>
          <p:nvPr/>
        </p:nvSpPr>
        <p:spPr bwMode="auto">
          <a:xfrm>
            <a:off x="7269163" y="2347913"/>
            <a:ext cx="457200" cy="457200"/>
          </a:xfrm>
          <a:prstGeom prst="rect">
            <a:avLst/>
          </a:prstGeom>
          <a:solidFill>
            <a:srgbClr val="729FCF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4656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600">
                <a:solidFill>
                  <a:srgbClr val="E6E6FF"/>
                </a:solidFill>
              </a:rPr>
              <a:t>C</a:t>
            </a:r>
          </a:p>
        </p:txBody>
      </p:sp>
      <p:cxnSp>
        <p:nvCxnSpPr>
          <p:cNvPr id="66573" name="AutoShape 12"/>
          <p:cNvCxnSpPr>
            <a:cxnSpLocks noChangeShapeType="1"/>
            <a:stCxn id="66562" idx="1"/>
            <a:endCxn id="66563" idx="3"/>
          </p:cNvCxnSpPr>
          <p:nvPr/>
        </p:nvCxnSpPr>
        <p:spPr bwMode="auto">
          <a:xfrm flipH="1">
            <a:off x="4721225" y="4479925"/>
            <a:ext cx="771525" cy="1588"/>
          </a:xfrm>
          <a:prstGeom prst="straightConnector1">
            <a:avLst/>
          </a:prstGeom>
          <a:noFill/>
          <a:ln w="3672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6574" name="AutoShape 13"/>
          <p:cNvSpPr>
            <a:spLocks noChangeArrowheads="1"/>
          </p:cNvSpPr>
          <p:nvPr/>
        </p:nvSpPr>
        <p:spPr bwMode="auto">
          <a:xfrm>
            <a:off x="2468563" y="3341688"/>
            <a:ext cx="787400" cy="301625"/>
          </a:xfrm>
          <a:prstGeom prst="roundRect">
            <a:avLst>
              <a:gd name="adj" fmla="val 16667"/>
            </a:avLst>
          </a:prstGeom>
          <a:solidFill>
            <a:srgbClr val="944794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4656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600">
                <a:solidFill>
                  <a:srgbClr val="E6E6FF"/>
                </a:solidFill>
              </a:rPr>
              <a:t>L1</a:t>
            </a:r>
          </a:p>
        </p:txBody>
      </p:sp>
      <p:sp>
        <p:nvSpPr>
          <p:cNvPr id="66575" name="AutoShape 14"/>
          <p:cNvSpPr>
            <a:spLocks noChangeArrowheads="1"/>
          </p:cNvSpPr>
          <p:nvPr/>
        </p:nvSpPr>
        <p:spPr bwMode="auto">
          <a:xfrm>
            <a:off x="2468563" y="4621213"/>
            <a:ext cx="914400" cy="576262"/>
          </a:xfrm>
          <a:prstGeom prst="roundRect">
            <a:avLst>
              <a:gd name="adj" fmla="val 16667"/>
            </a:avLst>
          </a:prstGeom>
          <a:solidFill>
            <a:srgbClr val="944794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4656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600">
                <a:solidFill>
                  <a:srgbClr val="E6E6FF"/>
                </a:solidFill>
              </a:rPr>
              <a:t>L2</a:t>
            </a:r>
          </a:p>
        </p:txBody>
      </p:sp>
      <p:sp>
        <p:nvSpPr>
          <p:cNvPr id="66576" name="AutoShape 15"/>
          <p:cNvSpPr>
            <a:spLocks noChangeArrowheads="1"/>
          </p:cNvSpPr>
          <p:nvPr/>
        </p:nvSpPr>
        <p:spPr bwMode="auto">
          <a:xfrm>
            <a:off x="2433638" y="6169025"/>
            <a:ext cx="2193925" cy="646113"/>
          </a:xfrm>
          <a:prstGeom prst="roundRect">
            <a:avLst>
              <a:gd name="adj" fmla="val 16667"/>
            </a:avLst>
          </a:prstGeom>
          <a:solidFill>
            <a:srgbClr val="944794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4656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600">
                <a:solidFill>
                  <a:srgbClr val="E6E6FF"/>
                </a:solidFill>
              </a:rPr>
              <a:t>L3</a:t>
            </a:r>
          </a:p>
        </p:txBody>
      </p:sp>
      <p:sp>
        <p:nvSpPr>
          <p:cNvPr id="66577" name="AutoShape 16"/>
          <p:cNvSpPr>
            <a:spLocks noChangeArrowheads="1"/>
          </p:cNvSpPr>
          <p:nvPr/>
        </p:nvSpPr>
        <p:spPr bwMode="auto">
          <a:xfrm>
            <a:off x="5600700" y="3341688"/>
            <a:ext cx="787400" cy="301625"/>
          </a:xfrm>
          <a:prstGeom prst="roundRect">
            <a:avLst>
              <a:gd name="adj" fmla="val 16667"/>
            </a:avLst>
          </a:prstGeom>
          <a:solidFill>
            <a:srgbClr val="944794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4656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600">
                <a:solidFill>
                  <a:srgbClr val="E6E6FF"/>
                </a:solidFill>
              </a:rPr>
              <a:t>L1</a:t>
            </a:r>
          </a:p>
        </p:txBody>
      </p:sp>
      <p:sp>
        <p:nvSpPr>
          <p:cNvPr id="66578" name="AutoShape 17"/>
          <p:cNvSpPr>
            <a:spLocks noChangeArrowheads="1"/>
          </p:cNvSpPr>
          <p:nvPr/>
        </p:nvSpPr>
        <p:spPr bwMode="auto">
          <a:xfrm>
            <a:off x="5600700" y="4621213"/>
            <a:ext cx="890588" cy="576262"/>
          </a:xfrm>
          <a:prstGeom prst="roundRect">
            <a:avLst>
              <a:gd name="adj" fmla="val 16667"/>
            </a:avLst>
          </a:prstGeom>
          <a:solidFill>
            <a:srgbClr val="944794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4656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600">
                <a:solidFill>
                  <a:srgbClr val="E6E6FF"/>
                </a:solidFill>
              </a:rPr>
              <a:t>L2</a:t>
            </a:r>
          </a:p>
        </p:txBody>
      </p:sp>
      <p:sp>
        <p:nvSpPr>
          <p:cNvPr id="66579" name="AutoShape 18"/>
          <p:cNvSpPr>
            <a:spLocks noChangeArrowheads="1"/>
          </p:cNvSpPr>
          <p:nvPr/>
        </p:nvSpPr>
        <p:spPr bwMode="auto">
          <a:xfrm>
            <a:off x="3692525" y="4621213"/>
            <a:ext cx="914400" cy="576262"/>
          </a:xfrm>
          <a:prstGeom prst="roundRect">
            <a:avLst>
              <a:gd name="adj" fmla="val 16667"/>
            </a:avLst>
          </a:prstGeom>
          <a:solidFill>
            <a:srgbClr val="944794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4656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600">
                <a:solidFill>
                  <a:srgbClr val="E6E6FF"/>
                </a:solidFill>
              </a:rPr>
              <a:t>L2</a:t>
            </a:r>
          </a:p>
        </p:txBody>
      </p:sp>
      <p:sp>
        <p:nvSpPr>
          <p:cNvPr id="66580" name="AutoShape 19"/>
          <p:cNvSpPr>
            <a:spLocks noChangeArrowheads="1"/>
          </p:cNvSpPr>
          <p:nvPr/>
        </p:nvSpPr>
        <p:spPr bwMode="auto">
          <a:xfrm>
            <a:off x="3800475" y="3341688"/>
            <a:ext cx="787400" cy="301625"/>
          </a:xfrm>
          <a:prstGeom prst="roundRect">
            <a:avLst>
              <a:gd name="adj" fmla="val 16667"/>
            </a:avLst>
          </a:prstGeom>
          <a:solidFill>
            <a:srgbClr val="944794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4656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600">
                <a:solidFill>
                  <a:srgbClr val="E6E6FF"/>
                </a:solidFill>
              </a:rPr>
              <a:t>L1</a:t>
            </a:r>
          </a:p>
        </p:txBody>
      </p:sp>
      <p:sp>
        <p:nvSpPr>
          <p:cNvPr id="66581" name="AutoShape 20"/>
          <p:cNvSpPr>
            <a:spLocks noChangeArrowheads="1"/>
          </p:cNvSpPr>
          <p:nvPr/>
        </p:nvSpPr>
        <p:spPr bwMode="auto">
          <a:xfrm>
            <a:off x="6896100" y="4621213"/>
            <a:ext cx="914400" cy="576262"/>
          </a:xfrm>
          <a:prstGeom prst="roundRect">
            <a:avLst>
              <a:gd name="adj" fmla="val 16667"/>
            </a:avLst>
          </a:prstGeom>
          <a:solidFill>
            <a:srgbClr val="944794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4656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600">
                <a:solidFill>
                  <a:srgbClr val="E6E6FF"/>
                </a:solidFill>
              </a:rPr>
              <a:t>L2</a:t>
            </a:r>
          </a:p>
        </p:txBody>
      </p:sp>
      <p:sp>
        <p:nvSpPr>
          <p:cNvPr id="66582" name="AutoShape 21"/>
          <p:cNvSpPr>
            <a:spLocks noChangeArrowheads="1"/>
          </p:cNvSpPr>
          <p:nvPr/>
        </p:nvSpPr>
        <p:spPr bwMode="auto">
          <a:xfrm>
            <a:off x="7005638" y="3341688"/>
            <a:ext cx="787400" cy="301625"/>
          </a:xfrm>
          <a:prstGeom prst="roundRect">
            <a:avLst>
              <a:gd name="adj" fmla="val 16667"/>
            </a:avLst>
          </a:prstGeom>
          <a:solidFill>
            <a:srgbClr val="944794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4656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600">
                <a:solidFill>
                  <a:srgbClr val="E6E6FF"/>
                </a:solidFill>
              </a:rPr>
              <a:t>L1</a:t>
            </a:r>
          </a:p>
        </p:txBody>
      </p:sp>
      <p:sp>
        <p:nvSpPr>
          <p:cNvPr id="66583" name="AutoShape 22"/>
          <p:cNvSpPr>
            <a:spLocks noChangeArrowheads="1"/>
          </p:cNvSpPr>
          <p:nvPr/>
        </p:nvSpPr>
        <p:spPr bwMode="auto">
          <a:xfrm>
            <a:off x="5564188" y="6169025"/>
            <a:ext cx="2193925" cy="646113"/>
          </a:xfrm>
          <a:prstGeom prst="roundRect">
            <a:avLst>
              <a:gd name="adj" fmla="val 16667"/>
            </a:avLst>
          </a:prstGeom>
          <a:solidFill>
            <a:srgbClr val="944794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4656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600">
                <a:solidFill>
                  <a:srgbClr val="E6E6FF"/>
                </a:solidFill>
              </a:rPr>
              <a:t>L3</a:t>
            </a:r>
          </a:p>
        </p:txBody>
      </p:sp>
      <p:sp>
        <p:nvSpPr>
          <p:cNvPr id="66584" name="Oval 23"/>
          <p:cNvSpPr>
            <a:spLocks noChangeArrowheads="1"/>
          </p:cNvSpPr>
          <p:nvPr/>
        </p:nvSpPr>
        <p:spPr bwMode="auto">
          <a:xfrm>
            <a:off x="2468563" y="3475038"/>
            <a:ext cx="731837" cy="731837"/>
          </a:xfrm>
          <a:prstGeom prst="ellipse">
            <a:avLst/>
          </a:prstGeom>
          <a:solidFill>
            <a:srgbClr val="AECF00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0120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000"/>
              <a:t>1</a:t>
            </a:r>
          </a:p>
        </p:txBody>
      </p:sp>
      <p:sp>
        <p:nvSpPr>
          <p:cNvPr id="66585" name="Oval 24"/>
          <p:cNvSpPr>
            <a:spLocks noChangeArrowheads="1"/>
          </p:cNvSpPr>
          <p:nvPr/>
        </p:nvSpPr>
        <p:spPr bwMode="auto">
          <a:xfrm>
            <a:off x="2468563" y="5029200"/>
            <a:ext cx="731837" cy="731838"/>
          </a:xfrm>
          <a:prstGeom prst="ellipse">
            <a:avLst/>
          </a:prstGeom>
          <a:solidFill>
            <a:srgbClr val="AECF00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0120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000"/>
              <a:t>7</a:t>
            </a:r>
          </a:p>
        </p:txBody>
      </p:sp>
      <p:sp>
        <p:nvSpPr>
          <p:cNvPr id="66586" name="Oval 25"/>
          <p:cNvSpPr>
            <a:spLocks noChangeArrowheads="1"/>
          </p:cNvSpPr>
          <p:nvPr/>
        </p:nvSpPr>
        <p:spPr bwMode="auto">
          <a:xfrm>
            <a:off x="3200400" y="5761038"/>
            <a:ext cx="731838" cy="731837"/>
          </a:xfrm>
          <a:prstGeom prst="ellipse">
            <a:avLst/>
          </a:prstGeom>
          <a:solidFill>
            <a:srgbClr val="AECF00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0120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000"/>
              <a:t>20</a:t>
            </a:r>
          </a:p>
        </p:txBody>
      </p:sp>
      <p:sp>
        <p:nvSpPr>
          <p:cNvPr id="66587" name="Oval 26"/>
          <p:cNvSpPr>
            <a:spLocks noChangeArrowheads="1"/>
          </p:cNvSpPr>
          <p:nvPr/>
        </p:nvSpPr>
        <p:spPr bwMode="auto">
          <a:xfrm>
            <a:off x="3856038" y="3475038"/>
            <a:ext cx="731837" cy="1554162"/>
          </a:xfrm>
          <a:prstGeom prst="ellipse">
            <a:avLst/>
          </a:prstGeom>
          <a:solidFill>
            <a:srgbClr val="AECF00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0120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000"/>
              <a:t>40</a:t>
            </a:r>
          </a:p>
        </p:txBody>
      </p:sp>
      <p:sp>
        <p:nvSpPr>
          <p:cNvPr id="66588" name="Oval 27"/>
          <p:cNvSpPr>
            <a:spLocks noChangeArrowheads="1"/>
          </p:cNvSpPr>
          <p:nvPr/>
        </p:nvSpPr>
        <p:spPr bwMode="auto">
          <a:xfrm>
            <a:off x="6035675" y="2925763"/>
            <a:ext cx="1279525" cy="3565525"/>
          </a:xfrm>
          <a:prstGeom prst="ellipse">
            <a:avLst/>
          </a:prstGeom>
          <a:solidFill>
            <a:srgbClr val="AECF00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0120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000"/>
              <a:t>80</a:t>
            </a:r>
          </a:p>
        </p:txBody>
      </p:sp>
      <p:sp>
        <p:nvSpPr>
          <p:cNvPr id="66589" name="Oval 28"/>
          <p:cNvSpPr>
            <a:spLocks noChangeArrowheads="1"/>
          </p:cNvSpPr>
          <p:nvPr/>
        </p:nvSpPr>
        <p:spPr bwMode="auto">
          <a:xfrm>
            <a:off x="914400" y="3382963"/>
            <a:ext cx="731838" cy="731837"/>
          </a:xfrm>
          <a:prstGeom prst="ellipse">
            <a:avLst/>
          </a:prstGeom>
          <a:solidFill>
            <a:srgbClr val="AECF00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0120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000"/>
              <a:t>90</a:t>
            </a:r>
          </a:p>
        </p:txBody>
      </p:sp>
      <p:sp>
        <p:nvSpPr>
          <p:cNvPr id="66590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1pPr>
            <a:lvl2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2pPr>
            <a:lvl3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3pPr>
            <a:lvl4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4pPr>
            <a:lvl5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9pPr>
          </a:lstStyle>
          <a:p>
            <a:pPr>
              <a:buFont typeface="Times New Roman" charset="0"/>
              <a:buNone/>
            </a:pPr>
            <a:fld id="{CA0A4493-23F2-C549-9E52-AED86FA11600}" type="slidenum">
              <a:rPr lang="en-US" altLang="en-US">
                <a:solidFill>
                  <a:srgbClr val="000000"/>
                </a:solidFill>
                <a:latin typeface="Times New Roman" charset="0"/>
              </a:rPr>
              <a:pPr>
                <a:buFont typeface="Times New Roman" charset="0"/>
                <a:buNone/>
              </a:pPr>
              <a:t>33</a:t>
            </a:fld>
            <a:endParaRPr lang="en-US" altLang="en-US">
              <a:solidFill>
                <a:srgbClr val="000000"/>
              </a:solidFill>
              <a:latin typeface="Times New Roman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1"/>
          <p:cNvSpPr>
            <a:spLocks noChangeArrowheads="1"/>
          </p:cNvSpPr>
          <p:nvPr/>
        </p:nvSpPr>
        <p:spPr bwMode="auto">
          <a:xfrm>
            <a:off x="5492750" y="2054225"/>
            <a:ext cx="2378075" cy="4854575"/>
          </a:xfrm>
          <a:prstGeom prst="rect">
            <a:avLst/>
          </a:prstGeom>
          <a:solidFill>
            <a:srgbClr val="808080">
              <a:alpha val="25098"/>
            </a:srgbClr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anchor="ctr"/>
          <a:lstStyle/>
          <a:p>
            <a:pPr eaLnBrk="1">
              <a:lnSpc>
                <a:spcPct val="94000"/>
              </a:lnSpc>
              <a:buClr>
                <a:srgbClr val="000000"/>
              </a:buClr>
              <a:buSzPct val="100000"/>
              <a:buFont typeface="Times New Roman" charset="0"/>
              <a:buNone/>
            </a:pPr>
            <a:endParaRPr lang="fr-FR" altLang="en-US"/>
          </a:p>
        </p:txBody>
      </p:sp>
      <p:sp>
        <p:nvSpPr>
          <p:cNvPr id="68611" name="Rectangle 2"/>
          <p:cNvSpPr>
            <a:spLocks noChangeArrowheads="1"/>
          </p:cNvSpPr>
          <p:nvPr/>
        </p:nvSpPr>
        <p:spPr bwMode="auto">
          <a:xfrm>
            <a:off x="2344738" y="2054225"/>
            <a:ext cx="2378075" cy="4854575"/>
          </a:xfrm>
          <a:prstGeom prst="rect">
            <a:avLst/>
          </a:prstGeom>
          <a:solidFill>
            <a:srgbClr val="808080">
              <a:alpha val="25098"/>
            </a:srgbClr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anchor="ctr"/>
          <a:lstStyle/>
          <a:p>
            <a:pPr eaLnBrk="1">
              <a:lnSpc>
                <a:spcPct val="94000"/>
              </a:lnSpc>
              <a:buClr>
                <a:srgbClr val="000000"/>
              </a:buClr>
              <a:buSzPct val="100000"/>
              <a:buFont typeface="Times New Roman" charset="0"/>
              <a:buNone/>
            </a:pPr>
            <a:endParaRPr lang="fr-FR" altLang="en-US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0975" cy="1262063"/>
          </a:xfrm>
        </p:spPr>
        <p:txBody>
          <a:bodyPr tIns="33264"/>
          <a:lstStyle/>
          <a:p>
            <a:pPr eaLnBrk="1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  <a:defRPr/>
            </a:pPr>
            <a:r>
              <a:rPr lang="en-US">
                <a:ea typeface="+mj-ea"/>
              </a:rPr>
              <a:t>Latency (ns) to access data</a:t>
            </a:r>
          </a:p>
        </p:txBody>
      </p:sp>
      <p:sp>
        <p:nvSpPr>
          <p:cNvPr id="68613" name="Rectangle 4"/>
          <p:cNvSpPr>
            <a:spLocks noChangeArrowheads="1"/>
          </p:cNvSpPr>
          <p:nvPr/>
        </p:nvSpPr>
        <p:spPr bwMode="auto">
          <a:xfrm>
            <a:off x="2490788" y="2347913"/>
            <a:ext cx="457200" cy="457200"/>
          </a:xfrm>
          <a:prstGeom prst="rect">
            <a:avLst/>
          </a:prstGeom>
          <a:solidFill>
            <a:srgbClr val="C5000B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4656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600">
                <a:solidFill>
                  <a:srgbClr val="E6E6FF"/>
                </a:solidFill>
              </a:rPr>
              <a:t>C</a:t>
            </a:r>
          </a:p>
        </p:txBody>
      </p:sp>
      <p:sp>
        <p:nvSpPr>
          <p:cNvPr id="68614" name="Rectangle 5"/>
          <p:cNvSpPr>
            <a:spLocks noChangeArrowheads="1"/>
          </p:cNvSpPr>
          <p:nvPr/>
        </p:nvSpPr>
        <p:spPr bwMode="auto">
          <a:xfrm>
            <a:off x="4151313" y="2335213"/>
            <a:ext cx="457200" cy="457200"/>
          </a:xfrm>
          <a:prstGeom prst="rect">
            <a:avLst/>
          </a:prstGeom>
          <a:solidFill>
            <a:srgbClr val="729FCF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4656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600">
                <a:solidFill>
                  <a:srgbClr val="E6E6FF"/>
                </a:solidFill>
              </a:rPr>
              <a:t>C</a:t>
            </a:r>
          </a:p>
        </p:txBody>
      </p:sp>
      <p:sp>
        <p:nvSpPr>
          <p:cNvPr id="68615" name="AutoShape 6"/>
          <p:cNvSpPr>
            <a:spLocks noChangeArrowheads="1"/>
          </p:cNvSpPr>
          <p:nvPr/>
        </p:nvSpPr>
        <p:spPr bwMode="auto">
          <a:xfrm rot="-5400000">
            <a:off x="149225" y="4162425"/>
            <a:ext cx="1579563" cy="639763"/>
          </a:xfrm>
          <a:prstGeom prst="roundRect">
            <a:avLst>
              <a:gd name="adj" fmla="val 16667"/>
            </a:avLst>
          </a:prstGeom>
          <a:solidFill>
            <a:srgbClr val="808000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4656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600">
                <a:solidFill>
                  <a:srgbClr val="E6E6FF"/>
                </a:solidFill>
              </a:rPr>
              <a:t>Memory</a:t>
            </a:r>
          </a:p>
        </p:txBody>
      </p:sp>
      <p:cxnSp>
        <p:nvCxnSpPr>
          <p:cNvPr id="68616" name="AutoShape 7"/>
          <p:cNvCxnSpPr>
            <a:cxnSpLocks noChangeShapeType="1"/>
            <a:stCxn id="68611" idx="1"/>
            <a:endCxn id="68615" idx="2"/>
          </p:cNvCxnSpPr>
          <p:nvPr/>
        </p:nvCxnSpPr>
        <p:spPr bwMode="auto">
          <a:xfrm flipH="1">
            <a:off x="1258888" y="4479925"/>
            <a:ext cx="1085850" cy="1588"/>
          </a:xfrm>
          <a:prstGeom prst="straightConnector1">
            <a:avLst/>
          </a:prstGeom>
          <a:noFill/>
          <a:ln w="3672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8617" name="Rectangle 8"/>
          <p:cNvSpPr>
            <a:spLocks noChangeArrowheads="1"/>
          </p:cNvSpPr>
          <p:nvPr/>
        </p:nvSpPr>
        <p:spPr bwMode="auto">
          <a:xfrm>
            <a:off x="5622925" y="2347913"/>
            <a:ext cx="457200" cy="457200"/>
          </a:xfrm>
          <a:prstGeom prst="rect">
            <a:avLst/>
          </a:prstGeom>
          <a:solidFill>
            <a:srgbClr val="729FCF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4656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600">
                <a:solidFill>
                  <a:srgbClr val="E6E6FF"/>
                </a:solidFill>
              </a:rPr>
              <a:t>C</a:t>
            </a:r>
          </a:p>
        </p:txBody>
      </p:sp>
      <p:sp>
        <p:nvSpPr>
          <p:cNvPr id="68618" name="AutoShape 9"/>
          <p:cNvSpPr>
            <a:spLocks noChangeArrowheads="1"/>
          </p:cNvSpPr>
          <p:nvPr/>
        </p:nvSpPr>
        <p:spPr bwMode="auto">
          <a:xfrm rot="5400000">
            <a:off x="8540751" y="4160837"/>
            <a:ext cx="1579562" cy="639763"/>
          </a:xfrm>
          <a:prstGeom prst="roundRect">
            <a:avLst>
              <a:gd name="adj" fmla="val 16667"/>
            </a:avLst>
          </a:prstGeom>
          <a:solidFill>
            <a:srgbClr val="808000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4656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600">
                <a:solidFill>
                  <a:srgbClr val="E6E6FF"/>
                </a:solidFill>
              </a:rPr>
              <a:t>Memory</a:t>
            </a:r>
          </a:p>
        </p:txBody>
      </p:sp>
      <p:cxnSp>
        <p:nvCxnSpPr>
          <p:cNvPr id="68619" name="AutoShape 10"/>
          <p:cNvCxnSpPr>
            <a:cxnSpLocks noChangeShapeType="1"/>
            <a:stCxn id="68610" idx="3"/>
            <a:endCxn id="68618" idx="2"/>
          </p:cNvCxnSpPr>
          <p:nvPr/>
        </p:nvCxnSpPr>
        <p:spPr bwMode="auto">
          <a:xfrm>
            <a:off x="7870825" y="4479925"/>
            <a:ext cx="1136650" cy="1588"/>
          </a:xfrm>
          <a:prstGeom prst="straightConnector1">
            <a:avLst/>
          </a:prstGeom>
          <a:noFill/>
          <a:ln w="3672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8620" name="Rectangle 11"/>
          <p:cNvSpPr>
            <a:spLocks noChangeArrowheads="1"/>
          </p:cNvSpPr>
          <p:nvPr/>
        </p:nvSpPr>
        <p:spPr bwMode="auto">
          <a:xfrm>
            <a:off x="7269163" y="2347913"/>
            <a:ext cx="457200" cy="457200"/>
          </a:xfrm>
          <a:prstGeom prst="rect">
            <a:avLst/>
          </a:prstGeom>
          <a:solidFill>
            <a:srgbClr val="729FCF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4656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600">
                <a:solidFill>
                  <a:srgbClr val="E6E6FF"/>
                </a:solidFill>
              </a:rPr>
              <a:t>C</a:t>
            </a:r>
          </a:p>
        </p:txBody>
      </p:sp>
      <p:cxnSp>
        <p:nvCxnSpPr>
          <p:cNvPr id="68621" name="AutoShape 12"/>
          <p:cNvCxnSpPr>
            <a:cxnSpLocks noChangeShapeType="1"/>
            <a:stCxn id="68610" idx="1"/>
            <a:endCxn id="68611" idx="3"/>
          </p:cNvCxnSpPr>
          <p:nvPr/>
        </p:nvCxnSpPr>
        <p:spPr bwMode="auto">
          <a:xfrm flipH="1">
            <a:off x="4721225" y="4479925"/>
            <a:ext cx="771525" cy="1588"/>
          </a:xfrm>
          <a:prstGeom prst="straightConnector1">
            <a:avLst/>
          </a:prstGeom>
          <a:noFill/>
          <a:ln w="3672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8622" name="AutoShape 13"/>
          <p:cNvSpPr>
            <a:spLocks noChangeArrowheads="1"/>
          </p:cNvSpPr>
          <p:nvPr/>
        </p:nvSpPr>
        <p:spPr bwMode="auto">
          <a:xfrm>
            <a:off x="2468563" y="3341688"/>
            <a:ext cx="787400" cy="301625"/>
          </a:xfrm>
          <a:prstGeom prst="roundRect">
            <a:avLst>
              <a:gd name="adj" fmla="val 16667"/>
            </a:avLst>
          </a:prstGeom>
          <a:solidFill>
            <a:srgbClr val="944794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4656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600">
                <a:solidFill>
                  <a:srgbClr val="E6E6FF"/>
                </a:solidFill>
              </a:rPr>
              <a:t>L1</a:t>
            </a:r>
          </a:p>
        </p:txBody>
      </p:sp>
      <p:sp>
        <p:nvSpPr>
          <p:cNvPr id="68623" name="AutoShape 14"/>
          <p:cNvSpPr>
            <a:spLocks noChangeArrowheads="1"/>
          </p:cNvSpPr>
          <p:nvPr/>
        </p:nvSpPr>
        <p:spPr bwMode="auto">
          <a:xfrm>
            <a:off x="2468563" y="4621213"/>
            <a:ext cx="914400" cy="576262"/>
          </a:xfrm>
          <a:prstGeom prst="roundRect">
            <a:avLst>
              <a:gd name="adj" fmla="val 16667"/>
            </a:avLst>
          </a:prstGeom>
          <a:solidFill>
            <a:srgbClr val="944794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4656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600">
                <a:solidFill>
                  <a:srgbClr val="E6E6FF"/>
                </a:solidFill>
              </a:rPr>
              <a:t>L2</a:t>
            </a:r>
          </a:p>
        </p:txBody>
      </p:sp>
      <p:sp>
        <p:nvSpPr>
          <p:cNvPr id="68624" name="AutoShape 15"/>
          <p:cNvSpPr>
            <a:spLocks noChangeArrowheads="1"/>
          </p:cNvSpPr>
          <p:nvPr/>
        </p:nvSpPr>
        <p:spPr bwMode="auto">
          <a:xfrm>
            <a:off x="2433638" y="6169025"/>
            <a:ext cx="2193925" cy="646113"/>
          </a:xfrm>
          <a:prstGeom prst="roundRect">
            <a:avLst>
              <a:gd name="adj" fmla="val 16667"/>
            </a:avLst>
          </a:prstGeom>
          <a:solidFill>
            <a:srgbClr val="944794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4656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600">
                <a:solidFill>
                  <a:srgbClr val="E6E6FF"/>
                </a:solidFill>
              </a:rPr>
              <a:t>L3</a:t>
            </a:r>
          </a:p>
        </p:txBody>
      </p:sp>
      <p:sp>
        <p:nvSpPr>
          <p:cNvPr id="68625" name="AutoShape 16"/>
          <p:cNvSpPr>
            <a:spLocks noChangeArrowheads="1"/>
          </p:cNvSpPr>
          <p:nvPr/>
        </p:nvSpPr>
        <p:spPr bwMode="auto">
          <a:xfrm>
            <a:off x="5600700" y="3341688"/>
            <a:ext cx="787400" cy="301625"/>
          </a:xfrm>
          <a:prstGeom prst="roundRect">
            <a:avLst>
              <a:gd name="adj" fmla="val 16667"/>
            </a:avLst>
          </a:prstGeom>
          <a:solidFill>
            <a:srgbClr val="944794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4656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600">
                <a:solidFill>
                  <a:srgbClr val="E6E6FF"/>
                </a:solidFill>
              </a:rPr>
              <a:t>L1</a:t>
            </a:r>
          </a:p>
        </p:txBody>
      </p:sp>
      <p:sp>
        <p:nvSpPr>
          <p:cNvPr id="68626" name="AutoShape 17"/>
          <p:cNvSpPr>
            <a:spLocks noChangeArrowheads="1"/>
          </p:cNvSpPr>
          <p:nvPr/>
        </p:nvSpPr>
        <p:spPr bwMode="auto">
          <a:xfrm>
            <a:off x="5600700" y="4621213"/>
            <a:ext cx="890588" cy="576262"/>
          </a:xfrm>
          <a:prstGeom prst="roundRect">
            <a:avLst>
              <a:gd name="adj" fmla="val 16667"/>
            </a:avLst>
          </a:prstGeom>
          <a:solidFill>
            <a:srgbClr val="944794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4656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600">
                <a:solidFill>
                  <a:srgbClr val="E6E6FF"/>
                </a:solidFill>
              </a:rPr>
              <a:t>L2</a:t>
            </a:r>
          </a:p>
        </p:txBody>
      </p:sp>
      <p:sp>
        <p:nvSpPr>
          <p:cNvPr id="68627" name="AutoShape 18"/>
          <p:cNvSpPr>
            <a:spLocks noChangeArrowheads="1"/>
          </p:cNvSpPr>
          <p:nvPr/>
        </p:nvSpPr>
        <p:spPr bwMode="auto">
          <a:xfrm>
            <a:off x="3692525" y="4621213"/>
            <a:ext cx="914400" cy="576262"/>
          </a:xfrm>
          <a:prstGeom prst="roundRect">
            <a:avLst>
              <a:gd name="adj" fmla="val 16667"/>
            </a:avLst>
          </a:prstGeom>
          <a:solidFill>
            <a:srgbClr val="944794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4656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600">
                <a:solidFill>
                  <a:srgbClr val="E6E6FF"/>
                </a:solidFill>
              </a:rPr>
              <a:t>L2</a:t>
            </a:r>
          </a:p>
        </p:txBody>
      </p:sp>
      <p:sp>
        <p:nvSpPr>
          <p:cNvPr id="68628" name="AutoShape 19"/>
          <p:cNvSpPr>
            <a:spLocks noChangeArrowheads="1"/>
          </p:cNvSpPr>
          <p:nvPr/>
        </p:nvSpPr>
        <p:spPr bwMode="auto">
          <a:xfrm>
            <a:off x="3800475" y="3341688"/>
            <a:ext cx="787400" cy="301625"/>
          </a:xfrm>
          <a:prstGeom prst="roundRect">
            <a:avLst>
              <a:gd name="adj" fmla="val 16667"/>
            </a:avLst>
          </a:prstGeom>
          <a:solidFill>
            <a:srgbClr val="944794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4656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600">
                <a:solidFill>
                  <a:srgbClr val="E6E6FF"/>
                </a:solidFill>
              </a:rPr>
              <a:t>L1</a:t>
            </a:r>
          </a:p>
        </p:txBody>
      </p:sp>
      <p:sp>
        <p:nvSpPr>
          <p:cNvPr id="68629" name="AutoShape 20"/>
          <p:cNvSpPr>
            <a:spLocks noChangeArrowheads="1"/>
          </p:cNvSpPr>
          <p:nvPr/>
        </p:nvSpPr>
        <p:spPr bwMode="auto">
          <a:xfrm>
            <a:off x="6896100" y="4621213"/>
            <a:ext cx="914400" cy="576262"/>
          </a:xfrm>
          <a:prstGeom prst="roundRect">
            <a:avLst>
              <a:gd name="adj" fmla="val 16667"/>
            </a:avLst>
          </a:prstGeom>
          <a:solidFill>
            <a:srgbClr val="944794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4656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600">
                <a:solidFill>
                  <a:srgbClr val="E6E6FF"/>
                </a:solidFill>
              </a:rPr>
              <a:t>L2</a:t>
            </a:r>
          </a:p>
        </p:txBody>
      </p:sp>
      <p:sp>
        <p:nvSpPr>
          <p:cNvPr id="68630" name="AutoShape 21"/>
          <p:cNvSpPr>
            <a:spLocks noChangeArrowheads="1"/>
          </p:cNvSpPr>
          <p:nvPr/>
        </p:nvSpPr>
        <p:spPr bwMode="auto">
          <a:xfrm>
            <a:off x="7005638" y="3341688"/>
            <a:ext cx="787400" cy="301625"/>
          </a:xfrm>
          <a:prstGeom prst="roundRect">
            <a:avLst>
              <a:gd name="adj" fmla="val 16667"/>
            </a:avLst>
          </a:prstGeom>
          <a:solidFill>
            <a:srgbClr val="944794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4656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600">
                <a:solidFill>
                  <a:srgbClr val="E6E6FF"/>
                </a:solidFill>
              </a:rPr>
              <a:t>L1</a:t>
            </a:r>
          </a:p>
        </p:txBody>
      </p:sp>
      <p:sp>
        <p:nvSpPr>
          <p:cNvPr id="68631" name="AutoShape 22"/>
          <p:cNvSpPr>
            <a:spLocks noChangeArrowheads="1"/>
          </p:cNvSpPr>
          <p:nvPr/>
        </p:nvSpPr>
        <p:spPr bwMode="auto">
          <a:xfrm>
            <a:off x="5564188" y="6169025"/>
            <a:ext cx="2193925" cy="646113"/>
          </a:xfrm>
          <a:prstGeom prst="roundRect">
            <a:avLst>
              <a:gd name="adj" fmla="val 16667"/>
            </a:avLst>
          </a:prstGeom>
          <a:solidFill>
            <a:srgbClr val="944794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4656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600">
                <a:solidFill>
                  <a:srgbClr val="E6E6FF"/>
                </a:solidFill>
              </a:rPr>
              <a:t>L3</a:t>
            </a:r>
          </a:p>
        </p:txBody>
      </p:sp>
      <p:sp>
        <p:nvSpPr>
          <p:cNvPr id="68632" name="Oval 23"/>
          <p:cNvSpPr>
            <a:spLocks noChangeArrowheads="1"/>
          </p:cNvSpPr>
          <p:nvPr/>
        </p:nvSpPr>
        <p:spPr bwMode="auto">
          <a:xfrm>
            <a:off x="2468563" y="3475038"/>
            <a:ext cx="731837" cy="731837"/>
          </a:xfrm>
          <a:prstGeom prst="ellipse">
            <a:avLst/>
          </a:prstGeom>
          <a:solidFill>
            <a:srgbClr val="AECF00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0120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000"/>
              <a:t>1</a:t>
            </a:r>
          </a:p>
        </p:txBody>
      </p:sp>
      <p:sp>
        <p:nvSpPr>
          <p:cNvPr id="68633" name="Oval 24"/>
          <p:cNvSpPr>
            <a:spLocks noChangeArrowheads="1"/>
          </p:cNvSpPr>
          <p:nvPr/>
        </p:nvSpPr>
        <p:spPr bwMode="auto">
          <a:xfrm>
            <a:off x="2468563" y="5029200"/>
            <a:ext cx="731837" cy="731838"/>
          </a:xfrm>
          <a:prstGeom prst="ellipse">
            <a:avLst/>
          </a:prstGeom>
          <a:solidFill>
            <a:srgbClr val="AECF00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0120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000"/>
              <a:t>7</a:t>
            </a:r>
          </a:p>
        </p:txBody>
      </p:sp>
      <p:sp>
        <p:nvSpPr>
          <p:cNvPr id="68634" name="Oval 25"/>
          <p:cNvSpPr>
            <a:spLocks noChangeArrowheads="1"/>
          </p:cNvSpPr>
          <p:nvPr/>
        </p:nvSpPr>
        <p:spPr bwMode="auto">
          <a:xfrm>
            <a:off x="3200400" y="5761038"/>
            <a:ext cx="731838" cy="731837"/>
          </a:xfrm>
          <a:prstGeom prst="ellipse">
            <a:avLst/>
          </a:prstGeom>
          <a:solidFill>
            <a:srgbClr val="AECF00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0120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000"/>
              <a:t>20</a:t>
            </a:r>
          </a:p>
        </p:txBody>
      </p:sp>
      <p:sp>
        <p:nvSpPr>
          <p:cNvPr id="68635" name="Oval 26"/>
          <p:cNvSpPr>
            <a:spLocks noChangeArrowheads="1"/>
          </p:cNvSpPr>
          <p:nvPr/>
        </p:nvSpPr>
        <p:spPr bwMode="auto">
          <a:xfrm>
            <a:off x="3856038" y="3475038"/>
            <a:ext cx="731837" cy="1554162"/>
          </a:xfrm>
          <a:prstGeom prst="ellipse">
            <a:avLst/>
          </a:prstGeom>
          <a:solidFill>
            <a:srgbClr val="AECF00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0120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000"/>
              <a:t>40</a:t>
            </a:r>
          </a:p>
        </p:txBody>
      </p:sp>
      <p:sp>
        <p:nvSpPr>
          <p:cNvPr id="68636" name="Oval 27"/>
          <p:cNvSpPr>
            <a:spLocks noChangeArrowheads="1"/>
          </p:cNvSpPr>
          <p:nvPr/>
        </p:nvSpPr>
        <p:spPr bwMode="auto">
          <a:xfrm>
            <a:off x="6035675" y="2925763"/>
            <a:ext cx="1279525" cy="3565525"/>
          </a:xfrm>
          <a:prstGeom prst="ellipse">
            <a:avLst/>
          </a:prstGeom>
          <a:solidFill>
            <a:srgbClr val="AECF00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0120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000"/>
              <a:t>80</a:t>
            </a:r>
          </a:p>
        </p:txBody>
      </p:sp>
      <p:sp>
        <p:nvSpPr>
          <p:cNvPr id="68637" name="Oval 28"/>
          <p:cNvSpPr>
            <a:spLocks noChangeArrowheads="1"/>
          </p:cNvSpPr>
          <p:nvPr/>
        </p:nvSpPr>
        <p:spPr bwMode="auto">
          <a:xfrm>
            <a:off x="914400" y="3382963"/>
            <a:ext cx="731838" cy="731837"/>
          </a:xfrm>
          <a:prstGeom prst="ellipse">
            <a:avLst/>
          </a:prstGeom>
          <a:solidFill>
            <a:srgbClr val="AECF00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0120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000"/>
              <a:t>90</a:t>
            </a:r>
          </a:p>
        </p:txBody>
      </p:sp>
      <p:sp>
        <p:nvSpPr>
          <p:cNvPr id="68638" name="Oval 29"/>
          <p:cNvSpPr>
            <a:spLocks noChangeArrowheads="1"/>
          </p:cNvSpPr>
          <p:nvPr/>
        </p:nvSpPr>
        <p:spPr bwMode="auto">
          <a:xfrm>
            <a:off x="8504238" y="3292475"/>
            <a:ext cx="731837" cy="731838"/>
          </a:xfrm>
          <a:prstGeom prst="ellipse">
            <a:avLst/>
          </a:prstGeom>
          <a:solidFill>
            <a:srgbClr val="AECF00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0120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000"/>
              <a:t>130</a:t>
            </a:r>
          </a:p>
        </p:txBody>
      </p:sp>
      <p:sp>
        <p:nvSpPr>
          <p:cNvPr id="68639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1pPr>
            <a:lvl2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2pPr>
            <a:lvl3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3pPr>
            <a:lvl4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4pPr>
            <a:lvl5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9pPr>
          </a:lstStyle>
          <a:p>
            <a:pPr>
              <a:buFont typeface="Times New Roman" charset="0"/>
              <a:buNone/>
            </a:pPr>
            <a:fld id="{556F2701-7761-B24B-A5E5-E9E8F5709A90}" type="slidenum">
              <a:rPr lang="en-US" altLang="en-US">
                <a:solidFill>
                  <a:srgbClr val="000000"/>
                </a:solidFill>
                <a:latin typeface="Times New Roman" charset="0"/>
              </a:rPr>
              <a:pPr>
                <a:buFont typeface="Times New Roman" charset="0"/>
                <a:buNone/>
              </a:pPr>
              <a:t>34</a:t>
            </a:fld>
            <a:endParaRPr lang="en-US" altLang="en-US">
              <a:solidFill>
                <a:srgbClr val="000000"/>
              </a:solidFill>
              <a:latin typeface="Times New Roman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1"/>
          <p:cNvSpPr>
            <a:spLocks noChangeArrowheads="1"/>
          </p:cNvSpPr>
          <p:nvPr/>
        </p:nvSpPr>
        <p:spPr bwMode="auto">
          <a:xfrm>
            <a:off x="5492750" y="2054225"/>
            <a:ext cx="2378075" cy="4854575"/>
          </a:xfrm>
          <a:prstGeom prst="rect">
            <a:avLst/>
          </a:prstGeom>
          <a:solidFill>
            <a:srgbClr val="808080">
              <a:alpha val="25098"/>
            </a:srgbClr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anchor="ctr"/>
          <a:lstStyle/>
          <a:p>
            <a:pPr eaLnBrk="1">
              <a:lnSpc>
                <a:spcPct val="94000"/>
              </a:lnSpc>
              <a:buClr>
                <a:srgbClr val="000000"/>
              </a:buClr>
              <a:buSzPct val="100000"/>
              <a:buFont typeface="Times New Roman" charset="0"/>
              <a:buNone/>
            </a:pPr>
            <a:endParaRPr lang="fr-FR" altLang="en-US"/>
          </a:p>
        </p:txBody>
      </p:sp>
      <p:sp>
        <p:nvSpPr>
          <p:cNvPr id="70659" name="Rectangle 2"/>
          <p:cNvSpPr>
            <a:spLocks noChangeArrowheads="1"/>
          </p:cNvSpPr>
          <p:nvPr/>
        </p:nvSpPr>
        <p:spPr bwMode="auto">
          <a:xfrm>
            <a:off x="2344738" y="2054225"/>
            <a:ext cx="2378075" cy="4854575"/>
          </a:xfrm>
          <a:prstGeom prst="rect">
            <a:avLst/>
          </a:prstGeom>
          <a:solidFill>
            <a:srgbClr val="808080">
              <a:alpha val="25098"/>
            </a:srgbClr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anchor="ctr"/>
          <a:lstStyle/>
          <a:p>
            <a:pPr eaLnBrk="1">
              <a:lnSpc>
                <a:spcPct val="94000"/>
              </a:lnSpc>
              <a:buClr>
                <a:srgbClr val="000000"/>
              </a:buClr>
              <a:buSzPct val="100000"/>
              <a:buFont typeface="Times New Roman" charset="0"/>
              <a:buNone/>
            </a:pPr>
            <a:endParaRPr lang="fr-FR" altLang="en-US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0975" cy="1262063"/>
          </a:xfrm>
        </p:spPr>
        <p:txBody>
          <a:bodyPr tIns="33264"/>
          <a:lstStyle/>
          <a:p>
            <a:pPr eaLnBrk="1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  <a:defRPr/>
            </a:pPr>
            <a:r>
              <a:rPr lang="en-US">
                <a:ea typeface="+mj-ea"/>
              </a:rPr>
              <a:t>Latency (ns) to access data</a:t>
            </a:r>
          </a:p>
        </p:txBody>
      </p:sp>
      <p:sp>
        <p:nvSpPr>
          <p:cNvPr id="70661" name="Rectangle 4"/>
          <p:cNvSpPr>
            <a:spLocks noChangeArrowheads="1"/>
          </p:cNvSpPr>
          <p:nvPr/>
        </p:nvSpPr>
        <p:spPr bwMode="auto">
          <a:xfrm>
            <a:off x="2490788" y="2347913"/>
            <a:ext cx="457200" cy="457200"/>
          </a:xfrm>
          <a:prstGeom prst="rect">
            <a:avLst/>
          </a:prstGeom>
          <a:solidFill>
            <a:srgbClr val="C5000B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4656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600">
                <a:solidFill>
                  <a:srgbClr val="E6E6FF"/>
                </a:solidFill>
              </a:rPr>
              <a:t>C</a:t>
            </a:r>
          </a:p>
        </p:txBody>
      </p:sp>
      <p:sp>
        <p:nvSpPr>
          <p:cNvPr id="70662" name="Rectangle 5"/>
          <p:cNvSpPr>
            <a:spLocks noChangeArrowheads="1"/>
          </p:cNvSpPr>
          <p:nvPr/>
        </p:nvSpPr>
        <p:spPr bwMode="auto">
          <a:xfrm>
            <a:off x="4151313" y="2335213"/>
            <a:ext cx="457200" cy="457200"/>
          </a:xfrm>
          <a:prstGeom prst="rect">
            <a:avLst/>
          </a:prstGeom>
          <a:solidFill>
            <a:srgbClr val="729FCF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4656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600">
                <a:solidFill>
                  <a:srgbClr val="E6E6FF"/>
                </a:solidFill>
              </a:rPr>
              <a:t>C</a:t>
            </a:r>
          </a:p>
        </p:txBody>
      </p:sp>
      <p:sp>
        <p:nvSpPr>
          <p:cNvPr id="70663" name="AutoShape 6"/>
          <p:cNvSpPr>
            <a:spLocks noChangeArrowheads="1"/>
          </p:cNvSpPr>
          <p:nvPr/>
        </p:nvSpPr>
        <p:spPr bwMode="auto">
          <a:xfrm rot="-5400000">
            <a:off x="149225" y="4162425"/>
            <a:ext cx="1579563" cy="639763"/>
          </a:xfrm>
          <a:prstGeom prst="roundRect">
            <a:avLst>
              <a:gd name="adj" fmla="val 16667"/>
            </a:avLst>
          </a:prstGeom>
          <a:solidFill>
            <a:srgbClr val="808000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4656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600">
                <a:solidFill>
                  <a:srgbClr val="E6E6FF"/>
                </a:solidFill>
              </a:rPr>
              <a:t>Memory</a:t>
            </a:r>
          </a:p>
        </p:txBody>
      </p:sp>
      <p:cxnSp>
        <p:nvCxnSpPr>
          <p:cNvPr id="70664" name="AutoShape 7"/>
          <p:cNvCxnSpPr>
            <a:cxnSpLocks noChangeShapeType="1"/>
            <a:stCxn id="70659" idx="1"/>
            <a:endCxn id="70663" idx="2"/>
          </p:cNvCxnSpPr>
          <p:nvPr/>
        </p:nvCxnSpPr>
        <p:spPr bwMode="auto">
          <a:xfrm flipH="1">
            <a:off x="1258888" y="4479925"/>
            <a:ext cx="1085850" cy="1588"/>
          </a:xfrm>
          <a:prstGeom prst="straightConnector1">
            <a:avLst/>
          </a:prstGeom>
          <a:noFill/>
          <a:ln w="3672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0665" name="Rectangle 8"/>
          <p:cNvSpPr>
            <a:spLocks noChangeArrowheads="1"/>
          </p:cNvSpPr>
          <p:nvPr/>
        </p:nvSpPr>
        <p:spPr bwMode="auto">
          <a:xfrm>
            <a:off x="5622925" y="2347913"/>
            <a:ext cx="457200" cy="457200"/>
          </a:xfrm>
          <a:prstGeom prst="rect">
            <a:avLst/>
          </a:prstGeom>
          <a:solidFill>
            <a:srgbClr val="729FCF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4656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600">
                <a:solidFill>
                  <a:srgbClr val="E6E6FF"/>
                </a:solidFill>
              </a:rPr>
              <a:t>C</a:t>
            </a:r>
          </a:p>
        </p:txBody>
      </p:sp>
      <p:sp>
        <p:nvSpPr>
          <p:cNvPr id="70666" name="AutoShape 9"/>
          <p:cNvSpPr>
            <a:spLocks noChangeArrowheads="1"/>
          </p:cNvSpPr>
          <p:nvPr/>
        </p:nvSpPr>
        <p:spPr bwMode="auto">
          <a:xfrm rot="5400000">
            <a:off x="8540751" y="4160837"/>
            <a:ext cx="1579562" cy="639763"/>
          </a:xfrm>
          <a:prstGeom prst="roundRect">
            <a:avLst>
              <a:gd name="adj" fmla="val 16667"/>
            </a:avLst>
          </a:prstGeom>
          <a:solidFill>
            <a:srgbClr val="808000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4656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600">
                <a:solidFill>
                  <a:srgbClr val="E6E6FF"/>
                </a:solidFill>
              </a:rPr>
              <a:t>Memory</a:t>
            </a:r>
          </a:p>
        </p:txBody>
      </p:sp>
      <p:cxnSp>
        <p:nvCxnSpPr>
          <p:cNvPr id="70667" name="AutoShape 10"/>
          <p:cNvCxnSpPr>
            <a:cxnSpLocks noChangeShapeType="1"/>
            <a:stCxn id="70658" idx="3"/>
            <a:endCxn id="70666" idx="2"/>
          </p:cNvCxnSpPr>
          <p:nvPr/>
        </p:nvCxnSpPr>
        <p:spPr bwMode="auto">
          <a:xfrm>
            <a:off x="7870825" y="4479925"/>
            <a:ext cx="1136650" cy="1588"/>
          </a:xfrm>
          <a:prstGeom prst="straightConnector1">
            <a:avLst/>
          </a:prstGeom>
          <a:noFill/>
          <a:ln w="3672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0668" name="Rectangle 11"/>
          <p:cNvSpPr>
            <a:spLocks noChangeArrowheads="1"/>
          </p:cNvSpPr>
          <p:nvPr/>
        </p:nvSpPr>
        <p:spPr bwMode="auto">
          <a:xfrm>
            <a:off x="7269163" y="2347913"/>
            <a:ext cx="457200" cy="457200"/>
          </a:xfrm>
          <a:prstGeom prst="rect">
            <a:avLst/>
          </a:prstGeom>
          <a:solidFill>
            <a:srgbClr val="729FCF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4656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600">
                <a:solidFill>
                  <a:srgbClr val="E6E6FF"/>
                </a:solidFill>
              </a:rPr>
              <a:t>C</a:t>
            </a:r>
          </a:p>
        </p:txBody>
      </p:sp>
      <p:cxnSp>
        <p:nvCxnSpPr>
          <p:cNvPr id="70669" name="AutoShape 12"/>
          <p:cNvCxnSpPr>
            <a:cxnSpLocks noChangeShapeType="1"/>
            <a:stCxn id="70658" idx="1"/>
            <a:endCxn id="70659" idx="3"/>
          </p:cNvCxnSpPr>
          <p:nvPr/>
        </p:nvCxnSpPr>
        <p:spPr bwMode="auto">
          <a:xfrm flipH="1">
            <a:off x="4721225" y="4479925"/>
            <a:ext cx="771525" cy="1588"/>
          </a:xfrm>
          <a:prstGeom prst="straightConnector1">
            <a:avLst/>
          </a:prstGeom>
          <a:noFill/>
          <a:ln w="3672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0670" name="AutoShape 13"/>
          <p:cNvSpPr>
            <a:spLocks noChangeArrowheads="1"/>
          </p:cNvSpPr>
          <p:nvPr/>
        </p:nvSpPr>
        <p:spPr bwMode="auto">
          <a:xfrm>
            <a:off x="2468563" y="3341688"/>
            <a:ext cx="787400" cy="301625"/>
          </a:xfrm>
          <a:prstGeom prst="roundRect">
            <a:avLst>
              <a:gd name="adj" fmla="val 16667"/>
            </a:avLst>
          </a:prstGeom>
          <a:solidFill>
            <a:srgbClr val="944794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4656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600">
                <a:solidFill>
                  <a:srgbClr val="E6E6FF"/>
                </a:solidFill>
              </a:rPr>
              <a:t>L1</a:t>
            </a:r>
          </a:p>
        </p:txBody>
      </p:sp>
      <p:sp>
        <p:nvSpPr>
          <p:cNvPr id="70671" name="AutoShape 14"/>
          <p:cNvSpPr>
            <a:spLocks noChangeArrowheads="1"/>
          </p:cNvSpPr>
          <p:nvPr/>
        </p:nvSpPr>
        <p:spPr bwMode="auto">
          <a:xfrm>
            <a:off x="2468563" y="4621213"/>
            <a:ext cx="914400" cy="576262"/>
          </a:xfrm>
          <a:prstGeom prst="roundRect">
            <a:avLst>
              <a:gd name="adj" fmla="val 16667"/>
            </a:avLst>
          </a:prstGeom>
          <a:solidFill>
            <a:srgbClr val="944794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4656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600">
                <a:solidFill>
                  <a:srgbClr val="E6E6FF"/>
                </a:solidFill>
              </a:rPr>
              <a:t>L2</a:t>
            </a:r>
          </a:p>
        </p:txBody>
      </p:sp>
      <p:sp>
        <p:nvSpPr>
          <p:cNvPr id="70672" name="AutoShape 15"/>
          <p:cNvSpPr>
            <a:spLocks noChangeArrowheads="1"/>
          </p:cNvSpPr>
          <p:nvPr/>
        </p:nvSpPr>
        <p:spPr bwMode="auto">
          <a:xfrm>
            <a:off x="2433638" y="6169025"/>
            <a:ext cx="2193925" cy="646113"/>
          </a:xfrm>
          <a:prstGeom prst="roundRect">
            <a:avLst>
              <a:gd name="adj" fmla="val 16667"/>
            </a:avLst>
          </a:prstGeom>
          <a:solidFill>
            <a:srgbClr val="944794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4656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600">
                <a:solidFill>
                  <a:srgbClr val="E6E6FF"/>
                </a:solidFill>
              </a:rPr>
              <a:t>L3</a:t>
            </a:r>
          </a:p>
        </p:txBody>
      </p:sp>
      <p:sp>
        <p:nvSpPr>
          <p:cNvPr id="70673" name="AutoShape 16"/>
          <p:cNvSpPr>
            <a:spLocks noChangeArrowheads="1"/>
          </p:cNvSpPr>
          <p:nvPr/>
        </p:nvSpPr>
        <p:spPr bwMode="auto">
          <a:xfrm>
            <a:off x="5600700" y="3341688"/>
            <a:ext cx="787400" cy="301625"/>
          </a:xfrm>
          <a:prstGeom prst="roundRect">
            <a:avLst>
              <a:gd name="adj" fmla="val 16667"/>
            </a:avLst>
          </a:prstGeom>
          <a:solidFill>
            <a:srgbClr val="944794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4656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600">
                <a:solidFill>
                  <a:srgbClr val="E6E6FF"/>
                </a:solidFill>
              </a:rPr>
              <a:t>L1</a:t>
            </a:r>
          </a:p>
        </p:txBody>
      </p:sp>
      <p:sp>
        <p:nvSpPr>
          <p:cNvPr id="70674" name="AutoShape 17"/>
          <p:cNvSpPr>
            <a:spLocks noChangeArrowheads="1"/>
          </p:cNvSpPr>
          <p:nvPr/>
        </p:nvSpPr>
        <p:spPr bwMode="auto">
          <a:xfrm>
            <a:off x="5600700" y="4621213"/>
            <a:ext cx="890588" cy="576262"/>
          </a:xfrm>
          <a:prstGeom prst="roundRect">
            <a:avLst>
              <a:gd name="adj" fmla="val 16667"/>
            </a:avLst>
          </a:prstGeom>
          <a:solidFill>
            <a:srgbClr val="944794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4656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600">
                <a:solidFill>
                  <a:srgbClr val="E6E6FF"/>
                </a:solidFill>
              </a:rPr>
              <a:t>L2</a:t>
            </a:r>
          </a:p>
        </p:txBody>
      </p:sp>
      <p:sp>
        <p:nvSpPr>
          <p:cNvPr id="70675" name="AutoShape 18"/>
          <p:cNvSpPr>
            <a:spLocks noChangeArrowheads="1"/>
          </p:cNvSpPr>
          <p:nvPr/>
        </p:nvSpPr>
        <p:spPr bwMode="auto">
          <a:xfrm>
            <a:off x="3692525" y="4621213"/>
            <a:ext cx="914400" cy="576262"/>
          </a:xfrm>
          <a:prstGeom prst="roundRect">
            <a:avLst>
              <a:gd name="adj" fmla="val 16667"/>
            </a:avLst>
          </a:prstGeom>
          <a:solidFill>
            <a:srgbClr val="944794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4656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600">
                <a:solidFill>
                  <a:srgbClr val="E6E6FF"/>
                </a:solidFill>
              </a:rPr>
              <a:t>L2</a:t>
            </a:r>
          </a:p>
        </p:txBody>
      </p:sp>
      <p:sp>
        <p:nvSpPr>
          <p:cNvPr id="70676" name="AutoShape 19"/>
          <p:cNvSpPr>
            <a:spLocks noChangeArrowheads="1"/>
          </p:cNvSpPr>
          <p:nvPr/>
        </p:nvSpPr>
        <p:spPr bwMode="auto">
          <a:xfrm>
            <a:off x="3800475" y="3341688"/>
            <a:ext cx="787400" cy="301625"/>
          </a:xfrm>
          <a:prstGeom prst="roundRect">
            <a:avLst>
              <a:gd name="adj" fmla="val 16667"/>
            </a:avLst>
          </a:prstGeom>
          <a:solidFill>
            <a:srgbClr val="944794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4656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600">
                <a:solidFill>
                  <a:srgbClr val="E6E6FF"/>
                </a:solidFill>
              </a:rPr>
              <a:t>L1</a:t>
            </a:r>
          </a:p>
        </p:txBody>
      </p:sp>
      <p:sp>
        <p:nvSpPr>
          <p:cNvPr id="70677" name="AutoShape 20"/>
          <p:cNvSpPr>
            <a:spLocks noChangeArrowheads="1"/>
          </p:cNvSpPr>
          <p:nvPr/>
        </p:nvSpPr>
        <p:spPr bwMode="auto">
          <a:xfrm>
            <a:off x="6896100" y="4621213"/>
            <a:ext cx="914400" cy="576262"/>
          </a:xfrm>
          <a:prstGeom prst="roundRect">
            <a:avLst>
              <a:gd name="adj" fmla="val 16667"/>
            </a:avLst>
          </a:prstGeom>
          <a:solidFill>
            <a:srgbClr val="944794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4656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600">
                <a:solidFill>
                  <a:srgbClr val="E6E6FF"/>
                </a:solidFill>
              </a:rPr>
              <a:t>L2</a:t>
            </a:r>
          </a:p>
        </p:txBody>
      </p:sp>
      <p:sp>
        <p:nvSpPr>
          <p:cNvPr id="70678" name="AutoShape 21"/>
          <p:cNvSpPr>
            <a:spLocks noChangeArrowheads="1"/>
          </p:cNvSpPr>
          <p:nvPr/>
        </p:nvSpPr>
        <p:spPr bwMode="auto">
          <a:xfrm>
            <a:off x="7005638" y="3341688"/>
            <a:ext cx="787400" cy="301625"/>
          </a:xfrm>
          <a:prstGeom prst="roundRect">
            <a:avLst>
              <a:gd name="adj" fmla="val 16667"/>
            </a:avLst>
          </a:prstGeom>
          <a:solidFill>
            <a:srgbClr val="944794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4656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600">
                <a:solidFill>
                  <a:srgbClr val="E6E6FF"/>
                </a:solidFill>
              </a:rPr>
              <a:t>L1</a:t>
            </a:r>
          </a:p>
        </p:txBody>
      </p:sp>
      <p:sp>
        <p:nvSpPr>
          <p:cNvPr id="70679" name="AutoShape 22"/>
          <p:cNvSpPr>
            <a:spLocks noChangeArrowheads="1"/>
          </p:cNvSpPr>
          <p:nvPr/>
        </p:nvSpPr>
        <p:spPr bwMode="auto">
          <a:xfrm>
            <a:off x="5564188" y="6169025"/>
            <a:ext cx="2193925" cy="646113"/>
          </a:xfrm>
          <a:prstGeom prst="roundRect">
            <a:avLst>
              <a:gd name="adj" fmla="val 16667"/>
            </a:avLst>
          </a:prstGeom>
          <a:solidFill>
            <a:srgbClr val="944794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4656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600">
                <a:solidFill>
                  <a:srgbClr val="E6E6FF"/>
                </a:solidFill>
              </a:rPr>
              <a:t>L3</a:t>
            </a:r>
          </a:p>
        </p:txBody>
      </p:sp>
      <p:sp>
        <p:nvSpPr>
          <p:cNvPr id="70680" name="Rectangle 23"/>
          <p:cNvSpPr>
            <a:spLocks noChangeArrowheads="1"/>
          </p:cNvSpPr>
          <p:nvPr/>
        </p:nvSpPr>
        <p:spPr bwMode="auto">
          <a:xfrm>
            <a:off x="365125" y="1828800"/>
            <a:ext cx="9326563" cy="5486400"/>
          </a:xfrm>
          <a:prstGeom prst="rect">
            <a:avLst/>
          </a:prstGeom>
          <a:solidFill>
            <a:srgbClr val="729FCF">
              <a:alpha val="70195"/>
            </a:srgbClr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72215" rIns="90000" bIns="45000" anchor="b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3600" b="1"/>
              <a:t>Conclusion</a:t>
            </a:r>
            <a:r>
              <a:rPr lang="en-US" altLang="en-US" sz="3600"/>
              <a:t>: we need to take care of locality</a:t>
            </a:r>
          </a:p>
        </p:txBody>
      </p:sp>
      <p:sp>
        <p:nvSpPr>
          <p:cNvPr id="70681" name="Oval 24"/>
          <p:cNvSpPr>
            <a:spLocks noChangeArrowheads="1"/>
          </p:cNvSpPr>
          <p:nvPr/>
        </p:nvSpPr>
        <p:spPr bwMode="auto">
          <a:xfrm>
            <a:off x="2468563" y="3475038"/>
            <a:ext cx="731837" cy="731837"/>
          </a:xfrm>
          <a:prstGeom prst="ellipse">
            <a:avLst/>
          </a:prstGeom>
          <a:solidFill>
            <a:srgbClr val="AECF00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0120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000"/>
              <a:t>1</a:t>
            </a:r>
          </a:p>
        </p:txBody>
      </p:sp>
      <p:sp>
        <p:nvSpPr>
          <p:cNvPr id="70682" name="Oval 25"/>
          <p:cNvSpPr>
            <a:spLocks noChangeArrowheads="1"/>
          </p:cNvSpPr>
          <p:nvPr/>
        </p:nvSpPr>
        <p:spPr bwMode="auto">
          <a:xfrm>
            <a:off x="2468563" y="5029200"/>
            <a:ext cx="731837" cy="731838"/>
          </a:xfrm>
          <a:prstGeom prst="ellipse">
            <a:avLst/>
          </a:prstGeom>
          <a:solidFill>
            <a:srgbClr val="AECF00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0120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000"/>
              <a:t>7</a:t>
            </a:r>
          </a:p>
        </p:txBody>
      </p:sp>
      <p:sp>
        <p:nvSpPr>
          <p:cNvPr id="70683" name="Oval 26"/>
          <p:cNvSpPr>
            <a:spLocks noChangeArrowheads="1"/>
          </p:cNvSpPr>
          <p:nvPr/>
        </p:nvSpPr>
        <p:spPr bwMode="auto">
          <a:xfrm>
            <a:off x="3856038" y="3475038"/>
            <a:ext cx="731837" cy="1554162"/>
          </a:xfrm>
          <a:prstGeom prst="ellipse">
            <a:avLst/>
          </a:prstGeom>
          <a:solidFill>
            <a:srgbClr val="AECF00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0120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000"/>
              <a:t>40</a:t>
            </a:r>
          </a:p>
        </p:txBody>
      </p:sp>
      <p:sp>
        <p:nvSpPr>
          <p:cNvPr id="70684" name="Oval 27"/>
          <p:cNvSpPr>
            <a:spLocks noChangeArrowheads="1"/>
          </p:cNvSpPr>
          <p:nvPr/>
        </p:nvSpPr>
        <p:spPr bwMode="auto">
          <a:xfrm>
            <a:off x="6035675" y="2925763"/>
            <a:ext cx="1279525" cy="3565525"/>
          </a:xfrm>
          <a:prstGeom prst="ellipse">
            <a:avLst/>
          </a:prstGeom>
          <a:solidFill>
            <a:srgbClr val="AECF00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0120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000"/>
              <a:t>80</a:t>
            </a:r>
          </a:p>
        </p:txBody>
      </p:sp>
      <p:sp>
        <p:nvSpPr>
          <p:cNvPr id="70685" name="Oval 28"/>
          <p:cNvSpPr>
            <a:spLocks noChangeArrowheads="1"/>
          </p:cNvSpPr>
          <p:nvPr/>
        </p:nvSpPr>
        <p:spPr bwMode="auto">
          <a:xfrm>
            <a:off x="914400" y="3382963"/>
            <a:ext cx="731838" cy="731837"/>
          </a:xfrm>
          <a:prstGeom prst="ellipse">
            <a:avLst/>
          </a:prstGeom>
          <a:solidFill>
            <a:srgbClr val="AECF00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0120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000"/>
              <a:t>90</a:t>
            </a:r>
          </a:p>
        </p:txBody>
      </p:sp>
      <p:sp>
        <p:nvSpPr>
          <p:cNvPr id="70686" name="Oval 29"/>
          <p:cNvSpPr>
            <a:spLocks noChangeArrowheads="1"/>
          </p:cNvSpPr>
          <p:nvPr/>
        </p:nvSpPr>
        <p:spPr bwMode="auto">
          <a:xfrm>
            <a:off x="8504238" y="3292475"/>
            <a:ext cx="731837" cy="731838"/>
          </a:xfrm>
          <a:prstGeom prst="ellipse">
            <a:avLst/>
          </a:prstGeom>
          <a:solidFill>
            <a:srgbClr val="AECF00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0120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000"/>
              <a:t>130</a:t>
            </a:r>
          </a:p>
        </p:txBody>
      </p:sp>
      <p:sp>
        <p:nvSpPr>
          <p:cNvPr id="70687" name="Oval 30"/>
          <p:cNvSpPr>
            <a:spLocks noChangeArrowheads="1"/>
          </p:cNvSpPr>
          <p:nvPr/>
        </p:nvSpPr>
        <p:spPr bwMode="auto">
          <a:xfrm>
            <a:off x="3200400" y="5761038"/>
            <a:ext cx="731838" cy="731837"/>
          </a:xfrm>
          <a:prstGeom prst="ellipse">
            <a:avLst/>
          </a:prstGeom>
          <a:solidFill>
            <a:srgbClr val="AECF00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0120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000"/>
              <a:t>20</a:t>
            </a:r>
          </a:p>
        </p:txBody>
      </p:sp>
      <p:sp>
        <p:nvSpPr>
          <p:cNvPr id="70688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1pPr>
            <a:lvl2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2pPr>
            <a:lvl3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3pPr>
            <a:lvl4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4pPr>
            <a:lvl5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9pPr>
          </a:lstStyle>
          <a:p>
            <a:pPr>
              <a:buFont typeface="Times New Roman" charset="0"/>
              <a:buNone/>
            </a:pPr>
            <a:fld id="{A278BDCA-A46E-0D47-A76D-61B760748B71}" type="slidenum">
              <a:rPr lang="en-US" altLang="en-US">
                <a:solidFill>
                  <a:srgbClr val="000000"/>
                </a:solidFill>
                <a:latin typeface="Times New Roman" charset="0"/>
              </a:rPr>
              <a:pPr>
                <a:buFont typeface="Times New Roman" charset="0"/>
                <a:buNone/>
              </a:pPr>
              <a:t>35</a:t>
            </a:fld>
            <a:endParaRPr lang="en-US" altLang="en-US">
              <a:solidFill>
                <a:srgbClr val="000000"/>
              </a:solidFill>
              <a:latin typeface="Times New Roman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Text Box 1"/>
          <p:cNvSpPr txBox="1">
            <a:spLocks noChangeArrowheads="1"/>
          </p:cNvSpPr>
          <p:nvPr/>
        </p:nvSpPr>
        <p:spPr bwMode="auto">
          <a:xfrm>
            <a:off x="503238" y="301625"/>
            <a:ext cx="9070975" cy="585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27215" rIns="0" bIns="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3600" b="1" u="sng"/>
              <a:t>Experiment</a:t>
            </a:r>
          </a:p>
          <a:p>
            <a:pPr algn="ctr" eaLnBrk="1">
              <a:spcAft>
                <a:spcPct val="0"/>
              </a:spcAft>
            </a:pPr>
            <a:r>
              <a:rPr lang="en-US" altLang="en-US" sz="3600"/>
              <a:t>The effects of locality</a:t>
            </a:r>
          </a:p>
        </p:txBody>
      </p:sp>
      <p:sp>
        <p:nvSpPr>
          <p:cNvPr id="72707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1pPr>
            <a:lvl2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2pPr>
            <a:lvl3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3pPr>
            <a:lvl4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4pPr>
            <a:lvl5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9pPr>
          </a:lstStyle>
          <a:p>
            <a:pPr>
              <a:buFont typeface="Times New Roman" charset="0"/>
              <a:buNone/>
            </a:pPr>
            <a:fld id="{60507049-DE22-BF4A-84E1-F2B3F12B52AC}" type="slidenum">
              <a:rPr lang="en-US" altLang="en-US">
                <a:solidFill>
                  <a:srgbClr val="000000"/>
                </a:solidFill>
                <a:latin typeface="Times New Roman" charset="0"/>
              </a:rPr>
              <a:pPr>
                <a:buFont typeface="Times New Roman" charset="0"/>
                <a:buNone/>
              </a:pPr>
              <a:t>36</a:t>
            </a:fld>
            <a:endParaRPr lang="en-US" altLang="en-US">
              <a:solidFill>
                <a:srgbClr val="000000"/>
              </a:solidFill>
              <a:latin typeface="Times New Roman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0975" cy="1262063"/>
          </a:xfrm>
        </p:spPr>
        <p:txBody>
          <a:bodyPr tIns="33264"/>
          <a:lstStyle/>
          <a:p>
            <a:pPr eaLnBrk="1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  <a:defRPr/>
            </a:pPr>
            <a:r>
              <a:rPr lang="en-US">
                <a:ea typeface="+mj-ea"/>
              </a:rPr>
              <a:t>Outline</a:t>
            </a: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03238" y="1768475"/>
            <a:ext cx="9070975" cy="4384675"/>
          </a:xfrm>
        </p:spPr>
        <p:txBody>
          <a:bodyPr/>
          <a:lstStyle/>
          <a:p>
            <a:pPr marL="431800" indent="-323850" eaLnBrk="1">
              <a:buSzPct val="45000"/>
              <a:buFont typeface="Wingdings" charset="0"/>
              <a:buChar char="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  <a:defRPr/>
            </a:pPr>
            <a:r>
              <a:rPr lang="en-US" dirty="0">
                <a:ea typeface="+mn-ea"/>
              </a:rPr>
              <a:t>CPU caches</a:t>
            </a:r>
          </a:p>
          <a:p>
            <a:pPr marL="431800" indent="-323850" eaLnBrk="1">
              <a:buSzPct val="45000"/>
              <a:buFont typeface="Wingdings" charset="0"/>
              <a:buChar char="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  <a:defRPr/>
            </a:pPr>
            <a:r>
              <a:rPr lang="en-US" dirty="0">
                <a:ea typeface="+mn-ea"/>
              </a:rPr>
              <a:t>Cache coherence</a:t>
            </a:r>
          </a:p>
          <a:p>
            <a:pPr marL="431800" indent="-323850" eaLnBrk="1">
              <a:buSzPct val="45000"/>
              <a:buFont typeface="Wingdings" charset="0"/>
              <a:buChar char="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  <a:defRPr/>
            </a:pPr>
            <a:r>
              <a:rPr lang="en-US" dirty="0">
                <a:ea typeface="+mn-ea"/>
              </a:rPr>
              <a:t>Placement of data</a:t>
            </a:r>
          </a:p>
          <a:p>
            <a:pPr marL="431800" indent="-323850" eaLnBrk="1">
              <a:buSzPct val="45000"/>
              <a:buFont typeface="Wingdings" charset="0"/>
              <a:buChar char="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  <a:defRPr/>
            </a:pPr>
            <a:r>
              <a:rPr lang="en-US" b="1" dirty="0"/>
              <a:t>Hardware synchronization instructions</a:t>
            </a:r>
          </a:p>
          <a:p>
            <a:pPr marL="431800" indent="-323850" eaLnBrk="1">
              <a:buSzPct val="45000"/>
              <a:buFont typeface="Wingdings" charset="0"/>
              <a:buChar char="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  <a:defRPr/>
            </a:pPr>
            <a:r>
              <a:rPr lang="en-US" dirty="0"/>
              <a:t>Correctness: Memory model &amp; compiler</a:t>
            </a:r>
          </a:p>
          <a:p>
            <a:pPr marL="431800" indent="-323850" eaLnBrk="1">
              <a:buSzPct val="45000"/>
              <a:buFont typeface="Wingdings" charset="0"/>
              <a:buChar char="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  <a:defRPr/>
            </a:pPr>
            <a:r>
              <a:rPr lang="en-US" dirty="0"/>
              <a:t>Performance: Programming techniques</a:t>
            </a:r>
          </a:p>
        </p:txBody>
      </p:sp>
      <p:sp>
        <p:nvSpPr>
          <p:cNvPr id="74756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1pPr>
            <a:lvl2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2pPr>
            <a:lvl3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3pPr>
            <a:lvl4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4pPr>
            <a:lvl5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9pPr>
          </a:lstStyle>
          <a:p>
            <a:pPr>
              <a:buFont typeface="Times New Roman" charset="0"/>
              <a:buNone/>
            </a:pPr>
            <a:fld id="{F2D84500-3E40-9E46-B09E-9100D77FB5EF}" type="slidenum">
              <a:rPr lang="en-US" altLang="en-US">
                <a:solidFill>
                  <a:srgbClr val="000000"/>
                </a:solidFill>
                <a:latin typeface="Times New Roman" charset="0"/>
              </a:rPr>
              <a:pPr>
                <a:buFont typeface="Times New Roman" charset="0"/>
                <a:buNone/>
              </a:pPr>
              <a:t>37</a:t>
            </a:fld>
            <a:endParaRPr lang="en-US" altLang="en-US">
              <a:solidFill>
                <a:srgbClr val="000000"/>
              </a:solidFill>
              <a:latin typeface="Times New Roman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buFont typeface="Times New Roman" panose="02020603050405020304" pitchFamily="18" charset="0"/>
              <a:buNone/>
              <a:defRPr/>
            </a:pPr>
            <a:r>
              <a:rPr lang="en-US" altLang="en-US" sz="4409" dirty="0"/>
              <a:t>The Programmer</a:t>
            </a:r>
            <a:r>
              <a:rPr lang="en-US" altLang="fr-FR" sz="4409" dirty="0"/>
              <a:t>’</a:t>
            </a:r>
            <a:r>
              <a:rPr lang="en-US" altLang="en-US" sz="4409" dirty="0"/>
              <a:t>s Toolbox:</a:t>
            </a:r>
            <a:br>
              <a:rPr lang="en-US" altLang="en-US" sz="4409" dirty="0"/>
            </a:br>
            <a:r>
              <a:rPr lang="en-US" altLang="en-US" sz="4409" dirty="0"/>
              <a:t>Hardware synchronization instructions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lnSpc>
                <a:spcPct val="100000"/>
              </a:lnSpc>
              <a:spcAft>
                <a:spcPts val="0"/>
              </a:spcAft>
              <a:buFont typeface="Arial"/>
              <a:buChar char="•"/>
              <a:defRPr/>
            </a:pPr>
            <a:r>
              <a:rPr lang="en-US" dirty="0">
                <a:ea typeface="+mn-ea"/>
              </a:rPr>
              <a:t>Depends on the processor</a:t>
            </a:r>
          </a:p>
          <a:p>
            <a:pPr eaLnBrk="1" fontAlgn="auto" hangingPunct="1">
              <a:lnSpc>
                <a:spcPct val="100000"/>
              </a:lnSpc>
              <a:spcAft>
                <a:spcPts val="0"/>
              </a:spcAft>
              <a:buFont typeface="Arial"/>
              <a:buChar char="•"/>
              <a:defRPr/>
            </a:pPr>
            <a:r>
              <a:rPr lang="en-US" dirty="0">
                <a:solidFill>
                  <a:schemeClr val="accent2"/>
                </a:solidFill>
                <a:ea typeface="+mn-ea"/>
              </a:rPr>
              <a:t>CAS generally provided </a:t>
            </a:r>
            <a:r>
              <a:rPr lang="en-US" dirty="0">
                <a:solidFill>
                  <a:schemeClr val="accent2"/>
                </a:solidFill>
                <a:ea typeface="+mn-ea"/>
                <a:sym typeface="Wingdings" panose="05000000000000000000" pitchFamily="2" charset="2"/>
              </a:rPr>
              <a:t></a:t>
            </a:r>
            <a:endParaRPr lang="en-US" dirty="0">
              <a:solidFill>
                <a:schemeClr val="accent2"/>
              </a:solidFill>
              <a:ea typeface="+mn-ea"/>
            </a:endParaRPr>
          </a:p>
          <a:p>
            <a:pPr eaLnBrk="1" fontAlgn="auto" hangingPunct="1">
              <a:lnSpc>
                <a:spcPct val="100000"/>
              </a:lnSpc>
              <a:spcAft>
                <a:spcPts val="0"/>
              </a:spcAft>
              <a:buFont typeface="Arial"/>
              <a:buChar char="•"/>
              <a:defRPr/>
            </a:pPr>
            <a:r>
              <a:rPr lang="en-US" dirty="0">
                <a:ea typeface="+mn-ea"/>
              </a:rPr>
              <a:t>TAS and atomic increment not always provided</a:t>
            </a:r>
          </a:p>
          <a:p>
            <a:pPr eaLnBrk="1" fontAlgn="auto" hangingPunct="1">
              <a:lnSpc>
                <a:spcPct val="100000"/>
              </a:lnSpc>
              <a:spcAft>
                <a:spcPts val="0"/>
              </a:spcAft>
              <a:buFont typeface="Arial"/>
              <a:buChar char="•"/>
              <a:defRPr/>
            </a:pPr>
            <a:r>
              <a:rPr lang="en-US" dirty="0">
                <a:ea typeface="+mn-ea"/>
              </a:rPr>
              <a:t>x86 processors (Intel, AMD):</a:t>
            </a:r>
          </a:p>
          <a:p>
            <a:pPr lvl="1" eaLnBrk="1" fontAlgn="auto" hangingPunct="1">
              <a:lnSpc>
                <a:spcPct val="100000"/>
              </a:lnSpc>
              <a:spcAft>
                <a:spcPts val="0"/>
              </a:spcAft>
              <a:buFont typeface="Arial"/>
              <a:buChar char="–"/>
              <a:defRPr/>
            </a:pPr>
            <a:r>
              <a:rPr lang="en-US" dirty="0">
                <a:ea typeface="+mn-ea"/>
              </a:rPr>
              <a:t>Atomic exchange, increment, decrement provided</a:t>
            </a:r>
          </a:p>
          <a:p>
            <a:pPr lvl="1" eaLnBrk="1" fontAlgn="auto" hangingPunct="1">
              <a:lnSpc>
                <a:spcPct val="100000"/>
              </a:lnSpc>
              <a:spcAft>
                <a:spcPts val="0"/>
              </a:spcAft>
              <a:buFont typeface="Arial"/>
              <a:buChar char="–"/>
              <a:defRPr/>
            </a:pPr>
            <a:r>
              <a:rPr lang="en-US" dirty="0">
                <a:ea typeface="+mn-ea"/>
              </a:rPr>
              <a:t>Memory barrier also available</a:t>
            </a:r>
          </a:p>
          <a:p>
            <a:pPr eaLnBrk="1" fontAlgn="auto" hangingPunct="1">
              <a:lnSpc>
                <a:spcPct val="100000"/>
              </a:lnSpc>
              <a:spcAft>
                <a:spcPts val="0"/>
              </a:spcAft>
              <a:buFont typeface="Arial"/>
              <a:buChar char="•"/>
              <a:defRPr/>
            </a:pPr>
            <a:r>
              <a:rPr lang="en-US" dirty="0">
                <a:ea typeface="+mn-ea"/>
              </a:rPr>
              <a:t>Intel as of 2014 provides </a:t>
            </a:r>
            <a:r>
              <a:rPr lang="en-US" dirty="0">
                <a:solidFill>
                  <a:schemeClr val="accent2"/>
                </a:solidFill>
                <a:ea typeface="+mn-ea"/>
              </a:rPr>
              <a:t>transactional memory</a:t>
            </a:r>
          </a:p>
          <a:p>
            <a:pPr marL="0" indent="0" eaLnBrk="1" fontAlgn="auto" hangingPunct="1">
              <a:spcAft>
                <a:spcPts val="0"/>
              </a:spcAft>
              <a:buFont typeface="Times New Roman" panose="02020603050405020304" pitchFamily="18" charset="0"/>
              <a:buNone/>
              <a:defRPr/>
            </a:pPr>
            <a:endParaRPr lang="en-US" dirty="0">
              <a:ea typeface="+mn-ea"/>
            </a:endParaRPr>
          </a:p>
        </p:txBody>
      </p:sp>
      <p:sp>
        <p:nvSpPr>
          <p:cNvPr id="7680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1pPr>
            <a:lvl2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2pPr>
            <a:lvl3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3pPr>
            <a:lvl4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4pPr>
            <a:lvl5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9pPr>
          </a:lstStyle>
          <a:p>
            <a:pPr>
              <a:buFont typeface="Times New Roman" charset="0"/>
              <a:buNone/>
            </a:pPr>
            <a:fld id="{10A9BA7E-E77F-F34B-9CF3-9019BECAC8E7}" type="slidenum">
              <a:rPr lang="en-US" altLang="en-US">
                <a:solidFill>
                  <a:srgbClr val="000000"/>
                </a:solidFill>
                <a:latin typeface="Times New Roman" charset="0"/>
              </a:rPr>
              <a:pPr>
                <a:buFont typeface="Times New Roman" charset="0"/>
                <a:buNone/>
              </a:pPr>
              <a:t>38</a:t>
            </a:fld>
            <a:endParaRPr lang="en-US" altLang="en-US">
              <a:solidFill>
                <a:srgbClr val="000000"/>
              </a:solidFill>
              <a:latin typeface="Times New Roman" charset="0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MS PGothic" charset="-128"/>
              </a:rPr>
              <a:t>Example:  Atomic ops in GCC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825" y="1917700"/>
            <a:ext cx="9070975" cy="4513263"/>
          </a:xfrm>
          <a:solidFill>
            <a:schemeClr val="bg1">
              <a:lumMod val="95000"/>
            </a:schemeClr>
          </a:solidFill>
        </p:spPr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Times New Roman" panose="02020603050405020304" pitchFamily="18" charset="0"/>
              <a:buNone/>
              <a:defRPr/>
            </a:pPr>
            <a:r>
              <a:rPr lang="en-US" sz="2205" i="1" dirty="0">
                <a:latin typeface="Courier"/>
                <a:ea typeface="+mn-ea"/>
                <a:cs typeface="Courier"/>
              </a:rPr>
              <a:t>type</a:t>
            </a:r>
            <a:r>
              <a:rPr lang="en-US" sz="2205" dirty="0">
                <a:latin typeface="Courier"/>
                <a:ea typeface="+mn-ea"/>
                <a:cs typeface="Courier"/>
              </a:rPr>
              <a:t> __</a:t>
            </a:r>
            <a:r>
              <a:rPr lang="en-US" sz="2205" dirty="0" err="1">
                <a:latin typeface="Courier"/>
                <a:ea typeface="+mn-ea"/>
                <a:cs typeface="Courier"/>
              </a:rPr>
              <a:t>sync_fetch_and_OP</a:t>
            </a:r>
            <a:r>
              <a:rPr lang="en-US" sz="2205" dirty="0">
                <a:latin typeface="Courier"/>
                <a:ea typeface="+mn-ea"/>
                <a:cs typeface="Courier"/>
              </a:rPr>
              <a:t>(</a:t>
            </a:r>
            <a:r>
              <a:rPr lang="en-US" sz="2205" i="1" dirty="0">
                <a:latin typeface="Courier"/>
                <a:ea typeface="+mn-ea"/>
                <a:cs typeface="Courier"/>
              </a:rPr>
              <a:t>type</a:t>
            </a:r>
            <a:r>
              <a:rPr lang="en-US" sz="2205" dirty="0">
                <a:latin typeface="Courier"/>
                <a:ea typeface="+mn-ea"/>
                <a:cs typeface="Courier"/>
              </a:rPr>
              <a:t> *</a:t>
            </a:r>
            <a:r>
              <a:rPr lang="en-US" sz="2205" dirty="0" err="1">
                <a:latin typeface="Courier"/>
                <a:ea typeface="+mn-ea"/>
                <a:cs typeface="Courier"/>
              </a:rPr>
              <a:t>ptr</a:t>
            </a:r>
            <a:r>
              <a:rPr lang="en-US" sz="2205" dirty="0">
                <a:latin typeface="Courier"/>
                <a:ea typeface="+mn-ea"/>
                <a:cs typeface="Courier"/>
              </a:rPr>
              <a:t>,  </a:t>
            </a:r>
            <a:r>
              <a:rPr lang="en-US" sz="2205" i="1" dirty="0">
                <a:latin typeface="Courier"/>
                <a:ea typeface="+mn-ea"/>
                <a:cs typeface="Courier"/>
              </a:rPr>
              <a:t>type</a:t>
            </a:r>
            <a:r>
              <a:rPr lang="en-US" sz="2205" dirty="0">
                <a:latin typeface="Courier"/>
                <a:ea typeface="+mn-ea"/>
                <a:cs typeface="Courier"/>
              </a:rPr>
              <a:t> value);</a:t>
            </a:r>
          </a:p>
          <a:p>
            <a:pPr marL="0" indent="0" eaLnBrk="1" fontAlgn="auto" hangingPunct="1">
              <a:spcAft>
                <a:spcPts val="0"/>
              </a:spcAft>
              <a:buFont typeface="Times New Roman" panose="02020603050405020304" pitchFamily="18" charset="0"/>
              <a:buNone/>
              <a:defRPr/>
            </a:pPr>
            <a:r>
              <a:rPr lang="en-US" sz="2205" i="1" dirty="0">
                <a:latin typeface="Courier"/>
                <a:ea typeface="+mn-ea"/>
                <a:cs typeface="Courier"/>
              </a:rPr>
              <a:t>type</a:t>
            </a:r>
            <a:r>
              <a:rPr lang="en-US" sz="2205" dirty="0">
                <a:latin typeface="Courier"/>
                <a:ea typeface="+mn-ea"/>
                <a:cs typeface="Courier"/>
              </a:rPr>
              <a:t> __</a:t>
            </a:r>
            <a:r>
              <a:rPr lang="en-US" sz="2205" dirty="0" err="1">
                <a:latin typeface="Courier"/>
                <a:ea typeface="+mn-ea"/>
                <a:cs typeface="Courier"/>
              </a:rPr>
              <a:t>sync_OP_and_fetch</a:t>
            </a:r>
            <a:r>
              <a:rPr lang="en-US" sz="2205" dirty="0">
                <a:latin typeface="Courier"/>
                <a:ea typeface="+mn-ea"/>
                <a:cs typeface="Courier"/>
              </a:rPr>
              <a:t>(</a:t>
            </a:r>
            <a:r>
              <a:rPr lang="en-US" sz="2205" i="1" dirty="0">
                <a:latin typeface="Courier"/>
                <a:ea typeface="+mn-ea"/>
                <a:cs typeface="Courier"/>
              </a:rPr>
              <a:t>type</a:t>
            </a:r>
            <a:r>
              <a:rPr lang="en-US" sz="2205" dirty="0">
                <a:latin typeface="Courier"/>
                <a:ea typeface="+mn-ea"/>
                <a:cs typeface="Courier"/>
              </a:rPr>
              <a:t> *</a:t>
            </a:r>
            <a:r>
              <a:rPr lang="en-US" sz="2205" dirty="0" err="1">
                <a:latin typeface="Courier"/>
                <a:ea typeface="+mn-ea"/>
                <a:cs typeface="Courier"/>
              </a:rPr>
              <a:t>ptr</a:t>
            </a:r>
            <a:r>
              <a:rPr lang="en-US" sz="2205" dirty="0">
                <a:latin typeface="Courier"/>
                <a:ea typeface="+mn-ea"/>
                <a:cs typeface="Courier"/>
              </a:rPr>
              <a:t>,  </a:t>
            </a:r>
            <a:r>
              <a:rPr lang="en-US" sz="2205" i="1" dirty="0">
                <a:latin typeface="Courier"/>
                <a:ea typeface="+mn-ea"/>
                <a:cs typeface="Courier"/>
              </a:rPr>
              <a:t>type</a:t>
            </a:r>
            <a:r>
              <a:rPr lang="en-US" sz="2205" dirty="0">
                <a:latin typeface="Courier"/>
                <a:ea typeface="+mn-ea"/>
                <a:cs typeface="Courier"/>
              </a:rPr>
              <a:t> value);</a:t>
            </a:r>
          </a:p>
          <a:p>
            <a:pPr marL="0" indent="0" eaLnBrk="1" fontAlgn="auto" hangingPunct="1">
              <a:spcAft>
                <a:spcPts val="0"/>
              </a:spcAft>
              <a:buFont typeface="Times New Roman" panose="02020603050405020304" pitchFamily="18" charset="0"/>
              <a:buNone/>
              <a:defRPr/>
            </a:pPr>
            <a:r>
              <a:rPr lang="en-US" sz="2205" dirty="0">
                <a:solidFill>
                  <a:schemeClr val="bg1">
                    <a:lumMod val="50000"/>
                  </a:schemeClr>
                </a:solidFill>
                <a:latin typeface="Courier"/>
                <a:ea typeface="+mn-ea"/>
                <a:cs typeface="Courier"/>
              </a:rPr>
              <a:t>// OP in {</a:t>
            </a:r>
            <a:r>
              <a:rPr lang="en-US" sz="2205" dirty="0" err="1">
                <a:solidFill>
                  <a:schemeClr val="bg1">
                    <a:lumMod val="50000"/>
                  </a:schemeClr>
                </a:solidFill>
                <a:latin typeface="Courier"/>
                <a:ea typeface="+mn-ea"/>
                <a:cs typeface="Courier"/>
              </a:rPr>
              <a:t>add,sub,or,and,xor,nand</a:t>
            </a:r>
            <a:r>
              <a:rPr lang="en-US" sz="2205" dirty="0">
                <a:solidFill>
                  <a:schemeClr val="bg1">
                    <a:lumMod val="50000"/>
                  </a:schemeClr>
                </a:solidFill>
                <a:latin typeface="Courier"/>
                <a:ea typeface="+mn-ea"/>
                <a:cs typeface="Courier"/>
              </a:rPr>
              <a:t>}</a:t>
            </a:r>
          </a:p>
          <a:p>
            <a:pPr marL="0" indent="0" eaLnBrk="1" fontAlgn="auto" hangingPunct="1">
              <a:spcAft>
                <a:spcPts val="0"/>
              </a:spcAft>
              <a:buFont typeface="Times New Roman" panose="02020603050405020304" pitchFamily="18" charset="0"/>
              <a:buNone/>
              <a:defRPr/>
            </a:pPr>
            <a:endParaRPr lang="en-US" sz="2205" dirty="0">
              <a:solidFill>
                <a:schemeClr val="bg1">
                  <a:lumMod val="50000"/>
                </a:schemeClr>
              </a:solidFill>
              <a:latin typeface="Courier"/>
              <a:ea typeface="+mn-ea"/>
              <a:cs typeface="Courier"/>
            </a:endParaRPr>
          </a:p>
          <a:p>
            <a:pPr marL="0" indent="0" eaLnBrk="1" fontAlgn="auto" hangingPunct="1">
              <a:spcAft>
                <a:spcPts val="0"/>
              </a:spcAft>
              <a:buFont typeface="Times New Roman" panose="02020603050405020304" pitchFamily="18" charset="0"/>
              <a:buNone/>
              <a:defRPr/>
            </a:pPr>
            <a:r>
              <a:rPr lang="en-US" sz="2205" i="1" dirty="0">
                <a:latin typeface="Courier"/>
                <a:ea typeface="+mn-ea"/>
                <a:cs typeface="Courier"/>
              </a:rPr>
              <a:t>type</a:t>
            </a:r>
            <a:r>
              <a:rPr lang="en-US" sz="2205" dirty="0">
                <a:latin typeface="Courier"/>
                <a:ea typeface="+mn-ea"/>
                <a:cs typeface="Courier"/>
              </a:rPr>
              <a:t> __</a:t>
            </a:r>
            <a:r>
              <a:rPr lang="en-US" sz="2205" dirty="0" err="1">
                <a:latin typeface="Courier"/>
                <a:ea typeface="+mn-ea"/>
                <a:cs typeface="Courier"/>
              </a:rPr>
              <a:t>sync_val_compare_and_swap</a:t>
            </a:r>
            <a:r>
              <a:rPr lang="en-US" sz="2205" dirty="0">
                <a:latin typeface="Courier"/>
                <a:ea typeface="+mn-ea"/>
                <a:cs typeface="Courier"/>
              </a:rPr>
              <a:t>(</a:t>
            </a:r>
            <a:r>
              <a:rPr lang="en-US" sz="2205" i="1" dirty="0">
                <a:latin typeface="Courier"/>
                <a:ea typeface="+mn-ea"/>
                <a:cs typeface="Courier"/>
              </a:rPr>
              <a:t>type</a:t>
            </a:r>
            <a:r>
              <a:rPr lang="en-US" sz="2205" dirty="0">
                <a:latin typeface="Courier"/>
                <a:ea typeface="+mn-ea"/>
                <a:cs typeface="Courier"/>
              </a:rPr>
              <a:t> *</a:t>
            </a:r>
            <a:r>
              <a:rPr lang="en-US" sz="2205" dirty="0" err="1">
                <a:latin typeface="Courier"/>
                <a:ea typeface="+mn-ea"/>
                <a:cs typeface="Courier"/>
              </a:rPr>
              <a:t>ptr</a:t>
            </a:r>
            <a:r>
              <a:rPr lang="en-US" sz="2205" dirty="0">
                <a:latin typeface="Courier"/>
                <a:ea typeface="+mn-ea"/>
                <a:cs typeface="Courier"/>
              </a:rPr>
              <a:t>,  </a:t>
            </a:r>
            <a:r>
              <a:rPr lang="en-US" sz="2205" i="1" dirty="0">
                <a:latin typeface="Courier"/>
                <a:ea typeface="+mn-ea"/>
                <a:cs typeface="Courier"/>
              </a:rPr>
              <a:t>type</a:t>
            </a:r>
            <a:r>
              <a:rPr lang="en-US" sz="2205" dirty="0">
                <a:latin typeface="Courier"/>
                <a:ea typeface="+mn-ea"/>
                <a:cs typeface="Courier"/>
              </a:rPr>
              <a:t> 												</a:t>
            </a:r>
            <a:r>
              <a:rPr lang="en-US" sz="2205" dirty="0" err="1">
                <a:latin typeface="Courier"/>
                <a:ea typeface="+mn-ea"/>
                <a:cs typeface="Courier"/>
              </a:rPr>
              <a:t>oldval</a:t>
            </a:r>
            <a:r>
              <a:rPr lang="en-US" sz="2205" dirty="0">
                <a:latin typeface="Courier"/>
                <a:ea typeface="+mn-ea"/>
                <a:cs typeface="Courier"/>
              </a:rPr>
              <a:t>, </a:t>
            </a:r>
            <a:r>
              <a:rPr lang="en-US" sz="2205" i="1" dirty="0">
                <a:latin typeface="Courier"/>
                <a:ea typeface="+mn-ea"/>
                <a:cs typeface="Courier"/>
              </a:rPr>
              <a:t>type</a:t>
            </a:r>
            <a:r>
              <a:rPr lang="en-US" sz="2205" dirty="0">
                <a:latin typeface="Courier"/>
                <a:ea typeface="+mn-ea"/>
                <a:cs typeface="Courier"/>
              </a:rPr>
              <a:t> </a:t>
            </a:r>
            <a:r>
              <a:rPr lang="en-US" sz="2205" dirty="0" err="1">
                <a:latin typeface="Courier"/>
                <a:ea typeface="+mn-ea"/>
                <a:cs typeface="Courier"/>
              </a:rPr>
              <a:t>newval</a:t>
            </a:r>
            <a:r>
              <a:rPr lang="en-US" sz="2205" dirty="0">
                <a:latin typeface="Courier"/>
                <a:ea typeface="+mn-ea"/>
                <a:cs typeface="Courier"/>
              </a:rPr>
              <a:t>);</a:t>
            </a:r>
          </a:p>
          <a:p>
            <a:pPr marL="0" indent="0" eaLnBrk="1" fontAlgn="auto" hangingPunct="1">
              <a:spcAft>
                <a:spcPts val="0"/>
              </a:spcAft>
              <a:buFont typeface="Times New Roman" panose="02020603050405020304" pitchFamily="18" charset="0"/>
              <a:buNone/>
              <a:defRPr/>
            </a:pPr>
            <a:r>
              <a:rPr lang="en-US" sz="2205" i="1" dirty="0">
                <a:latin typeface="Courier"/>
                <a:ea typeface="+mn-ea"/>
                <a:cs typeface="Courier"/>
              </a:rPr>
              <a:t>bool </a:t>
            </a:r>
            <a:r>
              <a:rPr lang="en-US" sz="2205" dirty="0">
                <a:latin typeface="Courier"/>
                <a:ea typeface="+mn-ea"/>
                <a:cs typeface="Courier"/>
              </a:rPr>
              <a:t>__</a:t>
            </a:r>
            <a:r>
              <a:rPr lang="en-US" sz="2205" dirty="0" err="1">
                <a:latin typeface="Courier"/>
                <a:ea typeface="+mn-ea"/>
                <a:cs typeface="Courier"/>
              </a:rPr>
              <a:t>sync_bool_compare_and_swap</a:t>
            </a:r>
            <a:r>
              <a:rPr lang="en-US" sz="2205" dirty="0">
                <a:latin typeface="Courier"/>
                <a:ea typeface="+mn-ea"/>
                <a:cs typeface="Courier"/>
              </a:rPr>
              <a:t>(</a:t>
            </a:r>
            <a:r>
              <a:rPr lang="en-US" sz="2205" i="1" dirty="0">
                <a:latin typeface="Courier"/>
                <a:ea typeface="+mn-ea"/>
                <a:cs typeface="Courier"/>
              </a:rPr>
              <a:t>type</a:t>
            </a:r>
            <a:r>
              <a:rPr lang="en-US" sz="2205" dirty="0">
                <a:latin typeface="Courier"/>
                <a:ea typeface="+mn-ea"/>
                <a:cs typeface="Courier"/>
              </a:rPr>
              <a:t> *</a:t>
            </a:r>
            <a:r>
              <a:rPr lang="en-US" sz="2205" dirty="0" err="1">
                <a:latin typeface="Courier"/>
                <a:ea typeface="+mn-ea"/>
                <a:cs typeface="Courier"/>
              </a:rPr>
              <a:t>ptr</a:t>
            </a:r>
            <a:r>
              <a:rPr lang="en-US" sz="2205" dirty="0">
                <a:latin typeface="Courier"/>
                <a:ea typeface="+mn-ea"/>
                <a:cs typeface="Courier"/>
              </a:rPr>
              <a:t>,  </a:t>
            </a:r>
            <a:r>
              <a:rPr lang="en-US" sz="2205" i="1" dirty="0">
                <a:latin typeface="Courier"/>
                <a:ea typeface="+mn-ea"/>
                <a:cs typeface="Courier"/>
              </a:rPr>
              <a:t>type</a:t>
            </a:r>
            <a:r>
              <a:rPr lang="en-US" sz="2205" dirty="0">
                <a:latin typeface="Courier"/>
                <a:ea typeface="+mn-ea"/>
                <a:cs typeface="Courier"/>
              </a:rPr>
              <a:t> 												</a:t>
            </a:r>
            <a:r>
              <a:rPr lang="en-US" sz="2205" dirty="0" err="1">
                <a:latin typeface="Courier"/>
                <a:ea typeface="+mn-ea"/>
                <a:cs typeface="Courier"/>
              </a:rPr>
              <a:t>oldval</a:t>
            </a:r>
            <a:r>
              <a:rPr lang="en-US" sz="2205" dirty="0">
                <a:latin typeface="Courier"/>
                <a:ea typeface="+mn-ea"/>
                <a:cs typeface="Courier"/>
              </a:rPr>
              <a:t>, </a:t>
            </a:r>
            <a:r>
              <a:rPr lang="en-US" sz="2205" i="1" dirty="0">
                <a:latin typeface="Courier"/>
                <a:ea typeface="+mn-ea"/>
                <a:cs typeface="Courier"/>
              </a:rPr>
              <a:t>type</a:t>
            </a:r>
            <a:r>
              <a:rPr lang="en-US" sz="2205" dirty="0">
                <a:latin typeface="Courier"/>
                <a:ea typeface="+mn-ea"/>
                <a:cs typeface="Courier"/>
              </a:rPr>
              <a:t> </a:t>
            </a:r>
            <a:r>
              <a:rPr lang="en-US" sz="2205" dirty="0" err="1">
                <a:latin typeface="Courier"/>
                <a:ea typeface="+mn-ea"/>
                <a:cs typeface="Courier"/>
              </a:rPr>
              <a:t>newval</a:t>
            </a:r>
            <a:r>
              <a:rPr lang="en-US" sz="2205" dirty="0">
                <a:latin typeface="Courier"/>
                <a:ea typeface="+mn-ea"/>
                <a:cs typeface="Courier"/>
              </a:rPr>
              <a:t>);</a:t>
            </a:r>
          </a:p>
          <a:p>
            <a:pPr marL="0" indent="0" eaLnBrk="1" fontAlgn="auto" hangingPunct="1">
              <a:spcAft>
                <a:spcPts val="0"/>
              </a:spcAft>
              <a:buFont typeface="Times New Roman" panose="02020603050405020304" pitchFamily="18" charset="0"/>
              <a:buNone/>
              <a:defRPr/>
            </a:pPr>
            <a:endParaRPr lang="en-US" sz="2205" dirty="0">
              <a:latin typeface="Courier"/>
              <a:ea typeface="+mn-ea"/>
              <a:cs typeface="Courier"/>
            </a:endParaRPr>
          </a:p>
          <a:p>
            <a:pPr marL="0" indent="0" eaLnBrk="1" fontAlgn="auto" hangingPunct="1">
              <a:spcAft>
                <a:spcPts val="0"/>
              </a:spcAft>
              <a:buFont typeface="Times New Roman" panose="02020603050405020304" pitchFamily="18" charset="0"/>
              <a:buNone/>
              <a:defRPr/>
            </a:pPr>
            <a:r>
              <a:rPr lang="en-US" sz="2205" dirty="0">
                <a:latin typeface="Courier"/>
                <a:ea typeface="+mn-ea"/>
                <a:cs typeface="Courier"/>
              </a:rPr>
              <a:t>__</a:t>
            </a:r>
            <a:r>
              <a:rPr lang="en-US" sz="2205" dirty="0" err="1">
                <a:latin typeface="Courier"/>
                <a:ea typeface="+mn-ea"/>
                <a:cs typeface="Courier"/>
              </a:rPr>
              <a:t>sync_synchronize</a:t>
            </a:r>
            <a:r>
              <a:rPr lang="en-US" sz="2205" dirty="0">
                <a:latin typeface="Courier"/>
                <a:ea typeface="+mn-ea"/>
                <a:cs typeface="Courier"/>
              </a:rPr>
              <a:t>(); </a:t>
            </a:r>
            <a:r>
              <a:rPr lang="en-US" sz="2205" dirty="0">
                <a:solidFill>
                  <a:srgbClr val="7F7F7F"/>
                </a:solidFill>
                <a:latin typeface="Courier"/>
                <a:ea typeface="+mn-ea"/>
                <a:cs typeface="Courier"/>
              </a:rPr>
              <a:t>// memory barrier</a:t>
            </a:r>
          </a:p>
          <a:p>
            <a:pPr marL="0" indent="0" eaLnBrk="1" fontAlgn="auto" hangingPunct="1">
              <a:spcAft>
                <a:spcPts val="0"/>
              </a:spcAft>
              <a:buFont typeface="Times New Roman" panose="02020603050405020304" pitchFamily="18" charset="0"/>
              <a:buNone/>
              <a:defRPr/>
            </a:pPr>
            <a:endParaRPr lang="en-US" sz="2205" dirty="0">
              <a:latin typeface="Courier"/>
              <a:ea typeface="+mn-ea"/>
              <a:cs typeface="Courier"/>
            </a:endParaRPr>
          </a:p>
        </p:txBody>
      </p:sp>
      <p:sp>
        <p:nvSpPr>
          <p:cNvPr id="77828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1pPr>
            <a:lvl2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2pPr>
            <a:lvl3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3pPr>
            <a:lvl4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4pPr>
            <a:lvl5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9pPr>
          </a:lstStyle>
          <a:p>
            <a:pPr>
              <a:buFont typeface="Times New Roman" charset="0"/>
              <a:buNone/>
            </a:pPr>
            <a:fld id="{A2B2BB60-8536-ED40-A708-DB59337956F2}" type="slidenum">
              <a:rPr lang="en-US" altLang="en-US">
                <a:solidFill>
                  <a:srgbClr val="000000"/>
                </a:solidFill>
                <a:latin typeface="Times New Roman" charset="0"/>
              </a:rPr>
              <a:pPr>
                <a:buFont typeface="Times New Roman" charset="0"/>
                <a:buNone/>
              </a:pPr>
              <a:t>39</a:t>
            </a:fld>
            <a:endParaRPr lang="en-US" altLang="en-US">
              <a:solidFill>
                <a:srgbClr val="000000"/>
              </a:solidFill>
              <a:latin typeface="Times New Roman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0975" cy="1262063"/>
          </a:xfrm>
        </p:spPr>
        <p:txBody>
          <a:bodyPr tIns="33264"/>
          <a:lstStyle/>
          <a:p>
            <a:pPr eaLnBrk="1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  <a:defRPr/>
            </a:pPr>
            <a:r>
              <a:rPr lang="en-US">
                <a:ea typeface="+mj-ea"/>
              </a:rPr>
              <a:t>From theory to practice</a:t>
            </a:r>
          </a:p>
        </p:txBody>
      </p:sp>
      <p:sp>
        <p:nvSpPr>
          <p:cNvPr id="9219" name="Rectangle 2"/>
          <p:cNvSpPr>
            <a:spLocks noChangeArrowheads="1"/>
          </p:cNvSpPr>
          <p:nvPr/>
        </p:nvSpPr>
        <p:spPr bwMode="auto">
          <a:xfrm>
            <a:off x="457200" y="1920875"/>
            <a:ext cx="2925763" cy="914400"/>
          </a:xfrm>
          <a:prstGeom prst="rect">
            <a:avLst/>
          </a:prstGeom>
          <a:solidFill>
            <a:srgbClr val="729FCF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4656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600">
                <a:solidFill>
                  <a:srgbClr val="E6E6FF"/>
                </a:solidFill>
              </a:rPr>
              <a:t>Theoretical</a:t>
            </a:r>
            <a:br>
              <a:rPr lang="en-US" altLang="en-US" sz="2600">
                <a:solidFill>
                  <a:srgbClr val="E6E6FF"/>
                </a:solidFill>
              </a:rPr>
            </a:br>
            <a:r>
              <a:rPr lang="en-US" altLang="en-US" sz="2600">
                <a:solidFill>
                  <a:srgbClr val="E6E6FF"/>
                </a:solidFill>
              </a:rPr>
              <a:t>(design)</a:t>
            </a:r>
          </a:p>
        </p:txBody>
      </p:sp>
      <p:sp>
        <p:nvSpPr>
          <p:cNvPr id="9220" name="Rectangle 3"/>
          <p:cNvSpPr>
            <a:spLocks noChangeArrowheads="1"/>
          </p:cNvSpPr>
          <p:nvPr/>
        </p:nvSpPr>
        <p:spPr bwMode="auto">
          <a:xfrm>
            <a:off x="3565525" y="1920875"/>
            <a:ext cx="2925763" cy="914400"/>
          </a:xfrm>
          <a:prstGeom prst="rect">
            <a:avLst/>
          </a:prstGeom>
          <a:solidFill>
            <a:srgbClr val="729FCF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4656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600">
                <a:solidFill>
                  <a:srgbClr val="E6E6FF"/>
                </a:solidFill>
              </a:rPr>
              <a:t>Practical</a:t>
            </a:r>
            <a:br>
              <a:rPr lang="en-US" altLang="en-US" sz="2600">
                <a:solidFill>
                  <a:srgbClr val="E6E6FF"/>
                </a:solidFill>
              </a:rPr>
            </a:br>
            <a:r>
              <a:rPr lang="en-US" altLang="en-US" sz="2600">
                <a:solidFill>
                  <a:srgbClr val="E6E6FF"/>
                </a:solidFill>
              </a:rPr>
              <a:t>(design)</a:t>
            </a:r>
          </a:p>
        </p:txBody>
      </p:sp>
      <p:sp>
        <p:nvSpPr>
          <p:cNvPr id="9221" name="Rectangle 4"/>
          <p:cNvSpPr>
            <a:spLocks noChangeArrowheads="1"/>
          </p:cNvSpPr>
          <p:nvPr/>
        </p:nvSpPr>
        <p:spPr bwMode="auto">
          <a:xfrm>
            <a:off x="6675438" y="1920875"/>
            <a:ext cx="2925762" cy="914400"/>
          </a:xfrm>
          <a:prstGeom prst="rect">
            <a:avLst/>
          </a:prstGeom>
          <a:solidFill>
            <a:srgbClr val="729FCF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4656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600">
                <a:solidFill>
                  <a:srgbClr val="E6E6FF"/>
                </a:solidFill>
              </a:rPr>
              <a:t>Practical</a:t>
            </a:r>
            <a:br>
              <a:rPr lang="en-US" altLang="en-US" sz="2600">
                <a:solidFill>
                  <a:srgbClr val="E6E6FF"/>
                </a:solidFill>
              </a:rPr>
            </a:br>
            <a:r>
              <a:rPr lang="en-US" altLang="en-US" sz="2600">
                <a:solidFill>
                  <a:srgbClr val="E6E6FF"/>
                </a:solidFill>
              </a:rPr>
              <a:t>(implementation)</a:t>
            </a:r>
          </a:p>
        </p:txBody>
      </p:sp>
      <p:sp>
        <p:nvSpPr>
          <p:cNvPr id="9222" name="Text Box 5"/>
          <p:cNvSpPr txBox="1">
            <a:spLocks noChangeArrowheads="1"/>
          </p:cNvSpPr>
          <p:nvPr/>
        </p:nvSpPr>
        <p:spPr bwMode="auto">
          <a:xfrm>
            <a:off x="457200" y="3108325"/>
            <a:ext cx="3017838" cy="1652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61632" rIns="90000" bIns="45000"/>
          <a:lstStyle>
            <a:lvl1pPr marL="215900" indent="-215900"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eaLnBrk="1">
              <a:spcAft>
                <a:spcPct val="0"/>
              </a:spcAft>
              <a:buSzPct val="45000"/>
              <a:buFont typeface="Wingdings" charset="2"/>
              <a:buChar char=""/>
            </a:pPr>
            <a:r>
              <a:rPr lang="en-US" altLang="en-US" sz="2200"/>
              <a:t>Impossibilities</a:t>
            </a:r>
          </a:p>
          <a:p>
            <a:pPr eaLnBrk="1">
              <a:spcAft>
                <a:spcPct val="0"/>
              </a:spcAft>
              <a:buSzPct val="45000"/>
              <a:buFont typeface="Wingdings" charset="2"/>
              <a:buChar char=""/>
            </a:pPr>
            <a:r>
              <a:rPr lang="en-US" altLang="en-US" sz="2200"/>
              <a:t>Upper/Lower bounds</a:t>
            </a:r>
          </a:p>
          <a:p>
            <a:pPr eaLnBrk="1">
              <a:spcAft>
                <a:spcPct val="0"/>
              </a:spcAft>
              <a:buSzPct val="45000"/>
              <a:buFont typeface="Wingdings" charset="2"/>
              <a:buChar char=""/>
            </a:pPr>
            <a:r>
              <a:rPr lang="en-US" altLang="en-US" sz="2200"/>
              <a:t>Techniques</a:t>
            </a:r>
          </a:p>
          <a:p>
            <a:pPr eaLnBrk="1">
              <a:spcAft>
                <a:spcPct val="0"/>
              </a:spcAft>
              <a:buSzPct val="45000"/>
              <a:buFont typeface="Wingdings" charset="2"/>
              <a:buChar char=""/>
            </a:pPr>
            <a:r>
              <a:rPr lang="en-US" altLang="en-US" sz="2200"/>
              <a:t>System models</a:t>
            </a:r>
          </a:p>
          <a:p>
            <a:pPr eaLnBrk="1">
              <a:spcAft>
                <a:spcPct val="0"/>
              </a:spcAft>
              <a:buSzPct val="45000"/>
              <a:buFont typeface="Wingdings" charset="2"/>
              <a:buChar char=""/>
            </a:pPr>
            <a:r>
              <a:rPr lang="en-US" altLang="en-US" sz="2200"/>
              <a:t>Correctness proofs </a:t>
            </a:r>
          </a:p>
          <a:p>
            <a:pPr eaLnBrk="1">
              <a:spcAft>
                <a:spcPct val="0"/>
              </a:spcAft>
              <a:buSzPct val="45000"/>
              <a:buFont typeface="Wingdings" charset="2"/>
              <a:buChar char=""/>
            </a:pPr>
            <a:r>
              <a:rPr lang="en-US" altLang="en-US" sz="2200" b="1"/>
              <a:t>Correctness</a:t>
            </a:r>
          </a:p>
          <a:p>
            <a:pPr eaLnBrk="1">
              <a:spcAft>
                <a:spcPct val="0"/>
              </a:spcAft>
              <a:buSzPct val="45000"/>
              <a:buFont typeface="Wingdings" charset="2"/>
              <a:buChar char=""/>
            </a:pPr>
            <a:endParaRPr lang="en-US" altLang="en-US" sz="2200"/>
          </a:p>
        </p:txBody>
      </p:sp>
      <p:sp>
        <p:nvSpPr>
          <p:cNvPr id="9223" name="AutoShape 6"/>
          <p:cNvSpPr>
            <a:spLocks noChangeArrowheads="1"/>
          </p:cNvSpPr>
          <p:nvPr/>
        </p:nvSpPr>
        <p:spPr bwMode="auto">
          <a:xfrm>
            <a:off x="1670050" y="5480050"/>
            <a:ext cx="549275" cy="639763"/>
          </a:xfrm>
          <a:prstGeom prst="downArrow">
            <a:avLst>
              <a:gd name="adj1" fmla="val 50000"/>
              <a:gd name="adj2" fmla="val 29119"/>
            </a:avLst>
          </a:prstGeom>
          <a:solidFill>
            <a:srgbClr val="729FCF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anchor="ctr"/>
          <a:lstStyle/>
          <a:p>
            <a:pPr eaLnBrk="1">
              <a:lnSpc>
                <a:spcPct val="94000"/>
              </a:lnSpc>
              <a:buClr>
                <a:srgbClr val="000000"/>
              </a:buClr>
              <a:buSzPct val="100000"/>
              <a:buFont typeface="Times New Roman" charset="0"/>
              <a:buNone/>
            </a:pPr>
            <a:endParaRPr lang="fr-FR" altLang="en-US"/>
          </a:p>
        </p:txBody>
      </p:sp>
      <p:sp>
        <p:nvSpPr>
          <p:cNvPr id="9224" name="Text Box 7"/>
          <p:cNvSpPr txBox="1">
            <a:spLocks noChangeArrowheads="1"/>
          </p:cNvSpPr>
          <p:nvPr/>
        </p:nvSpPr>
        <p:spPr bwMode="auto">
          <a:xfrm>
            <a:off x="373063" y="6243638"/>
            <a:ext cx="2925762" cy="71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61632" rIns="90000" bIns="45000"/>
          <a:lstStyle>
            <a:lvl1pPr marL="215900" indent="-215900"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  <a:buSzPct val="45000"/>
              <a:buFont typeface="Wingdings" charset="2"/>
              <a:buNone/>
            </a:pPr>
            <a:r>
              <a:rPr lang="en-US" altLang="en-US" sz="2200" b="1"/>
              <a:t>Design </a:t>
            </a:r>
          </a:p>
          <a:p>
            <a:pPr algn="ctr" eaLnBrk="1">
              <a:spcAft>
                <a:spcPct val="0"/>
              </a:spcAft>
              <a:buSzPct val="45000"/>
              <a:buFont typeface="Wingdings" charset="2"/>
              <a:buNone/>
            </a:pPr>
            <a:r>
              <a:rPr lang="en-US" altLang="en-US" sz="2200" b="1"/>
              <a:t>(pseudo-code)</a:t>
            </a:r>
          </a:p>
        </p:txBody>
      </p:sp>
      <p:sp>
        <p:nvSpPr>
          <p:cNvPr id="9225" name="Text Box 8"/>
          <p:cNvSpPr txBox="1">
            <a:spLocks noChangeArrowheads="1"/>
          </p:cNvSpPr>
          <p:nvPr/>
        </p:nvSpPr>
        <p:spPr bwMode="auto">
          <a:xfrm>
            <a:off x="3565525" y="3109913"/>
            <a:ext cx="3017838" cy="2278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61632" rIns="90000" bIns="45000"/>
          <a:lstStyle>
            <a:lvl1pPr marL="215900" indent="-215900"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 marL="431800" indent="-215900"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eaLnBrk="1">
              <a:spcAft>
                <a:spcPct val="0"/>
              </a:spcAft>
              <a:buSzPct val="45000"/>
              <a:buFont typeface="Wingdings" charset="2"/>
              <a:buChar char=""/>
            </a:pPr>
            <a:r>
              <a:rPr lang="en-US" altLang="en-US" sz="2200"/>
              <a:t>System models</a:t>
            </a:r>
          </a:p>
          <a:p>
            <a:pPr lvl="1" eaLnBrk="1">
              <a:spcAft>
                <a:spcPct val="0"/>
              </a:spcAft>
              <a:buSzPct val="45000"/>
              <a:buFont typeface="Wingdings" charset="2"/>
              <a:buChar char=""/>
            </a:pPr>
            <a:r>
              <a:rPr lang="en-US" altLang="en-US" sz="2200"/>
              <a:t>shared memory</a:t>
            </a:r>
          </a:p>
          <a:p>
            <a:pPr lvl="1" eaLnBrk="1">
              <a:spcAft>
                <a:spcPct val="0"/>
              </a:spcAft>
              <a:buSzPct val="45000"/>
              <a:buFont typeface="Wingdings" charset="2"/>
              <a:buChar char=""/>
            </a:pPr>
            <a:r>
              <a:rPr lang="en-US" altLang="en-US" sz="2200"/>
              <a:t>message passing</a:t>
            </a:r>
          </a:p>
          <a:p>
            <a:pPr eaLnBrk="1">
              <a:spcAft>
                <a:spcPct val="0"/>
              </a:spcAft>
              <a:buSzPct val="45000"/>
              <a:buFont typeface="Wingdings" charset="2"/>
              <a:buChar char=""/>
            </a:pPr>
            <a:r>
              <a:rPr lang="en-US" altLang="en-US" sz="2200"/>
              <a:t>Finite memory</a:t>
            </a:r>
          </a:p>
          <a:p>
            <a:pPr eaLnBrk="1">
              <a:spcAft>
                <a:spcPct val="0"/>
              </a:spcAft>
              <a:buSzPct val="45000"/>
              <a:buFont typeface="Wingdings" charset="2"/>
              <a:buChar char=""/>
            </a:pPr>
            <a:r>
              <a:rPr lang="en-US" altLang="en-US" sz="2200"/>
              <a:t>Practicality issues</a:t>
            </a:r>
          </a:p>
          <a:p>
            <a:pPr lvl="1" eaLnBrk="1">
              <a:spcAft>
                <a:spcPct val="0"/>
              </a:spcAft>
              <a:buSzPct val="45000"/>
              <a:buFont typeface="Wingdings" charset="2"/>
              <a:buChar char=""/>
            </a:pPr>
            <a:r>
              <a:rPr lang="en-US" altLang="en-US" sz="2200"/>
              <a:t>re-usable objects</a:t>
            </a:r>
          </a:p>
          <a:p>
            <a:pPr eaLnBrk="1">
              <a:spcAft>
                <a:spcPct val="0"/>
              </a:spcAft>
              <a:buSzPct val="45000"/>
              <a:buFont typeface="Wingdings" charset="2"/>
              <a:buChar char=""/>
            </a:pPr>
            <a:r>
              <a:rPr lang="en-US" altLang="en-US" sz="2200" b="1"/>
              <a:t>Performance</a:t>
            </a:r>
          </a:p>
        </p:txBody>
      </p:sp>
      <p:sp>
        <p:nvSpPr>
          <p:cNvPr id="9226" name="AutoShape 9"/>
          <p:cNvSpPr>
            <a:spLocks noChangeArrowheads="1"/>
          </p:cNvSpPr>
          <p:nvPr/>
        </p:nvSpPr>
        <p:spPr bwMode="auto">
          <a:xfrm>
            <a:off x="4765675" y="5480050"/>
            <a:ext cx="549275" cy="639763"/>
          </a:xfrm>
          <a:prstGeom prst="downArrow">
            <a:avLst>
              <a:gd name="adj1" fmla="val 50000"/>
              <a:gd name="adj2" fmla="val 29119"/>
            </a:avLst>
          </a:prstGeom>
          <a:solidFill>
            <a:srgbClr val="729FCF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anchor="ctr"/>
          <a:lstStyle/>
          <a:p>
            <a:pPr eaLnBrk="1">
              <a:lnSpc>
                <a:spcPct val="94000"/>
              </a:lnSpc>
              <a:buClr>
                <a:srgbClr val="000000"/>
              </a:buClr>
              <a:buSzPct val="100000"/>
              <a:buFont typeface="Times New Roman" charset="0"/>
              <a:buNone/>
            </a:pPr>
            <a:endParaRPr lang="fr-FR" altLang="en-US"/>
          </a:p>
        </p:txBody>
      </p:sp>
      <p:sp>
        <p:nvSpPr>
          <p:cNvPr id="9227" name="Text Box 10"/>
          <p:cNvSpPr txBox="1">
            <a:spLocks noChangeArrowheads="1"/>
          </p:cNvSpPr>
          <p:nvPr/>
        </p:nvSpPr>
        <p:spPr bwMode="auto">
          <a:xfrm>
            <a:off x="3468688" y="6243638"/>
            <a:ext cx="2925762" cy="1027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61632" rIns="90000" bIns="45000"/>
          <a:lstStyle>
            <a:lvl1pPr marL="215900" indent="-215900"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  <a:buSzPct val="45000"/>
              <a:buFont typeface="Wingdings" charset="2"/>
              <a:buNone/>
            </a:pPr>
            <a:r>
              <a:rPr lang="en-US" altLang="en-US" sz="2200" b="1"/>
              <a:t>Design </a:t>
            </a:r>
          </a:p>
          <a:p>
            <a:pPr algn="ctr" eaLnBrk="1">
              <a:spcAft>
                <a:spcPct val="0"/>
              </a:spcAft>
              <a:buSzPct val="45000"/>
              <a:buFont typeface="Wingdings" charset="2"/>
              <a:buNone/>
            </a:pPr>
            <a:r>
              <a:rPr lang="en-US" altLang="en-US" sz="2200" b="1"/>
              <a:t>(pseudo-code,</a:t>
            </a:r>
            <a:br>
              <a:rPr lang="en-US" altLang="en-US" sz="2200" b="1"/>
            </a:br>
            <a:r>
              <a:rPr lang="en-US" altLang="en-US" sz="2200" b="1"/>
              <a:t>prototype)</a:t>
            </a:r>
          </a:p>
        </p:txBody>
      </p:sp>
      <p:sp>
        <p:nvSpPr>
          <p:cNvPr id="9228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1pPr>
            <a:lvl2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2pPr>
            <a:lvl3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3pPr>
            <a:lvl4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4pPr>
            <a:lvl5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9pPr>
          </a:lstStyle>
          <a:p>
            <a:pPr>
              <a:buFont typeface="Times New Roman" charset="0"/>
              <a:buNone/>
            </a:pPr>
            <a:fld id="{2A9C8B3B-3D35-8345-B3C8-BB1D5B71B4D8}" type="slidenum">
              <a:rPr lang="en-US" altLang="en-US">
                <a:solidFill>
                  <a:srgbClr val="000000"/>
                </a:solidFill>
                <a:latin typeface="Times New Roman" charset="0"/>
              </a:rPr>
              <a:pPr>
                <a:buFont typeface="Times New Roman" charset="0"/>
                <a:buNone/>
              </a:pPr>
              <a:t>4</a:t>
            </a:fld>
            <a:endParaRPr lang="en-US" altLang="en-US">
              <a:solidFill>
                <a:srgbClr val="000000"/>
              </a:solidFill>
              <a:latin typeface="Times New Roman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buFont typeface="Times New Roman" panose="02020603050405020304" pitchFamily="18" charset="0"/>
              <a:buNone/>
              <a:defRPr/>
            </a:pPr>
            <a:r>
              <a:rPr lang="en-US" altLang="en-US" sz="4409" dirty="0"/>
              <a:t>Intel</a:t>
            </a:r>
            <a:r>
              <a:rPr lang="en-US" altLang="fr-FR" sz="4409" dirty="0"/>
              <a:t>’</a:t>
            </a:r>
            <a:r>
              <a:rPr lang="en-US" altLang="en-US" sz="4409" dirty="0"/>
              <a:t>s transactional synchronization extensions (TSX)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238" y="1768475"/>
            <a:ext cx="9069387" cy="5324475"/>
          </a:xfrm>
        </p:spPr>
        <p:txBody>
          <a:bodyPr rtlCol="0">
            <a:normAutofit/>
          </a:bodyPr>
          <a:lstStyle/>
          <a:p>
            <a:pPr marL="566968" indent="-566968" eaLnBrk="1" fontAlgn="auto" hangingPunct="1">
              <a:lnSpc>
                <a:spcPct val="100000"/>
              </a:lnSpc>
              <a:spcAft>
                <a:spcPts val="0"/>
              </a:spcAft>
              <a:buFont typeface="Arial"/>
              <a:buAutoNum type="arabicPeriod"/>
              <a:defRPr/>
            </a:pPr>
            <a:r>
              <a:rPr lang="en-US" dirty="0">
                <a:solidFill>
                  <a:schemeClr val="accent2"/>
                </a:solidFill>
                <a:ea typeface="+mn-ea"/>
              </a:rPr>
              <a:t>Hardware lock elision (HLE)</a:t>
            </a:r>
          </a:p>
          <a:p>
            <a:pPr eaLnBrk="1" fontAlgn="auto" hangingPunct="1">
              <a:lnSpc>
                <a:spcPct val="100000"/>
              </a:lnSpc>
              <a:spcAft>
                <a:spcPts val="0"/>
              </a:spcAft>
              <a:buFont typeface="Arial"/>
              <a:buChar char="•"/>
              <a:defRPr/>
            </a:pPr>
            <a:r>
              <a:rPr lang="en-US" sz="3086" dirty="0">
                <a:ea typeface="+mn-ea"/>
                <a:cs typeface="Courier"/>
              </a:rPr>
              <a:t>Instruction prefixes:</a:t>
            </a:r>
            <a:endParaRPr lang="en-US" sz="2205" dirty="0">
              <a:latin typeface="Courier"/>
              <a:ea typeface="+mn-ea"/>
              <a:cs typeface="Courier"/>
            </a:endParaRPr>
          </a:p>
          <a:p>
            <a:pPr marL="0" indent="0" eaLnBrk="1" fontAlgn="auto" hangingPunct="1">
              <a:lnSpc>
                <a:spcPct val="100000"/>
              </a:lnSpc>
              <a:spcAft>
                <a:spcPts val="0"/>
              </a:spcAft>
              <a:buFont typeface="Times New Roman" panose="02020603050405020304" pitchFamily="18" charset="0"/>
              <a:buNone/>
              <a:defRPr/>
            </a:pPr>
            <a:r>
              <a:rPr lang="en-US" sz="2205" dirty="0">
                <a:latin typeface="Courier"/>
                <a:ea typeface="+mn-ea"/>
                <a:cs typeface="Courier"/>
              </a:rPr>
              <a:t>	XACQUIRE</a:t>
            </a:r>
          </a:p>
          <a:p>
            <a:pPr marL="0" indent="0" eaLnBrk="1" fontAlgn="auto" hangingPunct="1">
              <a:lnSpc>
                <a:spcPct val="100000"/>
              </a:lnSpc>
              <a:spcAft>
                <a:spcPts val="0"/>
              </a:spcAft>
              <a:buFont typeface="Times New Roman" panose="02020603050405020304" pitchFamily="18" charset="0"/>
              <a:buNone/>
              <a:defRPr/>
            </a:pPr>
            <a:r>
              <a:rPr lang="en-US" sz="2205" dirty="0">
                <a:latin typeface="Courier"/>
                <a:ea typeface="+mn-ea"/>
                <a:cs typeface="Courier"/>
              </a:rPr>
              <a:t>	XRELEASE</a:t>
            </a:r>
          </a:p>
          <a:p>
            <a:pPr marL="0" indent="0" eaLnBrk="1" fontAlgn="auto" hangingPunct="1">
              <a:lnSpc>
                <a:spcPct val="100000"/>
              </a:lnSpc>
              <a:spcAft>
                <a:spcPts val="0"/>
              </a:spcAft>
              <a:buFont typeface="Times New Roman" panose="02020603050405020304" pitchFamily="18" charset="0"/>
              <a:buNone/>
              <a:defRPr/>
            </a:pPr>
            <a:endParaRPr lang="en-US" sz="2646" dirty="0">
              <a:ea typeface="+mn-ea"/>
              <a:cs typeface="Courier"/>
            </a:endParaRPr>
          </a:p>
          <a:p>
            <a:pPr marL="0" indent="0" eaLnBrk="1" fontAlgn="auto" hangingPunct="1">
              <a:lnSpc>
                <a:spcPct val="100000"/>
              </a:lnSpc>
              <a:spcAft>
                <a:spcPts val="0"/>
              </a:spcAft>
              <a:buFont typeface="Times New Roman" panose="02020603050405020304" pitchFamily="18" charset="0"/>
              <a:buNone/>
              <a:defRPr/>
            </a:pPr>
            <a:r>
              <a:rPr lang="en-US" sz="2646" dirty="0">
                <a:ea typeface="+mn-ea"/>
                <a:cs typeface="Courier"/>
              </a:rPr>
              <a:t>Example (GCC):</a:t>
            </a:r>
          </a:p>
          <a:p>
            <a:pPr marL="0" indent="0" eaLnBrk="1" fontAlgn="auto" hangingPunct="1">
              <a:lnSpc>
                <a:spcPct val="100000"/>
              </a:lnSpc>
              <a:spcAft>
                <a:spcPts val="0"/>
              </a:spcAft>
              <a:buFont typeface="Times New Roman" panose="02020603050405020304" pitchFamily="18" charset="0"/>
              <a:buNone/>
              <a:defRPr/>
            </a:pPr>
            <a:r>
              <a:rPr lang="en-US" sz="2205" spc="-165" dirty="0">
                <a:latin typeface="Courier"/>
                <a:ea typeface="+mn-ea"/>
                <a:cs typeface="Courier"/>
              </a:rPr>
              <a:t>__</a:t>
            </a:r>
            <a:r>
              <a:rPr lang="en-US" sz="2205" spc="-165" dirty="0" err="1">
                <a:latin typeface="Courier"/>
                <a:ea typeface="+mn-ea"/>
                <a:cs typeface="Courier"/>
              </a:rPr>
              <a:t>hle</a:t>
            </a:r>
            <a:r>
              <a:rPr lang="en-US" sz="2205" spc="-165" dirty="0">
                <a:latin typeface="Courier"/>
                <a:ea typeface="+mn-ea"/>
                <a:cs typeface="Courier"/>
              </a:rPr>
              <a:t>_{</a:t>
            </a:r>
            <a:r>
              <a:rPr lang="en-US" sz="2205" spc="-165" dirty="0" err="1">
                <a:latin typeface="Courier"/>
                <a:ea typeface="+mn-ea"/>
                <a:cs typeface="Courier"/>
              </a:rPr>
              <a:t>acquire,release</a:t>
            </a:r>
            <a:r>
              <a:rPr lang="en-US" sz="2205" spc="-165" dirty="0">
                <a:latin typeface="Courier"/>
                <a:ea typeface="+mn-ea"/>
                <a:cs typeface="Courier"/>
              </a:rPr>
              <a:t>}_</a:t>
            </a:r>
            <a:r>
              <a:rPr lang="en-US" sz="2205" spc="-165" dirty="0" err="1">
                <a:latin typeface="Courier"/>
                <a:ea typeface="+mn-ea"/>
                <a:cs typeface="Courier"/>
              </a:rPr>
              <a:t>compare_exchange_n</a:t>
            </a:r>
            <a:r>
              <a:rPr lang="en-US" sz="2205" spc="-165" dirty="0">
                <a:latin typeface="Courier"/>
                <a:ea typeface="+mn-ea"/>
                <a:cs typeface="Courier"/>
              </a:rPr>
              <a:t>{1,2,4,8}</a:t>
            </a:r>
            <a:endParaRPr lang="en-US" sz="2205" dirty="0">
              <a:latin typeface="Courier"/>
              <a:ea typeface="+mn-ea"/>
              <a:cs typeface="Courier"/>
            </a:endParaRPr>
          </a:p>
          <a:p>
            <a:pPr eaLnBrk="1" fontAlgn="auto" hangingPunct="1">
              <a:lnSpc>
                <a:spcPct val="100000"/>
              </a:lnSpc>
              <a:spcAft>
                <a:spcPts val="0"/>
              </a:spcAft>
              <a:buFont typeface="Arial"/>
              <a:buChar char="•"/>
              <a:defRPr/>
            </a:pPr>
            <a:endParaRPr lang="en-US" sz="3086" dirty="0">
              <a:ea typeface="+mn-ea"/>
              <a:cs typeface="Courier"/>
            </a:endParaRPr>
          </a:p>
          <a:p>
            <a:pPr eaLnBrk="1" fontAlgn="auto" hangingPunct="1">
              <a:lnSpc>
                <a:spcPct val="100000"/>
              </a:lnSpc>
              <a:spcAft>
                <a:spcPts val="0"/>
              </a:spcAft>
              <a:buFont typeface="Arial"/>
              <a:buChar char="•"/>
              <a:defRPr/>
            </a:pPr>
            <a:r>
              <a:rPr lang="en-US" sz="3086" dirty="0">
                <a:ea typeface="+mn-ea"/>
                <a:cs typeface="Courier"/>
              </a:rPr>
              <a:t>Try to execute critical sections without acquiring/releasing the lock</a:t>
            </a:r>
          </a:p>
          <a:p>
            <a:pPr eaLnBrk="1" fontAlgn="auto" hangingPunct="1">
              <a:lnSpc>
                <a:spcPct val="100000"/>
              </a:lnSpc>
              <a:spcAft>
                <a:spcPts val="0"/>
              </a:spcAft>
              <a:buFont typeface="Arial"/>
              <a:buChar char="•"/>
              <a:defRPr/>
            </a:pPr>
            <a:r>
              <a:rPr lang="en-US" sz="3086" dirty="0">
                <a:ea typeface="+mn-ea"/>
                <a:cs typeface="Courier"/>
              </a:rPr>
              <a:t>If conflict detected, abort and acquire the lock before re-doing the work</a:t>
            </a:r>
          </a:p>
          <a:p>
            <a:pPr marL="0" indent="0" eaLnBrk="1" fontAlgn="auto" hangingPunct="1">
              <a:spcAft>
                <a:spcPts val="0"/>
              </a:spcAft>
              <a:buFont typeface="Times New Roman" panose="02020603050405020304" pitchFamily="18" charset="0"/>
              <a:buNone/>
              <a:defRPr/>
            </a:pPr>
            <a:endParaRPr lang="en-US" sz="3086" dirty="0">
              <a:ea typeface="+mn-ea"/>
              <a:cs typeface="Courier"/>
            </a:endParaRPr>
          </a:p>
          <a:p>
            <a:pPr marL="440975" lvl="1" indent="0" eaLnBrk="1" fontAlgn="auto" hangingPunct="1">
              <a:spcAft>
                <a:spcPts val="0"/>
              </a:spcAft>
              <a:buFont typeface="Times New Roman" panose="02020603050405020304" pitchFamily="18" charset="0"/>
              <a:buNone/>
              <a:defRPr/>
            </a:pPr>
            <a:endParaRPr lang="en-US" dirty="0">
              <a:solidFill>
                <a:srgbClr val="43BB3A"/>
              </a:solidFill>
              <a:ea typeface="+mn-ea"/>
            </a:endParaRPr>
          </a:p>
        </p:txBody>
      </p:sp>
      <p:sp>
        <p:nvSpPr>
          <p:cNvPr id="7885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1pPr>
            <a:lvl2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2pPr>
            <a:lvl3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3pPr>
            <a:lvl4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4pPr>
            <a:lvl5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9pPr>
          </a:lstStyle>
          <a:p>
            <a:pPr>
              <a:buFont typeface="Times New Roman" charset="0"/>
              <a:buNone/>
            </a:pPr>
            <a:fld id="{B9B31BD5-A683-544F-9F77-BA07BB8DFCC1}" type="slidenum">
              <a:rPr lang="en-US" altLang="en-US">
                <a:solidFill>
                  <a:srgbClr val="000000"/>
                </a:solidFill>
                <a:latin typeface="Times New Roman" charset="0"/>
              </a:rPr>
              <a:pPr>
                <a:buFont typeface="Times New Roman" charset="0"/>
                <a:buNone/>
              </a:pPr>
              <a:t>40</a:t>
            </a:fld>
            <a:endParaRPr lang="en-US" altLang="en-US">
              <a:solidFill>
                <a:srgbClr val="000000"/>
              </a:solidFill>
              <a:latin typeface="Times New Roman" charset="0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buFont typeface="Times New Roman" panose="02020603050405020304" pitchFamily="18" charset="0"/>
              <a:buNone/>
              <a:defRPr/>
            </a:pPr>
            <a:r>
              <a:rPr lang="en-US" altLang="en-US" sz="4409" dirty="0"/>
              <a:t>Intel</a:t>
            </a:r>
            <a:r>
              <a:rPr lang="en-US" altLang="fr-FR" sz="4409" dirty="0"/>
              <a:t>’</a:t>
            </a:r>
            <a:r>
              <a:rPr lang="en-US" altLang="en-US" sz="4409" dirty="0"/>
              <a:t>s transactional synchronization extensions (TSX)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marL="0" indent="0" eaLnBrk="1" fontAlgn="auto" hangingPunct="1">
              <a:lnSpc>
                <a:spcPct val="110000"/>
              </a:lnSpc>
              <a:spcAft>
                <a:spcPts val="0"/>
              </a:spcAft>
              <a:buFont typeface="Times New Roman" panose="02020603050405020304" pitchFamily="18" charset="0"/>
              <a:buNone/>
              <a:defRPr/>
            </a:pPr>
            <a:r>
              <a:rPr lang="en-US" dirty="0">
                <a:solidFill>
                  <a:schemeClr val="tx1"/>
                </a:solidFill>
                <a:ea typeface="+mn-ea"/>
              </a:rPr>
              <a:t>2.   </a:t>
            </a:r>
            <a:r>
              <a:rPr lang="en-US" dirty="0">
                <a:solidFill>
                  <a:schemeClr val="accent2"/>
                </a:solidFill>
                <a:ea typeface="+mn-ea"/>
              </a:rPr>
              <a:t>Restricted Transactional Memory (RTM)</a:t>
            </a:r>
          </a:p>
          <a:p>
            <a:pPr marL="0" indent="0" eaLnBrk="1" fontAlgn="auto" hangingPunct="1">
              <a:lnSpc>
                <a:spcPct val="110000"/>
              </a:lnSpc>
              <a:spcAft>
                <a:spcPts val="0"/>
              </a:spcAft>
              <a:buFont typeface="Times New Roman" panose="02020603050405020304" pitchFamily="18" charset="0"/>
              <a:buNone/>
              <a:defRPr/>
            </a:pPr>
            <a:r>
              <a:rPr lang="en-US" dirty="0">
                <a:solidFill>
                  <a:srgbClr val="43BB3A"/>
                </a:solidFill>
                <a:ea typeface="+mn-ea"/>
              </a:rPr>
              <a:t>	</a:t>
            </a:r>
            <a:r>
              <a:rPr lang="en-US" sz="2205" dirty="0">
                <a:latin typeface="Courier"/>
                <a:ea typeface="+mn-ea"/>
                <a:cs typeface="Courier"/>
              </a:rPr>
              <a:t>_</a:t>
            </a:r>
            <a:r>
              <a:rPr lang="en-US" sz="2205" dirty="0" err="1">
                <a:latin typeface="Courier"/>
                <a:ea typeface="+mn-ea"/>
                <a:cs typeface="Courier"/>
              </a:rPr>
              <a:t>xbegin</a:t>
            </a:r>
            <a:r>
              <a:rPr lang="en-US" sz="2205" dirty="0">
                <a:latin typeface="Courier"/>
                <a:ea typeface="+mn-ea"/>
                <a:cs typeface="Courier"/>
              </a:rPr>
              <a:t>();</a:t>
            </a:r>
          </a:p>
          <a:p>
            <a:pPr marL="0" indent="0" eaLnBrk="1" fontAlgn="auto" hangingPunct="1">
              <a:lnSpc>
                <a:spcPct val="110000"/>
              </a:lnSpc>
              <a:spcAft>
                <a:spcPts val="0"/>
              </a:spcAft>
              <a:buFont typeface="Times New Roman" panose="02020603050405020304" pitchFamily="18" charset="0"/>
              <a:buNone/>
              <a:defRPr/>
            </a:pPr>
            <a:r>
              <a:rPr lang="en-US" sz="2205" dirty="0">
                <a:latin typeface="Courier"/>
                <a:ea typeface="+mn-ea"/>
                <a:cs typeface="Courier"/>
              </a:rPr>
              <a:t>	_</a:t>
            </a:r>
            <a:r>
              <a:rPr lang="en-US" sz="2205" dirty="0" err="1">
                <a:latin typeface="Courier"/>
                <a:ea typeface="+mn-ea"/>
                <a:cs typeface="Courier"/>
              </a:rPr>
              <a:t>xabort</a:t>
            </a:r>
            <a:r>
              <a:rPr lang="en-US" sz="2205" dirty="0">
                <a:latin typeface="Courier"/>
                <a:ea typeface="+mn-ea"/>
                <a:cs typeface="Courier"/>
              </a:rPr>
              <a:t>();</a:t>
            </a:r>
          </a:p>
          <a:p>
            <a:pPr marL="0" indent="0" eaLnBrk="1" fontAlgn="auto" hangingPunct="1">
              <a:lnSpc>
                <a:spcPct val="110000"/>
              </a:lnSpc>
              <a:spcAft>
                <a:spcPts val="0"/>
              </a:spcAft>
              <a:buFont typeface="Times New Roman" panose="02020603050405020304" pitchFamily="18" charset="0"/>
              <a:buNone/>
              <a:defRPr/>
            </a:pPr>
            <a:r>
              <a:rPr lang="en-US" sz="2205" dirty="0">
                <a:latin typeface="Courier"/>
                <a:ea typeface="+mn-ea"/>
                <a:cs typeface="Courier"/>
              </a:rPr>
              <a:t>	_</a:t>
            </a:r>
            <a:r>
              <a:rPr lang="en-US" sz="2205" dirty="0" err="1">
                <a:latin typeface="Courier"/>
                <a:ea typeface="+mn-ea"/>
                <a:cs typeface="Courier"/>
              </a:rPr>
              <a:t>xtest</a:t>
            </a:r>
            <a:r>
              <a:rPr lang="en-US" sz="2205" dirty="0">
                <a:latin typeface="Courier"/>
                <a:ea typeface="+mn-ea"/>
                <a:cs typeface="Courier"/>
              </a:rPr>
              <a:t>();</a:t>
            </a:r>
          </a:p>
          <a:p>
            <a:pPr marL="0" indent="0" eaLnBrk="1" fontAlgn="auto" hangingPunct="1">
              <a:lnSpc>
                <a:spcPct val="110000"/>
              </a:lnSpc>
              <a:spcAft>
                <a:spcPts val="0"/>
              </a:spcAft>
              <a:buFont typeface="Times New Roman" panose="02020603050405020304" pitchFamily="18" charset="0"/>
              <a:buNone/>
              <a:defRPr/>
            </a:pPr>
            <a:r>
              <a:rPr lang="en-US" sz="2205" dirty="0">
                <a:latin typeface="Courier"/>
                <a:ea typeface="+mn-ea"/>
                <a:cs typeface="Courier"/>
              </a:rPr>
              <a:t>	_</a:t>
            </a:r>
            <a:r>
              <a:rPr lang="en-US" sz="2205" dirty="0" err="1">
                <a:latin typeface="Courier"/>
                <a:ea typeface="+mn-ea"/>
                <a:cs typeface="Courier"/>
              </a:rPr>
              <a:t>xend</a:t>
            </a:r>
            <a:r>
              <a:rPr lang="en-US" sz="2205" dirty="0">
                <a:latin typeface="Courier"/>
                <a:ea typeface="+mn-ea"/>
                <a:cs typeface="Courier"/>
              </a:rPr>
              <a:t>();</a:t>
            </a:r>
          </a:p>
          <a:p>
            <a:pPr marL="0" indent="0" eaLnBrk="1" fontAlgn="auto" hangingPunct="1">
              <a:lnSpc>
                <a:spcPct val="110000"/>
              </a:lnSpc>
              <a:spcAft>
                <a:spcPts val="0"/>
              </a:spcAft>
              <a:buFont typeface="Times New Roman" panose="02020603050405020304" pitchFamily="18" charset="0"/>
              <a:buNone/>
              <a:defRPr/>
            </a:pPr>
            <a:endParaRPr lang="en-US" sz="2205" dirty="0">
              <a:latin typeface="Courier"/>
              <a:ea typeface="+mn-ea"/>
              <a:cs typeface="Courier"/>
            </a:endParaRPr>
          </a:p>
          <a:p>
            <a:pPr marL="0" indent="0" eaLnBrk="1" fontAlgn="auto" hangingPunct="1">
              <a:lnSpc>
                <a:spcPct val="110000"/>
              </a:lnSpc>
              <a:spcAft>
                <a:spcPts val="0"/>
              </a:spcAft>
              <a:buFont typeface="Times New Roman" panose="02020603050405020304" pitchFamily="18" charset="0"/>
              <a:buNone/>
              <a:defRPr/>
            </a:pPr>
            <a:r>
              <a:rPr lang="en-US" sz="3086" b="1" dirty="0">
                <a:ea typeface="+mn-ea"/>
                <a:cs typeface="Courier"/>
              </a:rPr>
              <a:t>Limitations:</a:t>
            </a:r>
          </a:p>
          <a:p>
            <a:pPr marL="457200" indent="-457200" eaLnBrk="1" fontAlgn="auto" hangingPunct="1">
              <a:lnSpc>
                <a:spcPct val="11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3086" dirty="0">
                <a:ea typeface="+mn-ea"/>
                <a:cs typeface="Courier"/>
              </a:rPr>
              <a:t>Not starvation free</a:t>
            </a:r>
          </a:p>
          <a:p>
            <a:pPr marL="457200" indent="-457200" eaLnBrk="1" fontAlgn="auto" hangingPunct="1">
              <a:lnSpc>
                <a:spcPct val="11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3086" dirty="0">
                <a:ea typeface="+mn-ea"/>
                <a:cs typeface="Courier"/>
              </a:rPr>
              <a:t>Transactions can be aborted various reasons</a:t>
            </a:r>
          </a:p>
          <a:p>
            <a:pPr marL="457200" indent="-457200" eaLnBrk="1" fontAlgn="auto" hangingPunct="1">
              <a:lnSpc>
                <a:spcPct val="11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3086" dirty="0">
                <a:ea typeface="+mn-ea"/>
                <a:cs typeface="Courier"/>
              </a:rPr>
              <a:t>Should have a non-transactional back-up</a:t>
            </a:r>
          </a:p>
          <a:p>
            <a:pPr marL="457200" indent="-457200" eaLnBrk="1" fontAlgn="auto" hangingPunct="1">
              <a:lnSpc>
                <a:spcPct val="11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3086" dirty="0">
                <a:ea typeface="+mn-ea"/>
                <a:cs typeface="Courier"/>
              </a:rPr>
              <a:t>Limited transaction size</a:t>
            </a:r>
          </a:p>
          <a:p>
            <a:pPr marL="0" indent="0" eaLnBrk="1" fontAlgn="auto" hangingPunct="1">
              <a:spcAft>
                <a:spcPts val="0"/>
              </a:spcAft>
              <a:buFont typeface="Times New Roman" panose="02020603050405020304" pitchFamily="18" charset="0"/>
              <a:buNone/>
              <a:defRPr/>
            </a:pPr>
            <a:endParaRPr lang="en-US" sz="2205" dirty="0">
              <a:latin typeface="Courier"/>
              <a:ea typeface="+mn-ea"/>
              <a:cs typeface="Courier"/>
            </a:endParaRPr>
          </a:p>
          <a:p>
            <a:pPr marL="0" indent="0" eaLnBrk="1" fontAlgn="auto" hangingPunct="1">
              <a:spcAft>
                <a:spcPts val="0"/>
              </a:spcAft>
              <a:buFont typeface="Times New Roman" panose="02020603050405020304" pitchFamily="18" charset="0"/>
              <a:buNone/>
              <a:defRPr/>
            </a:pPr>
            <a:endParaRPr lang="en-US" sz="2205" dirty="0">
              <a:ea typeface="+mn-ea"/>
            </a:endParaRPr>
          </a:p>
        </p:txBody>
      </p:sp>
      <p:sp>
        <p:nvSpPr>
          <p:cNvPr id="798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1pPr>
            <a:lvl2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2pPr>
            <a:lvl3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3pPr>
            <a:lvl4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4pPr>
            <a:lvl5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9pPr>
          </a:lstStyle>
          <a:p>
            <a:pPr>
              <a:buFont typeface="Times New Roman" charset="0"/>
              <a:buNone/>
            </a:pPr>
            <a:fld id="{0C505E5E-FC8A-7D42-8D8A-2DC0D065AC48}" type="slidenum">
              <a:rPr lang="en-US" altLang="en-US">
                <a:solidFill>
                  <a:srgbClr val="000000"/>
                </a:solidFill>
                <a:latin typeface="Times New Roman" charset="0"/>
              </a:rPr>
              <a:pPr>
                <a:buFont typeface="Times New Roman" charset="0"/>
                <a:buNone/>
              </a:pPr>
              <a:t>41</a:t>
            </a:fld>
            <a:endParaRPr lang="en-US" altLang="en-US">
              <a:solidFill>
                <a:srgbClr val="000000"/>
              </a:solidFill>
              <a:latin typeface="Times New Roman" charset="0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buFont typeface="Times New Roman" panose="02020603050405020304" pitchFamily="18" charset="0"/>
              <a:buNone/>
              <a:defRPr/>
            </a:pPr>
            <a:r>
              <a:rPr lang="en-US" altLang="en-US" sz="4409" dirty="0"/>
              <a:t>Intel</a:t>
            </a:r>
            <a:r>
              <a:rPr lang="en-US" altLang="fr-FR" sz="4409" dirty="0"/>
              <a:t>’</a:t>
            </a:r>
            <a:r>
              <a:rPr lang="en-US" altLang="en-US" sz="4409" dirty="0"/>
              <a:t>s transactional synchronization extensions (TSX)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566968" indent="-566968" eaLnBrk="1" fontAlgn="auto" hangingPunct="1">
              <a:lnSpc>
                <a:spcPct val="100000"/>
              </a:lnSpc>
              <a:spcAft>
                <a:spcPts val="0"/>
              </a:spcAft>
              <a:buFont typeface="Arial"/>
              <a:buAutoNum type="arabicPeriod" startAt="2"/>
              <a:defRPr/>
            </a:pPr>
            <a:r>
              <a:rPr lang="en-US" dirty="0">
                <a:solidFill>
                  <a:schemeClr val="accent2"/>
                </a:solidFill>
                <a:ea typeface="+mn-ea"/>
              </a:rPr>
              <a:t>Restricted Transactional Memory (RTM)</a:t>
            </a:r>
          </a:p>
          <a:p>
            <a:pPr marL="0" indent="0" eaLnBrk="1" fontAlgn="auto" hangingPunct="1">
              <a:lnSpc>
                <a:spcPct val="100000"/>
              </a:lnSpc>
              <a:spcAft>
                <a:spcPts val="0"/>
              </a:spcAft>
              <a:buFont typeface="Times New Roman" panose="02020603050405020304" pitchFamily="18" charset="0"/>
              <a:buNone/>
              <a:defRPr/>
            </a:pPr>
            <a:endParaRPr lang="en-US" sz="3086" dirty="0">
              <a:latin typeface="+mj-lt"/>
              <a:ea typeface="+mn-ea"/>
              <a:cs typeface="Courier"/>
            </a:endParaRPr>
          </a:p>
          <a:p>
            <a:pPr marL="0" indent="0" eaLnBrk="1" fontAlgn="auto" hangingPunct="1">
              <a:lnSpc>
                <a:spcPct val="100000"/>
              </a:lnSpc>
              <a:spcAft>
                <a:spcPts val="0"/>
              </a:spcAft>
              <a:buFont typeface="Times New Roman" panose="02020603050405020304" pitchFamily="18" charset="0"/>
              <a:buNone/>
              <a:defRPr/>
            </a:pPr>
            <a:r>
              <a:rPr lang="en-US" sz="3086" dirty="0">
                <a:latin typeface="+mj-lt"/>
                <a:ea typeface="+mn-ea"/>
                <a:cs typeface="Courier"/>
              </a:rPr>
              <a:t>Example:</a:t>
            </a:r>
          </a:p>
          <a:p>
            <a:pPr marL="0" indent="0" eaLnBrk="1" fontAlgn="auto" hangingPunct="1">
              <a:lnSpc>
                <a:spcPct val="100000"/>
              </a:lnSpc>
              <a:spcAft>
                <a:spcPts val="0"/>
              </a:spcAft>
              <a:buFont typeface="Times New Roman" panose="02020603050405020304" pitchFamily="18" charset="0"/>
              <a:buNone/>
              <a:defRPr/>
            </a:pPr>
            <a:r>
              <a:rPr lang="en-US" sz="2205" dirty="0">
                <a:latin typeface="Courier"/>
                <a:ea typeface="+mn-ea"/>
                <a:cs typeface="Courier"/>
              </a:rPr>
              <a:t>	if </a:t>
            </a:r>
            <a:r>
              <a:rPr lang="en-US" sz="2205" dirty="0">
                <a:solidFill>
                  <a:schemeClr val="tx1"/>
                </a:solidFill>
                <a:latin typeface="Courier"/>
                <a:ea typeface="+mn-ea"/>
                <a:cs typeface="Courier"/>
              </a:rPr>
              <a:t>(</a:t>
            </a:r>
            <a:r>
              <a:rPr lang="en-US" sz="2205" dirty="0">
                <a:solidFill>
                  <a:srgbClr val="C00000"/>
                </a:solidFill>
                <a:latin typeface="Courier"/>
                <a:ea typeface="+mn-ea"/>
                <a:cs typeface="Courier"/>
              </a:rPr>
              <a:t>_</a:t>
            </a:r>
            <a:r>
              <a:rPr lang="en-US" sz="2205" dirty="0" err="1">
                <a:solidFill>
                  <a:srgbClr val="C00000"/>
                </a:solidFill>
                <a:latin typeface="Courier"/>
                <a:ea typeface="+mn-ea"/>
                <a:cs typeface="Courier"/>
              </a:rPr>
              <a:t>xbegin</a:t>
            </a:r>
            <a:r>
              <a:rPr lang="en-US" sz="2205" dirty="0">
                <a:solidFill>
                  <a:srgbClr val="C00000"/>
                </a:solidFill>
                <a:latin typeface="Courier"/>
                <a:ea typeface="+mn-ea"/>
                <a:cs typeface="Courier"/>
              </a:rPr>
              <a:t>() </a:t>
            </a:r>
            <a:r>
              <a:rPr lang="en-US" sz="2205" dirty="0">
                <a:latin typeface="Courier"/>
                <a:ea typeface="+mn-ea"/>
                <a:cs typeface="Courier"/>
              </a:rPr>
              <a:t>== _XBEGIN_STARTED){</a:t>
            </a:r>
          </a:p>
          <a:p>
            <a:pPr marL="0" indent="0" eaLnBrk="1" fontAlgn="auto" hangingPunct="1">
              <a:lnSpc>
                <a:spcPct val="100000"/>
              </a:lnSpc>
              <a:spcAft>
                <a:spcPts val="0"/>
              </a:spcAft>
              <a:buFont typeface="Times New Roman" panose="02020603050405020304" pitchFamily="18" charset="0"/>
              <a:buNone/>
              <a:defRPr/>
            </a:pPr>
            <a:r>
              <a:rPr lang="en-US" sz="2205" dirty="0">
                <a:latin typeface="Courier"/>
                <a:ea typeface="+mn-ea"/>
                <a:cs typeface="Courier"/>
              </a:rPr>
              <a:t>		counter = counter + 1;</a:t>
            </a:r>
          </a:p>
          <a:p>
            <a:pPr marL="0" indent="0" eaLnBrk="1" fontAlgn="auto" hangingPunct="1">
              <a:lnSpc>
                <a:spcPct val="100000"/>
              </a:lnSpc>
              <a:spcAft>
                <a:spcPts val="0"/>
              </a:spcAft>
              <a:buFont typeface="Times New Roman" panose="02020603050405020304" pitchFamily="18" charset="0"/>
              <a:buNone/>
              <a:defRPr/>
            </a:pPr>
            <a:r>
              <a:rPr lang="en-US" sz="2205" dirty="0">
                <a:latin typeface="Courier"/>
                <a:ea typeface="+mn-ea"/>
                <a:cs typeface="Courier"/>
              </a:rPr>
              <a:t>		</a:t>
            </a:r>
            <a:r>
              <a:rPr lang="en-US" sz="2205" dirty="0">
                <a:solidFill>
                  <a:srgbClr val="C00000"/>
                </a:solidFill>
                <a:latin typeface="Courier"/>
                <a:ea typeface="+mn-ea"/>
                <a:cs typeface="Courier"/>
              </a:rPr>
              <a:t>_</a:t>
            </a:r>
            <a:r>
              <a:rPr lang="en-US" sz="2205" dirty="0" err="1">
                <a:solidFill>
                  <a:srgbClr val="C00000"/>
                </a:solidFill>
                <a:latin typeface="Courier"/>
                <a:ea typeface="+mn-ea"/>
                <a:cs typeface="Courier"/>
              </a:rPr>
              <a:t>xend</a:t>
            </a:r>
            <a:r>
              <a:rPr lang="en-US" sz="2205" dirty="0">
                <a:solidFill>
                  <a:srgbClr val="C00000"/>
                </a:solidFill>
                <a:latin typeface="Courier"/>
                <a:ea typeface="+mn-ea"/>
                <a:cs typeface="Courier"/>
              </a:rPr>
              <a:t>();</a:t>
            </a:r>
          </a:p>
          <a:p>
            <a:pPr marL="0" indent="0" eaLnBrk="1" fontAlgn="auto" hangingPunct="1">
              <a:lnSpc>
                <a:spcPct val="100000"/>
              </a:lnSpc>
              <a:spcAft>
                <a:spcPts val="0"/>
              </a:spcAft>
              <a:buFont typeface="Times New Roman" panose="02020603050405020304" pitchFamily="18" charset="0"/>
              <a:buNone/>
              <a:defRPr/>
            </a:pPr>
            <a:r>
              <a:rPr lang="en-US" sz="2205" dirty="0">
                <a:latin typeface="Courier"/>
                <a:ea typeface="+mn-ea"/>
                <a:cs typeface="Courier"/>
              </a:rPr>
              <a:t>	} else {</a:t>
            </a:r>
          </a:p>
          <a:p>
            <a:pPr marL="0" indent="0" eaLnBrk="1" fontAlgn="auto" hangingPunct="1">
              <a:lnSpc>
                <a:spcPct val="100000"/>
              </a:lnSpc>
              <a:spcAft>
                <a:spcPts val="0"/>
              </a:spcAft>
              <a:buFont typeface="Times New Roman" panose="02020603050405020304" pitchFamily="18" charset="0"/>
              <a:buNone/>
              <a:defRPr/>
            </a:pPr>
            <a:r>
              <a:rPr lang="en-US" sz="2205" dirty="0">
                <a:latin typeface="Courier"/>
                <a:ea typeface="+mn-ea"/>
                <a:cs typeface="Courier"/>
              </a:rPr>
              <a:t>		__</a:t>
            </a:r>
            <a:r>
              <a:rPr lang="en-US" sz="2205" dirty="0" err="1">
                <a:latin typeface="Courier"/>
                <a:ea typeface="+mn-ea"/>
                <a:cs typeface="Courier"/>
              </a:rPr>
              <a:t>sync_fetch_and_add</a:t>
            </a:r>
            <a:r>
              <a:rPr lang="en-US" sz="2205" dirty="0">
                <a:latin typeface="Courier"/>
                <a:ea typeface="+mn-ea"/>
                <a:cs typeface="Courier"/>
              </a:rPr>
              <a:t>(&amp;counter,1);</a:t>
            </a:r>
          </a:p>
          <a:p>
            <a:pPr marL="0" indent="0" eaLnBrk="1" fontAlgn="auto" hangingPunct="1">
              <a:lnSpc>
                <a:spcPct val="100000"/>
              </a:lnSpc>
              <a:spcAft>
                <a:spcPts val="0"/>
              </a:spcAft>
              <a:buFont typeface="Times New Roman" panose="02020603050405020304" pitchFamily="18" charset="0"/>
              <a:buNone/>
              <a:defRPr/>
            </a:pPr>
            <a:r>
              <a:rPr lang="en-US" sz="2205" dirty="0">
                <a:latin typeface="Courier"/>
                <a:ea typeface="+mn-ea"/>
                <a:cs typeface="Courier"/>
              </a:rPr>
              <a:t>	}</a:t>
            </a:r>
            <a:endParaRPr lang="en-US" sz="3086" dirty="0">
              <a:ea typeface="+mn-ea"/>
              <a:cs typeface="Courier"/>
            </a:endParaRPr>
          </a:p>
          <a:p>
            <a:pPr marL="0" indent="0" eaLnBrk="1" fontAlgn="auto" hangingPunct="1">
              <a:lnSpc>
                <a:spcPct val="100000"/>
              </a:lnSpc>
              <a:spcAft>
                <a:spcPts val="0"/>
              </a:spcAft>
              <a:buFont typeface="Times New Roman" panose="02020603050405020304" pitchFamily="18" charset="0"/>
              <a:buNone/>
              <a:defRPr/>
            </a:pPr>
            <a:endParaRPr lang="en-US" sz="2205" dirty="0">
              <a:latin typeface="Courier"/>
              <a:ea typeface="+mn-ea"/>
              <a:cs typeface="Courier"/>
            </a:endParaRPr>
          </a:p>
          <a:p>
            <a:pPr marL="0" indent="0" eaLnBrk="1" fontAlgn="auto" hangingPunct="1">
              <a:lnSpc>
                <a:spcPct val="100000"/>
              </a:lnSpc>
              <a:spcAft>
                <a:spcPts val="0"/>
              </a:spcAft>
              <a:buFont typeface="Times New Roman" panose="02020603050405020304" pitchFamily="18" charset="0"/>
              <a:buNone/>
              <a:defRPr/>
            </a:pPr>
            <a:endParaRPr lang="en-US" sz="2205" dirty="0">
              <a:ea typeface="+mn-ea"/>
            </a:endParaRPr>
          </a:p>
        </p:txBody>
      </p:sp>
      <p:sp>
        <p:nvSpPr>
          <p:cNvPr id="8090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1pPr>
            <a:lvl2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2pPr>
            <a:lvl3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3pPr>
            <a:lvl4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4pPr>
            <a:lvl5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9pPr>
          </a:lstStyle>
          <a:p>
            <a:pPr>
              <a:buFont typeface="Times New Roman" charset="0"/>
              <a:buNone/>
            </a:pPr>
            <a:fld id="{938BBD2D-2519-2243-AC24-589FCA7C2F6F}" type="slidenum">
              <a:rPr lang="en-US" altLang="en-US">
                <a:solidFill>
                  <a:srgbClr val="000000"/>
                </a:solidFill>
                <a:latin typeface="Times New Roman" charset="0"/>
              </a:rPr>
              <a:pPr>
                <a:buFont typeface="Times New Roman" charset="0"/>
                <a:buNone/>
              </a:pPr>
              <a:t>42</a:t>
            </a:fld>
            <a:endParaRPr lang="en-US" altLang="en-US">
              <a:solidFill>
                <a:srgbClr val="000000"/>
              </a:solidFill>
              <a:latin typeface="Times New Roman" charset="0"/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0975" cy="1262063"/>
          </a:xfrm>
        </p:spPr>
        <p:txBody>
          <a:bodyPr tIns="33264"/>
          <a:lstStyle/>
          <a:p>
            <a:pPr eaLnBrk="1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  <a:defRPr/>
            </a:pPr>
            <a:r>
              <a:rPr lang="en-US">
                <a:ea typeface="+mj-ea"/>
              </a:rPr>
              <a:t>Outline</a:t>
            </a: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03238" y="1768475"/>
            <a:ext cx="9070975" cy="4384675"/>
          </a:xfrm>
        </p:spPr>
        <p:txBody>
          <a:bodyPr/>
          <a:lstStyle/>
          <a:p>
            <a:pPr marL="431800" indent="-323850" eaLnBrk="1">
              <a:buSzPct val="45000"/>
              <a:buFont typeface="Wingdings" charset="0"/>
              <a:buChar char="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  <a:defRPr/>
            </a:pPr>
            <a:r>
              <a:rPr lang="en-US" dirty="0">
                <a:ea typeface="+mn-ea"/>
              </a:rPr>
              <a:t>CPU caches</a:t>
            </a:r>
          </a:p>
          <a:p>
            <a:pPr marL="431800" indent="-323850" eaLnBrk="1">
              <a:buSzPct val="45000"/>
              <a:buFont typeface="Wingdings" charset="0"/>
              <a:buChar char="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  <a:defRPr/>
            </a:pPr>
            <a:r>
              <a:rPr lang="en-US" dirty="0">
                <a:ea typeface="+mn-ea"/>
              </a:rPr>
              <a:t>Cache coherence</a:t>
            </a:r>
          </a:p>
          <a:p>
            <a:pPr marL="431800" indent="-323850" eaLnBrk="1">
              <a:buSzPct val="45000"/>
              <a:buFont typeface="Wingdings" charset="0"/>
              <a:buChar char="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  <a:defRPr/>
            </a:pPr>
            <a:r>
              <a:rPr lang="en-US" dirty="0">
                <a:ea typeface="+mn-ea"/>
              </a:rPr>
              <a:t>Placement of data</a:t>
            </a:r>
          </a:p>
          <a:p>
            <a:pPr marL="431800" indent="-323850" eaLnBrk="1">
              <a:buSzPct val="45000"/>
              <a:buFont typeface="Wingdings" charset="0"/>
              <a:buChar char="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  <a:defRPr/>
            </a:pPr>
            <a:r>
              <a:rPr lang="en-US" dirty="0"/>
              <a:t>Hardware synchronization instructions</a:t>
            </a:r>
          </a:p>
          <a:p>
            <a:pPr marL="431800" indent="-323850" eaLnBrk="1">
              <a:buSzPct val="45000"/>
              <a:buFont typeface="Wingdings" charset="0"/>
              <a:buChar char="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  <a:defRPr/>
            </a:pPr>
            <a:r>
              <a:rPr lang="en-US" b="1" dirty="0"/>
              <a:t>Correctness: Memory model &amp; compiler</a:t>
            </a:r>
          </a:p>
          <a:p>
            <a:pPr marL="431800" indent="-323850" eaLnBrk="1">
              <a:buSzPct val="45000"/>
              <a:buFont typeface="Wingdings" charset="0"/>
              <a:buChar char="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  <a:defRPr/>
            </a:pPr>
            <a:r>
              <a:rPr lang="en-US" dirty="0"/>
              <a:t>Performance: Programming techniques</a:t>
            </a:r>
          </a:p>
        </p:txBody>
      </p:sp>
      <p:sp>
        <p:nvSpPr>
          <p:cNvPr id="81924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1pPr>
            <a:lvl2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2pPr>
            <a:lvl3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3pPr>
            <a:lvl4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4pPr>
            <a:lvl5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9pPr>
          </a:lstStyle>
          <a:p>
            <a:pPr>
              <a:buFont typeface="Times New Roman" charset="0"/>
              <a:buNone/>
            </a:pPr>
            <a:fld id="{AE0974F8-18D4-5E45-9B52-1C37B8F5A8F2}" type="slidenum">
              <a:rPr lang="en-US" altLang="en-US">
                <a:solidFill>
                  <a:srgbClr val="000000"/>
                </a:solidFill>
                <a:latin typeface="Times New Roman" charset="0"/>
              </a:rPr>
              <a:pPr>
                <a:buFont typeface="Times New Roman" charset="0"/>
                <a:buNone/>
              </a:pPr>
              <a:t>43</a:t>
            </a:fld>
            <a:endParaRPr lang="en-US" altLang="en-US">
              <a:solidFill>
                <a:srgbClr val="000000"/>
              </a:solidFill>
              <a:latin typeface="Times New Roman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MS PGothic" charset="-128"/>
              </a:rPr>
              <a:t>Concurrent algorithm correctness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dirty="0">
                <a:ea typeface="+mn-ea"/>
              </a:rPr>
              <a:t>Designing </a:t>
            </a:r>
            <a:r>
              <a:rPr lang="en-US" b="1" dirty="0">
                <a:solidFill>
                  <a:schemeClr val="accent2"/>
                </a:solidFill>
                <a:ea typeface="+mn-ea"/>
              </a:rPr>
              <a:t>correct</a:t>
            </a:r>
            <a:r>
              <a:rPr lang="en-US" dirty="0">
                <a:solidFill>
                  <a:schemeClr val="accent2"/>
                </a:solidFill>
                <a:ea typeface="+mn-ea"/>
              </a:rPr>
              <a:t> </a:t>
            </a:r>
            <a:r>
              <a:rPr lang="en-US" dirty="0">
                <a:ea typeface="+mn-ea"/>
              </a:rPr>
              <a:t>concurrent algorithms:</a:t>
            </a:r>
          </a:p>
          <a:p>
            <a:pPr marL="503972" lvl="1" indent="0" eaLnBrk="1" fontAlgn="auto" hangingPunct="1">
              <a:spcAft>
                <a:spcPts val="0"/>
              </a:spcAft>
              <a:buFont typeface="Times New Roman" panose="02020603050405020304" pitchFamily="18" charset="0"/>
              <a:buNone/>
              <a:defRPr/>
            </a:pPr>
            <a:r>
              <a:rPr lang="en-US" dirty="0">
                <a:ea typeface="+mn-ea"/>
              </a:rPr>
              <a:t>1. Theoretical part </a:t>
            </a:r>
          </a:p>
          <a:p>
            <a:pPr marL="503972" lvl="1" indent="0" eaLnBrk="1" fontAlgn="auto" hangingPunct="1">
              <a:spcAft>
                <a:spcPts val="0"/>
              </a:spcAft>
              <a:buFont typeface="Times New Roman" panose="02020603050405020304" pitchFamily="18" charset="0"/>
              <a:buNone/>
              <a:defRPr/>
            </a:pPr>
            <a:r>
              <a:rPr lang="en-US" dirty="0">
                <a:ea typeface="+mn-ea"/>
              </a:rPr>
              <a:t>2. </a:t>
            </a:r>
            <a:r>
              <a:rPr lang="en-US" b="1" dirty="0">
                <a:ea typeface="+mn-ea"/>
              </a:rPr>
              <a:t>Practical part </a:t>
            </a:r>
            <a:r>
              <a:rPr lang="en-US" b="1" dirty="0">
                <a:ea typeface="+mn-ea"/>
                <a:sym typeface="Wingdings" panose="05000000000000000000" pitchFamily="2" charset="2"/>
              </a:rPr>
              <a:t> involves implementation</a:t>
            </a:r>
            <a:endParaRPr lang="en-US" b="1" dirty="0">
              <a:ea typeface="+mn-ea"/>
            </a:endParaRPr>
          </a:p>
          <a:p>
            <a:pPr lvl="1" eaLnBrk="1" fontAlgn="auto" hangingPunct="1">
              <a:spcAft>
                <a:spcPts val="0"/>
              </a:spcAft>
              <a:buFont typeface="Arial"/>
              <a:buChar char="–"/>
              <a:defRPr/>
            </a:pPr>
            <a:endParaRPr lang="en-US" b="1" dirty="0">
              <a:ea typeface="+mn-ea"/>
            </a:endParaRPr>
          </a:p>
          <a:p>
            <a:pPr marL="0" indent="0" algn="ctr" eaLnBrk="1" fontAlgn="auto" hangingPunct="1">
              <a:spcAft>
                <a:spcPts val="0"/>
              </a:spcAft>
              <a:buFont typeface="Times New Roman" panose="02020603050405020304" pitchFamily="18" charset="0"/>
              <a:buNone/>
              <a:defRPr/>
            </a:pPr>
            <a:r>
              <a:rPr lang="en-US" sz="3600" dirty="0">
                <a:solidFill>
                  <a:schemeClr val="accent2"/>
                </a:solidFill>
                <a:ea typeface="+mn-ea"/>
              </a:rPr>
              <a:t>The </a:t>
            </a:r>
            <a:r>
              <a:rPr lang="en-US" sz="3600" dirty="0">
                <a:solidFill>
                  <a:srgbClr val="C00000"/>
                </a:solidFill>
                <a:ea typeface="+mn-ea"/>
              </a:rPr>
              <a:t>processor</a:t>
            </a:r>
            <a:r>
              <a:rPr lang="en-US" sz="3600" dirty="0">
                <a:solidFill>
                  <a:schemeClr val="accent2"/>
                </a:solidFill>
                <a:ea typeface="+mn-ea"/>
              </a:rPr>
              <a:t> and the </a:t>
            </a:r>
            <a:r>
              <a:rPr lang="en-US" sz="3600" dirty="0">
                <a:solidFill>
                  <a:srgbClr val="C00000"/>
                </a:solidFill>
                <a:ea typeface="+mn-ea"/>
              </a:rPr>
              <a:t>compiler</a:t>
            </a:r>
            <a:r>
              <a:rPr lang="en-US" sz="3600" dirty="0">
                <a:solidFill>
                  <a:schemeClr val="accent2"/>
                </a:solidFill>
                <a:ea typeface="+mn-ea"/>
              </a:rPr>
              <a:t> optimize assuming no concurrency!</a:t>
            </a:r>
          </a:p>
          <a:p>
            <a:pPr marL="0" indent="0" algn="ctr" eaLnBrk="1" fontAlgn="auto" hangingPunct="1">
              <a:spcAft>
                <a:spcPts val="0"/>
              </a:spcAft>
              <a:buFont typeface="Times New Roman" panose="02020603050405020304" pitchFamily="18" charset="0"/>
              <a:buNone/>
              <a:defRPr/>
            </a:pPr>
            <a:r>
              <a:rPr lang="en-US" sz="8800" dirty="0">
                <a:solidFill>
                  <a:schemeClr val="accent2"/>
                </a:solidFill>
                <a:ea typeface="+mn-ea"/>
                <a:sym typeface="Wingdings" panose="05000000000000000000" pitchFamily="2" charset="2"/>
              </a:rPr>
              <a:t></a:t>
            </a:r>
            <a:endParaRPr lang="en-US" sz="3600" dirty="0">
              <a:solidFill>
                <a:schemeClr val="accent2"/>
              </a:solidFill>
              <a:ea typeface="+mn-ea"/>
            </a:endParaRPr>
          </a:p>
        </p:txBody>
      </p:sp>
      <p:sp>
        <p:nvSpPr>
          <p:cNvPr id="83972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1pPr>
            <a:lvl2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2pPr>
            <a:lvl3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3pPr>
            <a:lvl4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4pPr>
            <a:lvl5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9pPr>
          </a:lstStyle>
          <a:p>
            <a:pPr>
              <a:buFont typeface="Times New Roman" charset="0"/>
              <a:buNone/>
            </a:pPr>
            <a:fld id="{85ABC88C-87F0-6745-949C-1DD337910C41}" type="slidenum">
              <a:rPr lang="en-US" altLang="en-US">
                <a:solidFill>
                  <a:srgbClr val="000000"/>
                </a:solidFill>
                <a:latin typeface="Times New Roman" charset="0"/>
              </a:rPr>
              <a:pPr>
                <a:buFont typeface="Times New Roman" charset="0"/>
                <a:buNone/>
              </a:pPr>
              <a:t>44</a:t>
            </a:fld>
            <a:endParaRPr lang="en-US" altLang="en-US">
              <a:solidFill>
                <a:srgbClr val="000000"/>
              </a:solidFill>
              <a:latin typeface="Times New Roman" charset="0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MS PGothic" charset="-128"/>
              </a:rPr>
              <a:t>The memory consistency model</a:t>
            </a:r>
          </a:p>
        </p:txBody>
      </p:sp>
      <p:sp>
        <p:nvSpPr>
          <p:cNvPr id="849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/>
            <a:r>
              <a:rPr lang="en-US" altLang="en-US">
                <a:ea typeface="MS PGothic" charset="-128"/>
              </a:rPr>
              <a:t> 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139950" y="2601913"/>
          <a:ext cx="5800726" cy="158114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9003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003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73227">
                <a:tc>
                  <a:txBody>
                    <a:bodyPr/>
                    <a:lstStyle/>
                    <a:p>
                      <a:pPr algn="ctr"/>
                      <a:r>
                        <a:rPr lang="en-US" sz="3100" b="1" dirty="0">
                          <a:solidFill>
                            <a:schemeClr val="accent2"/>
                          </a:solidFill>
                        </a:rPr>
                        <a:t>P1</a:t>
                      </a:r>
                    </a:p>
                  </a:txBody>
                  <a:tcPr marL="100821" marR="100821" marT="50364" marB="50364">
                    <a:lnL>
                      <a:noFill/>
                    </a:lnL>
                    <a:lnR w="762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100" b="1" dirty="0">
                          <a:solidFill>
                            <a:schemeClr val="accent2"/>
                          </a:solidFill>
                        </a:rPr>
                        <a:t>P2</a:t>
                      </a:r>
                    </a:p>
                  </a:txBody>
                  <a:tcPr marL="100821" marR="100821" marT="50364" marB="50364">
                    <a:lnL w="762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3961">
                <a:tc>
                  <a:txBody>
                    <a:bodyPr/>
                    <a:lstStyle/>
                    <a:p>
                      <a:pPr algn="ctr"/>
                      <a:r>
                        <a:rPr lang="en-US" sz="2600" dirty="0">
                          <a:latin typeface="Courier"/>
                          <a:cs typeface="Courier"/>
                        </a:rPr>
                        <a:t>A = 1;</a:t>
                      </a:r>
                    </a:p>
                  </a:txBody>
                  <a:tcPr marL="100821" marR="100821" marT="50364" marB="50364">
                    <a:lnL>
                      <a:noFill/>
                    </a:lnL>
                    <a:lnR w="762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  <a:alpha val="2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>
                          <a:latin typeface="Courier"/>
                          <a:cs typeface="Courier"/>
                        </a:rPr>
                        <a:t>B = 1;</a:t>
                      </a:r>
                    </a:p>
                  </a:txBody>
                  <a:tcPr marL="100821" marR="100821" marT="50364" marB="50364">
                    <a:lnL w="762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65000"/>
                        <a:alpha val="24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3961">
                <a:tc>
                  <a:txBody>
                    <a:bodyPr/>
                    <a:lstStyle/>
                    <a:p>
                      <a:pPr algn="ctr"/>
                      <a:r>
                        <a:rPr lang="en-US" sz="2600" dirty="0">
                          <a:latin typeface="Courier"/>
                          <a:cs typeface="Courier"/>
                        </a:rPr>
                        <a:t>r1</a:t>
                      </a:r>
                      <a:r>
                        <a:rPr lang="en-US" sz="2600" baseline="0" dirty="0">
                          <a:latin typeface="Courier"/>
                          <a:cs typeface="Courier"/>
                        </a:rPr>
                        <a:t> = B;</a:t>
                      </a:r>
                      <a:endParaRPr lang="en-US" sz="2600" dirty="0">
                        <a:latin typeface="Courier"/>
                        <a:cs typeface="Courier"/>
                      </a:endParaRPr>
                    </a:p>
                  </a:txBody>
                  <a:tcPr marL="100821" marR="100821" marT="50364" marB="50364">
                    <a:lnL>
                      <a:noFill/>
                    </a:lnL>
                    <a:lnR w="762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65000"/>
                        <a:alpha val="2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>
                          <a:latin typeface="Courier"/>
                          <a:cs typeface="Courier"/>
                        </a:rPr>
                        <a:t>r2 = A;</a:t>
                      </a:r>
                    </a:p>
                  </a:txBody>
                  <a:tcPr marL="100821" marR="100821" marT="50364" marB="50364">
                    <a:lnL w="762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65000"/>
                        <a:alpha val="24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2539" name="TextBox 4"/>
          <p:cNvSpPr txBox="1">
            <a:spLocks noChangeArrowheads="1"/>
          </p:cNvSpPr>
          <p:nvPr/>
        </p:nvSpPr>
        <p:spPr bwMode="auto">
          <a:xfrm>
            <a:off x="1323975" y="1751013"/>
            <a:ext cx="7767638" cy="858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lnSpc>
                <a:spcPct val="94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en-US" altLang="en-US" sz="2646">
                <a:latin typeface="Courier" pitchFamily="49" charset="0"/>
              </a:rPr>
              <a:t>//A, B shared variables, initially 0;</a:t>
            </a:r>
          </a:p>
          <a:p>
            <a:pPr eaLnBrk="1" hangingPunct="1">
              <a:lnSpc>
                <a:spcPct val="94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en-US" altLang="en-US" sz="2646">
                <a:latin typeface="Courier" pitchFamily="49" charset="0"/>
              </a:rPr>
              <a:t>//r1, r2 – local variables;</a:t>
            </a:r>
          </a:p>
        </p:txBody>
      </p:sp>
      <p:sp>
        <p:nvSpPr>
          <p:cNvPr id="22540" name="TextBox 5"/>
          <p:cNvSpPr txBox="1">
            <a:spLocks noChangeArrowheads="1"/>
          </p:cNvSpPr>
          <p:nvPr/>
        </p:nvSpPr>
        <p:spPr bwMode="auto">
          <a:xfrm>
            <a:off x="1693863" y="4278313"/>
            <a:ext cx="6692900" cy="92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94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en-US" altLang="en-US" sz="3527" dirty="0">
                <a:solidFill>
                  <a:schemeClr val="accent2"/>
                </a:solidFill>
                <a:latin typeface="+mn-lt"/>
              </a:rPr>
              <a:t>What values can r1 and r2 take?</a:t>
            </a:r>
          </a:p>
          <a:p>
            <a:pPr algn="ctr" eaLnBrk="1" hangingPunct="1">
              <a:lnSpc>
                <a:spcPct val="94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en-US" altLang="en-US" sz="2205" dirty="0">
                <a:latin typeface="+mn-lt"/>
              </a:rPr>
              <a:t>(assume x86 processor)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335213" y="5568950"/>
            <a:ext cx="5410200" cy="162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94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en-US" altLang="en-US" sz="3527" dirty="0">
                <a:latin typeface="+mn-lt"/>
              </a:rPr>
              <a:t>Answer: </a:t>
            </a:r>
          </a:p>
          <a:p>
            <a:pPr algn="ctr" eaLnBrk="1" hangingPunct="1">
              <a:lnSpc>
                <a:spcPct val="94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en-US" altLang="en-US" sz="3527" dirty="0">
                <a:latin typeface="+mn-lt"/>
              </a:rPr>
              <a:t>(0,1), (1,0), (1,1) </a:t>
            </a:r>
            <a:r>
              <a:rPr lang="en-US" altLang="en-US" sz="3527" dirty="0">
                <a:solidFill>
                  <a:srgbClr val="CC0000"/>
                </a:solidFill>
                <a:latin typeface="+mn-lt"/>
              </a:rPr>
              <a:t>and (0,0)</a:t>
            </a:r>
          </a:p>
          <a:p>
            <a:pPr algn="ctr" eaLnBrk="1" hangingPunct="1">
              <a:lnSpc>
                <a:spcPct val="94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en-US" altLang="en-US" sz="3527" dirty="0">
                <a:latin typeface="+mn-lt"/>
              </a:rPr>
              <a:t> </a:t>
            </a:r>
            <a:endParaRPr lang="en-US" altLang="en-US" sz="2205" dirty="0">
              <a:latin typeface="+mn-lt"/>
            </a:endParaRPr>
          </a:p>
        </p:txBody>
      </p:sp>
      <p:sp>
        <p:nvSpPr>
          <p:cNvPr id="85007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1pPr>
            <a:lvl2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2pPr>
            <a:lvl3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3pPr>
            <a:lvl4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4pPr>
            <a:lvl5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9pPr>
          </a:lstStyle>
          <a:p>
            <a:pPr>
              <a:buFont typeface="Times New Roman" charset="0"/>
              <a:buNone/>
            </a:pPr>
            <a:fld id="{3ECA0A4B-B54B-D343-993B-46C4CFAC9850}" type="slidenum">
              <a:rPr lang="en-US" altLang="en-US">
                <a:solidFill>
                  <a:srgbClr val="000000"/>
                </a:solidFill>
                <a:latin typeface="Times New Roman" charset="0"/>
              </a:rPr>
              <a:pPr>
                <a:buFont typeface="Times New Roman" charset="0"/>
                <a:buNone/>
              </a:pPr>
              <a:t>45</a:t>
            </a:fld>
            <a:endParaRPr lang="en-US" altLang="en-US">
              <a:solidFill>
                <a:srgbClr val="000000"/>
              </a:solidFill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MS PGothic" charset="-128"/>
              </a:rPr>
              <a:t>The memory consistency model</a:t>
            </a:r>
          </a:p>
        </p:txBody>
      </p:sp>
      <p:sp>
        <p:nvSpPr>
          <p:cNvPr id="870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/>
            <a:r>
              <a:rPr lang="en-US" altLang="en-US">
                <a:ea typeface="MS PGothic" charset="-128"/>
                <a:sym typeface="Wingdings" charset="2"/>
              </a:rPr>
              <a:t> </a:t>
            </a:r>
            <a:r>
              <a:rPr lang="en-US" altLang="en-US">
                <a:ea typeface="MS PGothic" charset="-128"/>
              </a:rPr>
              <a:t>The order in which memory instructions appear to execute</a:t>
            </a:r>
          </a:p>
          <a:p>
            <a:pPr lvl="1" eaLnBrk="1" hangingPunct="1"/>
            <a:endParaRPr lang="en-US" altLang="en-US" u="sng">
              <a:ea typeface="MS PGothic" charset="-128"/>
            </a:endParaRPr>
          </a:p>
          <a:p>
            <a:pPr lvl="1" eaLnBrk="1" hangingPunct="1"/>
            <a:r>
              <a:rPr lang="en-US" altLang="en-US" u="sng">
                <a:ea typeface="MS PGothic" charset="-128"/>
              </a:rPr>
              <a:t>What would the programmer like to see?</a:t>
            </a:r>
          </a:p>
          <a:p>
            <a:pPr eaLnBrk="1" hangingPunct="1"/>
            <a:r>
              <a:rPr lang="en-US" altLang="en-US" b="1">
                <a:solidFill>
                  <a:schemeClr val="accent2"/>
                </a:solidFill>
                <a:ea typeface="MS PGothic" charset="-128"/>
              </a:rPr>
              <a:t>Sequential consistency </a:t>
            </a:r>
          </a:p>
          <a:p>
            <a:pPr lvl="1" eaLnBrk="1" hangingPunct="1"/>
            <a:r>
              <a:rPr lang="en-US" altLang="en-US">
                <a:ea typeface="MS PGothic" charset="-128"/>
              </a:rPr>
              <a:t>All operations executed in some sequential order;</a:t>
            </a:r>
          </a:p>
          <a:p>
            <a:pPr lvl="1" eaLnBrk="1" hangingPunct="1"/>
            <a:r>
              <a:rPr lang="en-US" altLang="en-US">
                <a:ea typeface="MS PGothic" charset="-128"/>
              </a:rPr>
              <a:t>Memory operations of each thread in program order;</a:t>
            </a:r>
          </a:p>
          <a:p>
            <a:pPr lvl="1" eaLnBrk="1" hangingPunct="1"/>
            <a:r>
              <a:rPr lang="en-US" altLang="en-US">
                <a:ea typeface="MS PGothic" charset="-128"/>
              </a:rPr>
              <a:t>Intuitive, but limits performance;</a:t>
            </a:r>
          </a:p>
        </p:txBody>
      </p:sp>
      <p:sp>
        <p:nvSpPr>
          <p:cNvPr id="87044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1pPr>
            <a:lvl2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2pPr>
            <a:lvl3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3pPr>
            <a:lvl4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4pPr>
            <a:lvl5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9pPr>
          </a:lstStyle>
          <a:p>
            <a:pPr>
              <a:buFont typeface="Times New Roman" charset="0"/>
              <a:buNone/>
            </a:pPr>
            <a:fld id="{721F8607-7F16-8541-95F9-41AB60E30819}" type="slidenum">
              <a:rPr lang="en-US" altLang="en-US">
                <a:solidFill>
                  <a:srgbClr val="000000"/>
                </a:solidFill>
                <a:latin typeface="Times New Roman" charset="0"/>
              </a:rPr>
              <a:pPr>
                <a:buFont typeface="Times New Roman" charset="0"/>
                <a:buNone/>
              </a:pPr>
              <a:t>46</a:t>
            </a:fld>
            <a:endParaRPr lang="en-US" altLang="en-US">
              <a:solidFill>
                <a:srgbClr val="000000"/>
              </a:solidFill>
              <a:latin typeface="Times New Roman" charset="0"/>
            </a:endParaRP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MS PGothic" charset="-128"/>
              </a:rPr>
              <a:t>The memory consistency model</a:t>
            </a:r>
          </a:p>
        </p:txBody>
      </p:sp>
      <p:sp>
        <p:nvSpPr>
          <p:cNvPr id="25602" name="TextBox 6"/>
          <p:cNvSpPr txBox="1">
            <a:spLocks noChangeArrowheads="1"/>
          </p:cNvSpPr>
          <p:nvPr/>
        </p:nvSpPr>
        <p:spPr bwMode="auto">
          <a:xfrm>
            <a:off x="1047750" y="1546225"/>
            <a:ext cx="7997825" cy="985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94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en-US" altLang="en-US" sz="3086" dirty="0">
                <a:solidFill>
                  <a:schemeClr val="accent2"/>
                </a:solidFill>
                <a:latin typeface="+mn-lt"/>
              </a:rPr>
              <a:t>How can the processor reorder instructions to different memory addresses?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74638" y="3006725"/>
            <a:ext cx="6802437" cy="3216275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fontAlgn="auto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en-US" sz="3086" b="1" dirty="0">
                <a:solidFill>
                  <a:srgbClr val="000000"/>
                </a:solidFill>
                <a:latin typeface="+mn-lt"/>
                <a:ea typeface="+mn-ea"/>
              </a:rPr>
              <a:t>x86 (Intel, AMD): TSO variant</a:t>
            </a:r>
          </a:p>
          <a:p>
            <a:pPr marL="503972" indent="-503972" eaLnBrk="1" fontAlgn="auto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  <a:defRPr/>
            </a:pPr>
            <a:r>
              <a:rPr lang="en-US" sz="3086" dirty="0">
                <a:latin typeface="+mn-lt"/>
                <a:ea typeface="+mn-ea"/>
              </a:rPr>
              <a:t>Reads not reordered </a:t>
            </a:r>
            <a:r>
              <a:rPr lang="en-US" sz="3086" dirty="0" err="1">
                <a:latin typeface="+mn-lt"/>
                <a:ea typeface="+mn-ea"/>
              </a:rPr>
              <a:t>w.r.t</a:t>
            </a:r>
            <a:r>
              <a:rPr lang="en-US" sz="3086" dirty="0">
                <a:latin typeface="+mn-lt"/>
                <a:ea typeface="+mn-ea"/>
              </a:rPr>
              <a:t>. reads</a:t>
            </a:r>
          </a:p>
          <a:p>
            <a:pPr marL="503972" indent="-503972" eaLnBrk="1" fontAlgn="auto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  <a:defRPr/>
            </a:pPr>
            <a:r>
              <a:rPr lang="en-US" sz="3086" dirty="0">
                <a:latin typeface="+mn-lt"/>
                <a:ea typeface="+mn-ea"/>
              </a:rPr>
              <a:t>Writes not reordered </a:t>
            </a:r>
            <a:r>
              <a:rPr lang="en-US" sz="3086" dirty="0" err="1">
                <a:latin typeface="+mn-lt"/>
                <a:ea typeface="+mn-ea"/>
              </a:rPr>
              <a:t>w.r.t</a:t>
            </a:r>
            <a:r>
              <a:rPr lang="en-US" sz="3086" dirty="0">
                <a:latin typeface="+mn-lt"/>
                <a:ea typeface="+mn-ea"/>
              </a:rPr>
              <a:t> writes</a:t>
            </a:r>
          </a:p>
          <a:p>
            <a:pPr marL="503972" indent="-503972" eaLnBrk="1" fontAlgn="auto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  <a:defRPr/>
            </a:pPr>
            <a:r>
              <a:rPr lang="en-US" sz="3086" dirty="0">
                <a:latin typeface="+mn-lt"/>
                <a:ea typeface="+mn-ea"/>
              </a:rPr>
              <a:t>Writes not reordered </a:t>
            </a:r>
            <a:r>
              <a:rPr lang="en-US" sz="3086" dirty="0" err="1">
                <a:latin typeface="+mn-lt"/>
                <a:ea typeface="+mn-ea"/>
              </a:rPr>
              <a:t>w.r.t</a:t>
            </a:r>
            <a:r>
              <a:rPr lang="en-US" sz="3086" dirty="0">
                <a:latin typeface="+mn-lt"/>
                <a:ea typeface="+mn-ea"/>
              </a:rPr>
              <a:t>. reads</a:t>
            </a:r>
          </a:p>
          <a:p>
            <a:pPr marL="503972" indent="-503972" eaLnBrk="1" fontAlgn="auto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  <a:defRPr/>
            </a:pPr>
            <a:r>
              <a:rPr lang="en-US" sz="3086" dirty="0">
                <a:solidFill>
                  <a:srgbClr val="CC0000"/>
                </a:solidFill>
                <a:latin typeface="+mn-lt"/>
                <a:ea typeface="+mn-ea"/>
              </a:rPr>
              <a:t>Reads may be reordered </a:t>
            </a:r>
            <a:r>
              <a:rPr lang="en-US" sz="3086" dirty="0" err="1">
                <a:solidFill>
                  <a:srgbClr val="CC0000"/>
                </a:solidFill>
                <a:latin typeface="+mn-lt"/>
                <a:ea typeface="+mn-ea"/>
              </a:rPr>
              <a:t>w.r.t</a:t>
            </a:r>
            <a:r>
              <a:rPr lang="en-US" sz="3086" dirty="0">
                <a:solidFill>
                  <a:srgbClr val="CC0000"/>
                </a:solidFill>
                <a:latin typeface="+mn-lt"/>
                <a:ea typeface="+mn-ea"/>
              </a:rPr>
              <a:t>. writes to different memory addresses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554913" y="2525713"/>
            <a:ext cx="2220912" cy="4684712"/>
          </a:xfrm>
          <a:prstGeom prst="rect">
            <a:avLst/>
          </a:prstGeom>
          <a:solidFill>
            <a:schemeClr val="bg1">
              <a:lumMod val="75000"/>
              <a:alpha val="23000"/>
            </a:schemeClr>
          </a:solidFill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lnSpc>
                <a:spcPct val="94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en-US" altLang="en-US" sz="2646">
                <a:latin typeface="Courier" pitchFamily="49" charset="0"/>
              </a:rPr>
              <a:t>//A,B,C</a:t>
            </a:r>
          </a:p>
          <a:p>
            <a:pPr eaLnBrk="1" hangingPunct="1">
              <a:lnSpc>
                <a:spcPct val="94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en-US" altLang="en-US" sz="2646">
                <a:latin typeface="Courier" pitchFamily="49" charset="0"/>
              </a:rPr>
              <a:t>//globals</a:t>
            </a:r>
          </a:p>
          <a:p>
            <a:pPr eaLnBrk="1" hangingPunct="1">
              <a:lnSpc>
                <a:spcPct val="94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en-US" altLang="en-US" sz="2646">
                <a:latin typeface="Courier" pitchFamily="49" charset="0"/>
              </a:rPr>
              <a:t>…</a:t>
            </a:r>
          </a:p>
          <a:p>
            <a:pPr eaLnBrk="1" hangingPunct="1">
              <a:lnSpc>
                <a:spcPct val="94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en-US" altLang="en-US" sz="2646">
                <a:latin typeface="Courier" pitchFamily="49" charset="0"/>
              </a:rPr>
              <a:t>int x,y,z;</a:t>
            </a:r>
          </a:p>
          <a:p>
            <a:pPr eaLnBrk="1" hangingPunct="1">
              <a:lnSpc>
                <a:spcPct val="94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en-US" altLang="en-US" sz="2646">
                <a:latin typeface="Courier" pitchFamily="49" charset="0"/>
              </a:rPr>
              <a:t>x = A;</a:t>
            </a:r>
          </a:p>
          <a:p>
            <a:pPr eaLnBrk="1" hangingPunct="1">
              <a:lnSpc>
                <a:spcPct val="94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en-US" altLang="en-US" sz="2646">
                <a:latin typeface="Courier" pitchFamily="49" charset="0"/>
              </a:rPr>
              <a:t>y = B;</a:t>
            </a:r>
          </a:p>
          <a:p>
            <a:pPr eaLnBrk="1" hangingPunct="1">
              <a:lnSpc>
                <a:spcPct val="94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en-US" altLang="en-US" sz="2646">
                <a:latin typeface="Courier" pitchFamily="49" charset="0"/>
              </a:rPr>
              <a:t>B = 3;</a:t>
            </a:r>
          </a:p>
          <a:p>
            <a:pPr eaLnBrk="1" hangingPunct="1">
              <a:lnSpc>
                <a:spcPct val="94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en-US" altLang="en-US" sz="2646">
                <a:latin typeface="Courier" pitchFamily="49" charset="0"/>
              </a:rPr>
              <a:t>A = 2;</a:t>
            </a:r>
          </a:p>
          <a:p>
            <a:pPr eaLnBrk="1" hangingPunct="1">
              <a:lnSpc>
                <a:spcPct val="94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en-US" altLang="en-US" sz="2646">
                <a:latin typeface="Courier" pitchFamily="49" charset="0"/>
              </a:rPr>
              <a:t>y = A;</a:t>
            </a:r>
          </a:p>
          <a:p>
            <a:pPr eaLnBrk="1" hangingPunct="1">
              <a:lnSpc>
                <a:spcPct val="94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en-US" altLang="en-US" sz="2646">
                <a:latin typeface="Courier" pitchFamily="49" charset="0"/>
              </a:rPr>
              <a:t>C = 4;</a:t>
            </a:r>
          </a:p>
          <a:p>
            <a:pPr eaLnBrk="1" hangingPunct="1">
              <a:lnSpc>
                <a:spcPct val="94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en-US" altLang="en-US" sz="2646">
                <a:latin typeface="Courier" pitchFamily="49" charset="0"/>
              </a:rPr>
              <a:t>z = B;</a:t>
            </a:r>
          </a:p>
          <a:p>
            <a:pPr eaLnBrk="1" hangingPunct="1">
              <a:lnSpc>
                <a:spcPct val="94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en-US" altLang="en-US" sz="2646">
                <a:latin typeface="Courier" pitchFamily="49" charset="0"/>
              </a:rPr>
              <a:t>…</a:t>
            </a:r>
          </a:p>
        </p:txBody>
      </p:sp>
      <p:sp>
        <p:nvSpPr>
          <p:cNvPr id="16" name="Freeform 15"/>
          <p:cNvSpPr/>
          <p:nvPr/>
        </p:nvSpPr>
        <p:spPr>
          <a:xfrm>
            <a:off x="7369175" y="6261100"/>
            <a:ext cx="338138" cy="525463"/>
          </a:xfrm>
          <a:custGeom>
            <a:avLst/>
            <a:gdLst>
              <a:gd name="connsiteX0" fmla="*/ 586494 w 586494"/>
              <a:gd name="connsiteY0" fmla="*/ 1632940 h 1632940"/>
              <a:gd name="connsiteX1" fmla="*/ 385 w 586494"/>
              <a:gd name="connsiteY1" fmla="*/ 795535 h 1632940"/>
              <a:gd name="connsiteX2" fmla="*/ 488809 w 586494"/>
              <a:gd name="connsiteY2" fmla="*/ 0 h 1632940"/>
              <a:gd name="connsiteX3" fmla="*/ 488809 w 586494"/>
              <a:gd name="connsiteY3" fmla="*/ 0 h 1632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86494" h="1632940">
                <a:moveTo>
                  <a:pt x="586494" y="1632940"/>
                </a:moveTo>
                <a:cubicBezTo>
                  <a:pt x="301580" y="1350316"/>
                  <a:pt x="16666" y="1067692"/>
                  <a:pt x="385" y="795535"/>
                </a:cubicBezTo>
                <a:cubicBezTo>
                  <a:pt x="-15896" y="523378"/>
                  <a:pt x="488809" y="0"/>
                  <a:pt x="488809" y="0"/>
                </a:cubicBezTo>
                <a:lnTo>
                  <a:pt x="488809" y="0"/>
                </a:lnTo>
              </a:path>
            </a:pathLst>
          </a:custGeom>
          <a:ln w="38100" cmpd="sng">
            <a:solidFill>
              <a:srgbClr val="CC0000"/>
            </a:solidFill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fontAlgn="auto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endParaRPr lang="en-US">
              <a:ln w="76200" cmpd="sng">
                <a:solidFill>
                  <a:srgbClr val="000000"/>
                </a:solidFill>
              </a:ln>
            </a:endParaRPr>
          </a:p>
        </p:txBody>
      </p:sp>
      <p:sp>
        <p:nvSpPr>
          <p:cNvPr id="88071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1pPr>
            <a:lvl2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2pPr>
            <a:lvl3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3pPr>
            <a:lvl4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4pPr>
            <a:lvl5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9pPr>
          </a:lstStyle>
          <a:p>
            <a:pPr>
              <a:buFont typeface="Times New Roman" charset="0"/>
              <a:buNone/>
            </a:pPr>
            <a:fld id="{7EA0EAB2-97C1-6E45-A2BE-1D40628EBD02}" type="slidenum">
              <a:rPr lang="en-US" altLang="en-US">
                <a:solidFill>
                  <a:srgbClr val="000000"/>
                </a:solidFill>
                <a:latin typeface="Times New Roman" charset="0"/>
              </a:rPr>
              <a:pPr>
                <a:buFont typeface="Times New Roman" charset="0"/>
                <a:buNone/>
              </a:pPr>
              <a:t>47</a:t>
            </a:fld>
            <a:endParaRPr lang="en-US" altLang="en-US">
              <a:solidFill>
                <a:srgbClr val="000000"/>
              </a:solidFill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MS PGothic" charset="-128"/>
              </a:rPr>
              <a:t>The memory consistency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238" y="1768475"/>
            <a:ext cx="9069387" cy="5251450"/>
          </a:xfrm>
        </p:spPr>
        <p:txBody>
          <a:bodyPr>
            <a:normAutofit fontScale="85000" lnSpcReduction="10000"/>
          </a:bodyPr>
          <a:lstStyle/>
          <a:p>
            <a:pPr marL="457200" indent="-457200" eaLnBrk="1" hangingPunct="1">
              <a:lnSpc>
                <a:spcPct val="12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en-US" sz="3307" dirty="0">
                <a:solidFill>
                  <a:schemeClr val="accent2"/>
                </a:solidFill>
              </a:rPr>
              <a:t>Single thread </a:t>
            </a:r>
            <a:r>
              <a:rPr lang="en-US" altLang="en-US" sz="3307" dirty="0"/>
              <a:t>– </a:t>
            </a:r>
            <a:r>
              <a:rPr lang="en-US" altLang="en-US" sz="3307" dirty="0" err="1"/>
              <a:t>reorderings</a:t>
            </a:r>
            <a:r>
              <a:rPr lang="en-US" altLang="en-US" sz="3307" dirty="0"/>
              <a:t> transparent;</a:t>
            </a:r>
          </a:p>
          <a:p>
            <a:pPr marL="457200" indent="-457200" eaLnBrk="1" hangingPunct="1">
              <a:lnSpc>
                <a:spcPct val="12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en-US" sz="3307" dirty="0">
                <a:solidFill>
                  <a:schemeClr val="accent2"/>
                </a:solidFill>
              </a:rPr>
              <a:t>Avoid </a:t>
            </a:r>
            <a:r>
              <a:rPr lang="en-US" altLang="en-US" sz="3307" dirty="0" err="1">
                <a:solidFill>
                  <a:schemeClr val="accent2"/>
                </a:solidFill>
              </a:rPr>
              <a:t>reorderings</a:t>
            </a:r>
            <a:r>
              <a:rPr lang="en-US" altLang="en-US" sz="3307" dirty="0"/>
              <a:t>: memory barriers</a:t>
            </a:r>
          </a:p>
          <a:p>
            <a:pPr marL="914400" lvl="1" indent="-457200" eaLnBrk="1" hangingPunct="1">
              <a:lnSpc>
                <a:spcPct val="12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en-US" sz="2866" dirty="0"/>
              <a:t>x86 – implicit in atomic ops;</a:t>
            </a:r>
          </a:p>
          <a:p>
            <a:pPr marL="914400" lvl="1" indent="-457200" eaLnBrk="1" hangingPunct="1">
              <a:lnSpc>
                <a:spcPct val="12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fr-FR" sz="2866" dirty="0"/>
              <a:t>“</a:t>
            </a:r>
            <a:r>
              <a:rPr lang="en-US" altLang="en-US" sz="2866" dirty="0"/>
              <a:t>volatile</a:t>
            </a:r>
            <a:r>
              <a:rPr lang="en-US" altLang="fr-FR" sz="2866" dirty="0"/>
              <a:t>”</a:t>
            </a:r>
            <a:r>
              <a:rPr lang="en-US" altLang="en-US" sz="2866" dirty="0"/>
              <a:t> in Java;</a:t>
            </a:r>
          </a:p>
          <a:p>
            <a:pPr marL="914400" lvl="1" indent="-457200" eaLnBrk="1" hangingPunct="1">
              <a:lnSpc>
                <a:spcPct val="12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en-US" sz="2866" dirty="0"/>
              <a:t>Expensive - use only when really necessary;</a:t>
            </a:r>
          </a:p>
          <a:p>
            <a:pPr marL="457200" indent="-457200" eaLnBrk="1" hangingPunct="1">
              <a:lnSpc>
                <a:spcPct val="12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en-US" sz="3307" b="1" dirty="0"/>
              <a:t>Different processors – different memory models</a:t>
            </a:r>
          </a:p>
          <a:p>
            <a:pPr marL="914400" lvl="1" indent="-457200" eaLnBrk="1" hangingPunct="1">
              <a:lnSpc>
                <a:spcPct val="12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en-US" sz="2866" dirty="0"/>
              <a:t>e.g.,  ARM – relaxed memory model (anything goes!);</a:t>
            </a:r>
          </a:p>
          <a:p>
            <a:pPr marL="914400" lvl="1" indent="-457200" eaLnBrk="1" hangingPunct="1">
              <a:lnSpc>
                <a:spcPct val="12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en-US" sz="2866" dirty="0"/>
              <a:t>VMs (e.g. JVM, CLR) have their own memory models; </a:t>
            </a:r>
          </a:p>
          <a:p>
            <a:pPr lvl="1" eaLnBrk="1" hangingPunct="1">
              <a:lnSpc>
                <a:spcPct val="120000"/>
              </a:lnSpc>
              <a:buFont typeface="Times New Roman" panose="02020603050405020304" pitchFamily="18" charset="0"/>
              <a:buNone/>
              <a:defRPr/>
            </a:pPr>
            <a:endParaRPr lang="en-US" altLang="en-US" sz="2866" dirty="0"/>
          </a:p>
        </p:txBody>
      </p:sp>
      <p:sp>
        <p:nvSpPr>
          <p:cNvPr id="89092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1pPr>
            <a:lvl2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2pPr>
            <a:lvl3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3pPr>
            <a:lvl4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4pPr>
            <a:lvl5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9pPr>
          </a:lstStyle>
          <a:p>
            <a:pPr>
              <a:buFont typeface="Times New Roman" charset="0"/>
              <a:buNone/>
            </a:pPr>
            <a:fld id="{2B88F52D-1483-1340-AA40-ABFE1291E51F}" type="slidenum">
              <a:rPr lang="en-US" altLang="en-US">
                <a:solidFill>
                  <a:srgbClr val="000000"/>
                </a:solidFill>
                <a:latin typeface="Times New Roman" charset="0"/>
              </a:rPr>
              <a:pPr>
                <a:buFont typeface="Times New Roman" charset="0"/>
                <a:buNone/>
              </a:pPr>
              <a:t>48</a:t>
            </a:fld>
            <a:endParaRPr lang="en-US" altLang="en-US">
              <a:solidFill>
                <a:srgbClr val="000000"/>
              </a:solidFill>
              <a:latin typeface="Times New Roman" charset="0"/>
            </a:endParaRP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MS PGothic" charset="-128"/>
              </a:rPr>
              <a:t>Beware of the compiler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816350" y="5430838"/>
            <a:ext cx="5611813" cy="1878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lnSpc>
                <a:spcPct val="94000"/>
              </a:lnSpc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altLang="en-US" sz="3086" b="1" dirty="0">
                <a:latin typeface="+mn-lt"/>
              </a:rPr>
              <a:t>The compiler can</a:t>
            </a:r>
            <a:r>
              <a:rPr lang="en-US" altLang="en-US" sz="3086" dirty="0">
                <a:latin typeface="+mn-lt"/>
              </a:rPr>
              <a:t>:</a:t>
            </a:r>
          </a:p>
          <a:p>
            <a:pPr lvl="1" eaLnBrk="1" hangingPunct="1">
              <a:lnSpc>
                <a:spcPct val="94000"/>
              </a:lnSpc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altLang="en-US" sz="3086" dirty="0">
                <a:latin typeface="+mn-lt"/>
              </a:rPr>
              <a:t>reorder instructions</a:t>
            </a:r>
          </a:p>
          <a:p>
            <a:pPr lvl="1" eaLnBrk="1" hangingPunct="1">
              <a:lnSpc>
                <a:spcPct val="94000"/>
              </a:lnSpc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altLang="en-US" sz="3086" dirty="0">
                <a:latin typeface="+mn-lt"/>
              </a:rPr>
              <a:t>remove instructions</a:t>
            </a:r>
          </a:p>
          <a:p>
            <a:pPr lvl="1" eaLnBrk="1" hangingPunct="1">
              <a:lnSpc>
                <a:spcPct val="94000"/>
              </a:lnSpc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altLang="en-US" sz="3086" dirty="0">
                <a:latin typeface="+mn-lt"/>
              </a:rPr>
              <a:t>not write values to memory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88913" y="5930900"/>
            <a:ext cx="3405187" cy="117475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None/>
              <a:defRPr/>
            </a:pPr>
            <a:r>
              <a:rPr lang="en-US" altLang="en-US" sz="2205" dirty="0">
                <a:latin typeface="Courier" pitchFamily="49" charset="0"/>
              </a:rPr>
              <a:t>lock(&amp;</a:t>
            </a:r>
            <a:r>
              <a:rPr lang="en-US" altLang="en-US" sz="2205" dirty="0" err="1">
                <a:latin typeface="Courier" pitchFamily="49" charset="0"/>
              </a:rPr>
              <a:t>the_lock</a:t>
            </a:r>
            <a:r>
              <a:rPr lang="en-US" altLang="en-US" sz="2205" dirty="0">
                <a:latin typeface="Courier" pitchFamily="49" charset="0"/>
              </a:rPr>
              <a:t>);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None/>
              <a:defRPr/>
            </a:pPr>
            <a:r>
              <a:rPr lang="en-US" altLang="en-US" sz="2205" dirty="0">
                <a:latin typeface="Courier" pitchFamily="49" charset="0"/>
              </a:rPr>
              <a:t>…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None/>
              <a:defRPr/>
            </a:pPr>
            <a:r>
              <a:rPr lang="en-US" altLang="en-US" sz="2205" dirty="0">
                <a:latin typeface="Courier" pitchFamily="49" charset="0"/>
              </a:rPr>
              <a:t>unlock(&amp;</a:t>
            </a:r>
            <a:r>
              <a:rPr lang="en-US" altLang="en-US" sz="2205" dirty="0" err="1">
                <a:latin typeface="Courier" pitchFamily="49" charset="0"/>
              </a:rPr>
              <a:t>the_lock</a:t>
            </a:r>
            <a:r>
              <a:rPr lang="en-US" altLang="en-US" sz="2205" dirty="0">
                <a:latin typeface="Courier" pitchFamily="49" charset="0"/>
              </a:rPr>
              <a:t>);</a:t>
            </a: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141288" y="1849438"/>
            <a:ext cx="8175625" cy="295592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lnSpc>
                <a:spcPct val="94000"/>
              </a:lnSpc>
              <a:spcBef>
                <a:spcPct val="200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None/>
              <a:defRPr/>
            </a:pPr>
            <a:r>
              <a:rPr lang="en-US" altLang="en-US" sz="1984" dirty="0">
                <a:latin typeface="Courier" pitchFamily="49" charset="0"/>
              </a:rPr>
              <a:t>void </a:t>
            </a:r>
            <a:r>
              <a:rPr lang="en-US" altLang="en-US" sz="1984" b="1" dirty="0">
                <a:latin typeface="Courier" pitchFamily="49" charset="0"/>
              </a:rPr>
              <a:t>lock</a:t>
            </a:r>
            <a:r>
              <a:rPr lang="en-US" altLang="en-US" sz="1984" dirty="0">
                <a:latin typeface="Courier" pitchFamily="49" charset="0"/>
              </a:rPr>
              <a:t>(</a:t>
            </a:r>
            <a:r>
              <a:rPr lang="en-US" altLang="en-US" sz="1984" dirty="0" err="1">
                <a:latin typeface="Courier" pitchFamily="49" charset="0"/>
              </a:rPr>
              <a:t>int</a:t>
            </a:r>
            <a:r>
              <a:rPr lang="en-US" altLang="en-US" sz="1984" dirty="0">
                <a:latin typeface="Courier" pitchFamily="49" charset="0"/>
              </a:rPr>
              <a:t> * </a:t>
            </a:r>
            <a:r>
              <a:rPr lang="en-US" altLang="en-US" sz="1984" dirty="0" err="1">
                <a:latin typeface="Courier" pitchFamily="49" charset="0"/>
              </a:rPr>
              <a:t>some_lock</a:t>
            </a:r>
            <a:r>
              <a:rPr lang="en-US" altLang="en-US" sz="1984" dirty="0">
                <a:latin typeface="Courier" pitchFamily="49" charset="0"/>
              </a:rPr>
              <a:t>) {</a:t>
            </a:r>
          </a:p>
          <a:p>
            <a:pPr eaLnBrk="1" hangingPunct="1">
              <a:lnSpc>
                <a:spcPct val="94000"/>
              </a:lnSpc>
              <a:spcBef>
                <a:spcPct val="200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None/>
              <a:defRPr/>
            </a:pPr>
            <a:r>
              <a:rPr lang="en-US" altLang="en-US" sz="1984" dirty="0">
                <a:latin typeface="Courier" pitchFamily="49" charset="0"/>
              </a:rPr>
              <a:t>	while (CAS(some_lock,0,1) != 0) {}</a:t>
            </a:r>
          </a:p>
          <a:p>
            <a:pPr eaLnBrk="1" hangingPunct="1">
              <a:lnSpc>
                <a:spcPct val="94000"/>
              </a:lnSpc>
              <a:spcBef>
                <a:spcPct val="200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None/>
              <a:defRPr/>
            </a:pPr>
            <a:r>
              <a:rPr lang="en-US" altLang="en-US" sz="1984" b="1" dirty="0">
                <a:solidFill>
                  <a:srgbClr val="43BB3A"/>
                </a:solidFill>
                <a:latin typeface="Courier" pitchFamily="49" charset="0"/>
              </a:rPr>
              <a:t>	</a:t>
            </a:r>
            <a:r>
              <a:rPr lang="en-US" altLang="en-US" sz="1984" b="1" dirty="0" err="1">
                <a:solidFill>
                  <a:schemeClr val="accent2"/>
                </a:solidFill>
                <a:latin typeface="Courier" pitchFamily="49" charset="0"/>
              </a:rPr>
              <a:t>asm</a:t>
            </a:r>
            <a:r>
              <a:rPr lang="en-US" altLang="en-US" sz="1984" b="1" dirty="0">
                <a:solidFill>
                  <a:schemeClr val="accent2"/>
                </a:solidFill>
                <a:latin typeface="Courier" pitchFamily="49" charset="0"/>
              </a:rPr>
              <a:t> volatile(</a:t>
            </a:r>
            <a:r>
              <a:rPr lang="en-US" altLang="fr-FR" sz="1984" b="1" dirty="0">
                <a:solidFill>
                  <a:schemeClr val="accent2"/>
                </a:solidFill>
                <a:latin typeface="Courier" pitchFamily="49" charset="0"/>
              </a:rPr>
              <a:t>“”</a:t>
            </a:r>
            <a:r>
              <a:rPr lang="en-US" altLang="en-US" sz="1984" b="1" dirty="0">
                <a:solidFill>
                  <a:schemeClr val="accent2"/>
                </a:solidFill>
                <a:latin typeface="Courier" pitchFamily="49" charset="0"/>
              </a:rPr>
              <a:t> ::: </a:t>
            </a:r>
            <a:r>
              <a:rPr lang="en-US" altLang="fr-FR" sz="1984" b="1" dirty="0">
                <a:solidFill>
                  <a:schemeClr val="accent2"/>
                </a:solidFill>
                <a:latin typeface="Courier" pitchFamily="49" charset="0"/>
              </a:rPr>
              <a:t>“</a:t>
            </a:r>
            <a:r>
              <a:rPr lang="en-US" altLang="en-US" sz="1984" b="1" dirty="0">
                <a:solidFill>
                  <a:schemeClr val="accent2"/>
                </a:solidFill>
                <a:latin typeface="Courier" pitchFamily="49" charset="0"/>
              </a:rPr>
              <a:t>memory</a:t>
            </a:r>
            <a:r>
              <a:rPr lang="en-US" altLang="fr-FR" sz="1984" b="1" dirty="0">
                <a:solidFill>
                  <a:schemeClr val="accent2"/>
                </a:solidFill>
                <a:latin typeface="Courier" pitchFamily="49" charset="0"/>
              </a:rPr>
              <a:t>”</a:t>
            </a:r>
            <a:r>
              <a:rPr lang="en-US" altLang="en-US" sz="1984" b="1" dirty="0">
                <a:solidFill>
                  <a:schemeClr val="accent2"/>
                </a:solidFill>
                <a:latin typeface="Courier" pitchFamily="49" charset="0"/>
              </a:rPr>
              <a:t>); //compiler barrier</a:t>
            </a:r>
            <a:endParaRPr lang="en-US" altLang="en-US" sz="1984" dirty="0">
              <a:solidFill>
                <a:schemeClr val="accent2"/>
              </a:solidFill>
              <a:latin typeface="Courier" pitchFamily="49" charset="0"/>
            </a:endParaRPr>
          </a:p>
          <a:p>
            <a:pPr eaLnBrk="1" hangingPunct="1">
              <a:lnSpc>
                <a:spcPct val="94000"/>
              </a:lnSpc>
              <a:spcBef>
                <a:spcPct val="200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None/>
              <a:defRPr/>
            </a:pPr>
            <a:r>
              <a:rPr lang="en-US" altLang="en-US" sz="1984" dirty="0">
                <a:latin typeface="Courier" pitchFamily="49" charset="0"/>
              </a:rPr>
              <a:t>}</a:t>
            </a:r>
          </a:p>
          <a:p>
            <a:pPr eaLnBrk="1" hangingPunct="1">
              <a:lnSpc>
                <a:spcPct val="94000"/>
              </a:lnSpc>
              <a:spcBef>
                <a:spcPct val="200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None/>
              <a:defRPr/>
            </a:pPr>
            <a:r>
              <a:rPr lang="en-US" altLang="en-US" sz="1984" dirty="0">
                <a:latin typeface="Courier" pitchFamily="49" charset="0"/>
              </a:rPr>
              <a:t>void </a:t>
            </a:r>
            <a:r>
              <a:rPr lang="en-US" altLang="en-US" sz="1984" b="1" dirty="0">
                <a:latin typeface="Courier" pitchFamily="49" charset="0"/>
              </a:rPr>
              <a:t>unlock</a:t>
            </a:r>
            <a:r>
              <a:rPr lang="en-US" altLang="en-US" sz="1984" dirty="0">
                <a:latin typeface="Courier" pitchFamily="49" charset="0"/>
              </a:rPr>
              <a:t>(</a:t>
            </a:r>
            <a:r>
              <a:rPr lang="en-US" altLang="en-US" sz="1984" dirty="0" err="1">
                <a:latin typeface="Courier" pitchFamily="49" charset="0"/>
              </a:rPr>
              <a:t>int</a:t>
            </a:r>
            <a:r>
              <a:rPr lang="en-US" altLang="en-US" sz="1984" dirty="0">
                <a:latin typeface="Courier" pitchFamily="49" charset="0"/>
              </a:rPr>
              <a:t> * </a:t>
            </a:r>
            <a:r>
              <a:rPr lang="en-US" altLang="en-US" sz="1984" dirty="0" err="1">
                <a:latin typeface="Courier" pitchFamily="49" charset="0"/>
              </a:rPr>
              <a:t>some_lock</a:t>
            </a:r>
            <a:r>
              <a:rPr lang="en-US" altLang="en-US" sz="1984" dirty="0">
                <a:latin typeface="Courier" pitchFamily="49" charset="0"/>
              </a:rPr>
              <a:t>) {</a:t>
            </a:r>
          </a:p>
          <a:p>
            <a:pPr eaLnBrk="1" hangingPunct="1">
              <a:lnSpc>
                <a:spcPct val="94000"/>
              </a:lnSpc>
              <a:spcBef>
                <a:spcPct val="200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None/>
              <a:defRPr/>
            </a:pPr>
            <a:r>
              <a:rPr lang="en-US" altLang="en-US" sz="1984" dirty="0">
                <a:latin typeface="Courier" pitchFamily="49" charset="0"/>
              </a:rPr>
              <a:t>	</a:t>
            </a:r>
            <a:r>
              <a:rPr lang="en-US" altLang="en-US" sz="1984" b="1" dirty="0" err="1">
                <a:solidFill>
                  <a:schemeClr val="accent2"/>
                </a:solidFill>
                <a:latin typeface="Courier" pitchFamily="49" charset="0"/>
              </a:rPr>
              <a:t>asm</a:t>
            </a:r>
            <a:r>
              <a:rPr lang="en-US" altLang="en-US" sz="1984" b="1" dirty="0">
                <a:solidFill>
                  <a:schemeClr val="accent2"/>
                </a:solidFill>
                <a:latin typeface="Courier" pitchFamily="49" charset="0"/>
              </a:rPr>
              <a:t> volatile(</a:t>
            </a:r>
            <a:r>
              <a:rPr lang="en-US" altLang="fr-FR" sz="1984" b="1" dirty="0">
                <a:solidFill>
                  <a:schemeClr val="accent2"/>
                </a:solidFill>
                <a:latin typeface="Courier" pitchFamily="49" charset="0"/>
              </a:rPr>
              <a:t>“”</a:t>
            </a:r>
            <a:r>
              <a:rPr lang="en-US" altLang="en-US" sz="1984" b="1" dirty="0">
                <a:solidFill>
                  <a:schemeClr val="accent2"/>
                </a:solidFill>
                <a:latin typeface="Courier" pitchFamily="49" charset="0"/>
              </a:rPr>
              <a:t> ::: </a:t>
            </a:r>
            <a:r>
              <a:rPr lang="en-US" altLang="fr-FR" sz="1984" b="1" dirty="0">
                <a:solidFill>
                  <a:schemeClr val="accent2"/>
                </a:solidFill>
                <a:latin typeface="Courier" pitchFamily="49" charset="0"/>
              </a:rPr>
              <a:t>“</a:t>
            </a:r>
            <a:r>
              <a:rPr lang="en-US" altLang="en-US" sz="1984" b="1" dirty="0">
                <a:solidFill>
                  <a:schemeClr val="accent2"/>
                </a:solidFill>
                <a:latin typeface="Courier" pitchFamily="49" charset="0"/>
              </a:rPr>
              <a:t>memory</a:t>
            </a:r>
            <a:r>
              <a:rPr lang="en-US" altLang="fr-FR" sz="1984" b="1" dirty="0">
                <a:solidFill>
                  <a:schemeClr val="accent2"/>
                </a:solidFill>
                <a:latin typeface="Courier" pitchFamily="49" charset="0"/>
              </a:rPr>
              <a:t>”</a:t>
            </a:r>
            <a:r>
              <a:rPr lang="en-US" altLang="en-US" sz="1984" b="1" dirty="0">
                <a:solidFill>
                  <a:schemeClr val="accent2"/>
                </a:solidFill>
                <a:latin typeface="Courier" pitchFamily="49" charset="0"/>
              </a:rPr>
              <a:t>); //compiler barrier</a:t>
            </a:r>
            <a:endParaRPr lang="en-US" altLang="en-US" sz="1984" dirty="0">
              <a:solidFill>
                <a:schemeClr val="accent2"/>
              </a:solidFill>
              <a:latin typeface="Courier" pitchFamily="49" charset="0"/>
            </a:endParaRPr>
          </a:p>
          <a:p>
            <a:pPr eaLnBrk="1" hangingPunct="1">
              <a:lnSpc>
                <a:spcPct val="94000"/>
              </a:lnSpc>
              <a:spcBef>
                <a:spcPct val="200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None/>
              <a:defRPr/>
            </a:pPr>
            <a:r>
              <a:rPr lang="en-US" altLang="en-US" sz="1984" dirty="0">
                <a:latin typeface="Courier" pitchFamily="49" charset="0"/>
              </a:rPr>
              <a:t>	*</a:t>
            </a:r>
            <a:r>
              <a:rPr lang="en-US" altLang="en-US" sz="1984" dirty="0" err="1">
                <a:latin typeface="Courier" pitchFamily="49" charset="0"/>
              </a:rPr>
              <a:t>some_lock</a:t>
            </a:r>
            <a:r>
              <a:rPr lang="en-US" altLang="en-US" sz="1984" dirty="0">
                <a:latin typeface="Courier" pitchFamily="49" charset="0"/>
              </a:rPr>
              <a:t> = 0;</a:t>
            </a:r>
          </a:p>
          <a:p>
            <a:pPr eaLnBrk="1" hangingPunct="1">
              <a:lnSpc>
                <a:spcPct val="94000"/>
              </a:lnSpc>
              <a:spcBef>
                <a:spcPct val="200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None/>
              <a:defRPr/>
            </a:pPr>
            <a:r>
              <a:rPr lang="en-US" altLang="en-US" sz="1984" dirty="0">
                <a:latin typeface="Courier" pitchFamily="49" charset="0"/>
              </a:rPr>
              <a:t>}</a:t>
            </a: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115888" y="4919663"/>
            <a:ext cx="4329112" cy="56515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lnSpc>
                <a:spcPct val="94000"/>
              </a:lnSpc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None/>
              <a:defRPr/>
            </a:pPr>
            <a:r>
              <a:rPr lang="en-US" sz="2205" b="1" dirty="0">
                <a:solidFill>
                  <a:schemeClr val="accent2"/>
                </a:solidFill>
                <a:latin typeface="Courier"/>
                <a:cs typeface="Courier"/>
              </a:rPr>
              <a:t>volatile</a:t>
            </a:r>
            <a:r>
              <a:rPr lang="en-US" sz="2205" dirty="0">
                <a:solidFill>
                  <a:schemeClr val="accent2"/>
                </a:solidFill>
                <a:latin typeface="Courier"/>
                <a:cs typeface="Courier"/>
              </a:rPr>
              <a:t> </a:t>
            </a:r>
            <a:r>
              <a:rPr lang="en-US" sz="2205" dirty="0" err="1">
                <a:latin typeface="Courier"/>
                <a:cs typeface="Courier"/>
              </a:rPr>
              <a:t>int</a:t>
            </a:r>
            <a:r>
              <a:rPr lang="en-US" sz="2205" dirty="0">
                <a:latin typeface="Courier"/>
                <a:cs typeface="Courier"/>
              </a:rPr>
              <a:t> </a:t>
            </a:r>
            <a:r>
              <a:rPr lang="en-US" sz="2205" dirty="0" err="1">
                <a:latin typeface="Courier"/>
                <a:cs typeface="Courier"/>
              </a:rPr>
              <a:t>the_lock</a:t>
            </a:r>
            <a:r>
              <a:rPr lang="en-US" sz="2205" dirty="0">
                <a:latin typeface="Courier"/>
                <a:cs typeface="Courier"/>
              </a:rPr>
              <a:t>=0; 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4437063" y="4343400"/>
            <a:ext cx="3121025" cy="858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lnSpc>
                <a:spcPct val="94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en-US" altLang="en-US" sz="2646" b="1" dirty="0">
                <a:solidFill>
                  <a:srgbClr val="CC0000"/>
                </a:solidFill>
                <a:latin typeface="+mn-lt"/>
              </a:rPr>
              <a:t>C </a:t>
            </a:r>
            <a:r>
              <a:rPr lang="en-US" altLang="fr-FR" sz="2646" b="1" dirty="0">
                <a:solidFill>
                  <a:srgbClr val="CC0000"/>
                </a:solidFill>
                <a:latin typeface="+mn-lt"/>
              </a:rPr>
              <a:t>”</a:t>
            </a:r>
            <a:r>
              <a:rPr lang="en-US" altLang="en-US" sz="2646" b="1" dirty="0">
                <a:solidFill>
                  <a:srgbClr val="CC0000"/>
                </a:solidFill>
                <a:latin typeface="+mn-lt"/>
              </a:rPr>
              <a:t>volatile</a:t>
            </a:r>
            <a:r>
              <a:rPr lang="en-US" altLang="fr-FR" sz="2646" b="1" dirty="0">
                <a:solidFill>
                  <a:srgbClr val="CC0000"/>
                </a:solidFill>
                <a:latin typeface="+mn-lt"/>
              </a:rPr>
              <a:t>”</a:t>
            </a:r>
            <a:r>
              <a:rPr lang="en-US" altLang="en-US" sz="2646" b="1" dirty="0">
                <a:solidFill>
                  <a:srgbClr val="CC0000"/>
                </a:solidFill>
                <a:latin typeface="+mn-lt"/>
              </a:rPr>
              <a:t> !=</a:t>
            </a:r>
          </a:p>
          <a:p>
            <a:pPr eaLnBrk="1" hangingPunct="1">
              <a:lnSpc>
                <a:spcPct val="94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en-US" altLang="en-US" sz="2646" b="1" dirty="0">
                <a:solidFill>
                  <a:srgbClr val="CC0000"/>
                </a:solidFill>
                <a:latin typeface="+mn-lt"/>
              </a:rPr>
              <a:t>	Java </a:t>
            </a:r>
            <a:r>
              <a:rPr lang="en-US" altLang="fr-FR" sz="2646" b="1" dirty="0">
                <a:solidFill>
                  <a:srgbClr val="CC0000"/>
                </a:solidFill>
                <a:latin typeface="+mn-lt"/>
              </a:rPr>
              <a:t>“</a:t>
            </a:r>
            <a:r>
              <a:rPr lang="en-US" altLang="en-US" sz="2646" b="1" dirty="0">
                <a:solidFill>
                  <a:srgbClr val="CC0000"/>
                </a:solidFill>
                <a:latin typeface="+mn-lt"/>
              </a:rPr>
              <a:t>volatile</a:t>
            </a:r>
            <a:r>
              <a:rPr lang="en-US" altLang="fr-FR" sz="2646" b="1" dirty="0">
                <a:solidFill>
                  <a:srgbClr val="CC0000"/>
                </a:solidFill>
                <a:latin typeface="+mn-lt"/>
              </a:rPr>
              <a:t>”</a:t>
            </a:r>
            <a:endParaRPr lang="en-US" altLang="en-US" sz="2646" b="1" dirty="0">
              <a:solidFill>
                <a:srgbClr val="CC0000"/>
              </a:solidFill>
              <a:latin typeface="+mn-lt"/>
            </a:endParaRPr>
          </a:p>
        </p:txBody>
      </p:sp>
      <p:sp>
        <p:nvSpPr>
          <p:cNvPr id="9012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1pPr>
            <a:lvl2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2pPr>
            <a:lvl3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3pPr>
            <a:lvl4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4pPr>
            <a:lvl5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9pPr>
          </a:lstStyle>
          <a:p>
            <a:pPr>
              <a:buFont typeface="Times New Roman" charset="0"/>
              <a:buNone/>
            </a:pPr>
            <a:fld id="{B043D4C2-F7EA-4442-AEF6-657AFD3CE3D4}" type="slidenum">
              <a:rPr lang="en-US" altLang="en-US">
                <a:solidFill>
                  <a:srgbClr val="000000"/>
                </a:solidFill>
                <a:latin typeface="Times New Roman" charset="0"/>
              </a:rPr>
              <a:pPr>
                <a:buFont typeface="Times New Roman" charset="0"/>
                <a:buNone/>
              </a:pPr>
              <a:t>49</a:t>
            </a:fld>
            <a:endParaRPr lang="en-US" altLang="en-US">
              <a:solidFill>
                <a:srgbClr val="000000"/>
              </a:solidFill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1" grpId="0" animBg="1"/>
      <p:bldP spid="14" grpId="0" animBg="1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0975" cy="1262063"/>
          </a:xfrm>
        </p:spPr>
        <p:txBody>
          <a:bodyPr tIns="33264"/>
          <a:lstStyle/>
          <a:p>
            <a:pPr eaLnBrk="1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  <a:defRPr/>
            </a:pPr>
            <a:r>
              <a:rPr lang="en-US">
                <a:ea typeface="+mj-ea"/>
              </a:rPr>
              <a:t>From theory to practice</a:t>
            </a:r>
          </a:p>
        </p:txBody>
      </p:sp>
      <p:sp>
        <p:nvSpPr>
          <p:cNvPr id="11267" name="Rectangle 2"/>
          <p:cNvSpPr>
            <a:spLocks noChangeArrowheads="1"/>
          </p:cNvSpPr>
          <p:nvPr/>
        </p:nvSpPr>
        <p:spPr bwMode="auto">
          <a:xfrm>
            <a:off x="457200" y="1920875"/>
            <a:ext cx="2925763" cy="914400"/>
          </a:xfrm>
          <a:prstGeom prst="rect">
            <a:avLst/>
          </a:prstGeom>
          <a:solidFill>
            <a:srgbClr val="729FCF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4656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600">
                <a:solidFill>
                  <a:srgbClr val="E6E6FF"/>
                </a:solidFill>
              </a:rPr>
              <a:t>Theoretical</a:t>
            </a:r>
            <a:br>
              <a:rPr lang="en-US" altLang="en-US" sz="2600">
                <a:solidFill>
                  <a:srgbClr val="E6E6FF"/>
                </a:solidFill>
              </a:rPr>
            </a:br>
            <a:r>
              <a:rPr lang="en-US" altLang="en-US" sz="2600">
                <a:solidFill>
                  <a:srgbClr val="E6E6FF"/>
                </a:solidFill>
              </a:rPr>
              <a:t>(design)</a:t>
            </a:r>
          </a:p>
        </p:txBody>
      </p:sp>
      <p:sp>
        <p:nvSpPr>
          <p:cNvPr id="11268" name="Rectangle 3"/>
          <p:cNvSpPr>
            <a:spLocks noChangeArrowheads="1"/>
          </p:cNvSpPr>
          <p:nvPr/>
        </p:nvSpPr>
        <p:spPr bwMode="auto">
          <a:xfrm>
            <a:off x="3565525" y="1920875"/>
            <a:ext cx="2925763" cy="914400"/>
          </a:xfrm>
          <a:prstGeom prst="rect">
            <a:avLst/>
          </a:prstGeom>
          <a:solidFill>
            <a:srgbClr val="729FCF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4656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600">
                <a:solidFill>
                  <a:srgbClr val="E6E6FF"/>
                </a:solidFill>
              </a:rPr>
              <a:t>Practical</a:t>
            </a:r>
            <a:br>
              <a:rPr lang="en-US" altLang="en-US" sz="2600">
                <a:solidFill>
                  <a:srgbClr val="E6E6FF"/>
                </a:solidFill>
              </a:rPr>
            </a:br>
            <a:r>
              <a:rPr lang="en-US" altLang="en-US" sz="2600">
                <a:solidFill>
                  <a:srgbClr val="E6E6FF"/>
                </a:solidFill>
              </a:rPr>
              <a:t>(design)</a:t>
            </a:r>
          </a:p>
        </p:txBody>
      </p:sp>
      <p:sp>
        <p:nvSpPr>
          <p:cNvPr id="11269" name="Rectangle 4"/>
          <p:cNvSpPr>
            <a:spLocks noChangeArrowheads="1"/>
          </p:cNvSpPr>
          <p:nvPr/>
        </p:nvSpPr>
        <p:spPr bwMode="auto">
          <a:xfrm>
            <a:off x="6675438" y="1920875"/>
            <a:ext cx="2925762" cy="914400"/>
          </a:xfrm>
          <a:prstGeom prst="rect">
            <a:avLst/>
          </a:prstGeom>
          <a:solidFill>
            <a:srgbClr val="729FCF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4656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600">
                <a:solidFill>
                  <a:srgbClr val="E6E6FF"/>
                </a:solidFill>
              </a:rPr>
              <a:t>Practical</a:t>
            </a:r>
            <a:br>
              <a:rPr lang="en-US" altLang="en-US" sz="2600">
                <a:solidFill>
                  <a:srgbClr val="E6E6FF"/>
                </a:solidFill>
              </a:rPr>
            </a:br>
            <a:r>
              <a:rPr lang="en-US" altLang="en-US" sz="2600">
                <a:solidFill>
                  <a:srgbClr val="E6E6FF"/>
                </a:solidFill>
              </a:rPr>
              <a:t>(implementation)</a:t>
            </a:r>
          </a:p>
        </p:txBody>
      </p:sp>
      <p:sp>
        <p:nvSpPr>
          <p:cNvPr id="11270" name="Text Box 5"/>
          <p:cNvSpPr txBox="1">
            <a:spLocks noChangeArrowheads="1"/>
          </p:cNvSpPr>
          <p:nvPr/>
        </p:nvSpPr>
        <p:spPr bwMode="auto">
          <a:xfrm>
            <a:off x="457200" y="3108325"/>
            <a:ext cx="3017838" cy="1652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61632" rIns="90000" bIns="45000"/>
          <a:lstStyle>
            <a:lvl1pPr marL="215900" indent="-215900"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eaLnBrk="1">
              <a:spcAft>
                <a:spcPct val="0"/>
              </a:spcAft>
              <a:buSzPct val="45000"/>
              <a:buFont typeface="Wingdings" charset="2"/>
              <a:buChar char=""/>
            </a:pPr>
            <a:r>
              <a:rPr lang="en-US" altLang="en-US" sz="2200"/>
              <a:t>Impossibilities</a:t>
            </a:r>
          </a:p>
          <a:p>
            <a:pPr eaLnBrk="1">
              <a:spcAft>
                <a:spcPct val="0"/>
              </a:spcAft>
              <a:buSzPct val="45000"/>
              <a:buFont typeface="Wingdings" charset="2"/>
              <a:buChar char=""/>
            </a:pPr>
            <a:r>
              <a:rPr lang="en-US" altLang="en-US" sz="2200"/>
              <a:t>Upper/Lower bounds</a:t>
            </a:r>
          </a:p>
          <a:p>
            <a:pPr eaLnBrk="1">
              <a:spcAft>
                <a:spcPct val="0"/>
              </a:spcAft>
              <a:buSzPct val="45000"/>
              <a:buFont typeface="Wingdings" charset="2"/>
              <a:buChar char=""/>
            </a:pPr>
            <a:r>
              <a:rPr lang="en-US" altLang="en-US" sz="2200"/>
              <a:t>Techniques</a:t>
            </a:r>
          </a:p>
          <a:p>
            <a:pPr eaLnBrk="1">
              <a:spcAft>
                <a:spcPct val="0"/>
              </a:spcAft>
              <a:buSzPct val="45000"/>
              <a:buFont typeface="Wingdings" charset="2"/>
              <a:buChar char=""/>
            </a:pPr>
            <a:r>
              <a:rPr lang="en-US" altLang="en-US" sz="2200"/>
              <a:t>System models</a:t>
            </a:r>
          </a:p>
          <a:p>
            <a:pPr eaLnBrk="1">
              <a:spcAft>
                <a:spcPct val="0"/>
              </a:spcAft>
              <a:buSzPct val="45000"/>
              <a:buFont typeface="Wingdings" charset="2"/>
              <a:buChar char=""/>
            </a:pPr>
            <a:r>
              <a:rPr lang="en-US" altLang="en-US" sz="2200"/>
              <a:t>Correctness proofs </a:t>
            </a:r>
          </a:p>
          <a:p>
            <a:pPr eaLnBrk="1">
              <a:spcAft>
                <a:spcPct val="0"/>
              </a:spcAft>
              <a:buSzPct val="45000"/>
              <a:buFont typeface="Wingdings" charset="2"/>
              <a:buChar char=""/>
            </a:pPr>
            <a:r>
              <a:rPr lang="en-US" altLang="en-US" sz="2200" b="1"/>
              <a:t>Correctness</a:t>
            </a:r>
          </a:p>
        </p:txBody>
      </p:sp>
      <p:sp>
        <p:nvSpPr>
          <p:cNvPr id="11271" name="AutoShape 6"/>
          <p:cNvSpPr>
            <a:spLocks noChangeArrowheads="1"/>
          </p:cNvSpPr>
          <p:nvPr/>
        </p:nvSpPr>
        <p:spPr bwMode="auto">
          <a:xfrm>
            <a:off x="1670050" y="5480050"/>
            <a:ext cx="549275" cy="639763"/>
          </a:xfrm>
          <a:prstGeom prst="downArrow">
            <a:avLst>
              <a:gd name="adj1" fmla="val 50000"/>
              <a:gd name="adj2" fmla="val 29119"/>
            </a:avLst>
          </a:prstGeom>
          <a:solidFill>
            <a:srgbClr val="729FCF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anchor="ctr"/>
          <a:lstStyle/>
          <a:p>
            <a:pPr eaLnBrk="1">
              <a:lnSpc>
                <a:spcPct val="94000"/>
              </a:lnSpc>
              <a:buClr>
                <a:srgbClr val="000000"/>
              </a:buClr>
              <a:buSzPct val="100000"/>
              <a:buFont typeface="Times New Roman" charset="0"/>
              <a:buNone/>
            </a:pPr>
            <a:endParaRPr lang="fr-FR" altLang="en-US"/>
          </a:p>
        </p:txBody>
      </p:sp>
      <p:sp>
        <p:nvSpPr>
          <p:cNvPr id="11272" name="Text Box 7"/>
          <p:cNvSpPr txBox="1">
            <a:spLocks noChangeArrowheads="1"/>
          </p:cNvSpPr>
          <p:nvPr/>
        </p:nvSpPr>
        <p:spPr bwMode="auto">
          <a:xfrm>
            <a:off x="373063" y="6243638"/>
            <a:ext cx="2925762" cy="71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61632" rIns="90000" bIns="45000"/>
          <a:lstStyle>
            <a:lvl1pPr marL="215900" indent="-215900"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  <a:buSzPct val="45000"/>
              <a:buFont typeface="Wingdings" charset="2"/>
              <a:buNone/>
            </a:pPr>
            <a:r>
              <a:rPr lang="en-US" altLang="en-US" sz="2200" b="1"/>
              <a:t>Design </a:t>
            </a:r>
          </a:p>
          <a:p>
            <a:pPr algn="ctr" eaLnBrk="1">
              <a:spcAft>
                <a:spcPct val="0"/>
              </a:spcAft>
              <a:buSzPct val="45000"/>
              <a:buFont typeface="Wingdings" charset="2"/>
              <a:buNone/>
            </a:pPr>
            <a:r>
              <a:rPr lang="en-US" altLang="en-US" sz="2200" b="1"/>
              <a:t>(pseudo-code)</a:t>
            </a:r>
          </a:p>
        </p:txBody>
      </p:sp>
      <p:sp>
        <p:nvSpPr>
          <p:cNvPr id="11273" name="Text Box 8"/>
          <p:cNvSpPr txBox="1">
            <a:spLocks noChangeArrowheads="1"/>
          </p:cNvSpPr>
          <p:nvPr/>
        </p:nvSpPr>
        <p:spPr bwMode="auto">
          <a:xfrm>
            <a:off x="3565525" y="3109913"/>
            <a:ext cx="3017838" cy="2278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61632" rIns="90000" bIns="45000"/>
          <a:lstStyle>
            <a:lvl1pPr marL="215900" indent="-215900"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 marL="431800" indent="-215900"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eaLnBrk="1">
              <a:spcAft>
                <a:spcPct val="0"/>
              </a:spcAft>
              <a:buSzPct val="45000"/>
              <a:buFont typeface="Wingdings" charset="2"/>
              <a:buChar char=""/>
            </a:pPr>
            <a:r>
              <a:rPr lang="en-US" altLang="en-US" sz="2200"/>
              <a:t>System models</a:t>
            </a:r>
          </a:p>
          <a:p>
            <a:pPr lvl="1" eaLnBrk="1">
              <a:spcAft>
                <a:spcPct val="0"/>
              </a:spcAft>
              <a:buSzPct val="45000"/>
              <a:buFont typeface="Wingdings" charset="2"/>
              <a:buChar char=""/>
            </a:pPr>
            <a:r>
              <a:rPr lang="en-US" altLang="en-US" sz="2200"/>
              <a:t>shared memory</a:t>
            </a:r>
          </a:p>
          <a:p>
            <a:pPr lvl="1" eaLnBrk="1">
              <a:spcAft>
                <a:spcPct val="0"/>
              </a:spcAft>
              <a:buSzPct val="45000"/>
              <a:buFont typeface="Wingdings" charset="2"/>
              <a:buChar char=""/>
            </a:pPr>
            <a:r>
              <a:rPr lang="en-US" altLang="en-US" sz="2200"/>
              <a:t>message passing</a:t>
            </a:r>
          </a:p>
          <a:p>
            <a:pPr eaLnBrk="1">
              <a:spcAft>
                <a:spcPct val="0"/>
              </a:spcAft>
              <a:buSzPct val="45000"/>
              <a:buFont typeface="Wingdings" charset="2"/>
              <a:buChar char=""/>
            </a:pPr>
            <a:r>
              <a:rPr lang="en-US" altLang="en-US" sz="2200"/>
              <a:t>Finite memory</a:t>
            </a:r>
          </a:p>
          <a:p>
            <a:pPr eaLnBrk="1">
              <a:spcAft>
                <a:spcPct val="0"/>
              </a:spcAft>
              <a:buSzPct val="45000"/>
              <a:buFont typeface="Wingdings" charset="2"/>
              <a:buChar char=""/>
            </a:pPr>
            <a:r>
              <a:rPr lang="en-US" altLang="en-US" sz="2200"/>
              <a:t>Practicality issues</a:t>
            </a:r>
          </a:p>
          <a:p>
            <a:pPr lvl="1" eaLnBrk="1">
              <a:spcAft>
                <a:spcPct val="0"/>
              </a:spcAft>
              <a:buSzPct val="45000"/>
              <a:buFont typeface="Wingdings" charset="2"/>
              <a:buChar char=""/>
            </a:pPr>
            <a:r>
              <a:rPr lang="en-US" altLang="en-US" sz="2200"/>
              <a:t>re-usable objects</a:t>
            </a:r>
          </a:p>
          <a:p>
            <a:pPr eaLnBrk="1">
              <a:spcAft>
                <a:spcPct val="0"/>
              </a:spcAft>
              <a:buSzPct val="45000"/>
              <a:buFont typeface="Wingdings" charset="2"/>
              <a:buChar char=""/>
            </a:pPr>
            <a:r>
              <a:rPr lang="en-US" altLang="en-US" sz="2200" b="1"/>
              <a:t>Performance</a:t>
            </a:r>
          </a:p>
        </p:txBody>
      </p:sp>
      <p:sp>
        <p:nvSpPr>
          <p:cNvPr id="11274" name="AutoShape 9"/>
          <p:cNvSpPr>
            <a:spLocks noChangeArrowheads="1"/>
          </p:cNvSpPr>
          <p:nvPr/>
        </p:nvSpPr>
        <p:spPr bwMode="auto">
          <a:xfrm>
            <a:off x="4765675" y="5480050"/>
            <a:ext cx="549275" cy="639763"/>
          </a:xfrm>
          <a:prstGeom prst="downArrow">
            <a:avLst>
              <a:gd name="adj1" fmla="val 50000"/>
              <a:gd name="adj2" fmla="val 29119"/>
            </a:avLst>
          </a:prstGeom>
          <a:solidFill>
            <a:srgbClr val="729FCF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anchor="ctr"/>
          <a:lstStyle/>
          <a:p>
            <a:pPr eaLnBrk="1">
              <a:lnSpc>
                <a:spcPct val="94000"/>
              </a:lnSpc>
              <a:buClr>
                <a:srgbClr val="000000"/>
              </a:buClr>
              <a:buSzPct val="100000"/>
              <a:buFont typeface="Times New Roman" charset="0"/>
              <a:buNone/>
            </a:pPr>
            <a:endParaRPr lang="fr-FR" altLang="en-US"/>
          </a:p>
        </p:txBody>
      </p:sp>
      <p:sp>
        <p:nvSpPr>
          <p:cNvPr id="11275" name="Text Box 10"/>
          <p:cNvSpPr txBox="1">
            <a:spLocks noChangeArrowheads="1"/>
          </p:cNvSpPr>
          <p:nvPr/>
        </p:nvSpPr>
        <p:spPr bwMode="auto">
          <a:xfrm>
            <a:off x="3468688" y="6243638"/>
            <a:ext cx="2925762" cy="1027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61632" rIns="90000" bIns="45000"/>
          <a:lstStyle>
            <a:lvl1pPr marL="215900" indent="-215900"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  <a:buSzPct val="45000"/>
              <a:buFont typeface="Wingdings" charset="2"/>
              <a:buNone/>
            </a:pPr>
            <a:r>
              <a:rPr lang="en-US" altLang="en-US" sz="2200" b="1"/>
              <a:t>Design </a:t>
            </a:r>
          </a:p>
          <a:p>
            <a:pPr algn="ctr" eaLnBrk="1">
              <a:spcAft>
                <a:spcPct val="0"/>
              </a:spcAft>
              <a:buSzPct val="45000"/>
              <a:buFont typeface="Wingdings" charset="2"/>
              <a:buNone/>
            </a:pPr>
            <a:r>
              <a:rPr lang="en-US" altLang="en-US" sz="2200" b="1"/>
              <a:t>(pseudo-code,</a:t>
            </a:r>
            <a:br>
              <a:rPr lang="en-US" altLang="en-US" sz="2200" b="1"/>
            </a:br>
            <a:r>
              <a:rPr lang="en-US" altLang="en-US" sz="2200" b="1"/>
              <a:t>prototype)</a:t>
            </a:r>
          </a:p>
        </p:txBody>
      </p:sp>
      <p:sp>
        <p:nvSpPr>
          <p:cNvPr id="11276" name="Text Box 11"/>
          <p:cNvSpPr txBox="1">
            <a:spLocks noChangeArrowheads="1"/>
          </p:cNvSpPr>
          <p:nvPr/>
        </p:nvSpPr>
        <p:spPr bwMode="auto">
          <a:xfrm>
            <a:off x="6684963" y="3108325"/>
            <a:ext cx="3017837" cy="2278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61632" rIns="90000" bIns="45000"/>
          <a:lstStyle>
            <a:lvl1pPr marL="215900" indent="-215900"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eaLnBrk="1">
              <a:spcAft>
                <a:spcPct val="0"/>
              </a:spcAft>
              <a:buSzPct val="45000"/>
              <a:buFont typeface="Wingdings" charset="2"/>
              <a:buChar char=""/>
            </a:pPr>
            <a:r>
              <a:rPr lang="en-US" altLang="en-US" sz="2200" b="1">
                <a:solidFill>
                  <a:srgbClr val="B84700"/>
                </a:solidFill>
              </a:rPr>
              <a:t>Hardware</a:t>
            </a:r>
          </a:p>
          <a:p>
            <a:pPr eaLnBrk="1">
              <a:spcAft>
                <a:spcPct val="0"/>
              </a:spcAft>
              <a:buSzPct val="45000"/>
              <a:buFont typeface="Wingdings" charset="2"/>
              <a:buChar char=""/>
            </a:pPr>
            <a:r>
              <a:rPr lang="en-US" altLang="en-US" sz="2200"/>
              <a:t>Which atomic ops</a:t>
            </a:r>
          </a:p>
          <a:p>
            <a:pPr eaLnBrk="1">
              <a:spcAft>
                <a:spcPct val="0"/>
              </a:spcAft>
              <a:buSzPct val="45000"/>
              <a:buFont typeface="Wingdings" charset="2"/>
              <a:buChar char=""/>
            </a:pPr>
            <a:r>
              <a:rPr lang="en-US" altLang="en-US" sz="2200"/>
              <a:t>Memory consistency</a:t>
            </a:r>
          </a:p>
          <a:p>
            <a:pPr eaLnBrk="1">
              <a:spcAft>
                <a:spcPct val="0"/>
              </a:spcAft>
              <a:buSzPct val="45000"/>
              <a:buFont typeface="Wingdings" charset="2"/>
              <a:buChar char=""/>
            </a:pPr>
            <a:r>
              <a:rPr lang="en-US" altLang="en-US" sz="2200"/>
              <a:t>Cache coherence</a:t>
            </a:r>
          </a:p>
          <a:p>
            <a:pPr eaLnBrk="1">
              <a:spcAft>
                <a:spcPct val="0"/>
              </a:spcAft>
              <a:buSzPct val="45000"/>
              <a:buFont typeface="Wingdings" charset="2"/>
              <a:buChar char=""/>
            </a:pPr>
            <a:r>
              <a:rPr lang="en-US" altLang="en-US" sz="2200"/>
              <a:t>Locality </a:t>
            </a:r>
          </a:p>
          <a:p>
            <a:pPr eaLnBrk="1">
              <a:spcAft>
                <a:spcPct val="0"/>
              </a:spcAft>
              <a:buSzPct val="45000"/>
              <a:buFont typeface="Wingdings" charset="2"/>
              <a:buChar char=""/>
            </a:pPr>
            <a:r>
              <a:rPr lang="en-US" altLang="en-US" sz="2200" b="1"/>
              <a:t>Performance</a:t>
            </a:r>
          </a:p>
          <a:p>
            <a:pPr eaLnBrk="1">
              <a:spcAft>
                <a:spcPct val="0"/>
              </a:spcAft>
              <a:buSzPct val="45000"/>
              <a:buFont typeface="Wingdings" charset="2"/>
              <a:buChar char=""/>
            </a:pPr>
            <a:r>
              <a:rPr lang="en-US" altLang="en-US" sz="2200" b="1"/>
              <a:t>Scalability</a:t>
            </a:r>
          </a:p>
        </p:txBody>
      </p:sp>
      <p:sp>
        <p:nvSpPr>
          <p:cNvPr id="11277" name="AutoShape 12"/>
          <p:cNvSpPr>
            <a:spLocks noChangeArrowheads="1"/>
          </p:cNvSpPr>
          <p:nvPr/>
        </p:nvSpPr>
        <p:spPr bwMode="auto">
          <a:xfrm>
            <a:off x="7897813" y="5480050"/>
            <a:ext cx="549275" cy="639763"/>
          </a:xfrm>
          <a:prstGeom prst="downArrow">
            <a:avLst>
              <a:gd name="adj1" fmla="val 50000"/>
              <a:gd name="adj2" fmla="val 29119"/>
            </a:avLst>
          </a:prstGeom>
          <a:solidFill>
            <a:srgbClr val="729FCF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anchor="ctr"/>
          <a:lstStyle/>
          <a:p>
            <a:pPr eaLnBrk="1">
              <a:lnSpc>
                <a:spcPct val="94000"/>
              </a:lnSpc>
              <a:buClr>
                <a:srgbClr val="000000"/>
              </a:buClr>
              <a:buSzPct val="100000"/>
              <a:buFont typeface="Times New Roman" charset="0"/>
              <a:buNone/>
            </a:pPr>
            <a:endParaRPr lang="fr-FR" altLang="en-US"/>
          </a:p>
        </p:txBody>
      </p:sp>
      <p:sp>
        <p:nvSpPr>
          <p:cNvPr id="11278" name="Text Box 13"/>
          <p:cNvSpPr txBox="1">
            <a:spLocks noChangeArrowheads="1"/>
          </p:cNvSpPr>
          <p:nvPr/>
        </p:nvSpPr>
        <p:spPr bwMode="auto">
          <a:xfrm>
            <a:off x="6600825" y="6243638"/>
            <a:ext cx="2925763" cy="71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61632" rIns="90000" bIns="45000"/>
          <a:lstStyle>
            <a:lvl1pPr marL="215900" indent="-215900"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  <a:buSzPct val="45000"/>
              <a:buFont typeface="Wingdings" charset="2"/>
              <a:buNone/>
            </a:pPr>
            <a:r>
              <a:rPr lang="en-US" altLang="en-US" sz="2200" b="1"/>
              <a:t>Implementation (code)</a:t>
            </a:r>
          </a:p>
        </p:txBody>
      </p:sp>
      <p:sp>
        <p:nvSpPr>
          <p:cNvPr id="11279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1pPr>
            <a:lvl2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2pPr>
            <a:lvl3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3pPr>
            <a:lvl4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4pPr>
            <a:lvl5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9pPr>
          </a:lstStyle>
          <a:p>
            <a:pPr>
              <a:buFont typeface="Times New Roman" charset="0"/>
              <a:buNone/>
            </a:pPr>
            <a:fld id="{7110B6C4-5DB5-2447-809C-B73104CA810B}" type="slidenum">
              <a:rPr lang="en-US" altLang="en-US">
                <a:solidFill>
                  <a:srgbClr val="000000"/>
                </a:solidFill>
                <a:latin typeface="Times New Roman" charset="0"/>
              </a:rPr>
              <a:pPr>
                <a:buFont typeface="Times New Roman" charset="0"/>
                <a:buNone/>
              </a:pPr>
              <a:t>5</a:t>
            </a:fld>
            <a:endParaRPr lang="en-US" altLang="en-US">
              <a:solidFill>
                <a:srgbClr val="000000"/>
              </a:solidFill>
              <a:latin typeface="Times New Roman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0975" cy="1262063"/>
          </a:xfrm>
        </p:spPr>
        <p:txBody>
          <a:bodyPr tIns="33264"/>
          <a:lstStyle/>
          <a:p>
            <a:pPr eaLnBrk="1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  <a:defRPr/>
            </a:pPr>
            <a:r>
              <a:rPr lang="en-US">
                <a:ea typeface="+mj-ea"/>
              </a:rPr>
              <a:t>Outline</a:t>
            </a: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03238" y="1768475"/>
            <a:ext cx="9070975" cy="4384675"/>
          </a:xfrm>
        </p:spPr>
        <p:txBody>
          <a:bodyPr/>
          <a:lstStyle/>
          <a:p>
            <a:pPr marL="431800" indent="-323850" eaLnBrk="1">
              <a:buSzPct val="45000"/>
              <a:buFont typeface="Wingdings" charset="0"/>
              <a:buChar char="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  <a:defRPr/>
            </a:pPr>
            <a:r>
              <a:rPr lang="en-US" dirty="0">
                <a:ea typeface="+mn-ea"/>
              </a:rPr>
              <a:t>CPU caches</a:t>
            </a:r>
          </a:p>
          <a:p>
            <a:pPr marL="431800" indent="-323850" eaLnBrk="1">
              <a:buSzPct val="45000"/>
              <a:buFont typeface="Wingdings" charset="0"/>
              <a:buChar char="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  <a:defRPr/>
            </a:pPr>
            <a:r>
              <a:rPr lang="en-US" dirty="0">
                <a:ea typeface="+mn-ea"/>
              </a:rPr>
              <a:t>Cache coherence</a:t>
            </a:r>
          </a:p>
          <a:p>
            <a:pPr marL="431800" indent="-323850" eaLnBrk="1">
              <a:buSzPct val="45000"/>
              <a:buFont typeface="Wingdings" charset="0"/>
              <a:buChar char="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  <a:defRPr/>
            </a:pPr>
            <a:r>
              <a:rPr lang="en-US" dirty="0">
                <a:ea typeface="+mn-ea"/>
              </a:rPr>
              <a:t>Placement of data</a:t>
            </a:r>
          </a:p>
          <a:p>
            <a:pPr marL="431800" indent="-323850" eaLnBrk="1">
              <a:buSzPct val="45000"/>
              <a:buFont typeface="Wingdings" charset="0"/>
              <a:buChar char="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  <a:defRPr/>
            </a:pPr>
            <a:r>
              <a:rPr lang="en-US" dirty="0"/>
              <a:t>Hardware synchronization instructions</a:t>
            </a:r>
          </a:p>
          <a:p>
            <a:pPr marL="431800" indent="-323850" eaLnBrk="1">
              <a:buSzPct val="45000"/>
              <a:buFont typeface="Wingdings" charset="0"/>
              <a:buChar char="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  <a:defRPr/>
            </a:pPr>
            <a:r>
              <a:rPr lang="en-US" dirty="0"/>
              <a:t>Correctness: Memory model &amp; compiler</a:t>
            </a:r>
          </a:p>
          <a:p>
            <a:pPr marL="431800" indent="-323850" eaLnBrk="1">
              <a:buSzPct val="45000"/>
              <a:buFont typeface="Wingdings" charset="0"/>
              <a:buChar char="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  <a:defRPr/>
            </a:pPr>
            <a:r>
              <a:rPr lang="en-US" b="1" dirty="0"/>
              <a:t>Performance: Programming techniques</a:t>
            </a:r>
          </a:p>
        </p:txBody>
      </p:sp>
      <p:sp>
        <p:nvSpPr>
          <p:cNvPr id="91140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1pPr>
            <a:lvl2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2pPr>
            <a:lvl3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3pPr>
            <a:lvl4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4pPr>
            <a:lvl5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9pPr>
          </a:lstStyle>
          <a:p>
            <a:pPr>
              <a:buFont typeface="Times New Roman" charset="0"/>
              <a:buNone/>
            </a:pPr>
            <a:fld id="{99636FEB-9C8D-E845-BDF2-2D3E03AA65A8}" type="slidenum">
              <a:rPr lang="en-US" altLang="en-US">
                <a:solidFill>
                  <a:srgbClr val="000000"/>
                </a:solidFill>
                <a:latin typeface="Times New Roman" charset="0"/>
              </a:rPr>
              <a:pPr>
                <a:buFont typeface="Times New Roman" charset="0"/>
                <a:buNone/>
              </a:pPr>
              <a:t>50</a:t>
            </a:fld>
            <a:endParaRPr lang="en-US" altLang="en-US">
              <a:solidFill>
                <a:srgbClr val="000000"/>
              </a:solidFill>
              <a:latin typeface="Times New Roman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buFont typeface="Times New Roman" panose="02020603050405020304" pitchFamily="18" charset="0"/>
              <a:buNone/>
              <a:defRPr/>
            </a:pPr>
            <a:r>
              <a:rPr lang="en-US" dirty="0">
                <a:ea typeface="+mj-ea"/>
              </a:rPr>
              <a:t>Concurrent Programming Techniques</a:t>
            </a:r>
          </a:p>
        </p:txBody>
      </p:sp>
      <p:sp>
        <p:nvSpPr>
          <p:cNvPr id="93187" name="Content Placeholder 2"/>
          <p:cNvSpPr>
            <a:spLocks noGrp="1"/>
          </p:cNvSpPr>
          <p:nvPr>
            <p:ph idx="1"/>
          </p:nvPr>
        </p:nvSpPr>
        <p:spPr>
          <a:xfrm>
            <a:off x="503238" y="1908175"/>
            <a:ext cx="9069387" cy="4824413"/>
          </a:xfrm>
        </p:spPr>
        <p:txBody>
          <a:bodyPr/>
          <a:lstStyle/>
          <a:p>
            <a:pPr marL="457200" indent="-457200" eaLnBrk="1" hangingPunct="1">
              <a:buFont typeface="Arial" charset="0"/>
              <a:buChar char="•"/>
            </a:pPr>
            <a:r>
              <a:rPr lang="en-US" altLang="en-US">
                <a:ea typeface="MS PGothic" charset="-128"/>
              </a:rPr>
              <a:t>What techniques can we use to speed up our concurrent application?</a:t>
            </a:r>
          </a:p>
          <a:p>
            <a:pPr marL="457200" indent="-457200" eaLnBrk="1" hangingPunct="1">
              <a:buFont typeface="Arial" charset="0"/>
              <a:buChar char="•"/>
            </a:pPr>
            <a:endParaRPr lang="en-US" altLang="en-US">
              <a:ea typeface="MS PGothic" charset="-128"/>
            </a:endParaRPr>
          </a:p>
          <a:p>
            <a:pPr marL="457200" indent="-457200" eaLnBrk="1" hangingPunct="1">
              <a:buFont typeface="Arial" charset="0"/>
              <a:buChar char="•"/>
            </a:pPr>
            <a:r>
              <a:rPr lang="en-US" altLang="en-US" b="1">
                <a:ea typeface="MS PGothic" charset="-128"/>
              </a:rPr>
              <a:t>Main idea</a:t>
            </a:r>
            <a:r>
              <a:rPr lang="en-US" altLang="en-US">
                <a:ea typeface="MS PGothic" charset="-128"/>
              </a:rPr>
              <a:t>: Minimize contention on cache lines</a:t>
            </a:r>
          </a:p>
          <a:p>
            <a:pPr marL="457200" indent="-457200" eaLnBrk="1" hangingPunct="1">
              <a:buFont typeface="Arial" charset="0"/>
              <a:buChar char="•"/>
            </a:pPr>
            <a:endParaRPr lang="en-US" altLang="en-US">
              <a:ea typeface="MS PGothic" charset="-128"/>
            </a:endParaRPr>
          </a:p>
          <a:p>
            <a:pPr marL="457200" indent="-457200" eaLnBrk="1" hangingPunct="1">
              <a:buFont typeface="Arial" charset="0"/>
              <a:buChar char="•"/>
            </a:pPr>
            <a:r>
              <a:rPr lang="en-US" altLang="en-US" b="1">
                <a:ea typeface="MS PGothic" charset="-128"/>
              </a:rPr>
              <a:t>Use case: </a:t>
            </a:r>
            <a:r>
              <a:rPr lang="en-US" altLang="en-US" b="1">
                <a:solidFill>
                  <a:schemeClr val="accent2"/>
                </a:solidFill>
                <a:ea typeface="MS PGothic" charset="-128"/>
              </a:rPr>
              <a:t>Locks</a:t>
            </a:r>
          </a:p>
          <a:p>
            <a:pPr marL="914400" lvl="1" indent="-457200" eaLnBrk="1" hangingPunct="1">
              <a:buFont typeface="Arial" charset="0"/>
              <a:buChar char="•"/>
            </a:pPr>
            <a:r>
              <a:rPr lang="en-US" altLang="en-US">
                <a:latin typeface="Courier" charset="0"/>
                <a:ea typeface="MS PGothic" charset="-128"/>
              </a:rPr>
              <a:t>acquire() = lock()</a:t>
            </a:r>
          </a:p>
          <a:p>
            <a:pPr marL="914400" lvl="1" indent="-457200" eaLnBrk="1" hangingPunct="1">
              <a:buFont typeface="Arial" charset="0"/>
              <a:buChar char="•"/>
            </a:pPr>
            <a:r>
              <a:rPr lang="en-US" altLang="en-US">
                <a:latin typeface="Courier" charset="0"/>
                <a:ea typeface="MS PGothic" charset="-128"/>
              </a:rPr>
              <a:t>release() = unlock()</a:t>
            </a:r>
          </a:p>
        </p:txBody>
      </p:sp>
      <p:sp>
        <p:nvSpPr>
          <p:cNvPr id="93188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1pPr>
            <a:lvl2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2pPr>
            <a:lvl3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3pPr>
            <a:lvl4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4pPr>
            <a:lvl5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9pPr>
          </a:lstStyle>
          <a:p>
            <a:pPr>
              <a:buFont typeface="Times New Roman" charset="0"/>
              <a:buNone/>
            </a:pPr>
            <a:fld id="{864E6CA0-F907-B344-992C-041B27B5AAB7}" type="slidenum">
              <a:rPr lang="en-US" altLang="en-US">
                <a:solidFill>
                  <a:srgbClr val="000000"/>
                </a:solidFill>
                <a:latin typeface="Times New Roman" charset="0"/>
              </a:rPr>
              <a:pPr>
                <a:buFont typeface="Times New Roman" charset="0"/>
                <a:buNone/>
              </a:pPr>
              <a:t>51</a:t>
            </a:fld>
            <a:endParaRPr lang="en-US" altLang="en-US">
              <a:solidFill>
                <a:srgbClr val="000000"/>
              </a:solidFill>
              <a:latin typeface="Times New Roman" charset="0"/>
            </a:endParaRP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MS PGothic" charset="-128"/>
              </a:rPr>
              <a:t>TAS – The simplest lock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262313" y="1562100"/>
            <a:ext cx="3457575" cy="60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lnSpc>
                <a:spcPct val="94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en-US" altLang="en-US" sz="3527" dirty="0">
                <a:solidFill>
                  <a:schemeClr val="accent2"/>
                </a:solidFill>
              </a:rPr>
              <a:t>Test-and-Set Lock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065213" y="2468563"/>
            <a:ext cx="8177212" cy="379253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lnSpc>
                <a:spcPct val="94000"/>
              </a:lnSpc>
              <a:spcBef>
                <a:spcPct val="200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None/>
              <a:defRPr/>
            </a:pPr>
            <a:r>
              <a:rPr lang="en-US" altLang="en-US" sz="1984">
                <a:latin typeface="Courier" pitchFamily="49" charset="0"/>
              </a:rPr>
              <a:t>typedef volatile uint lock_t;</a:t>
            </a:r>
          </a:p>
          <a:p>
            <a:pPr eaLnBrk="1" hangingPunct="1">
              <a:lnSpc>
                <a:spcPct val="94000"/>
              </a:lnSpc>
              <a:spcBef>
                <a:spcPct val="200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None/>
              <a:defRPr/>
            </a:pPr>
            <a:endParaRPr lang="en-US" altLang="en-US" sz="1984">
              <a:latin typeface="Courier" pitchFamily="49" charset="0"/>
            </a:endParaRPr>
          </a:p>
          <a:p>
            <a:pPr eaLnBrk="1" hangingPunct="1">
              <a:lnSpc>
                <a:spcPct val="94000"/>
              </a:lnSpc>
              <a:spcBef>
                <a:spcPct val="200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None/>
              <a:defRPr/>
            </a:pPr>
            <a:r>
              <a:rPr lang="en-US" altLang="en-US" sz="1984">
                <a:latin typeface="Courier" pitchFamily="49" charset="0"/>
              </a:rPr>
              <a:t>void </a:t>
            </a:r>
            <a:r>
              <a:rPr lang="en-US" altLang="en-US" sz="1984" b="1">
                <a:latin typeface="Courier" pitchFamily="49" charset="0"/>
              </a:rPr>
              <a:t>acquire</a:t>
            </a:r>
            <a:r>
              <a:rPr lang="en-US" altLang="en-US" sz="1984">
                <a:latin typeface="Courier" pitchFamily="49" charset="0"/>
              </a:rPr>
              <a:t>(lock_t * some_lock) {</a:t>
            </a:r>
          </a:p>
          <a:p>
            <a:pPr eaLnBrk="1" hangingPunct="1">
              <a:lnSpc>
                <a:spcPct val="94000"/>
              </a:lnSpc>
              <a:spcBef>
                <a:spcPct val="200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None/>
              <a:defRPr/>
            </a:pPr>
            <a:r>
              <a:rPr lang="en-US" altLang="en-US" sz="1984">
                <a:latin typeface="Courier" pitchFamily="49" charset="0"/>
              </a:rPr>
              <a:t>	while (TAS(some_lock) != 0) {}</a:t>
            </a:r>
          </a:p>
          <a:p>
            <a:pPr eaLnBrk="1" hangingPunct="1">
              <a:lnSpc>
                <a:spcPct val="94000"/>
              </a:lnSpc>
              <a:spcBef>
                <a:spcPct val="200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None/>
              <a:defRPr/>
            </a:pPr>
            <a:r>
              <a:rPr lang="en-US" altLang="en-US" sz="1984" b="1">
                <a:solidFill>
                  <a:srgbClr val="43BB3A"/>
                </a:solidFill>
                <a:latin typeface="Courier" pitchFamily="49" charset="0"/>
              </a:rPr>
              <a:t>	</a:t>
            </a:r>
            <a:r>
              <a:rPr lang="en-US" altLang="en-US" sz="1984">
                <a:latin typeface="Courier" pitchFamily="49" charset="0"/>
              </a:rPr>
              <a:t>asm volatile(</a:t>
            </a:r>
            <a:r>
              <a:rPr lang="en-US" altLang="fr-FR" sz="1984">
                <a:latin typeface="Courier" pitchFamily="49" charset="0"/>
              </a:rPr>
              <a:t>“”</a:t>
            </a:r>
            <a:r>
              <a:rPr lang="en-US" altLang="en-US" sz="1984">
                <a:latin typeface="Courier" pitchFamily="49" charset="0"/>
              </a:rPr>
              <a:t> ::: </a:t>
            </a:r>
            <a:r>
              <a:rPr lang="en-US" altLang="fr-FR" sz="1984">
                <a:latin typeface="Courier" pitchFamily="49" charset="0"/>
              </a:rPr>
              <a:t>“</a:t>
            </a:r>
            <a:r>
              <a:rPr lang="en-US" altLang="en-US" sz="1984">
                <a:latin typeface="Courier" pitchFamily="49" charset="0"/>
              </a:rPr>
              <a:t>memory</a:t>
            </a:r>
            <a:r>
              <a:rPr lang="en-US" altLang="fr-FR" sz="1984">
                <a:latin typeface="Courier" pitchFamily="49" charset="0"/>
              </a:rPr>
              <a:t>”</a:t>
            </a:r>
            <a:r>
              <a:rPr lang="en-US" altLang="en-US" sz="1984">
                <a:latin typeface="Courier" pitchFamily="49" charset="0"/>
              </a:rPr>
              <a:t>);</a:t>
            </a:r>
          </a:p>
          <a:p>
            <a:pPr eaLnBrk="1" hangingPunct="1">
              <a:lnSpc>
                <a:spcPct val="94000"/>
              </a:lnSpc>
              <a:spcBef>
                <a:spcPct val="200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None/>
              <a:defRPr/>
            </a:pPr>
            <a:r>
              <a:rPr lang="en-US" altLang="en-US" sz="1984">
                <a:latin typeface="Courier" pitchFamily="49" charset="0"/>
              </a:rPr>
              <a:t>}</a:t>
            </a:r>
          </a:p>
          <a:p>
            <a:pPr eaLnBrk="1" hangingPunct="1">
              <a:lnSpc>
                <a:spcPct val="94000"/>
              </a:lnSpc>
              <a:spcBef>
                <a:spcPct val="200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None/>
              <a:defRPr/>
            </a:pPr>
            <a:r>
              <a:rPr lang="en-US" altLang="en-US" sz="1984">
                <a:latin typeface="Courier" pitchFamily="49" charset="0"/>
              </a:rPr>
              <a:t>void </a:t>
            </a:r>
            <a:r>
              <a:rPr lang="en-US" altLang="en-US" sz="1984" b="1">
                <a:latin typeface="Courier" pitchFamily="49" charset="0"/>
              </a:rPr>
              <a:t>release</a:t>
            </a:r>
            <a:r>
              <a:rPr lang="en-US" altLang="en-US" sz="1984">
                <a:latin typeface="Courier" pitchFamily="49" charset="0"/>
              </a:rPr>
              <a:t>(lock_t * some_lock) {</a:t>
            </a:r>
          </a:p>
          <a:p>
            <a:pPr eaLnBrk="1" hangingPunct="1">
              <a:lnSpc>
                <a:spcPct val="94000"/>
              </a:lnSpc>
              <a:spcBef>
                <a:spcPct val="200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None/>
              <a:defRPr/>
            </a:pPr>
            <a:r>
              <a:rPr lang="en-US" altLang="en-US" sz="1984">
                <a:latin typeface="Courier" pitchFamily="49" charset="0"/>
              </a:rPr>
              <a:t>	</a:t>
            </a:r>
            <a:r>
              <a:rPr lang="en-US" altLang="en-US" sz="1984">
                <a:solidFill>
                  <a:srgbClr val="000000"/>
                </a:solidFill>
                <a:latin typeface="Courier" pitchFamily="49" charset="0"/>
              </a:rPr>
              <a:t>asm volatile(</a:t>
            </a:r>
            <a:r>
              <a:rPr lang="en-US" altLang="fr-FR" sz="1984">
                <a:solidFill>
                  <a:srgbClr val="000000"/>
                </a:solidFill>
                <a:latin typeface="Courier" pitchFamily="49" charset="0"/>
              </a:rPr>
              <a:t>“”</a:t>
            </a:r>
            <a:r>
              <a:rPr lang="en-US" altLang="en-US" sz="1984">
                <a:solidFill>
                  <a:srgbClr val="000000"/>
                </a:solidFill>
                <a:latin typeface="Courier" pitchFamily="49" charset="0"/>
              </a:rPr>
              <a:t> ::: </a:t>
            </a:r>
            <a:r>
              <a:rPr lang="en-US" altLang="fr-FR" sz="1984">
                <a:solidFill>
                  <a:srgbClr val="000000"/>
                </a:solidFill>
                <a:latin typeface="Courier" pitchFamily="49" charset="0"/>
              </a:rPr>
              <a:t>“</a:t>
            </a:r>
            <a:r>
              <a:rPr lang="en-US" altLang="en-US" sz="1984">
                <a:solidFill>
                  <a:srgbClr val="000000"/>
                </a:solidFill>
                <a:latin typeface="Courier" pitchFamily="49" charset="0"/>
              </a:rPr>
              <a:t>memory</a:t>
            </a:r>
            <a:r>
              <a:rPr lang="en-US" altLang="fr-FR" sz="1984">
                <a:solidFill>
                  <a:srgbClr val="000000"/>
                </a:solidFill>
                <a:latin typeface="Courier" pitchFamily="49" charset="0"/>
              </a:rPr>
              <a:t>”</a:t>
            </a:r>
            <a:r>
              <a:rPr lang="en-US" altLang="en-US" sz="1984">
                <a:solidFill>
                  <a:srgbClr val="000000"/>
                </a:solidFill>
                <a:latin typeface="Courier" pitchFamily="49" charset="0"/>
              </a:rPr>
              <a:t>);</a:t>
            </a:r>
          </a:p>
          <a:p>
            <a:pPr eaLnBrk="1" hangingPunct="1">
              <a:lnSpc>
                <a:spcPct val="94000"/>
              </a:lnSpc>
              <a:spcBef>
                <a:spcPct val="200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None/>
              <a:defRPr/>
            </a:pPr>
            <a:r>
              <a:rPr lang="en-US" altLang="en-US" sz="1984">
                <a:latin typeface="Courier" pitchFamily="49" charset="0"/>
              </a:rPr>
              <a:t>	*some_lock = 0;</a:t>
            </a:r>
          </a:p>
          <a:p>
            <a:pPr eaLnBrk="1" hangingPunct="1">
              <a:lnSpc>
                <a:spcPct val="94000"/>
              </a:lnSpc>
              <a:spcBef>
                <a:spcPct val="200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None/>
              <a:defRPr/>
            </a:pPr>
            <a:r>
              <a:rPr lang="en-US" altLang="en-US" sz="1984">
                <a:latin typeface="Courier" pitchFamily="49" charset="0"/>
              </a:rPr>
              <a:t>}</a:t>
            </a:r>
          </a:p>
        </p:txBody>
      </p:sp>
      <p:sp>
        <p:nvSpPr>
          <p:cNvPr id="94213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1pPr>
            <a:lvl2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2pPr>
            <a:lvl3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3pPr>
            <a:lvl4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4pPr>
            <a:lvl5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9pPr>
          </a:lstStyle>
          <a:p>
            <a:pPr>
              <a:buFont typeface="Times New Roman" charset="0"/>
              <a:buNone/>
            </a:pPr>
            <a:fld id="{F173EFB8-69A6-A047-A998-F16E01E38ABC}" type="slidenum">
              <a:rPr lang="en-US" altLang="en-US">
                <a:solidFill>
                  <a:srgbClr val="000000"/>
                </a:solidFill>
                <a:latin typeface="Times New Roman" charset="0"/>
              </a:rPr>
              <a:pPr>
                <a:buFont typeface="Times New Roman" charset="0"/>
                <a:buNone/>
              </a:pPr>
              <a:t>52</a:t>
            </a:fld>
            <a:endParaRPr lang="en-US" altLang="en-US">
              <a:solidFill>
                <a:srgbClr val="000000"/>
              </a:solidFill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MS PGothic" charset="-128"/>
              </a:rPr>
              <a:t>How good is this lock?</a:t>
            </a:r>
          </a:p>
        </p:txBody>
      </p:sp>
      <p:sp>
        <p:nvSpPr>
          <p:cNvPr id="952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en-US" altLang="en-US" dirty="0"/>
              <a:t>A simple benchmark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en-US" altLang="en-US" dirty="0"/>
              <a:t>Have 48 threads continuously acquire a lock, update some shared data, and unlock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en-US" altLang="en-US" dirty="0"/>
              <a:t>Measure how many operations we can do in a second</a:t>
            </a:r>
          </a:p>
          <a:p>
            <a:pPr eaLnBrk="1" hangingPunct="1">
              <a:buFont typeface="Times New Roman" panose="02020603050405020304" pitchFamily="18" charset="0"/>
              <a:buNone/>
              <a:defRPr/>
            </a:pPr>
            <a:endParaRPr lang="en-US" altLang="en-US" dirty="0"/>
          </a:p>
          <a:p>
            <a:pPr eaLnBrk="1" hangingPunct="1">
              <a:buFont typeface="Times New Roman" panose="02020603050405020304" pitchFamily="18" charset="0"/>
              <a:buNone/>
              <a:defRPr/>
            </a:pPr>
            <a:endParaRPr lang="en-US" altLang="en-US" dirty="0"/>
          </a:p>
          <a:p>
            <a:pPr eaLnBrk="1" hangingPunct="1">
              <a:buFont typeface="Times New Roman" panose="02020603050405020304" pitchFamily="18" charset="0"/>
              <a:buNone/>
              <a:defRPr/>
            </a:pPr>
            <a:r>
              <a:rPr lang="en-US" altLang="en-US" dirty="0">
                <a:solidFill>
                  <a:schemeClr val="accent2"/>
                </a:solidFill>
              </a:rPr>
              <a:t>Test-and-Set lock: 190K operations/second</a:t>
            </a:r>
          </a:p>
        </p:txBody>
      </p:sp>
      <p:sp>
        <p:nvSpPr>
          <p:cNvPr id="95236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1pPr>
            <a:lvl2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2pPr>
            <a:lvl3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3pPr>
            <a:lvl4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4pPr>
            <a:lvl5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9pPr>
          </a:lstStyle>
          <a:p>
            <a:pPr>
              <a:buFont typeface="Times New Roman" charset="0"/>
              <a:buNone/>
            </a:pPr>
            <a:fld id="{CAC0E10B-D571-154D-A072-AFED00784914}" type="slidenum">
              <a:rPr lang="en-US" altLang="en-US">
                <a:solidFill>
                  <a:srgbClr val="000000"/>
                </a:solidFill>
                <a:latin typeface="Times New Roman" charset="0"/>
              </a:rPr>
              <a:pPr>
                <a:buFont typeface="Times New Roman" charset="0"/>
                <a:buNone/>
              </a:pPr>
              <a:t>53</a:t>
            </a:fld>
            <a:endParaRPr lang="en-US" altLang="en-US">
              <a:solidFill>
                <a:srgbClr val="000000"/>
              </a:solidFill>
              <a:latin typeface="Times New Roman" charset="0"/>
            </a:endParaRP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MS PGothic" charset="-128"/>
              </a:rPr>
              <a:t>How can we improve things?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2444750" y="1503363"/>
            <a:ext cx="5197475" cy="1112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94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en-US" altLang="en-US" sz="3527" dirty="0">
                <a:solidFill>
                  <a:schemeClr val="accent2"/>
                </a:solidFill>
              </a:rPr>
              <a:t>Avoid cache-line ping-pong:</a:t>
            </a:r>
          </a:p>
          <a:p>
            <a:pPr algn="ctr" eaLnBrk="1" hangingPunct="1">
              <a:lnSpc>
                <a:spcPct val="94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en-US" altLang="en-US" sz="3527" dirty="0">
                <a:solidFill>
                  <a:schemeClr val="accent2"/>
                </a:solidFill>
              </a:rPr>
              <a:t>Test-and-Test-and-Set Lock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196975" y="2559050"/>
            <a:ext cx="8175625" cy="47879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lnSpc>
                <a:spcPct val="94000"/>
              </a:lnSpc>
              <a:spcBef>
                <a:spcPct val="200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None/>
              <a:defRPr/>
            </a:pPr>
            <a:r>
              <a:rPr lang="en-US" altLang="en-US" sz="1984" dirty="0">
                <a:latin typeface="Courier" pitchFamily="49" charset="0"/>
              </a:rPr>
              <a:t>void </a:t>
            </a:r>
            <a:r>
              <a:rPr lang="en-US" altLang="en-US" sz="1984" b="1" dirty="0">
                <a:latin typeface="Courier" pitchFamily="49" charset="0"/>
              </a:rPr>
              <a:t>acquire</a:t>
            </a:r>
            <a:r>
              <a:rPr lang="en-US" altLang="en-US" sz="1984" dirty="0">
                <a:latin typeface="Courier" pitchFamily="49" charset="0"/>
              </a:rPr>
              <a:t>(</a:t>
            </a:r>
            <a:r>
              <a:rPr lang="en-US" altLang="en-US" sz="1984" dirty="0" err="1">
                <a:latin typeface="Courier" pitchFamily="49" charset="0"/>
              </a:rPr>
              <a:t>lock_t</a:t>
            </a:r>
            <a:r>
              <a:rPr lang="en-US" altLang="en-US" sz="1984" dirty="0">
                <a:latin typeface="Courier" pitchFamily="49" charset="0"/>
              </a:rPr>
              <a:t> * </a:t>
            </a:r>
            <a:r>
              <a:rPr lang="en-US" altLang="en-US" sz="1984" dirty="0" err="1">
                <a:latin typeface="Courier" pitchFamily="49" charset="0"/>
              </a:rPr>
              <a:t>some_lock</a:t>
            </a:r>
            <a:r>
              <a:rPr lang="en-US" altLang="en-US" sz="1984" dirty="0">
                <a:latin typeface="Courier" pitchFamily="49" charset="0"/>
              </a:rPr>
              <a:t>) {</a:t>
            </a:r>
          </a:p>
          <a:p>
            <a:pPr eaLnBrk="1" hangingPunct="1">
              <a:lnSpc>
                <a:spcPct val="94000"/>
              </a:lnSpc>
              <a:spcBef>
                <a:spcPct val="200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None/>
              <a:defRPr/>
            </a:pPr>
            <a:r>
              <a:rPr lang="en-US" altLang="en-US" sz="1984" dirty="0">
                <a:latin typeface="Courier" pitchFamily="49" charset="0"/>
              </a:rPr>
              <a:t>	</a:t>
            </a:r>
            <a:r>
              <a:rPr lang="en-US" altLang="en-US" sz="1984" dirty="0">
                <a:solidFill>
                  <a:schemeClr val="accent2"/>
                </a:solidFill>
                <a:latin typeface="Courier" pitchFamily="49" charset="0"/>
              </a:rPr>
              <a:t>while(1) {</a:t>
            </a:r>
          </a:p>
          <a:p>
            <a:pPr eaLnBrk="1" hangingPunct="1">
              <a:lnSpc>
                <a:spcPct val="94000"/>
              </a:lnSpc>
              <a:spcBef>
                <a:spcPct val="200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None/>
              <a:defRPr/>
            </a:pPr>
            <a:r>
              <a:rPr lang="en-US" altLang="en-US" sz="1984" dirty="0">
                <a:solidFill>
                  <a:schemeClr val="accent2"/>
                </a:solidFill>
                <a:latin typeface="Courier" pitchFamily="49" charset="0"/>
              </a:rPr>
              <a:t>		while (*</a:t>
            </a:r>
            <a:r>
              <a:rPr lang="en-US" altLang="en-US" sz="1984" dirty="0" err="1">
                <a:solidFill>
                  <a:schemeClr val="accent2"/>
                </a:solidFill>
                <a:latin typeface="Courier" pitchFamily="49" charset="0"/>
              </a:rPr>
              <a:t>some_lock</a:t>
            </a:r>
            <a:r>
              <a:rPr lang="en-US" altLang="en-US" sz="1984" dirty="0">
                <a:solidFill>
                  <a:schemeClr val="accent2"/>
                </a:solidFill>
                <a:latin typeface="Courier" pitchFamily="49" charset="0"/>
              </a:rPr>
              <a:t> != 0) {}</a:t>
            </a:r>
          </a:p>
          <a:p>
            <a:pPr eaLnBrk="1" hangingPunct="1">
              <a:lnSpc>
                <a:spcPct val="94000"/>
              </a:lnSpc>
              <a:spcBef>
                <a:spcPct val="200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None/>
              <a:defRPr/>
            </a:pPr>
            <a:r>
              <a:rPr lang="en-US" altLang="en-US" sz="1984" dirty="0">
                <a:solidFill>
                  <a:schemeClr val="accent2"/>
                </a:solidFill>
                <a:latin typeface="Courier" pitchFamily="49" charset="0"/>
              </a:rPr>
              <a:t>		if (TAS(</a:t>
            </a:r>
            <a:r>
              <a:rPr lang="en-US" altLang="en-US" sz="1984" dirty="0" err="1">
                <a:solidFill>
                  <a:schemeClr val="accent2"/>
                </a:solidFill>
                <a:latin typeface="Courier" pitchFamily="49" charset="0"/>
              </a:rPr>
              <a:t>some_lock</a:t>
            </a:r>
            <a:r>
              <a:rPr lang="en-US" altLang="en-US" sz="1984" dirty="0">
                <a:solidFill>
                  <a:schemeClr val="accent2"/>
                </a:solidFill>
                <a:latin typeface="Courier" pitchFamily="49" charset="0"/>
              </a:rPr>
              <a:t>) == 0) {</a:t>
            </a:r>
          </a:p>
          <a:p>
            <a:pPr eaLnBrk="1" hangingPunct="1">
              <a:lnSpc>
                <a:spcPct val="94000"/>
              </a:lnSpc>
              <a:spcBef>
                <a:spcPct val="200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None/>
              <a:defRPr/>
            </a:pPr>
            <a:r>
              <a:rPr lang="en-US" altLang="en-US" sz="1984" dirty="0">
                <a:solidFill>
                  <a:schemeClr val="accent2"/>
                </a:solidFill>
                <a:latin typeface="Courier" pitchFamily="49" charset="0"/>
              </a:rPr>
              <a:t>			return;</a:t>
            </a:r>
          </a:p>
          <a:p>
            <a:pPr eaLnBrk="1" hangingPunct="1">
              <a:lnSpc>
                <a:spcPct val="94000"/>
              </a:lnSpc>
              <a:spcBef>
                <a:spcPct val="200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None/>
              <a:defRPr/>
            </a:pPr>
            <a:r>
              <a:rPr lang="en-US" altLang="en-US" sz="1984" dirty="0">
                <a:solidFill>
                  <a:schemeClr val="accent2"/>
                </a:solidFill>
                <a:latin typeface="Courier" pitchFamily="49" charset="0"/>
              </a:rPr>
              <a:t>		}</a:t>
            </a:r>
          </a:p>
          <a:p>
            <a:pPr eaLnBrk="1" hangingPunct="1">
              <a:lnSpc>
                <a:spcPct val="94000"/>
              </a:lnSpc>
              <a:spcBef>
                <a:spcPct val="200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None/>
              <a:defRPr/>
            </a:pPr>
            <a:r>
              <a:rPr lang="en-US" altLang="en-US" sz="1984" dirty="0">
                <a:solidFill>
                  <a:schemeClr val="accent2"/>
                </a:solidFill>
                <a:latin typeface="Courier" pitchFamily="49" charset="0"/>
              </a:rPr>
              <a:t>	}</a:t>
            </a:r>
          </a:p>
          <a:p>
            <a:pPr eaLnBrk="1" hangingPunct="1">
              <a:lnSpc>
                <a:spcPct val="94000"/>
              </a:lnSpc>
              <a:spcBef>
                <a:spcPct val="200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None/>
              <a:defRPr/>
            </a:pPr>
            <a:r>
              <a:rPr lang="en-US" altLang="en-US" sz="1984" b="1" dirty="0">
                <a:solidFill>
                  <a:srgbClr val="43BB3A"/>
                </a:solidFill>
                <a:latin typeface="Courier" pitchFamily="49" charset="0"/>
              </a:rPr>
              <a:t>	</a:t>
            </a:r>
            <a:r>
              <a:rPr lang="en-US" altLang="en-US" sz="1984" dirty="0" err="1">
                <a:latin typeface="Courier" pitchFamily="49" charset="0"/>
              </a:rPr>
              <a:t>asm</a:t>
            </a:r>
            <a:r>
              <a:rPr lang="en-US" altLang="en-US" sz="1984" dirty="0">
                <a:latin typeface="Courier" pitchFamily="49" charset="0"/>
              </a:rPr>
              <a:t> volatile(</a:t>
            </a:r>
            <a:r>
              <a:rPr lang="en-US" altLang="fr-FR" sz="1984" dirty="0">
                <a:latin typeface="Courier" pitchFamily="49" charset="0"/>
              </a:rPr>
              <a:t>“”</a:t>
            </a:r>
            <a:r>
              <a:rPr lang="en-US" altLang="en-US" sz="1984" dirty="0">
                <a:latin typeface="Courier" pitchFamily="49" charset="0"/>
              </a:rPr>
              <a:t> ::: </a:t>
            </a:r>
            <a:r>
              <a:rPr lang="en-US" altLang="fr-FR" sz="1984" dirty="0">
                <a:latin typeface="Courier" pitchFamily="49" charset="0"/>
              </a:rPr>
              <a:t>“</a:t>
            </a:r>
            <a:r>
              <a:rPr lang="en-US" altLang="en-US" sz="1984" dirty="0">
                <a:latin typeface="Courier" pitchFamily="49" charset="0"/>
              </a:rPr>
              <a:t>memory</a:t>
            </a:r>
            <a:r>
              <a:rPr lang="en-US" altLang="fr-FR" sz="1984" dirty="0">
                <a:latin typeface="Courier" pitchFamily="49" charset="0"/>
              </a:rPr>
              <a:t>”</a:t>
            </a:r>
            <a:r>
              <a:rPr lang="en-US" altLang="en-US" sz="1984" dirty="0">
                <a:latin typeface="Courier" pitchFamily="49" charset="0"/>
              </a:rPr>
              <a:t>);</a:t>
            </a:r>
          </a:p>
          <a:p>
            <a:pPr eaLnBrk="1" hangingPunct="1">
              <a:lnSpc>
                <a:spcPct val="94000"/>
              </a:lnSpc>
              <a:spcBef>
                <a:spcPct val="200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None/>
              <a:defRPr/>
            </a:pPr>
            <a:r>
              <a:rPr lang="en-US" altLang="en-US" sz="1984" dirty="0">
                <a:latin typeface="Courier" pitchFamily="49" charset="0"/>
              </a:rPr>
              <a:t>}</a:t>
            </a:r>
          </a:p>
          <a:p>
            <a:pPr eaLnBrk="1" hangingPunct="1">
              <a:lnSpc>
                <a:spcPct val="94000"/>
              </a:lnSpc>
              <a:spcBef>
                <a:spcPct val="200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None/>
              <a:defRPr/>
            </a:pPr>
            <a:r>
              <a:rPr lang="en-US" altLang="en-US" sz="1984" dirty="0">
                <a:latin typeface="Courier" pitchFamily="49" charset="0"/>
              </a:rPr>
              <a:t>void </a:t>
            </a:r>
            <a:r>
              <a:rPr lang="en-US" altLang="en-US" sz="1984" b="1" dirty="0">
                <a:latin typeface="Courier" pitchFamily="49" charset="0"/>
              </a:rPr>
              <a:t>release</a:t>
            </a:r>
            <a:r>
              <a:rPr lang="en-US" altLang="en-US" sz="1984" dirty="0">
                <a:latin typeface="Courier" pitchFamily="49" charset="0"/>
              </a:rPr>
              <a:t>(</a:t>
            </a:r>
            <a:r>
              <a:rPr lang="en-US" altLang="en-US" sz="1984" dirty="0" err="1">
                <a:latin typeface="Courier" pitchFamily="49" charset="0"/>
              </a:rPr>
              <a:t>lock_t</a:t>
            </a:r>
            <a:r>
              <a:rPr lang="en-US" altLang="en-US" sz="1984" dirty="0">
                <a:latin typeface="Courier" pitchFamily="49" charset="0"/>
              </a:rPr>
              <a:t> * </a:t>
            </a:r>
            <a:r>
              <a:rPr lang="en-US" altLang="en-US" sz="1984" dirty="0" err="1">
                <a:latin typeface="Courier" pitchFamily="49" charset="0"/>
              </a:rPr>
              <a:t>some_lock</a:t>
            </a:r>
            <a:r>
              <a:rPr lang="en-US" altLang="en-US" sz="1984" dirty="0">
                <a:latin typeface="Courier" pitchFamily="49" charset="0"/>
              </a:rPr>
              <a:t>) {</a:t>
            </a:r>
          </a:p>
          <a:p>
            <a:pPr eaLnBrk="1" hangingPunct="1">
              <a:lnSpc>
                <a:spcPct val="94000"/>
              </a:lnSpc>
              <a:spcBef>
                <a:spcPct val="200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None/>
              <a:defRPr/>
            </a:pPr>
            <a:r>
              <a:rPr lang="en-US" altLang="en-US" sz="1984" dirty="0">
                <a:latin typeface="Courier" pitchFamily="49" charset="0"/>
              </a:rPr>
              <a:t>	</a:t>
            </a:r>
            <a:r>
              <a:rPr lang="en-US" altLang="en-US" sz="1984" dirty="0" err="1">
                <a:solidFill>
                  <a:srgbClr val="000000"/>
                </a:solidFill>
                <a:latin typeface="Courier" pitchFamily="49" charset="0"/>
              </a:rPr>
              <a:t>asm</a:t>
            </a:r>
            <a:r>
              <a:rPr lang="en-US" altLang="en-US" sz="1984" dirty="0">
                <a:solidFill>
                  <a:srgbClr val="000000"/>
                </a:solidFill>
                <a:latin typeface="Courier" pitchFamily="49" charset="0"/>
              </a:rPr>
              <a:t> volatile(</a:t>
            </a:r>
            <a:r>
              <a:rPr lang="en-US" altLang="fr-FR" sz="1984" dirty="0">
                <a:solidFill>
                  <a:srgbClr val="000000"/>
                </a:solidFill>
                <a:latin typeface="Courier" pitchFamily="49" charset="0"/>
              </a:rPr>
              <a:t>“”</a:t>
            </a:r>
            <a:r>
              <a:rPr lang="en-US" altLang="en-US" sz="1984" dirty="0">
                <a:solidFill>
                  <a:srgbClr val="000000"/>
                </a:solidFill>
                <a:latin typeface="Courier" pitchFamily="49" charset="0"/>
              </a:rPr>
              <a:t> ::: </a:t>
            </a:r>
            <a:r>
              <a:rPr lang="en-US" altLang="fr-FR" sz="1984" dirty="0">
                <a:solidFill>
                  <a:srgbClr val="000000"/>
                </a:solidFill>
                <a:latin typeface="Courier" pitchFamily="49" charset="0"/>
              </a:rPr>
              <a:t>“</a:t>
            </a:r>
            <a:r>
              <a:rPr lang="en-US" altLang="en-US" sz="1984" dirty="0">
                <a:solidFill>
                  <a:srgbClr val="000000"/>
                </a:solidFill>
                <a:latin typeface="Courier" pitchFamily="49" charset="0"/>
              </a:rPr>
              <a:t>memory</a:t>
            </a:r>
            <a:r>
              <a:rPr lang="en-US" altLang="fr-FR" sz="1984" dirty="0">
                <a:solidFill>
                  <a:srgbClr val="000000"/>
                </a:solidFill>
                <a:latin typeface="Courier" pitchFamily="49" charset="0"/>
              </a:rPr>
              <a:t>”</a:t>
            </a:r>
            <a:r>
              <a:rPr lang="en-US" altLang="en-US" sz="1984" dirty="0">
                <a:solidFill>
                  <a:srgbClr val="000000"/>
                </a:solidFill>
                <a:latin typeface="Courier" pitchFamily="49" charset="0"/>
              </a:rPr>
              <a:t>);</a:t>
            </a:r>
          </a:p>
          <a:p>
            <a:pPr eaLnBrk="1" hangingPunct="1">
              <a:lnSpc>
                <a:spcPct val="94000"/>
              </a:lnSpc>
              <a:spcBef>
                <a:spcPct val="200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None/>
              <a:defRPr/>
            </a:pPr>
            <a:r>
              <a:rPr lang="en-US" altLang="en-US" sz="1984" dirty="0">
                <a:latin typeface="Courier" pitchFamily="49" charset="0"/>
              </a:rPr>
              <a:t>	*</a:t>
            </a:r>
            <a:r>
              <a:rPr lang="en-US" altLang="en-US" sz="1984" dirty="0" err="1">
                <a:latin typeface="Courier" pitchFamily="49" charset="0"/>
              </a:rPr>
              <a:t>some_lock</a:t>
            </a:r>
            <a:r>
              <a:rPr lang="en-US" altLang="en-US" sz="1984" dirty="0">
                <a:latin typeface="Courier" pitchFamily="49" charset="0"/>
              </a:rPr>
              <a:t> = 0;</a:t>
            </a:r>
          </a:p>
          <a:p>
            <a:pPr eaLnBrk="1" hangingPunct="1">
              <a:lnSpc>
                <a:spcPct val="94000"/>
              </a:lnSpc>
              <a:spcBef>
                <a:spcPct val="200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None/>
              <a:defRPr/>
            </a:pPr>
            <a:r>
              <a:rPr lang="en-US" altLang="en-US" sz="1984" dirty="0">
                <a:latin typeface="Courier" pitchFamily="49" charset="0"/>
              </a:rPr>
              <a:t>}</a:t>
            </a:r>
          </a:p>
        </p:txBody>
      </p:sp>
      <p:sp>
        <p:nvSpPr>
          <p:cNvPr id="96261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1pPr>
            <a:lvl2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2pPr>
            <a:lvl3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3pPr>
            <a:lvl4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4pPr>
            <a:lvl5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9pPr>
          </a:lstStyle>
          <a:p>
            <a:pPr>
              <a:buFont typeface="Times New Roman" charset="0"/>
              <a:buNone/>
            </a:pPr>
            <a:fld id="{3089646D-CA54-2546-A835-ED126565AA3E}" type="slidenum">
              <a:rPr lang="en-US" altLang="en-US">
                <a:solidFill>
                  <a:srgbClr val="000000"/>
                </a:solidFill>
                <a:latin typeface="Times New Roman" charset="0"/>
              </a:rPr>
              <a:pPr>
                <a:buFont typeface="Times New Roman" charset="0"/>
                <a:buNone/>
              </a:pPr>
              <a:t>54</a:t>
            </a:fld>
            <a:endParaRPr lang="en-US" altLang="en-US">
              <a:solidFill>
                <a:srgbClr val="000000"/>
              </a:solidFill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animBg="1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MS PGothic" charset="-128"/>
              </a:rPr>
              <a:t>Performance comparison</a:t>
            </a:r>
          </a:p>
        </p:txBody>
      </p:sp>
      <p:graphicFrame>
        <p:nvGraphicFramePr>
          <p:cNvPr id="5" name="Chart 4"/>
          <p:cNvGraphicFramePr>
            <a:graphicFrameLocks/>
          </p:cNvGraphicFramePr>
          <p:nvPr/>
        </p:nvGraphicFramePr>
        <p:xfrm>
          <a:off x="763129" y="1907707"/>
          <a:ext cx="8205560" cy="49231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7284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1pPr>
            <a:lvl2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2pPr>
            <a:lvl3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3pPr>
            <a:lvl4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4pPr>
            <a:lvl5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9pPr>
          </a:lstStyle>
          <a:p>
            <a:pPr>
              <a:buFont typeface="Times New Roman" charset="0"/>
              <a:buNone/>
            </a:pPr>
            <a:fld id="{977AA547-2858-544C-8449-A8143CB28460}" type="slidenum">
              <a:rPr lang="en-US" altLang="en-US">
                <a:solidFill>
                  <a:srgbClr val="000000"/>
                </a:solidFill>
                <a:latin typeface="Times New Roman" charset="0"/>
              </a:rPr>
              <a:pPr>
                <a:buFont typeface="Times New Roman" charset="0"/>
                <a:buNone/>
              </a:pPr>
              <a:t>55</a:t>
            </a:fld>
            <a:endParaRPr lang="en-US" altLang="en-US">
              <a:solidFill>
                <a:srgbClr val="000000"/>
              </a:solidFill>
              <a:latin typeface="Times New Roman" charset="0"/>
            </a:endParaRP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MS PGothic" charset="-128"/>
              </a:rPr>
              <a:t>But we can do even better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708150" y="1474788"/>
            <a:ext cx="6670675" cy="1112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94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en-US" altLang="en-US" sz="3527" dirty="0">
                <a:solidFill>
                  <a:schemeClr val="accent2"/>
                </a:solidFill>
              </a:rPr>
              <a:t>Avoid thundering herd:</a:t>
            </a:r>
          </a:p>
          <a:p>
            <a:pPr algn="ctr" eaLnBrk="1" hangingPunct="1">
              <a:lnSpc>
                <a:spcPct val="94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en-US" altLang="en-US" sz="3527" dirty="0">
                <a:solidFill>
                  <a:schemeClr val="accent2"/>
                </a:solidFill>
              </a:rPr>
              <a:t>Test-and-Test-and-Set with Back-off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223963" y="2483693"/>
            <a:ext cx="8175625" cy="492199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None/>
              <a:defRPr/>
            </a:pPr>
            <a:r>
              <a:rPr lang="en-US" altLang="en-US" sz="1900" dirty="0">
                <a:latin typeface="Courier" pitchFamily="49" charset="0"/>
              </a:rPr>
              <a:t>void </a:t>
            </a:r>
            <a:r>
              <a:rPr lang="en-US" altLang="en-US" sz="1900" b="1" dirty="0">
                <a:latin typeface="Courier" pitchFamily="49" charset="0"/>
              </a:rPr>
              <a:t>acquire</a:t>
            </a:r>
            <a:r>
              <a:rPr lang="en-US" altLang="en-US" sz="1900" dirty="0">
                <a:latin typeface="Courier" pitchFamily="49" charset="0"/>
              </a:rPr>
              <a:t>(</a:t>
            </a:r>
            <a:r>
              <a:rPr lang="en-US" altLang="en-US" sz="1900" dirty="0" err="1">
                <a:latin typeface="Courier" pitchFamily="49" charset="0"/>
              </a:rPr>
              <a:t>lock_t</a:t>
            </a:r>
            <a:r>
              <a:rPr lang="en-US" altLang="en-US" sz="1900" dirty="0">
                <a:latin typeface="Courier" pitchFamily="49" charset="0"/>
              </a:rPr>
              <a:t> * </a:t>
            </a:r>
            <a:r>
              <a:rPr lang="en-US" altLang="en-US" sz="1900" dirty="0" err="1">
                <a:latin typeface="Courier" pitchFamily="49" charset="0"/>
              </a:rPr>
              <a:t>some_lock</a:t>
            </a:r>
            <a:r>
              <a:rPr lang="en-US" altLang="en-US" sz="1900" dirty="0">
                <a:latin typeface="Courier" pitchFamily="49" charset="0"/>
              </a:rPr>
              <a:t>) {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None/>
              <a:defRPr/>
            </a:pPr>
            <a:r>
              <a:rPr lang="en-US" altLang="en-US" sz="1900" dirty="0">
                <a:latin typeface="Courier" pitchFamily="49" charset="0"/>
              </a:rPr>
              <a:t>	</a:t>
            </a:r>
            <a:r>
              <a:rPr lang="en-US" altLang="en-US" sz="1900" dirty="0" err="1">
                <a:solidFill>
                  <a:schemeClr val="accent2"/>
                </a:solidFill>
                <a:latin typeface="Courier" pitchFamily="49" charset="0"/>
              </a:rPr>
              <a:t>uint</a:t>
            </a:r>
            <a:r>
              <a:rPr lang="en-US" altLang="en-US" sz="1900" dirty="0">
                <a:solidFill>
                  <a:schemeClr val="accent2"/>
                </a:solidFill>
                <a:latin typeface="Courier" pitchFamily="49" charset="0"/>
              </a:rPr>
              <a:t> </a:t>
            </a:r>
            <a:r>
              <a:rPr lang="en-US" altLang="en-US" sz="1900" dirty="0" err="1">
                <a:solidFill>
                  <a:schemeClr val="accent2"/>
                </a:solidFill>
                <a:latin typeface="Courier" pitchFamily="49" charset="0"/>
              </a:rPr>
              <a:t>backoff</a:t>
            </a:r>
            <a:r>
              <a:rPr lang="en-US" altLang="en-US" sz="1900" dirty="0">
                <a:solidFill>
                  <a:schemeClr val="accent2"/>
                </a:solidFill>
                <a:latin typeface="Courier" pitchFamily="49" charset="0"/>
              </a:rPr>
              <a:t> = INITIAL_BACKOFF;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None/>
              <a:defRPr/>
            </a:pPr>
            <a:r>
              <a:rPr lang="en-US" altLang="en-US" sz="1900" dirty="0">
                <a:latin typeface="Courier" pitchFamily="49" charset="0"/>
              </a:rPr>
              <a:t>	while(1) {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None/>
              <a:defRPr/>
            </a:pPr>
            <a:r>
              <a:rPr lang="en-US" altLang="en-US" sz="1900" dirty="0">
                <a:latin typeface="Courier" pitchFamily="49" charset="0"/>
              </a:rPr>
              <a:t>		while (*</a:t>
            </a:r>
            <a:r>
              <a:rPr lang="en-US" altLang="en-US" sz="1900" dirty="0" err="1">
                <a:latin typeface="Courier" pitchFamily="49" charset="0"/>
              </a:rPr>
              <a:t>some_lock</a:t>
            </a:r>
            <a:r>
              <a:rPr lang="en-US" altLang="en-US" sz="1900" dirty="0">
                <a:latin typeface="Courier" pitchFamily="49" charset="0"/>
              </a:rPr>
              <a:t> != 0) {}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None/>
              <a:defRPr/>
            </a:pPr>
            <a:r>
              <a:rPr lang="en-US" altLang="en-US" sz="1900" dirty="0">
                <a:latin typeface="Courier" pitchFamily="49" charset="0"/>
              </a:rPr>
              <a:t>		if (TAS(</a:t>
            </a:r>
            <a:r>
              <a:rPr lang="en-US" altLang="en-US" sz="1900" dirty="0" err="1">
                <a:latin typeface="Courier" pitchFamily="49" charset="0"/>
              </a:rPr>
              <a:t>some_lock</a:t>
            </a:r>
            <a:r>
              <a:rPr lang="en-US" altLang="en-US" sz="1900" dirty="0">
                <a:latin typeface="Courier" pitchFamily="49" charset="0"/>
              </a:rPr>
              <a:t>) == 0) {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None/>
              <a:defRPr/>
            </a:pPr>
            <a:r>
              <a:rPr lang="en-US" altLang="en-US" sz="1900" dirty="0">
                <a:latin typeface="Courier" pitchFamily="49" charset="0"/>
              </a:rPr>
              <a:t>			return;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None/>
              <a:defRPr/>
            </a:pPr>
            <a:r>
              <a:rPr lang="en-US" altLang="en-US" sz="1900" dirty="0">
                <a:latin typeface="Courier" pitchFamily="49" charset="0"/>
              </a:rPr>
              <a:t>		} </a:t>
            </a:r>
            <a:r>
              <a:rPr lang="en-US" altLang="en-US" sz="1900" dirty="0">
                <a:solidFill>
                  <a:schemeClr val="accent2"/>
                </a:solidFill>
                <a:latin typeface="Courier" pitchFamily="49" charset="0"/>
              </a:rPr>
              <a:t>else {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None/>
              <a:defRPr/>
            </a:pPr>
            <a:r>
              <a:rPr lang="en-US" altLang="en-US" sz="1900" dirty="0">
                <a:solidFill>
                  <a:schemeClr val="accent2"/>
                </a:solidFill>
                <a:latin typeface="Courier" pitchFamily="49" charset="0"/>
              </a:rPr>
              <a:t>			</a:t>
            </a:r>
            <a:r>
              <a:rPr lang="en-US" altLang="en-US" sz="1900" dirty="0" err="1">
                <a:solidFill>
                  <a:schemeClr val="accent2"/>
                </a:solidFill>
                <a:latin typeface="Courier" pitchFamily="49" charset="0"/>
              </a:rPr>
              <a:t>lock_sleep</a:t>
            </a:r>
            <a:r>
              <a:rPr lang="en-US" altLang="en-US" sz="1900" dirty="0">
                <a:solidFill>
                  <a:schemeClr val="accent2"/>
                </a:solidFill>
                <a:latin typeface="Courier" pitchFamily="49" charset="0"/>
              </a:rPr>
              <a:t>(</a:t>
            </a:r>
            <a:r>
              <a:rPr lang="en-US" altLang="en-US" sz="1900" dirty="0" err="1">
                <a:solidFill>
                  <a:schemeClr val="accent2"/>
                </a:solidFill>
                <a:latin typeface="Courier" pitchFamily="49" charset="0"/>
              </a:rPr>
              <a:t>backoff</a:t>
            </a:r>
            <a:r>
              <a:rPr lang="en-US" altLang="en-US" sz="1900" dirty="0">
                <a:solidFill>
                  <a:schemeClr val="accent2"/>
                </a:solidFill>
                <a:latin typeface="Courier" pitchFamily="49" charset="0"/>
              </a:rPr>
              <a:t>);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None/>
              <a:defRPr/>
            </a:pPr>
            <a:r>
              <a:rPr lang="en-US" altLang="en-US" sz="1900" dirty="0">
                <a:solidFill>
                  <a:schemeClr val="accent2"/>
                </a:solidFill>
                <a:latin typeface="Courier" pitchFamily="49" charset="0"/>
              </a:rPr>
              <a:t>			</a:t>
            </a:r>
            <a:r>
              <a:rPr lang="en-US" altLang="en-US" sz="1900" dirty="0" err="1">
                <a:solidFill>
                  <a:schemeClr val="accent2"/>
                </a:solidFill>
                <a:latin typeface="Courier" pitchFamily="49" charset="0"/>
              </a:rPr>
              <a:t>backoff</a:t>
            </a:r>
            <a:r>
              <a:rPr lang="en-US" altLang="en-US" sz="1900" dirty="0">
                <a:solidFill>
                  <a:schemeClr val="accent2"/>
                </a:solidFill>
                <a:latin typeface="Courier" pitchFamily="49" charset="0"/>
              </a:rPr>
              <a:t>=min(</a:t>
            </a:r>
            <a:r>
              <a:rPr lang="en-US" altLang="en-US" sz="1900" dirty="0" err="1">
                <a:solidFill>
                  <a:schemeClr val="accent2"/>
                </a:solidFill>
                <a:latin typeface="Courier" pitchFamily="49" charset="0"/>
              </a:rPr>
              <a:t>backoff</a:t>
            </a:r>
            <a:r>
              <a:rPr lang="en-US" altLang="en-US" sz="1900" dirty="0">
                <a:solidFill>
                  <a:schemeClr val="accent2"/>
                </a:solidFill>
                <a:latin typeface="Courier" pitchFamily="49" charset="0"/>
              </a:rPr>
              <a:t>*2,MAXIMUM_BACKOFF);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None/>
              <a:defRPr/>
            </a:pPr>
            <a:r>
              <a:rPr lang="en-US" altLang="en-US" sz="1900" dirty="0">
                <a:solidFill>
                  <a:schemeClr val="accent2"/>
                </a:solidFill>
                <a:latin typeface="Courier" pitchFamily="49" charset="0"/>
              </a:rPr>
              <a:t>		}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None/>
              <a:defRPr/>
            </a:pPr>
            <a:r>
              <a:rPr lang="en-US" altLang="en-US" sz="1900" dirty="0">
                <a:latin typeface="Courier" pitchFamily="49" charset="0"/>
              </a:rPr>
              <a:t>	}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None/>
              <a:defRPr/>
            </a:pPr>
            <a:r>
              <a:rPr lang="en-US" altLang="en-US" sz="1900" b="1" dirty="0">
                <a:solidFill>
                  <a:srgbClr val="43BB3A"/>
                </a:solidFill>
                <a:latin typeface="Courier" pitchFamily="49" charset="0"/>
              </a:rPr>
              <a:t>	</a:t>
            </a:r>
            <a:r>
              <a:rPr lang="en-US" altLang="en-US" sz="1900" dirty="0" err="1">
                <a:latin typeface="Courier" pitchFamily="49" charset="0"/>
              </a:rPr>
              <a:t>asm</a:t>
            </a:r>
            <a:r>
              <a:rPr lang="en-US" altLang="en-US" sz="1900" dirty="0">
                <a:latin typeface="Courier" pitchFamily="49" charset="0"/>
              </a:rPr>
              <a:t> volatile(</a:t>
            </a:r>
            <a:r>
              <a:rPr lang="en-US" altLang="fr-FR" sz="1900" dirty="0">
                <a:latin typeface="Courier" pitchFamily="49" charset="0"/>
              </a:rPr>
              <a:t>“”</a:t>
            </a:r>
            <a:r>
              <a:rPr lang="en-US" altLang="en-US" sz="1900" dirty="0">
                <a:latin typeface="Courier" pitchFamily="49" charset="0"/>
              </a:rPr>
              <a:t> ::: </a:t>
            </a:r>
            <a:r>
              <a:rPr lang="en-US" altLang="fr-FR" sz="1900" dirty="0">
                <a:latin typeface="Courier" pitchFamily="49" charset="0"/>
              </a:rPr>
              <a:t>“</a:t>
            </a:r>
            <a:r>
              <a:rPr lang="en-US" altLang="en-US" sz="1900" dirty="0">
                <a:latin typeface="Courier" pitchFamily="49" charset="0"/>
              </a:rPr>
              <a:t>memory</a:t>
            </a:r>
            <a:r>
              <a:rPr lang="en-US" altLang="fr-FR" sz="1900" dirty="0">
                <a:latin typeface="Courier" pitchFamily="49" charset="0"/>
              </a:rPr>
              <a:t>”</a:t>
            </a:r>
            <a:r>
              <a:rPr lang="en-US" altLang="en-US" sz="1900" dirty="0">
                <a:latin typeface="Courier" pitchFamily="49" charset="0"/>
              </a:rPr>
              <a:t>);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None/>
              <a:defRPr/>
            </a:pPr>
            <a:r>
              <a:rPr lang="en-US" altLang="en-US" sz="1900" dirty="0">
                <a:latin typeface="Courier" pitchFamily="49" charset="0"/>
              </a:rPr>
              <a:t>}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None/>
              <a:defRPr/>
            </a:pPr>
            <a:r>
              <a:rPr lang="en-US" altLang="en-US" sz="1900" dirty="0">
                <a:latin typeface="Courier" pitchFamily="49" charset="0"/>
              </a:rPr>
              <a:t>void </a:t>
            </a:r>
            <a:r>
              <a:rPr lang="en-US" altLang="en-US" sz="1900" b="1" dirty="0">
                <a:latin typeface="Courier" pitchFamily="49" charset="0"/>
              </a:rPr>
              <a:t>release</a:t>
            </a:r>
            <a:r>
              <a:rPr lang="en-US" altLang="en-US" sz="1900" dirty="0">
                <a:latin typeface="Courier" pitchFamily="49" charset="0"/>
              </a:rPr>
              <a:t>(</a:t>
            </a:r>
            <a:r>
              <a:rPr lang="en-US" altLang="en-US" sz="1900" dirty="0" err="1">
                <a:latin typeface="Courier" pitchFamily="49" charset="0"/>
              </a:rPr>
              <a:t>lock_t</a:t>
            </a:r>
            <a:r>
              <a:rPr lang="en-US" altLang="en-US" sz="1900" dirty="0">
                <a:latin typeface="Courier" pitchFamily="49" charset="0"/>
              </a:rPr>
              <a:t> * </a:t>
            </a:r>
            <a:r>
              <a:rPr lang="en-US" altLang="en-US" sz="1900" dirty="0" err="1">
                <a:latin typeface="Courier" pitchFamily="49" charset="0"/>
              </a:rPr>
              <a:t>some_lock</a:t>
            </a:r>
            <a:r>
              <a:rPr lang="en-US" altLang="en-US" sz="1900" dirty="0">
                <a:latin typeface="Courier" pitchFamily="49" charset="0"/>
              </a:rPr>
              <a:t>) {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None/>
              <a:defRPr/>
            </a:pPr>
            <a:r>
              <a:rPr lang="en-US" altLang="en-US" sz="1900" dirty="0">
                <a:latin typeface="Courier" pitchFamily="49" charset="0"/>
              </a:rPr>
              <a:t>	</a:t>
            </a:r>
            <a:r>
              <a:rPr lang="en-US" altLang="en-US" sz="1900" dirty="0" err="1">
                <a:solidFill>
                  <a:srgbClr val="000000"/>
                </a:solidFill>
                <a:latin typeface="Courier" pitchFamily="49" charset="0"/>
              </a:rPr>
              <a:t>asm</a:t>
            </a:r>
            <a:r>
              <a:rPr lang="en-US" altLang="en-US" sz="1900" dirty="0">
                <a:solidFill>
                  <a:srgbClr val="000000"/>
                </a:solidFill>
                <a:latin typeface="Courier" pitchFamily="49" charset="0"/>
              </a:rPr>
              <a:t> volatile(</a:t>
            </a:r>
            <a:r>
              <a:rPr lang="en-US" altLang="fr-FR" sz="1900" dirty="0">
                <a:solidFill>
                  <a:srgbClr val="000000"/>
                </a:solidFill>
                <a:latin typeface="Courier" pitchFamily="49" charset="0"/>
              </a:rPr>
              <a:t>“”</a:t>
            </a:r>
            <a:r>
              <a:rPr lang="en-US" altLang="en-US" sz="1900" dirty="0">
                <a:solidFill>
                  <a:srgbClr val="000000"/>
                </a:solidFill>
                <a:latin typeface="Courier" pitchFamily="49" charset="0"/>
              </a:rPr>
              <a:t> ::: </a:t>
            </a:r>
            <a:r>
              <a:rPr lang="en-US" altLang="fr-FR" sz="1900" dirty="0">
                <a:solidFill>
                  <a:srgbClr val="000000"/>
                </a:solidFill>
                <a:latin typeface="Courier" pitchFamily="49" charset="0"/>
              </a:rPr>
              <a:t>“</a:t>
            </a:r>
            <a:r>
              <a:rPr lang="en-US" altLang="en-US" sz="1900" dirty="0">
                <a:solidFill>
                  <a:srgbClr val="000000"/>
                </a:solidFill>
                <a:latin typeface="Courier" pitchFamily="49" charset="0"/>
              </a:rPr>
              <a:t>memory</a:t>
            </a:r>
            <a:r>
              <a:rPr lang="en-US" altLang="fr-FR" sz="1900" dirty="0">
                <a:solidFill>
                  <a:srgbClr val="000000"/>
                </a:solidFill>
                <a:latin typeface="Courier" pitchFamily="49" charset="0"/>
              </a:rPr>
              <a:t>”</a:t>
            </a:r>
            <a:r>
              <a:rPr lang="en-US" altLang="en-US" sz="1900" dirty="0">
                <a:solidFill>
                  <a:srgbClr val="000000"/>
                </a:solidFill>
                <a:latin typeface="Courier" pitchFamily="49" charset="0"/>
              </a:rPr>
              <a:t>);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None/>
              <a:defRPr/>
            </a:pPr>
            <a:r>
              <a:rPr lang="en-US" altLang="en-US" sz="1900" dirty="0">
                <a:latin typeface="Courier" pitchFamily="49" charset="0"/>
              </a:rPr>
              <a:t>	*</a:t>
            </a:r>
            <a:r>
              <a:rPr lang="en-US" altLang="en-US" sz="1900" dirty="0" err="1">
                <a:latin typeface="Courier" pitchFamily="49" charset="0"/>
              </a:rPr>
              <a:t>some_lock</a:t>
            </a:r>
            <a:r>
              <a:rPr lang="en-US" altLang="en-US" sz="1900" dirty="0">
                <a:latin typeface="Courier" pitchFamily="49" charset="0"/>
              </a:rPr>
              <a:t> = 0;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None/>
              <a:defRPr/>
            </a:pPr>
            <a:r>
              <a:rPr lang="en-US" altLang="en-US" sz="1900" dirty="0">
                <a:latin typeface="Courier" pitchFamily="49" charset="0"/>
              </a:rPr>
              <a:t>}</a:t>
            </a:r>
          </a:p>
        </p:txBody>
      </p:sp>
      <p:sp>
        <p:nvSpPr>
          <p:cNvPr id="98309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1pPr>
            <a:lvl2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2pPr>
            <a:lvl3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3pPr>
            <a:lvl4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4pPr>
            <a:lvl5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9pPr>
          </a:lstStyle>
          <a:p>
            <a:pPr>
              <a:buFont typeface="Times New Roman" charset="0"/>
              <a:buNone/>
            </a:pPr>
            <a:fld id="{6A011848-9273-D847-AAB8-A3ADA64857C0}" type="slidenum">
              <a:rPr lang="en-US" altLang="en-US">
                <a:solidFill>
                  <a:srgbClr val="000000"/>
                </a:solidFill>
                <a:latin typeface="Times New Roman" charset="0"/>
              </a:rPr>
              <a:pPr>
                <a:buFont typeface="Times New Roman" charset="0"/>
                <a:buNone/>
              </a:pPr>
              <a:t>56</a:t>
            </a:fld>
            <a:endParaRPr lang="en-US" altLang="en-US">
              <a:solidFill>
                <a:srgbClr val="000000"/>
              </a:solidFill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animBg="1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MS PGothic" charset="-128"/>
              </a:rPr>
              <a:t>Performance comparison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04507" y="1763924"/>
          <a:ext cx="9071610" cy="49890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9332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1pPr>
            <a:lvl2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2pPr>
            <a:lvl3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3pPr>
            <a:lvl4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4pPr>
            <a:lvl5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9pPr>
          </a:lstStyle>
          <a:p>
            <a:pPr>
              <a:buFont typeface="Times New Roman" charset="0"/>
              <a:buNone/>
            </a:pPr>
            <a:fld id="{4A56495E-395F-5842-944F-E3C97F9E2FDD}" type="slidenum">
              <a:rPr lang="en-US" altLang="en-US">
                <a:solidFill>
                  <a:srgbClr val="000000"/>
                </a:solidFill>
                <a:latin typeface="Times New Roman" charset="0"/>
              </a:rPr>
              <a:pPr>
                <a:buFont typeface="Times New Roman" charset="0"/>
                <a:buNone/>
              </a:pPr>
              <a:t>57</a:t>
            </a:fld>
            <a:endParaRPr lang="en-US" altLang="en-US">
              <a:solidFill>
                <a:srgbClr val="000000"/>
              </a:solidFill>
              <a:latin typeface="Times New Roman" charset="0"/>
            </a:endParaRP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MS PGothic" charset="-128"/>
              </a:rPr>
              <a:t>Are these locks fair?</a:t>
            </a:r>
          </a:p>
        </p:txBody>
      </p:sp>
      <p:graphicFrame>
        <p:nvGraphicFramePr>
          <p:cNvPr id="7" name="Chart 6"/>
          <p:cNvGraphicFramePr>
            <a:graphicFrameLocks/>
          </p:cNvGraphicFramePr>
          <p:nvPr/>
        </p:nvGraphicFramePr>
        <p:xfrm>
          <a:off x="200506" y="1978070"/>
          <a:ext cx="9556551" cy="47604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0356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1pPr>
            <a:lvl2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2pPr>
            <a:lvl3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3pPr>
            <a:lvl4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4pPr>
            <a:lvl5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9pPr>
          </a:lstStyle>
          <a:p>
            <a:pPr>
              <a:buFont typeface="Times New Roman" charset="0"/>
              <a:buNone/>
            </a:pPr>
            <a:fld id="{CDB719EA-B541-7741-8FA4-290C5623B64B}" type="slidenum">
              <a:rPr lang="en-US" altLang="en-US">
                <a:solidFill>
                  <a:srgbClr val="000000"/>
                </a:solidFill>
                <a:latin typeface="Times New Roman" charset="0"/>
              </a:rPr>
              <a:pPr>
                <a:buFont typeface="Times New Roman" charset="0"/>
                <a:buNone/>
              </a:pPr>
              <a:t>58</a:t>
            </a:fld>
            <a:endParaRPr lang="en-US" altLang="en-US">
              <a:solidFill>
                <a:srgbClr val="000000"/>
              </a:solidFill>
              <a:latin typeface="Times New Roman" charset="0"/>
            </a:endParaRP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MS PGothic" charset="-128"/>
              </a:rPr>
              <a:t>What if we want fairness?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2790825" y="1562100"/>
            <a:ext cx="4505325" cy="1112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94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en-US" altLang="en-US" sz="3527" dirty="0">
                <a:solidFill>
                  <a:schemeClr val="accent2"/>
                </a:solidFill>
              </a:rPr>
              <a:t>Use a FIFO mechanism:</a:t>
            </a:r>
          </a:p>
          <a:p>
            <a:pPr algn="ctr" eaLnBrk="1" hangingPunct="1">
              <a:lnSpc>
                <a:spcPct val="94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en-US" altLang="en-US" sz="3527" dirty="0">
                <a:solidFill>
                  <a:schemeClr val="accent2"/>
                </a:solidFill>
              </a:rPr>
              <a:t>Ticket Locks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196975" y="2559050"/>
            <a:ext cx="8175625" cy="46101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None/>
              <a:defRPr/>
            </a:pPr>
            <a:r>
              <a:rPr lang="en-US" altLang="en-US" sz="1984">
                <a:latin typeface="Courier" pitchFamily="49" charset="0"/>
              </a:rPr>
              <a:t>typedef ticket_lock_t {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None/>
              <a:defRPr/>
            </a:pPr>
            <a:r>
              <a:rPr lang="en-US" altLang="en-US" sz="1984">
                <a:latin typeface="Courier" pitchFamily="49" charset="0"/>
              </a:rPr>
              <a:t>	volatile uint head;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None/>
              <a:defRPr/>
            </a:pPr>
            <a:r>
              <a:rPr lang="en-US" altLang="en-US" sz="1984">
                <a:latin typeface="Courier" pitchFamily="49" charset="0"/>
              </a:rPr>
              <a:t>	volatile uint tail;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None/>
              <a:defRPr/>
            </a:pPr>
            <a:r>
              <a:rPr lang="en-US" altLang="en-US" sz="1984">
                <a:latin typeface="Courier" pitchFamily="49" charset="0"/>
              </a:rPr>
              <a:t>} ticket_lock_t;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None/>
              <a:defRPr/>
            </a:pPr>
            <a:endParaRPr lang="en-US" altLang="en-US" sz="1984">
              <a:latin typeface="Courier" pitchFamily="49" charset="0"/>
            </a:endParaRP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None/>
              <a:defRPr/>
            </a:pPr>
            <a:endParaRPr lang="en-US" altLang="en-US" sz="1984">
              <a:latin typeface="Courier" pitchFamily="49" charset="0"/>
            </a:endParaRP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None/>
              <a:defRPr/>
            </a:pPr>
            <a:r>
              <a:rPr lang="en-US" altLang="en-US" sz="1984">
                <a:latin typeface="Courier" pitchFamily="49" charset="0"/>
              </a:rPr>
              <a:t>void </a:t>
            </a:r>
            <a:r>
              <a:rPr lang="en-US" altLang="en-US" sz="1984" b="1">
                <a:latin typeface="Courier" pitchFamily="49" charset="0"/>
              </a:rPr>
              <a:t>acquire</a:t>
            </a:r>
            <a:r>
              <a:rPr lang="en-US" altLang="en-US" sz="1984">
                <a:latin typeface="Courier" pitchFamily="49" charset="0"/>
              </a:rPr>
              <a:t>(ticket_lock_t * a_lock) {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None/>
              <a:defRPr/>
            </a:pPr>
            <a:r>
              <a:rPr lang="en-US" altLang="en-US" sz="1984">
                <a:latin typeface="Courier" pitchFamily="49" charset="0"/>
              </a:rPr>
              <a:t>	uint my_ticket = fetch_and_inc(&amp;(a_lock-&gt;tail));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None/>
              <a:defRPr/>
            </a:pPr>
            <a:r>
              <a:rPr lang="en-US" altLang="en-US" sz="1984">
                <a:latin typeface="Courier" pitchFamily="49" charset="0"/>
              </a:rPr>
              <a:t>	while (a_lock-&gt;head != my_ticket) {}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None/>
              <a:defRPr/>
            </a:pPr>
            <a:r>
              <a:rPr lang="en-US" altLang="en-US" sz="1984">
                <a:latin typeface="Courier" pitchFamily="49" charset="0"/>
              </a:rPr>
              <a:t>	asm volatile(</a:t>
            </a:r>
            <a:r>
              <a:rPr lang="en-US" altLang="fr-FR" sz="1984">
                <a:latin typeface="Courier" pitchFamily="49" charset="0"/>
              </a:rPr>
              <a:t>“”</a:t>
            </a:r>
            <a:r>
              <a:rPr lang="en-US" altLang="en-US" sz="1984">
                <a:latin typeface="Courier" pitchFamily="49" charset="0"/>
              </a:rPr>
              <a:t> ::: </a:t>
            </a:r>
            <a:r>
              <a:rPr lang="en-US" altLang="fr-FR" sz="1984">
                <a:latin typeface="Courier" pitchFamily="49" charset="0"/>
              </a:rPr>
              <a:t>“</a:t>
            </a:r>
            <a:r>
              <a:rPr lang="en-US" altLang="en-US" sz="1984">
                <a:latin typeface="Courier" pitchFamily="49" charset="0"/>
              </a:rPr>
              <a:t>memory</a:t>
            </a:r>
            <a:r>
              <a:rPr lang="en-US" altLang="fr-FR" sz="1984">
                <a:latin typeface="Courier" pitchFamily="49" charset="0"/>
              </a:rPr>
              <a:t>”</a:t>
            </a:r>
            <a:r>
              <a:rPr lang="en-US" altLang="en-US" sz="1984">
                <a:latin typeface="Courier" pitchFamily="49" charset="0"/>
              </a:rPr>
              <a:t>);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None/>
              <a:defRPr/>
            </a:pPr>
            <a:r>
              <a:rPr lang="en-US" altLang="en-US" sz="1984">
                <a:latin typeface="Courier" pitchFamily="49" charset="0"/>
              </a:rPr>
              <a:t>}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None/>
              <a:defRPr/>
            </a:pPr>
            <a:r>
              <a:rPr lang="en-US" altLang="en-US" sz="1984">
                <a:latin typeface="Courier" pitchFamily="49" charset="0"/>
              </a:rPr>
              <a:t>void </a:t>
            </a:r>
            <a:r>
              <a:rPr lang="en-US" altLang="en-US" sz="1984" b="1">
                <a:latin typeface="Courier" pitchFamily="49" charset="0"/>
              </a:rPr>
              <a:t>release</a:t>
            </a:r>
            <a:r>
              <a:rPr lang="en-US" altLang="en-US" sz="1984">
                <a:latin typeface="Courier" pitchFamily="49" charset="0"/>
              </a:rPr>
              <a:t>(ticket_lock_t * a_lock) {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None/>
              <a:defRPr/>
            </a:pPr>
            <a:r>
              <a:rPr lang="en-US" altLang="en-US" sz="1984">
                <a:latin typeface="Courier" pitchFamily="49" charset="0"/>
              </a:rPr>
              <a:t>	</a:t>
            </a:r>
            <a:r>
              <a:rPr lang="en-US" altLang="en-US" sz="1984">
                <a:solidFill>
                  <a:srgbClr val="000000"/>
                </a:solidFill>
                <a:latin typeface="Courier" pitchFamily="49" charset="0"/>
              </a:rPr>
              <a:t>asm volatile(</a:t>
            </a:r>
            <a:r>
              <a:rPr lang="en-US" altLang="fr-FR" sz="1984">
                <a:solidFill>
                  <a:srgbClr val="000000"/>
                </a:solidFill>
                <a:latin typeface="Courier" pitchFamily="49" charset="0"/>
              </a:rPr>
              <a:t>“”</a:t>
            </a:r>
            <a:r>
              <a:rPr lang="en-US" altLang="en-US" sz="1984">
                <a:solidFill>
                  <a:srgbClr val="000000"/>
                </a:solidFill>
                <a:latin typeface="Courier" pitchFamily="49" charset="0"/>
              </a:rPr>
              <a:t> ::: </a:t>
            </a:r>
            <a:r>
              <a:rPr lang="en-US" altLang="fr-FR" sz="1984">
                <a:solidFill>
                  <a:srgbClr val="000000"/>
                </a:solidFill>
                <a:latin typeface="Courier" pitchFamily="49" charset="0"/>
              </a:rPr>
              <a:t>“</a:t>
            </a:r>
            <a:r>
              <a:rPr lang="en-US" altLang="en-US" sz="1984">
                <a:solidFill>
                  <a:srgbClr val="000000"/>
                </a:solidFill>
                <a:latin typeface="Courier" pitchFamily="49" charset="0"/>
              </a:rPr>
              <a:t>memory</a:t>
            </a:r>
            <a:r>
              <a:rPr lang="en-US" altLang="fr-FR" sz="1984">
                <a:solidFill>
                  <a:srgbClr val="000000"/>
                </a:solidFill>
                <a:latin typeface="Courier" pitchFamily="49" charset="0"/>
              </a:rPr>
              <a:t>”</a:t>
            </a:r>
            <a:r>
              <a:rPr lang="en-US" altLang="en-US" sz="1984">
                <a:solidFill>
                  <a:srgbClr val="000000"/>
                </a:solidFill>
                <a:latin typeface="Courier" pitchFamily="49" charset="0"/>
              </a:rPr>
              <a:t>);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None/>
              <a:defRPr/>
            </a:pPr>
            <a:r>
              <a:rPr lang="en-US" altLang="en-US" sz="1984">
                <a:latin typeface="Courier" pitchFamily="49" charset="0"/>
              </a:rPr>
              <a:t>	a_lock-&gt;head++;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None/>
              <a:defRPr/>
            </a:pPr>
            <a:r>
              <a:rPr lang="en-US" altLang="en-US" sz="1984">
                <a:latin typeface="Courier" pitchFamily="49" charset="0"/>
              </a:rPr>
              <a:t>}</a:t>
            </a:r>
          </a:p>
        </p:txBody>
      </p:sp>
      <p:sp>
        <p:nvSpPr>
          <p:cNvPr id="101381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1pPr>
            <a:lvl2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2pPr>
            <a:lvl3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3pPr>
            <a:lvl4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4pPr>
            <a:lvl5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9pPr>
          </a:lstStyle>
          <a:p>
            <a:pPr>
              <a:buFont typeface="Times New Roman" charset="0"/>
              <a:buNone/>
            </a:pPr>
            <a:fld id="{CE3D4343-46F5-BB46-A3D9-74FB0690D8D9}" type="slidenum">
              <a:rPr lang="en-US" altLang="en-US">
                <a:solidFill>
                  <a:srgbClr val="000000"/>
                </a:solidFill>
                <a:latin typeface="Times New Roman" charset="0"/>
              </a:rPr>
              <a:pPr>
                <a:buFont typeface="Times New Roman" charset="0"/>
                <a:buNone/>
              </a:pPr>
              <a:t>59</a:t>
            </a:fld>
            <a:endParaRPr lang="en-US" altLang="en-US">
              <a:solidFill>
                <a:srgbClr val="000000"/>
              </a:solidFill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linked list implementations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93715004-BFC6-B04D-B56A-968236D5D38B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  <p:graphicFrame>
        <p:nvGraphicFramePr>
          <p:cNvPr id="4" name="Picture Placeholder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76752624"/>
              </p:ext>
            </p:extLst>
          </p:nvPr>
        </p:nvGraphicFramePr>
        <p:xfrm>
          <a:off x="791840" y="2154651"/>
          <a:ext cx="8231188" cy="4749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 rot="19800000">
            <a:off x="6028992" y="2839542"/>
            <a:ext cx="14943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+mn-lt"/>
              </a:rPr>
              <a:t>optimistic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926375" y="4797682"/>
            <a:ext cx="162576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  <a:latin typeface="+mn-lt"/>
              </a:rPr>
              <a:t>pessimistic</a:t>
            </a:r>
          </a:p>
        </p:txBody>
      </p:sp>
    </p:spTree>
    <p:extLst>
      <p:ext uri="{BB962C8B-B14F-4D97-AF65-F5344CB8AC3E}">
        <p14:creationId xmlns:p14="http://schemas.microsoft.com/office/powerpoint/2010/main" val="1108606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MS PGothic" charset="-128"/>
              </a:rPr>
              <a:t>What if we want fairness?</a:t>
            </a:r>
          </a:p>
        </p:txBody>
      </p:sp>
      <p:graphicFrame>
        <p:nvGraphicFramePr>
          <p:cNvPr id="4" name="Chart 3"/>
          <p:cNvGraphicFramePr>
            <a:graphicFrameLocks/>
          </p:cNvGraphicFramePr>
          <p:nvPr/>
        </p:nvGraphicFramePr>
        <p:xfrm>
          <a:off x="169739" y="2117408"/>
          <a:ext cx="9706535" cy="48211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2404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1pPr>
            <a:lvl2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2pPr>
            <a:lvl3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3pPr>
            <a:lvl4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4pPr>
            <a:lvl5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9pPr>
          </a:lstStyle>
          <a:p>
            <a:pPr>
              <a:buFont typeface="Times New Roman" charset="0"/>
              <a:buNone/>
            </a:pPr>
            <a:fld id="{67969A7F-3AA9-3C42-A1E9-1EC7999B6704}" type="slidenum">
              <a:rPr lang="en-US" altLang="en-US">
                <a:solidFill>
                  <a:srgbClr val="000000"/>
                </a:solidFill>
                <a:latin typeface="Times New Roman" charset="0"/>
              </a:rPr>
              <a:pPr>
                <a:buFont typeface="Times New Roman" charset="0"/>
                <a:buNone/>
              </a:pPr>
              <a:t>60</a:t>
            </a:fld>
            <a:endParaRPr lang="en-US" altLang="en-US">
              <a:solidFill>
                <a:srgbClr val="000000"/>
              </a:solidFill>
              <a:latin typeface="Times New Roman" charset="0"/>
            </a:endParaRP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MS PGothic" charset="-128"/>
              </a:rPr>
              <a:t>Performance comparison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504507" y="1763924"/>
          <a:ext cx="9071610" cy="56053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3428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1pPr>
            <a:lvl2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2pPr>
            <a:lvl3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3pPr>
            <a:lvl4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4pPr>
            <a:lvl5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9pPr>
          </a:lstStyle>
          <a:p>
            <a:pPr>
              <a:buFont typeface="Times New Roman" charset="0"/>
              <a:buNone/>
            </a:pPr>
            <a:fld id="{83D21079-BBC6-C24F-AE87-F7040D8FD75D}" type="slidenum">
              <a:rPr lang="en-US" altLang="en-US">
                <a:solidFill>
                  <a:srgbClr val="000000"/>
                </a:solidFill>
                <a:latin typeface="Times New Roman" charset="0"/>
              </a:rPr>
              <a:pPr>
                <a:buFont typeface="Times New Roman" charset="0"/>
                <a:buNone/>
              </a:pPr>
              <a:t>61</a:t>
            </a:fld>
            <a:endParaRPr lang="en-US" altLang="en-US">
              <a:solidFill>
                <a:srgbClr val="000000"/>
              </a:solidFill>
              <a:latin typeface="Times New Roman" charset="0"/>
            </a:endParaRP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MS PGothic" charset="-128"/>
              </a:rPr>
              <a:t>Can we back-off here as well?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2994025" y="1481138"/>
            <a:ext cx="4098925" cy="1112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94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en-US" altLang="en-US" sz="3527" dirty="0">
                <a:solidFill>
                  <a:schemeClr val="accent2"/>
                </a:solidFill>
              </a:rPr>
              <a:t>Yes, we can:</a:t>
            </a:r>
          </a:p>
          <a:p>
            <a:pPr algn="ctr" eaLnBrk="1" hangingPunct="1">
              <a:lnSpc>
                <a:spcPct val="94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en-US" altLang="en-US" sz="3527" dirty="0">
                <a:solidFill>
                  <a:schemeClr val="accent2"/>
                </a:solidFill>
              </a:rPr>
              <a:t>Proportional back-off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196975" y="2593975"/>
            <a:ext cx="8175625" cy="485775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None/>
              <a:defRPr/>
            </a:pPr>
            <a:r>
              <a:rPr lang="en-US" altLang="en-US" sz="1984" dirty="0">
                <a:latin typeface="Courier" pitchFamily="49" charset="0"/>
              </a:rPr>
              <a:t>void </a:t>
            </a:r>
            <a:r>
              <a:rPr lang="en-US" altLang="en-US" sz="1984" b="1" dirty="0">
                <a:latin typeface="Courier" pitchFamily="49" charset="0"/>
              </a:rPr>
              <a:t>acquire</a:t>
            </a:r>
            <a:r>
              <a:rPr lang="en-US" altLang="en-US" sz="1984" dirty="0">
                <a:latin typeface="Courier" pitchFamily="49" charset="0"/>
              </a:rPr>
              <a:t>(</a:t>
            </a:r>
            <a:r>
              <a:rPr lang="en-US" altLang="en-US" sz="1984" dirty="0" err="1">
                <a:latin typeface="Courier" pitchFamily="49" charset="0"/>
              </a:rPr>
              <a:t>ticket_lock_t</a:t>
            </a:r>
            <a:r>
              <a:rPr lang="en-US" altLang="en-US" sz="1984" dirty="0">
                <a:latin typeface="Courier" pitchFamily="49" charset="0"/>
              </a:rPr>
              <a:t> * </a:t>
            </a:r>
            <a:r>
              <a:rPr lang="en-US" altLang="en-US" sz="1984" dirty="0" err="1">
                <a:latin typeface="Courier" pitchFamily="49" charset="0"/>
              </a:rPr>
              <a:t>a_lock</a:t>
            </a:r>
            <a:r>
              <a:rPr lang="en-US" altLang="en-US" sz="1984" dirty="0">
                <a:latin typeface="Courier" pitchFamily="49" charset="0"/>
              </a:rPr>
              <a:t>) {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None/>
              <a:defRPr/>
            </a:pPr>
            <a:r>
              <a:rPr lang="en-US" altLang="en-US" sz="1984" dirty="0">
                <a:latin typeface="Courier" pitchFamily="49" charset="0"/>
              </a:rPr>
              <a:t>	</a:t>
            </a:r>
            <a:r>
              <a:rPr lang="en-US" altLang="en-US" sz="1984" dirty="0" err="1">
                <a:latin typeface="Courier" pitchFamily="49" charset="0"/>
              </a:rPr>
              <a:t>uint</a:t>
            </a:r>
            <a:r>
              <a:rPr lang="en-US" altLang="en-US" sz="1984" dirty="0">
                <a:latin typeface="Courier" pitchFamily="49" charset="0"/>
              </a:rPr>
              <a:t> </a:t>
            </a:r>
            <a:r>
              <a:rPr lang="en-US" altLang="en-US" sz="1984" dirty="0" err="1">
                <a:latin typeface="Courier" pitchFamily="49" charset="0"/>
              </a:rPr>
              <a:t>my_ticket</a:t>
            </a:r>
            <a:r>
              <a:rPr lang="en-US" altLang="en-US" sz="1984" dirty="0">
                <a:latin typeface="Courier" pitchFamily="49" charset="0"/>
              </a:rPr>
              <a:t> = </a:t>
            </a:r>
            <a:r>
              <a:rPr lang="en-US" altLang="en-US" sz="1984" dirty="0" err="1">
                <a:latin typeface="Courier" pitchFamily="49" charset="0"/>
              </a:rPr>
              <a:t>fetch_and_inc</a:t>
            </a:r>
            <a:r>
              <a:rPr lang="en-US" altLang="en-US" sz="1984" dirty="0">
                <a:latin typeface="Courier" pitchFamily="49" charset="0"/>
              </a:rPr>
              <a:t>(&amp;(</a:t>
            </a:r>
            <a:r>
              <a:rPr lang="en-US" altLang="en-US" sz="1984" dirty="0" err="1">
                <a:latin typeface="Courier" pitchFamily="49" charset="0"/>
              </a:rPr>
              <a:t>a_lock</a:t>
            </a:r>
            <a:r>
              <a:rPr lang="en-US" altLang="en-US" sz="1984" dirty="0">
                <a:latin typeface="Courier" pitchFamily="49" charset="0"/>
              </a:rPr>
              <a:t>-&gt;tail));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None/>
              <a:defRPr/>
            </a:pPr>
            <a:r>
              <a:rPr lang="en-US" altLang="en-US" sz="1984" dirty="0">
                <a:latin typeface="Courier" pitchFamily="49" charset="0"/>
              </a:rPr>
              <a:t>	</a:t>
            </a:r>
            <a:r>
              <a:rPr lang="en-US" altLang="en-US" sz="1984" dirty="0" err="1">
                <a:solidFill>
                  <a:schemeClr val="accent2"/>
                </a:solidFill>
                <a:latin typeface="Courier" pitchFamily="49" charset="0"/>
              </a:rPr>
              <a:t>uint</a:t>
            </a:r>
            <a:r>
              <a:rPr lang="en-US" altLang="en-US" sz="1984" dirty="0">
                <a:solidFill>
                  <a:schemeClr val="accent2"/>
                </a:solidFill>
                <a:latin typeface="Courier" pitchFamily="49" charset="0"/>
              </a:rPr>
              <a:t> distance, </a:t>
            </a:r>
            <a:r>
              <a:rPr lang="en-US" altLang="en-US" sz="1984" dirty="0" err="1">
                <a:solidFill>
                  <a:schemeClr val="accent2"/>
                </a:solidFill>
                <a:latin typeface="Courier" pitchFamily="49" charset="0"/>
              </a:rPr>
              <a:t>current_ticket</a:t>
            </a:r>
            <a:r>
              <a:rPr lang="en-US" altLang="en-US" sz="1984" dirty="0">
                <a:solidFill>
                  <a:schemeClr val="accent2"/>
                </a:solidFill>
                <a:latin typeface="Courier" pitchFamily="49" charset="0"/>
              </a:rPr>
              <a:t>;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None/>
              <a:defRPr/>
            </a:pPr>
            <a:r>
              <a:rPr lang="en-US" altLang="en-US" sz="1984" dirty="0">
                <a:solidFill>
                  <a:schemeClr val="accent2"/>
                </a:solidFill>
                <a:latin typeface="Courier" pitchFamily="49" charset="0"/>
              </a:rPr>
              <a:t>	while (1) {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None/>
              <a:defRPr/>
            </a:pPr>
            <a:r>
              <a:rPr lang="en-US" altLang="en-US" sz="1984" dirty="0">
                <a:solidFill>
                  <a:schemeClr val="accent2"/>
                </a:solidFill>
                <a:latin typeface="Courier" pitchFamily="49" charset="0"/>
              </a:rPr>
              <a:t>		</a:t>
            </a:r>
            <a:r>
              <a:rPr lang="en-US" altLang="en-US" sz="1984" dirty="0" err="1">
                <a:solidFill>
                  <a:schemeClr val="accent2"/>
                </a:solidFill>
                <a:latin typeface="Courier" pitchFamily="49" charset="0"/>
              </a:rPr>
              <a:t>current_ticket</a:t>
            </a:r>
            <a:r>
              <a:rPr lang="en-US" altLang="en-US" sz="1984" dirty="0">
                <a:solidFill>
                  <a:schemeClr val="accent2"/>
                </a:solidFill>
                <a:latin typeface="Courier" pitchFamily="49" charset="0"/>
              </a:rPr>
              <a:t> = </a:t>
            </a:r>
            <a:r>
              <a:rPr lang="en-US" altLang="en-US" sz="1984" dirty="0" err="1">
                <a:solidFill>
                  <a:schemeClr val="accent2"/>
                </a:solidFill>
                <a:latin typeface="Courier" pitchFamily="49" charset="0"/>
              </a:rPr>
              <a:t>a_lock</a:t>
            </a:r>
            <a:r>
              <a:rPr lang="en-US" altLang="en-US" sz="1984" dirty="0">
                <a:solidFill>
                  <a:schemeClr val="accent2"/>
                </a:solidFill>
                <a:latin typeface="Courier" pitchFamily="49" charset="0"/>
              </a:rPr>
              <a:t>-&gt;head;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None/>
              <a:defRPr/>
            </a:pPr>
            <a:r>
              <a:rPr lang="en-US" altLang="en-US" sz="1984" dirty="0">
                <a:solidFill>
                  <a:schemeClr val="accent2"/>
                </a:solidFill>
                <a:latin typeface="Courier" pitchFamily="49" charset="0"/>
              </a:rPr>
              <a:t>		if (</a:t>
            </a:r>
            <a:r>
              <a:rPr lang="en-US" altLang="en-US" sz="1984" dirty="0" err="1">
                <a:solidFill>
                  <a:schemeClr val="accent2"/>
                </a:solidFill>
                <a:latin typeface="Courier" pitchFamily="49" charset="0"/>
              </a:rPr>
              <a:t>current_ticket</a:t>
            </a:r>
            <a:r>
              <a:rPr lang="en-US" altLang="en-US" sz="1984" dirty="0">
                <a:solidFill>
                  <a:schemeClr val="accent2"/>
                </a:solidFill>
                <a:latin typeface="Courier" pitchFamily="49" charset="0"/>
              </a:rPr>
              <a:t> == </a:t>
            </a:r>
            <a:r>
              <a:rPr lang="en-US" altLang="en-US" sz="1984" dirty="0" err="1">
                <a:solidFill>
                  <a:schemeClr val="accent2"/>
                </a:solidFill>
                <a:latin typeface="Courier" pitchFamily="49" charset="0"/>
              </a:rPr>
              <a:t>my_ticket</a:t>
            </a:r>
            <a:r>
              <a:rPr lang="en-US" altLang="en-US" sz="1984" dirty="0">
                <a:solidFill>
                  <a:schemeClr val="accent2"/>
                </a:solidFill>
                <a:latin typeface="Courier" pitchFamily="49" charset="0"/>
              </a:rPr>
              <a:t>) break;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None/>
              <a:defRPr/>
            </a:pPr>
            <a:r>
              <a:rPr lang="en-US" altLang="en-US" sz="1984" dirty="0">
                <a:solidFill>
                  <a:schemeClr val="accent2"/>
                </a:solidFill>
                <a:latin typeface="Courier" pitchFamily="49" charset="0"/>
              </a:rPr>
              <a:t>		distance = </a:t>
            </a:r>
            <a:r>
              <a:rPr lang="en-US" altLang="en-US" sz="1984" dirty="0" err="1">
                <a:solidFill>
                  <a:schemeClr val="accent2"/>
                </a:solidFill>
                <a:latin typeface="Courier" pitchFamily="49" charset="0"/>
              </a:rPr>
              <a:t>my_ticket</a:t>
            </a:r>
            <a:r>
              <a:rPr lang="en-US" altLang="en-US" sz="1984" dirty="0">
                <a:solidFill>
                  <a:schemeClr val="accent2"/>
                </a:solidFill>
                <a:latin typeface="Courier" pitchFamily="49" charset="0"/>
              </a:rPr>
              <a:t> – </a:t>
            </a:r>
            <a:r>
              <a:rPr lang="en-US" altLang="en-US" sz="1984" dirty="0" err="1">
                <a:solidFill>
                  <a:schemeClr val="accent2"/>
                </a:solidFill>
                <a:latin typeface="Courier" pitchFamily="49" charset="0"/>
              </a:rPr>
              <a:t>current_ticket</a:t>
            </a:r>
            <a:r>
              <a:rPr lang="en-US" altLang="en-US" sz="1984" dirty="0">
                <a:solidFill>
                  <a:schemeClr val="accent2"/>
                </a:solidFill>
                <a:latin typeface="Courier" pitchFamily="49" charset="0"/>
              </a:rPr>
              <a:t>;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None/>
              <a:defRPr/>
            </a:pPr>
            <a:r>
              <a:rPr lang="en-US" altLang="en-US" sz="1984" dirty="0">
                <a:solidFill>
                  <a:schemeClr val="accent2"/>
                </a:solidFill>
                <a:latin typeface="Courier" pitchFamily="49" charset="0"/>
              </a:rPr>
              <a:t>		if (distance &gt; 1) 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None/>
              <a:defRPr/>
            </a:pPr>
            <a:r>
              <a:rPr lang="en-US" altLang="en-US" sz="1984" dirty="0">
                <a:solidFill>
                  <a:schemeClr val="accent2"/>
                </a:solidFill>
                <a:latin typeface="Courier" pitchFamily="49" charset="0"/>
              </a:rPr>
              <a:t>			</a:t>
            </a:r>
            <a:r>
              <a:rPr lang="en-US" altLang="en-US" sz="1984" dirty="0" err="1">
                <a:solidFill>
                  <a:schemeClr val="accent2"/>
                </a:solidFill>
                <a:latin typeface="Courier" pitchFamily="49" charset="0"/>
              </a:rPr>
              <a:t>lock_sleep</a:t>
            </a:r>
            <a:r>
              <a:rPr lang="en-US" altLang="en-US" sz="1984" dirty="0">
                <a:solidFill>
                  <a:schemeClr val="accent2"/>
                </a:solidFill>
                <a:latin typeface="Courier" pitchFamily="49" charset="0"/>
              </a:rPr>
              <a:t>(distance * BASE_SLEEP);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None/>
              <a:defRPr/>
            </a:pPr>
            <a:r>
              <a:rPr lang="en-US" altLang="en-US" sz="1984" dirty="0">
                <a:solidFill>
                  <a:srgbClr val="43BB3A"/>
                </a:solidFill>
                <a:latin typeface="Courier" pitchFamily="49" charset="0"/>
              </a:rPr>
              <a:t>	</a:t>
            </a:r>
            <a:r>
              <a:rPr lang="en-US" altLang="en-US" sz="1984" dirty="0">
                <a:solidFill>
                  <a:schemeClr val="accent2"/>
                </a:solidFill>
                <a:latin typeface="Courier" pitchFamily="49" charset="0"/>
              </a:rPr>
              <a:t>}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None/>
              <a:defRPr/>
            </a:pPr>
            <a:r>
              <a:rPr lang="en-US" altLang="en-US" sz="1984" dirty="0">
                <a:latin typeface="Courier" pitchFamily="49" charset="0"/>
              </a:rPr>
              <a:t>	</a:t>
            </a:r>
            <a:r>
              <a:rPr lang="en-US" altLang="en-US" sz="1984" dirty="0" err="1">
                <a:latin typeface="Courier" pitchFamily="49" charset="0"/>
              </a:rPr>
              <a:t>asm</a:t>
            </a:r>
            <a:r>
              <a:rPr lang="en-US" altLang="en-US" sz="1984" dirty="0">
                <a:latin typeface="Courier" pitchFamily="49" charset="0"/>
              </a:rPr>
              <a:t> volatile(</a:t>
            </a:r>
            <a:r>
              <a:rPr lang="en-US" altLang="fr-FR" sz="1984" dirty="0">
                <a:latin typeface="Courier" pitchFamily="49" charset="0"/>
              </a:rPr>
              <a:t>“”</a:t>
            </a:r>
            <a:r>
              <a:rPr lang="en-US" altLang="en-US" sz="1984" dirty="0">
                <a:latin typeface="Courier" pitchFamily="49" charset="0"/>
              </a:rPr>
              <a:t> ::: </a:t>
            </a:r>
            <a:r>
              <a:rPr lang="en-US" altLang="fr-FR" sz="1984" dirty="0">
                <a:latin typeface="Courier" pitchFamily="49" charset="0"/>
              </a:rPr>
              <a:t>“</a:t>
            </a:r>
            <a:r>
              <a:rPr lang="en-US" altLang="en-US" sz="1984" dirty="0">
                <a:latin typeface="Courier" pitchFamily="49" charset="0"/>
              </a:rPr>
              <a:t>memory</a:t>
            </a:r>
            <a:r>
              <a:rPr lang="en-US" altLang="fr-FR" sz="1984" dirty="0">
                <a:latin typeface="Courier" pitchFamily="49" charset="0"/>
              </a:rPr>
              <a:t>”</a:t>
            </a:r>
            <a:r>
              <a:rPr lang="en-US" altLang="en-US" sz="1984" dirty="0">
                <a:latin typeface="Courier" pitchFamily="49" charset="0"/>
              </a:rPr>
              <a:t>);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None/>
              <a:defRPr/>
            </a:pPr>
            <a:r>
              <a:rPr lang="en-US" altLang="en-US" sz="1984" dirty="0">
                <a:latin typeface="Courier" pitchFamily="49" charset="0"/>
              </a:rPr>
              <a:t>}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None/>
              <a:defRPr/>
            </a:pPr>
            <a:r>
              <a:rPr lang="en-US" altLang="en-US" sz="1984" dirty="0">
                <a:latin typeface="Courier" pitchFamily="49" charset="0"/>
              </a:rPr>
              <a:t>void </a:t>
            </a:r>
            <a:r>
              <a:rPr lang="en-US" altLang="en-US" sz="1984" b="1" dirty="0">
                <a:latin typeface="Courier" pitchFamily="49" charset="0"/>
              </a:rPr>
              <a:t>release</a:t>
            </a:r>
            <a:r>
              <a:rPr lang="en-US" altLang="en-US" sz="1984" dirty="0">
                <a:latin typeface="Courier" pitchFamily="49" charset="0"/>
              </a:rPr>
              <a:t>(</a:t>
            </a:r>
            <a:r>
              <a:rPr lang="en-US" altLang="en-US" sz="1984" dirty="0" err="1">
                <a:latin typeface="Courier" pitchFamily="49" charset="0"/>
              </a:rPr>
              <a:t>ticket_lock_t</a:t>
            </a:r>
            <a:r>
              <a:rPr lang="en-US" altLang="en-US" sz="1984" dirty="0">
                <a:latin typeface="Courier" pitchFamily="49" charset="0"/>
              </a:rPr>
              <a:t> * </a:t>
            </a:r>
            <a:r>
              <a:rPr lang="en-US" altLang="en-US" sz="1984" dirty="0" err="1">
                <a:latin typeface="Courier" pitchFamily="49" charset="0"/>
              </a:rPr>
              <a:t>a_lock</a:t>
            </a:r>
            <a:r>
              <a:rPr lang="en-US" altLang="en-US" sz="1984" dirty="0">
                <a:latin typeface="Courier" pitchFamily="49" charset="0"/>
              </a:rPr>
              <a:t>) {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None/>
              <a:defRPr/>
            </a:pPr>
            <a:r>
              <a:rPr lang="en-US" altLang="en-US" sz="1984" dirty="0">
                <a:latin typeface="Courier" pitchFamily="49" charset="0"/>
              </a:rPr>
              <a:t>	</a:t>
            </a:r>
            <a:r>
              <a:rPr lang="en-US" altLang="en-US" sz="1984" dirty="0" err="1">
                <a:solidFill>
                  <a:srgbClr val="000000"/>
                </a:solidFill>
                <a:latin typeface="Courier" pitchFamily="49" charset="0"/>
              </a:rPr>
              <a:t>asm</a:t>
            </a:r>
            <a:r>
              <a:rPr lang="en-US" altLang="en-US" sz="1984" dirty="0">
                <a:solidFill>
                  <a:srgbClr val="000000"/>
                </a:solidFill>
                <a:latin typeface="Courier" pitchFamily="49" charset="0"/>
              </a:rPr>
              <a:t> volatile(</a:t>
            </a:r>
            <a:r>
              <a:rPr lang="en-US" altLang="fr-FR" sz="1984" dirty="0">
                <a:solidFill>
                  <a:srgbClr val="000000"/>
                </a:solidFill>
                <a:latin typeface="Courier" pitchFamily="49" charset="0"/>
              </a:rPr>
              <a:t>“”</a:t>
            </a:r>
            <a:r>
              <a:rPr lang="en-US" altLang="en-US" sz="1984" dirty="0">
                <a:solidFill>
                  <a:srgbClr val="000000"/>
                </a:solidFill>
                <a:latin typeface="Courier" pitchFamily="49" charset="0"/>
              </a:rPr>
              <a:t> ::: </a:t>
            </a:r>
            <a:r>
              <a:rPr lang="en-US" altLang="fr-FR" sz="1984" dirty="0">
                <a:solidFill>
                  <a:srgbClr val="000000"/>
                </a:solidFill>
                <a:latin typeface="Courier" pitchFamily="49" charset="0"/>
              </a:rPr>
              <a:t>“</a:t>
            </a:r>
            <a:r>
              <a:rPr lang="en-US" altLang="en-US" sz="1984" dirty="0">
                <a:solidFill>
                  <a:srgbClr val="000000"/>
                </a:solidFill>
                <a:latin typeface="Courier" pitchFamily="49" charset="0"/>
              </a:rPr>
              <a:t>memory</a:t>
            </a:r>
            <a:r>
              <a:rPr lang="en-US" altLang="fr-FR" sz="1984" dirty="0">
                <a:solidFill>
                  <a:srgbClr val="000000"/>
                </a:solidFill>
                <a:latin typeface="Courier" pitchFamily="49" charset="0"/>
              </a:rPr>
              <a:t>”</a:t>
            </a:r>
            <a:r>
              <a:rPr lang="en-US" altLang="en-US" sz="1984" dirty="0">
                <a:solidFill>
                  <a:srgbClr val="000000"/>
                </a:solidFill>
                <a:latin typeface="Courier" pitchFamily="49" charset="0"/>
              </a:rPr>
              <a:t>);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None/>
              <a:defRPr/>
            </a:pPr>
            <a:r>
              <a:rPr lang="en-US" altLang="en-US" sz="1984" dirty="0">
                <a:latin typeface="Courier" pitchFamily="49" charset="0"/>
              </a:rPr>
              <a:t>	</a:t>
            </a:r>
            <a:r>
              <a:rPr lang="en-US" altLang="en-US" sz="1984" dirty="0" err="1">
                <a:latin typeface="Courier" pitchFamily="49" charset="0"/>
              </a:rPr>
              <a:t>a_lock</a:t>
            </a:r>
            <a:r>
              <a:rPr lang="en-US" altLang="en-US" sz="1984" dirty="0">
                <a:latin typeface="Courier" pitchFamily="49" charset="0"/>
              </a:rPr>
              <a:t>-&gt;head++;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None/>
              <a:defRPr/>
            </a:pPr>
            <a:r>
              <a:rPr lang="en-US" altLang="en-US" sz="1984" dirty="0">
                <a:latin typeface="Courier" pitchFamily="49" charset="0"/>
              </a:rPr>
              <a:t>}</a:t>
            </a:r>
          </a:p>
        </p:txBody>
      </p:sp>
      <p:sp>
        <p:nvSpPr>
          <p:cNvPr id="104453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1pPr>
            <a:lvl2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2pPr>
            <a:lvl3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3pPr>
            <a:lvl4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4pPr>
            <a:lvl5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9pPr>
          </a:lstStyle>
          <a:p>
            <a:pPr>
              <a:buFont typeface="Times New Roman" charset="0"/>
              <a:buNone/>
            </a:pPr>
            <a:fld id="{3B318593-6BC6-E947-B383-A1F42253B09D}" type="slidenum">
              <a:rPr lang="en-US" altLang="en-US">
                <a:solidFill>
                  <a:srgbClr val="000000"/>
                </a:solidFill>
                <a:latin typeface="Times New Roman" charset="0"/>
              </a:rPr>
              <a:pPr>
                <a:buFont typeface="Times New Roman" charset="0"/>
                <a:buNone/>
              </a:pPr>
              <a:t>62</a:t>
            </a:fld>
            <a:endParaRPr lang="en-US" altLang="en-US">
              <a:solidFill>
                <a:srgbClr val="000000"/>
              </a:solidFill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MS PGothic" charset="-128"/>
              </a:rPr>
              <a:t>Performance comparison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04507" y="1562684"/>
          <a:ext cx="9071610" cy="5837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5476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1pPr>
            <a:lvl2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2pPr>
            <a:lvl3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3pPr>
            <a:lvl4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4pPr>
            <a:lvl5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9pPr>
          </a:lstStyle>
          <a:p>
            <a:pPr>
              <a:buFont typeface="Times New Roman" charset="0"/>
              <a:buNone/>
            </a:pPr>
            <a:fld id="{89DCA646-8E84-DA44-84A2-782606F1D7AA}" type="slidenum">
              <a:rPr lang="en-US" altLang="en-US">
                <a:solidFill>
                  <a:srgbClr val="000000"/>
                </a:solidFill>
                <a:latin typeface="Times New Roman" charset="0"/>
              </a:rPr>
              <a:pPr>
                <a:buFont typeface="Times New Roman" charset="0"/>
                <a:buNone/>
              </a:pPr>
              <a:t>63</a:t>
            </a:fld>
            <a:endParaRPr lang="en-US" altLang="en-US">
              <a:solidFill>
                <a:srgbClr val="000000"/>
              </a:solidFill>
              <a:latin typeface="Times New Roman" charset="0"/>
            </a:endParaRP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buFont typeface="Times New Roman" panose="02020603050405020304" pitchFamily="18" charset="0"/>
              <a:buNone/>
              <a:defRPr/>
            </a:pPr>
            <a:r>
              <a:rPr lang="en-US" altLang="en-US" sz="4409"/>
              <a:t>Still, everyone is spinning on the same variable….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973138" y="1639888"/>
            <a:ext cx="8140700" cy="1112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94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en-US" altLang="en-US" sz="3527" dirty="0">
                <a:solidFill>
                  <a:schemeClr val="accent2"/>
                </a:solidFill>
                <a:latin typeface="+mn-lt"/>
              </a:rPr>
              <a:t>Use a different address for each thread:</a:t>
            </a:r>
          </a:p>
          <a:p>
            <a:pPr algn="ctr" eaLnBrk="1" hangingPunct="1">
              <a:lnSpc>
                <a:spcPct val="94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en-US" altLang="en-US" sz="3527" dirty="0">
                <a:solidFill>
                  <a:srgbClr val="43BB3A"/>
                </a:solidFill>
                <a:latin typeface="+mn-lt"/>
              </a:rPr>
              <a:t> </a:t>
            </a:r>
            <a:r>
              <a:rPr lang="en-US" altLang="en-US" sz="3527" b="1" dirty="0">
                <a:solidFill>
                  <a:srgbClr val="C00000"/>
                </a:solidFill>
                <a:latin typeface="+mn-lt"/>
              </a:rPr>
              <a:t>Queue Locks</a:t>
            </a:r>
          </a:p>
        </p:txBody>
      </p:sp>
      <p:sp>
        <p:nvSpPr>
          <p:cNvPr id="3" name="Rectangle 2"/>
          <p:cNvSpPr/>
          <p:nvPr/>
        </p:nvSpPr>
        <p:spPr>
          <a:xfrm>
            <a:off x="1566863" y="3922713"/>
            <a:ext cx="1403350" cy="708025"/>
          </a:xfrm>
          <a:prstGeom prst="rect">
            <a:avLst/>
          </a:prstGeom>
          <a:solidFill>
            <a:srgbClr val="43BB3A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en-US" dirty="0"/>
              <a:t>1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1924050" y="4546600"/>
            <a:ext cx="674688" cy="474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lnSpc>
                <a:spcPct val="94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en-US" altLang="en-US" sz="2646" dirty="0">
                <a:latin typeface="+mn-lt"/>
              </a:rPr>
              <a:t>run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395663" y="3922713"/>
            <a:ext cx="1403350" cy="70802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en-US" dirty="0"/>
              <a:t>2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3716338" y="5464175"/>
            <a:ext cx="808037" cy="474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lnSpc>
                <a:spcPct val="94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en-US" altLang="en-US" sz="2646">
                <a:latin typeface="+mn-lt"/>
              </a:rPr>
              <a:t>spin</a:t>
            </a:r>
          </a:p>
        </p:txBody>
      </p:sp>
      <p:sp>
        <p:nvSpPr>
          <p:cNvPr id="13" name="Curved Up Arrow 12"/>
          <p:cNvSpPr/>
          <p:nvPr/>
        </p:nvSpPr>
        <p:spPr>
          <a:xfrm>
            <a:off x="3686175" y="4632325"/>
            <a:ext cx="812800" cy="420688"/>
          </a:xfrm>
          <a:prstGeom prst="curvedUpArrow">
            <a:avLst>
              <a:gd name="adj1" fmla="val 17104"/>
              <a:gd name="adj2" fmla="val 44942"/>
              <a:gd name="adj3" fmla="val 30000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en-US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5240338" y="3924300"/>
            <a:ext cx="1403350" cy="70802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en-US" sz="2800" dirty="0"/>
              <a:t>3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5559425" y="4932363"/>
            <a:ext cx="808038" cy="474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lnSpc>
                <a:spcPct val="94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en-US" altLang="en-US" sz="2646">
                <a:latin typeface="+mn-lt"/>
              </a:rPr>
              <a:t>spin</a:t>
            </a:r>
          </a:p>
        </p:txBody>
      </p:sp>
      <p:sp>
        <p:nvSpPr>
          <p:cNvPr id="16" name="Curved Up Arrow 15"/>
          <p:cNvSpPr/>
          <p:nvPr/>
        </p:nvSpPr>
        <p:spPr>
          <a:xfrm>
            <a:off x="5529263" y="4633913"/>
            <a:ext cx="814387" cy="422275"/>
          </a:xfrm>
          <a:prstGeom prst="curvedUpArrow">
            <a:avLst>
              <a:gd name="adj1" fmla="val 17104"/>
              <a:gd name="adj2" fmla="val 44942"/>
              <a:gd name="adj3" fmla="val 30000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en-US" dirty="0">
                <a:solidFill>
                  <a:schemeClr val="tx1"/>
                </a:solidFill>
              </a:rPr>
              <a:t> </a:t>
            </a:r>
          </a:p>
        </p:txBody>
      </p:sp>
      <p:cxnSp>
        <p:nvCxnSpPr>
          <p:cNvPr id="18" name="Straight Arrow Connector 17"/>
          <p:cNvCxnSpPr>
            <a:stCxn id="3" idx="3"/>
            <a:endCxn id="11" idx="1"/>
          </p:cNvCxnSpPr>
          <p:nvPr/>
        </p:nvCxnSpPr>
        <p:spPr>
          <a:xfrm>
            <a:off x="2970213" y="4276725"/>
            <a:ext cx="42545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4799013" y="4276725"/>
            <a:ext cx="427037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7064375" y="3940175"/>
            <a:ext cx="1403350" cy="708025"/>
          </a:xfrm>
          <a:prstGeom prst="rect">
            <a:avLst/>
          </a:prstGeom>
          <a:solidFill>
            <a:srgbClr val="CC0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en-US" dirty="0"/>
              <a:t>4</a:t>
            </a:r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6662738" y="4294188"/>
            <a:ext cx="42545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7192963" y="5075238"/>
            <a:ext cx="1296987" cy="474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lnSpc>
                <a:spcPct val="94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en-US" altLang="en-US" sz="2646" dirty="0">
                <a:latin typeface="+mn-lt"/>
              </a:rPr>
              <a:t>arriving</a:t>
            </a:r>
          </a:p>
        </p:txBody>
      </p:sp>
      <p:sp>
        <p:nvSpPr>
          <p:cNvPr id="23" name="Rectangle 22"/>
          <p:cNvSpPr/>
          <p:nvPr/>
        </p:nvSpPr>
        <p:spPr>
          <a:xfrm>
            <a:off x="7064375" y="3938588"/>
            <a:ext cx="1403350" cy="70961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en-US" sz="2800" dirty="0"/>
              <a:t>4</a:t>
            </a:r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7346950" y="5492750"/>
            <a:ext cx="808038" cy="474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lnSpc>
                <a:spcPct val="94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en-US" altLang="en-US" sz="2646">
                <a:latin typeface="+mn-lt"/>
              </a:rPr>
              <a:t>spin</a:t>
            </a:r>
          </a:p>
        </p:txBody>
      </p:sp>
      <p:sp>
        <p:nvSpPr>
          <p:cNvPr id="27" name="Curved Up Arrow 26"/>
          <p:cNvSpPr/>
          <p:nvPr/>
        </p:nvSpPr>
        <p:spPr>
          <a:xfrm>
            <a:off x="7316788" y="4670425"/>
            <a:ext cx="815975" cy="423863"/>
          </a:xfrm>
          <a:prstGeom prst="curvedUpArrow">
            <a:avLst>
              <a:gd name="adj1" fmla="val 17104"/>
              <a:gd name="adj2" fmla="val 44942"/>
              <a:gd name="adj3" fmla="val 30000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en-US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30" name="Rectangle 29"/>
          <p:cNvSpPr/>
          <p:nvPr/>
        </p:nvSpPr>
        <p:spPr>
          <a:xfrm>
            <a:off x="1566863" y="3922713"/>
            <a:ext cx="1403350" cy="708025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en-US" sz="2800" dirty="0"/>
              <a:t>1</a:t>
            </a:r>
          </a:p>
        </p:txBody>
      </p:sp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1752600" y="4859338"/>
            <a:ext cx="1262063" cy="474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lnSpc>
                <a:spcPct val="94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en-US" altLang="en-US" sz="2646" dirty="0">
                <a:latin typeface="+mn-lt"/>
              </a:rPr>
              <a:t>leaving</a:t>
            </a:r>
          </a:p>
        </p:txBody>
      </p:sp>
      <p:sp>
        <p:nvSpPr>
          <p:cNvPr id="32" name="Rectangle 31"/>
          <p:cNvSpPr/>
          <p:nvPr/>
        </p:nvSpPr>
        <p:spPr>
          <a:xfrm>
            <a:off x="3395663" y="3922713"/>
            <a:ext cx="1403350" cy="708025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en-US" sz="2800" dirty="0">
                <a:solidFill>
                  <a:schemeClr val="accent5"/>
                </a:solidFill>
              </a:rPr>
              <a:t>2</a:t>
            </a:r>
          </a:p>
        </p:txBody>
      </p:sp>
      <p:sp>
        <p:nvSpPr>
          <p:cNvPr id="33" name="TextBox 32"/>
          <p:cNvSpPr txBox="1">
            <a:spLocks noChangeArrowheads="1"/>
          </p:cNvSpPr>
          <p:nvPr/>
        </p:nvSpPr>
        <p:spPr bwMode="auto">
          <a:xfrm>
            <a:off x="3752850" y="5078413"/>
            <a:ext cx="674688" cy="474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lnSpc>
                <a:spcPct val="94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en-US" altLang="en-US" sz="2646" dirty="0">
                <a:latin typeface="+mn-lt"/>
              </a:rPr>
              <a:t>run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15900" y="5799138"/>
            <a:ext cx="3975100" cy="1430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lnSpc>
                <a:spcPct val="94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en-US" altLang="en-US" sz="3086" b="1" dirty="0">
                <a:latin typeface="+mn-lt"/>
              </a:rPr>
              <a:t>Use with care</a:t>
            </a:r>
            <a:r>
              <a:rPr lang="en-US" altLang="en-US" sz="3086" dirty="0">
                <a:latin typeface="+mn-lt"/>
              </a:rPr>
              <a:t>: </a:t>
            </a:r>
          </a:p>
          <a:p>
            <a:pPr marL="514350" indent="-514350" eaLnBrk="1" hangingPunct="1">
              <a:lnSpc>
                <a:spcPct val="94000"/>
              </a:lnSpc>
              <a:buClr>
                <a:srgbClr val="000000"/>
              </a:buClr>
              <a:buSzPct val="100000"/>
              <a:buFont typeface="+mj-lt"/>
              <a:buAutoNum type="arabicPeriod"/>
              <a:defRPr/>
            </a:pPr>
            <a:r>
              <a:rPr lang="en-US" altLang="en-US" sz="3086" dirty="0">
                <a:latin typeface="+mn-lt"/>
              </a:rPr>
              <a:t>storage overheads</a:t>
            </a:r>
          </a:p>
          <a:p>
            <a:pPr marL="514350" indent="-514350" eaLnBrk="1" hangingPunct="1">
              <a:lnSpc>
                <a:spcPct val="94000"/>
              </a:lnSpc>
              <a:buClr>
                <a:srgbClr val="000000"/>
              </a:buClr>
              <a:buSzPct val="100000"/>
              <a:buFont typeface="+mj-lt"/>
              <a:buAutoNum type="arabicPeriod"/>
              <a:defRPr/>
            </a:pPr>
            <a:r>
              <a:rPr lang="en-US" altLang="en-US" sz="3086" dirty="0">
                <a:latin typeface="+mn-lt"/>
              </a:rPr>
              <a:t>complexity</a:t>
            </a:r>
          </a:p>
        </p:txBody>
      </p:sp>
      <p:sp>
        <p:nvSpPr>
          <p:cNvPr id="10652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1pPr>
            <a:lvl2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2pPr>
            <a:lvl3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3pPr>
            <a:lvl4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4pPr>
            <a:lvl5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9pPr>
          </a:lstStyle>
          <a:p>
            <a:pPr>
              <a:buFont typeface="Times New Roman" charset="0"/>
              <a:buNone/>
            </a:pPr>
            <a:fld id="{D9BD981F-6D77-8249-8AD0-385BF6A40123}" type="slidenum">
              <a:rPr lang="en-US" altLang="en-US">
                <a:solidFill>
                  <a:srgbClr val="000000"/>
                </a:solidFill>
                <a:latin typeface="Times New Roman" charset="0"/>
              </a:rPr>
              <a:pPr>
                <a:buFont typeface="Times New Roman" charset="0"/>
                <a:buNone/>
              </a:pPr>
              <a:t>64</a:t>
            </a:fld>
            <a:endParaRPr lang="en-US" altLang="en-US">
              <a:solidFill>
                <a:srgbClr val="000000"/>
              </a:solidFill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25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2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0" dur="2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" dur="2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2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 animBg="1"/>
      <p:bldP spid="3" grpId="1" animBg="1"/>
      <p:bldP spid="9" grpId="0"/>
      <p:bldP spid="9" grpId="1"/>
      <p:bldP spid="11" grpId="0" animBg="1"/>
      <p:bldP spid="11" grpId="1" animBg="1"/>
      <p:bldP spid="12" grpId="0"/>
      <p:bldP spid="12" grpId="1"/>
      <p:bldP spid="13" grpId="0" animBg="1"/>
      <p:bldP spid="13" grpId="1" animBg="1"/>
      <p:bldP spid="14" grpId="0" animBg="1"/>
      <p:bldP spid="15" grpId="0"/>
      <p:bldP spid="16" grpId="0" animBg="1"/>
      <p:bldP spid="20" grpId="0" animBg="1"/>
      <p:bldP spid="20" grpId="1" animBg="1"/>
      <p:bldP spid="22" grpId="0"/>
      <p:bldP spid="22" grpId="1"/>
      <p:bldP spid="23" grpId="0" animBg="1"/>
      <p:bldP spid="26" grpId="0"/>
      <p:bldP spid="27" grpId="0" animBg="1"/>
      <p:bldP spid="30" grpId="0" animBg="1"/>
      <p:bldP spid="31" grpId="0"/>
      <p:bldP spid="32" grpId="0" animBg="1"/>
      <p:bldP spid="33" grpId="0"/>
      <p:bldP spid="5" grpId="0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MS PGothic" charset="-128"/>
              </a:rPr>
              <a:t>Performance comparison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87784" y="1619597"/>
          <a:ext cx="9071610" cy="60100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7524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1pPr>
            <a:lvl2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2pPr>
            <a:lvl3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3pPr>
            <a:lvl4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4pPr>
            <a:lvl5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9pPr>
          </a:lstStyle>
          <a:p>
            <a:pPr>
              <a:buFont typeface="Times New Roman" charset="0"/>
              <a:buNone/>
            </a:pPr>
            <a:fld id="{EB2B281B-44A4-E847-A994-EE7A38FADF6B}" type="slidenum">
              <a:rPr lang="en-US" altLang="en-US">
                <a:solidFill>
                  <a:srgbClr val="000000"/>
                </a:solidFill>
                <a:latin typeface="Times New Roman" charset="0"/>
              </a:rPr>
              <a:pPr>
                <a:buFont typeface="Times New Roman" charset="0"/>
                <a:buNone/>
              </a:pPr>
              <a:t>65</a:t>
            </a:fld>
            <a:endParaRPr lang="en-US" altLang="en-US">
              <a:solidFill>
                <a:srgbClr val="000000"/>
              </a:solidFill>
              <a:latin typeface="Times New Roman" charset="0"/>
            </a:endParaRP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MS PGothic" charset="-128"/>
              </a:rPr>
              <a:t>To summarize on locks</a:t>
            </a:r>
          </a:p>
        </p:txBody>
      </p:sp>
      <p:sp>
        <p:nvSpPr>
          <p:cNvPr id="1085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eaLnBrk="1" hangingPunct="1">
              <a:buFont typeface="+mj-lt"/>
              <a:buAutoNum type="arabicPeriod"/>
              <a:defRPr/>
            </a:pPr>
            <a:endParaRPr lang="en-US" altLang="en-US" dirty="0"/>
          </a:p>
          <a:p>
            <a:pPr marL="514350" indent="-514350" eaLnBrk="1" hangingPunct="1">
              <a:buFont typeface="+mj-lt"/>
              <a:buAutoNum type="arabicPeriod"/>
              <a:defRPr/>
            </a:pPr>
            <a:r>
              <a:rPr lang="en-US" altLang="en-US" dirty="0"/>
              <a:t>Reading before trying to write</a:t>
            </a:r>
          </a:p>
          <a:p>
            <a:pPr marL="514350" indent="-514350" eaLnBrk="1" hangingPunct="1">
              <a:buFont typeface="+mj-lt"/>
              <a:buAutoNum type="arabicPeriod"/>
              <a:defRPr/>
            </a:pPr>
            <a:r>
              <a:rPr lang="en-US" altLang="en-US" dirty="0"/>
              <a:t>Pausing when it</a:t>
            </a:r>
            <a:r>
              <a:rPr lang="en-US" altLang="fr-FR" dirty="0"/>
              <a:t>’</a:t>
            </a:r>
            <a:r>
              <a:rPr lang="en-US" altLang="en-US" dirty="0"/>
              <a:t>s not our turn</a:t>
            </a:r>
          </a:p>
          <a:p>
            <a:pPr marL="514350" indent="-514350" eaLnBrk="1" hangingPunct="1">
              <a:buFont typeface="+mj-lt"/>
              <a:buAutoNum type="arabicPeriod"/>
              <a:defRPr/>
            </a:pPr>
            <a:r>
              <a:rPr lang="en-US" altLang="en-US" dirty="0"/>
              <a:t>Ensuring fairness (</a:t>
            </a:r>
            <a:r>
              <a:rPr lang="en-US" altLang="en-US" dirty="0">
                <a:solidFill>
                  <a:schemeClr val="bg2"/>
                </a:solidFill>
              </a:rPr>
              <a:t>does not always bring ++)</a:t>
            </a:r>
          </a:p>
          <a:p>
            <a:pPr marL="514350" indent="-514350" eaLnBrk="1" hangingPunct="1">
              <a:buFont typeface="+mj-lt"/>
              <a:buAutoNum type="arabicPeriod"/>
              <a:defRPr/>
            </a:pPr>
            <a:r>
              <a:rPr lang="en-US" altLang="en-US" dirty="0"/>
              <a:t>Accessing disjoint addresses (cache lines)</a:t>
            </a:r>
          </a:p>
          <a:p>
            <a:pPr eaLnBrk="1" hangingPunct="1">
              <a:buFont typeface="Times New Roman" panose="02020603050405020304" pitchFamily="18" charset="0"/>
              <a:buNone/>
              <a:defRPr/>
            </a:pPr>
            <a:endParaRPr lang="en-US" altLang="en-US" dirty="0"/>
          </a:p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en-US" altLang="en-US" b="1" dirty="0">
                <a:solidFill>
                  <a:schemeClr val="accent2"/>
                </a:solidFill>
              </a:rPr>
              <a:t>More than 10x performance gain!</a:t>
            </a:r>
          </a:p>
        </p:txBody>
      </p:sp>
      <p:sp>
        <p:nvSpPr>
          <p:cNvPr id="108548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1pPr>
            <a:lvl2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2pPr>
            <a:lvl3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3pPr>
            <a:lvl4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4pPr>
            <a:lvl5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9pPr>
          </a:lstStyle>
          <a:p>
            <a:pPr>
              <a:buFont typeface="Times New Roman" charset="0"/>
              <a:buNone/>
            </a:pPr>
            <a:fld id="{009BF297-D2BC-4F4F-84A2-79FF60BB8535}" type="slidenum">
              <a:rPr lang="en-US" altLang="en-US">
                <a:solidFill>
                  <a:srgbClr val="000000"/>
                </a:solidFill>
                <a:latin typeface="Times New Roman" charset="0"/>
              </a:rPr>
              <a:pPr>
                <a:buFont typeface="Times New Roman" charset="0"/>
                <a:buNone/>
              </a:pPr>
              <a:t>66</a:t>
            </a:fld>
            <a:endParaRPr lang="en-US" altLang="en-US">
              <a:solidFill>
                <a:srgbClr val="000000"/>
              </a:solidFill>
              <a:latin typeface="Times New Roman" charset="0"/>
            </a:endParaRP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MS PGothic" charset="-128"/>
              </a:rPr>
              <a:t>Conclusion</a:t>
            </a:r>
          </a:p>
        </p:txBody>
      </p:sp>
      <p:sp>
        <p:nvSpPr>
          <p:cNvPr id="1095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en-US" altLang="en-US" b="1" dirty="0"/>
              <a:t>Concurrent algorithm design</a:t>
            </a:r>
          </a:p>
          <a:p>
            <a:pPr marL="914400" lvl="1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en-US" altLang="en-US" dirty="0"/>
              <a:t>Theoretical design</a:t>
            </a:r>
          </a:p>
          <a:p>
            <a:pPr marL="914400" lvl="1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en-US" altLang="en-US" dirty="0"/>
              <a:t>Practical design (may be just as important)</a:t>
            </a:r>
          </a:p>
          <a:p>
            <a:pPr marL="914400" lvl="1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en-US" altLang="en-US" dirty="0"/>
              <a:t>Implementation</a:t>
            </a:r>
          </a:p>
          <a:p>
            <a:pPr marL="914400" lvl="1" indent="-457200" eaLnBrk="1" hangingPunct="1">
              <a:buFont typeface="Arial" panose="020B0604020202020204" pitchFamily="34" charset="0"/>
              <a:buChar char="•"/>
              <a:defRPr/>
            </a:pPr>
            <a:endParaRPr lang="en-US" altLang="en-US" dirty="0"/>
          </a:p>
          <a:p>
            <a:pPr marL="457200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en-US" altLang="en-US" b="1" dirty="0"/>
              <a:t>You need to know your hardware</a:t>
            </a:r>
          </a:p>
          <a:p>
            <a:pPr marL="914400" lvl="1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en-US" altLang="en-US" dirty="0"/>
              <a:t>For correctness</a:t>
            </a:r>
          </a:p>
          <a:p>
            <a:pPr marL="914400" lvl="1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en-US" altLang="en-US" dirty="0"/>
              <a:t>For performance</a:t>
            </a:r>
          </a:p>
          <a:p>
            <a:pPr lvl="1" eaLnBrk="1" hangingPunct="1">
              <a:buFont typeface="Times New Roman" panose="02020603050405020304" pitchFamily="18" charset="0"/>
              <a:buNone/>
              <a:defRPr/>
            </a:pPr>
            <a:endParaRPr lang="en-US" altLang="en-US" dirty="0"/>
          </a:p>
        </p:txBody>
      </p:sp>
      <p:sp>
        <p:nvSpPr>
          <p:cNvPr id="109572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1pPr>
            <a:lvl2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2pPr>
            <a:lvl3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3pPr>
            <a:lvl4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4pPr>
            <a:lvl5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9pPr>
          </a:lstStyle>
          <a:p>
            <a:pPr>
              <a:buFont typeface="Times New Roman" charset="0"/>
              <a:buNone/>
            </a:pPr>
            <a:fld id="{2C646C82-85FD-504B-B2EB-8E89621D4F86}" type="slidenum">
              <a:rPr lang="en-US" altLang="en-US">
                <a:solidFill>
                  <a:srgbClr val="000000"/>
                </a:solidFill>
                <a:latin typeface="Times New Roman" charset="0"/>
              </a:rPr>
              <a:pPr>
                <a:buFont typeface="Times New Roman" charset="0"/>
                <a:buNone/>
              </a:pPr>
              <a:t>67</a:t>
            </a:fld>
            <a:endParaRPr lang="en-US" altLang="en-US">
              <a:solidFill>
                <a:srgbClr val="000000"/>
              </a:solidFill>
              <a:latin typeface="Times New Roman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0975" cy="1262063"/>
          </a:xfrm>
        </p:spPr>
        <p:txBody>
          <a:bodyPr tIns="33264"/>
          <a:lstStyle/>
          <a:p>
            <a:pPr eaLnBrk="1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  <a:defRPr/>
            </a:pPr>
            <a:r>
              <a:rPr lang="en-US">
                <a:ea typeface="+mj-ea"/>
              </a:rPr>
              <a:t>Outline</a:t>
            </a: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03238" y="1768475"/>
            <a:ext cx="9070975" cy="4384675"/>
          </a:xfrm>
        </p:spPr>
        <p:txBody>
          <a:bodyPr/>
          <a:lstStyle/>
          <a:p>
            <a:pPr marL="431800" indent="-323850" eaLnBrk="1">
              <a:buSzPct val="45000"/>
              <a:buFont typeface="Wingdings" charset="0"/>
              <a:buChar char="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  <a:defRPr/>
            </a:pPr>
            <a:r>
              <a:rPr lang="en-US" dirty="0">
                <a:ea typeface="+mn-ea"/>
              </a:rPr>
              <a:t>CPU caches</a:t>
            </a:r>
          </a:p>
          <a:p>
            <a:pPr marL="431800" indent="-323850" eaLnBrk="1">
              <a:buSzPct val="45000"/>
              <a:buFont typeface="Wingdings" charset="0"/>
              <a:buChar char="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  <a:defRPr/>
            </a:pPr>
            <a:r>
              <a:rPr lang="en-US" dirty="0">
                <a:ea typeface="+mn-ea"/>
              </a:rPr>
              <a:t>Cache coherence</a:t>
            </a:r>
          </a:p>
          <a:p>
            <a:pPr marL="431800" indent="-323850" eaLnBrk="1">
              <a:buSzPct val="45000"/>
              <a:buFont typeface="Wingdings" charset="0"/>
              <a:buChar char="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  <a:defRPr/>
            </a:pPr>
            <a:r>
              <a:rPr lang="en-US" dirty="0">
                <a:ea typeface="+mn-ea"/>
              </a:rPr>
              <a:t>Placement of data</a:t>
            </a:r>
          </a:p>
          <a:p>
            <a:pPr marL="431800" indent="-323850" eaLnBrk="1">
              <a:buSzPct val="45000"/>
              <a:buFont typeface="Wingdings" charset="0"/>
              <a:buChar char="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  <a:defRPr/>
            </a:pPr>
            <a:r>
              <a:rPr lang="en-US" dirty="0">
                <a:ea typeface="+mn-ea"/>
              </a:rPr>
              <a:t>Hardware synchronization instructions</a:t>
            </a:r>
          </a:p>
          <a:p>
            <a:pPr marL="431800" indent="-323850" eaLnBrk="1">
              <a:buSzPct val="45000"/>
              <a:buFont typeface="Wingdings" charset="0"/>
              <a:buChar char="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  <a:defRPr/>
            </a:pPr>
            <a:r>
              <a:rPr lang="en-US" dirty="0">
                <a:ea typeface="+mn-ea"/>
              </a:rPr>
              <a:t>Correctness: Memory model &amp; compiler</a:t>
            </a:r>
          </a:p>
          <a:p>
            <a:pPr marL="431800" indent="-323850" eaLnBrk="1">
              <a:buSzPct val="45000"/>
              <a:buFont typeface="Wingdings" charset="0"/>
              <a:buChar char="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  <a:defRPr/>
            </a:pPr>
            <a:r>
              <a:rPr lang="en-US" dirty="0">
                <a:ea typeface="+mn-ea"/>
              </a:rPr>
              <a:t>Performance: Programming techniques</a:t>
            </a:r>
          </a:p>
        </p:txBody>
      </p:sp>
      <p:sp>
        <p:nvSpPr>
          <p:cNvPr id="13316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1pPr>
            <a:lvl2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2pPr>
            <a:lvl3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3pPr>
            <a:lvl4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4pPr>
            <a:lvl5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9pPr>
          </a:lstStyle>
          <a:p>
            <a:pPr>
              <a:buFont typeface="Times New Roman" charset="0"/>
              <a:buNone/>
            </a:pPr>
            <a:fld id="{2AC58746-934D-C947-8B21-4B33E7769225}" type="slidenum">
              <a:rPr lang="en-US" altLang="en-US">
                <a:solidFill>
                  <a:srgbClr val="000000"/>
                </a:solidFill>
                <a:latin typeface="Times New Roman" charset="0"/>
              </a:rPr>
              <a:pPr>
                <a:buFont typeface="Times New Roman" charset="0"/>
                <a:buNone/>
              </a:pPr>
              <a:t>7</a:t>
            </a:fld>
            <a:endParaRPr lang="en-US" altLang="en-US">
              <a:solidFill>
                <a:srgbClr val="000000"/>
              </a:solidFill>
              <a:latin typeface="Times New Roman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0975" cy="1262063"/>
          </a:xfrm>
        </p:spPr>
        <p:txBody>
          <a:bodyPr tIns="33264"/>
          <a:lstStyle/>
          <a:p>
            <a:pPr eaLnBrk="1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  <a:defRPr/>
            </a:pPr>
            <a:r>
              <a:rPr lang="en-US">
                <a:ea typeface="+mj-ea"/>
              </a:rPr>
              <a:t>Outline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03238" y="1768475"/>
            <a:ext cx="9070975" cy="4384675"/>
          </a:xfrm>
        </p:spPr>
        <p:txBody>
          <a:bodyPr/>
          <a:lstStyle/>
          <a:p>
            <a:pPr marL="431800" indent="-323850" eaLnBrk="1">
              <a:buSzPct val="45000"/>
              <a:buFont typeface="Wingdings" charset="0"/>
              <a:buChar char="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  <a:defRPr/>
            </a:pPr>
            <a:r>
              <a:rPr lang="en-US" b="1" dirty="0">
                <a:ea typeface="+mn-ea"/>
              </a:rPr>
              <a:t>CPU caches</a:t>
            </a:r>
          </a:p>
          <a:p>
            <a:pPr marL="431800" indent="-323850" eaLnBrk="1">
              <a:buSzPct val="45000"/>
              <a:buFont typeface="Wingdings" charset="0"/>
              <a:buChar char="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  <a:defRPr/>
            </a:pPr>
            <a:r>
              <a:rPr lang="en-US" dirty="0">
                <a:ea typeface="+mn-ea"/>
              </a:rPr>
              <a:t>Cache coherence</a:t>
            </a:r>
          </a:p>
          <a:p>
            <a:pPr marL="431800" indent="-323850" eaLnBrk="1">
              <a:buSzPct val="45000"/>
              <a:buFont typeface="Wingdings" charset="0"/>
              <a:buChar char="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  <a:defRPr/>
            </a:pPr>
            <a:r>
              <a:rPr lang="en-US" dirty="0">
                <a:ea typeface="+mn-ea"/>
              </a:rPr>
              <a:t>Placement of data</a:t>
            </a:r>
          </a:p>
          <a:p>
            <a:pPr marL="431800" indent="-323850" eaLnBrk="1">
              <a:buSzPct val="45000"/>
              <a:buFont typeface="Wingdings" charset="0"/>
              <a:buChar char="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  <a:defRPr/>
            </a:pPr>
            <a:r>
              <a:rPr lang="en-US" dirty="0"/>
              <a:t>Hardware synchronization instructions</a:t>
            </a:r>
          </a:p>
          <a:p>
            <a:pPr marL="431800" indent="-323850" eaLnBrk="1">
              <a:buSzPct val="45000"/>
              <a:buFont typeface="Wingdings" charset="0"/>
              <a:buChar char="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  <a:defRPr/>
            </a:pPr>
            <a:r>
              <a:rPr lang="en-US" dirty="0"/>
              <a:t>Correctness: Memory model &amp; compiler</a:t>
            </a:r>
          </a:p>
          <a:p>
            <a:pPr marL="431800" indent="-323850" eaLnBrk="1">
              <a:buSzPct val="45000"/>
              <a:buFont typeface="Wingdings" charset="0"/>
              <a:buChar char="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  <a:defRPr/>
            </a:pPr>
            <a:r>
              <a:rPr lang="en-US" dirty="0"/>
              <a:t>Performance: Programming techniques</a:t>
            </a:r>
          </a:p>
        </p:txBody>
      </p:sp>
      <p:sp>
        <p:nvSpPr>
          <p:cNvPr id="15364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1pPr>
            <a:lvl2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2pPr>
            <a:lvl3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3pPr>
            <a:lvl4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4pPr>
            <a:lvl5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9pPr>
          </a:lstStyle>
          <a:p>
            <a:pPr>
              <a:buFont typeface="Times New Roman" charset="0"/>
              <a:buNone/>
            </a:pPr>
            <a:fld id="{E9840914-B814-B746-B5C2-59515A38CE4C}" type="slidenum">
              <a:rPr lang="en-US" altLang="en-US">
                <a:solidFill>
                  <a:srgbClr val="000000"/>
                </a:solidFill>
                <a:latin typeface="Times New Roman" charset="0"/>
              </a:rPr>
              <a:pPr>
                <a:buFont typeface="Times New Roman" charset="0"/>
                <a:buNone/>
              </a:pPr>
              <a:t>8</a:t>
            </a:fld>
            <a:endParaRPr lang="en-US" altLang="en-US">
              <a:solidFill>
                <a:srgbClr val="000000"/>
              </a:solidFill>
              <a:latin typeface="Times New Roman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0975" cy="1262063"/>
          </a:xfrm>
        </p:spPr>
        <p:txBody>
          <a:bodyPr tIns="33264"/>
          <a:lstStyle/>
          <a:p>
            <a:pPr eaLnBrk="1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</a:tabLst>
              <a:defRPr/>
            </a:pPr>
            <a:r>
              <a:rPr lang="en-US">
                <a:ea typeface="+mj-ea"/>
              </a:rPr>
              <a:t>Why do we use caching?</a:t>
            </a:r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475038" y="1768475"/>
            <a:ext cx="6103937" cy="4384675"/>
          </a:xfrm>
        </p:spPr>
        <p:txBody>
          <a:bodyPr/>
          <a:lstStyle/>
          <a:p>
            <a:pPr marL="431800" indent="-323850" eaLnBrk="1">
              <a:buSzPct val="45000"/>
              <a:buFont typeface="Wingdings" charset="2"/>
              <a:buChar char="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</a:tabLst>
            </a:pPr>
            <a:r>
              <a:rPr lang="en-US" altLang="en-US" sz="3200">
                <a:ea typeface="MS PGothic" charset="-128"/>
              </a:rPr>
              <a:t>Core freq: 2GHz = 0.5 ns / instr</a:t>
            </a:r>
          </a:p>
          <a:p>
            <a:pPr marL="431800" indent="-323850" eaLnBrk="1">
              <a:buSzPct val="45000"/>
              <a:buFont typeface="Wingdings" charset="2"/>
              <a:buChar char="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</a:tabLst>
            </a:pPr>
            <a:r>
              <a:rPr lang="en-US" altLang="en-US" sz="3200">
                <a:ea typeface="MS PGothic" charset="-128"/>
              </a:rPr>
              <a:t>Core → Disk = ~ms</a:t>
            </a:r>
          </a:p>
        </p:txBody>
      </p:sp>
      <p:sp>
        <p:nvSpPr>
          <p:cNvPr id="17412" name="Rectangle 3"/>
          <p:cNvSpPr>
            <a:spLocks noChangeArrowheads="1"/>
          </p:cNvSpPr>
          <p:nvPr/>
        </p:nvSpPr>
        <p:spPr bwMode="auto">
          <a:xfrm>
            <a:off x="1139825" y="1828800"/>
            <a:ext cx="1554163" cy="549275"/>
          </a:xfrm>
          <a:prstGeom prst="rect">
            <a:avLst/>
          </a:prstGeom>
          <a:solidFill>
            <a:srgbClr val="729FCF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4656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600">
                <a:solidFill>
                  <a:srgbClr val="E6E6FF"/>
                </a:solidFill>
              </a:rPr>
              <a:t>Core</a:t>
            </a:r>
          </a:p>
        </p:txBody>
      </p:sp>
      <p:sp>
        <p:nvSpPr>
          <p:cNvPr id="17413" name="AutoShape 4"/>
          <p:cNvSpPr>
            <a:spLocks noChangeArrowheads="1"/>
          </p:cNvSpPr>
          <p:nvPr/>
        </p:nvSpPr>
        <p:spPr bwMode="auto">
          <a:xfrm>
            <a:off x="407988" y="6126163"/>
            <a:ext cx="3017837" cy="822325"/>
          </a:xfrm>
          <a:prstGeom prst="roundRect">
            <a:avLst>
              <a:gd name="adj" fmla="val 16667"/>
            </a:avLst>
          </a:prstGeom>
          <a:solidFill>
            <a:srgbClr val="800000"/>
          </a:solidFill>
          <a:ln w="9525">
            <a:solidFill>
              <a:srgbClr val="3465AF"/>
            </a:solidFill>
            <a:round/>
            <a:headEnd/>
            <a:tailEnd/>
          </a:ln>
        </p:spPr>
        <p:txBody>
          <a:bodyPr wrap="none" lIns="90000" tIns="64656" rIns="90000" bIns="45000" anchor="ctr"/>
          <a:lstStyle>
            <a:lvl1pPr>
              <a:lnSpc>
                <a:spcPct val="94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32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1pPr>
            <a:lvl2pPr>
              <a:lnSpc>
                <a:spcPct val="94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8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2pPr>
            <a:lvl3pPr>
              <a:lnSpc>
                <a:spcPct val="94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4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3pPr>
            <a:lvl4pPr>
              <a:lnSpc>
                <a:spcPct val="94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4pPr>
            <a:lvl5pPr>
              <a:lnSpc>
                <a:spcPct val="94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4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  <a:defRPr sz="2000">
                <a:solidFill>
                  <a:srgbClr val="000000"/>
                </a:solidFill>
                <a:latin typeface="Arial" charset="0"/>
                <a:ea typeface="MS PGothic" charset="-128"/>
                <a:cs typeface="DejaVu Sans" charset="0"/>
              </a:defRPr>
            </a:lvl9pPr>
          </a:lstStyle>
          <a:p>
            <a:pPr algn="ctr" eaLnBrk="1">
              <a:spcAft>
                <a:spcPct val="0"/>
              </a:spcAft>
            </a:pPr>
            <a:r>
              <a:rPr lang="en-US" altLang="en-US" sz="2600">
                <a:solidFill>
                  <a:srgbClr val="E6E6FF"/>
                </a:solidFill>
              </a:rPr>
              <a:t>Disk</a:t>
            </a:r>
          </a:p>
        </p:txBody>
      </p:sp>
      <p:cxnSp>
        <p:nvCxnSpPr>
          <p:cNvPr id="17414" name="AutoShape 5"/>
          <p:cNvCxnSpPr>
            <a:cxnSpLocks noChangeShapeType="1"/>
            <a:stCxn id="17413" idx="0"/>
            <a:endCxn id="17412" idx="2"/>
          </p:cNvCxnSpPr>
          <p:nvPr/>
        </p:nvCxnSpPr>
        <p:spPr bwMode="auto">
          <a:xfrm flipV="1">
            <a:off x="1916113" y="2378075"/>
            <a:ext cx="1587" cy="3748088"/>
          </a:xfrm>
          <a:prstGeom prst="straightConnector1">
            <a:avLst/>
          </a:prstGeom>
          <a:noFill/>
          <a:ln w="3672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7415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1pPr>
            <a:lvl2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2pPr>
            <a:lvl3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3pPr>
            <a:lvl4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4pPr>
            <a:lvl5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</a:tabLst>
              <a:defRPr>
                <a:solidFill>
                  <a:schemeClr val="tx1"/>
                </a:solidFill>
                <a:latin typeface="Arial" charset="0"/>
                <a:ea typeface="MS PGothic" charset="-128"/>
              </a:defRPr>
            </a:lvl9pPr>
          </a:lstStyle>
          <a:p>
            <a:pPr>
              <a:buFont typeface="Times New Roman" charset="0"/>
              <a:buNone/>
            </a:pPr>
            <a:fld id="{95EDD227-F4A7-0F4A-9C01-1BA8D207B56F}" type="slidenum">
              <a:rPr lang="en-US" altLang="en-US">
                <a:solidFill>
                  <a:srgbClr val="000000"/>
                </a:solidFill>
                <a:latin typeface="Times New Roman" charset="0"/>
              </a:rPr>
              <a:pPr>
                <a:buFont typeface="Times New Roman" charset="0"/>
                <a:buNone/>
              </a:pPr>
              <a:t>9</a:t>
            </a:fld>
            <a:endParaRPr lang="en-US" altLang="en-US">
              <a:solidFill>
                <a:srgbClr val="000000"/>
              </a:solidFill>
              <a:latin typeface="Times New Roman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hème Office">
      <a:majorFont>
        <a:latin typeface="Arial"/>
        <a:ea typeface="ＭＳ Ｐゴシック"/>
        <a:cs typeface="DejaVu Sans"/>
      </a:majorFont>
      <a:minorFont>
        <a:latin typeface="Arial"/>
        <a:ea typeface="ＭＳ Ｐゴシック"/>
        <a:cs typeface="DejaVu Sans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4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  <a:ea typeface="ＭＳ Ｐゴシック" charset="0"/>
            <a:cs typeface="DejaVu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4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  <a:ea typeface="ＭＳ Ｐゴシック" charset="0"/>
            <a:cs typeface="DejaVu Sans" charset="0"/>
          </a:defRPr>
        </a:defPPr>
      </a:lstStyle>
    </a:lnDef>
  </a:objectDefaults>
  <a:extraClrSchemeLst>
    <a:extraClrScheme>
      <a:clrScheme name="Thème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hème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Urban Pop">
    <a:majorFont>
      <a:latin typeface="Gill Sans MT"/>
      <a:ea typeface=""/>
      <a:cs typeface=""/>
      <a:font script="Grek" typeface="Corbel"/>
      <a:font script="Cyrl" typeface="Corbel"/>
      <a:font script="Jpan" typeface="HGｺﾞｼｯｸE"/>
      <a:font script="Hang" typeface="휴먼매직체"/>
      <a:font script="Hans" typeface="华文中宋"/>
      <a:font script="Hant" typeface="微軟正黑體"/>
      <a:font script="Arab" typeface="Majalla UI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ajorFont>
    <a:minorFont>
      <a:latin typeface="Gill Sans MT"/>
      <a:ea typeface=""/>
      <a:cs typeface=""/>
      <a:font script="Grek" typeface="Corbel"/>
      <a:font script="Cyrl" typeface="Corbel"/>
      <a:font script="Jpan" typeface="HGｺﾞｼｯｸE"/>
      <a:font script="Hang" typeface="HY엽서L"/>
      <a:font script="Hans" typeface="华文中宋"/>
      <a:font script="Hant" typeface="微軟正黑體"/>
      <a:font script="Arab" typeface="Majalla UI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Urban Pop">
    <a:majorFont>
      <a:latin typeface="Gill Sans MT"/>
      <a:ea typeface=""/>
      <a:cs typeface=""/>
      <a:font script="Grek" typeface="Corbel"/>
      <a:font script="Cyrl" typeface="Corbel"/>
      <a:font script="Jpan" typeface="HGｺﾞｼｯｸE"/>
      <a:font script="Hang" typeface="휴먼매직체"/>
      <a:font script="Hans" typeface="华文中宋"/>
      <a:font script="Hant" typeface="微軟正黑體"/>
      <a:font script="Arab" typeface="Majalla UI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ajorFont>
    <a:minorFont>
      <a:latin typeface="Gill Sans MT"/>
      <a:ea typeface=""/>
      <a:cs typeface=""/>
      <a:font script="Grek" typeface="Corbel"/>
      <a:font script="Cyrl" typeface="Corbel"/>
      <a:font script="Jpan" typeface="HGｺﾞｼｯｸE"/>
      <a:font script="Hang" typeface="HY엽서L"/>
      <a:font script="Hans" typeface="华文中宋"/>
      <a:font script="Hant" typeface="微軟正黑體"/>
      <a:font script="Arab" typeface="Majalla UI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Urban Pop">
    <a:majorFont>
      <a:latin typeface="Gill Sans MT"/>
      <a:ea typeface=""/>
      <a:cs typeface=""/>
      <a:font script="Grek" typeface="Corbel"/>
      <a:font script="Cyrl" typeface="Corbel"/>
      <a:font script="Jpan" typeface="HGｺﾞｼｯｸE"/>
      <a:font script="Hang" typeface="휴먼매직체"/>
      <a:font script="Hans" typeface="华文中宋"/>
      <a:font script="Hant" typeface="微軟正黑體"/>
      <a:font script="Arab" typeface="Majalla UI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ajorFont>
    <a:minorFont>
      <a:latin typeface="Gill Sans MT"/>
      <a:ea typeface=""/>
      <a:cs typeface=""/>
      <a:font script="Grek" typeface="Corbel"/>
      <a:font script="Cyrl" typeface="Corbel"/>
      <a:font script="Jpan" typeface="HGｺﾞｼｯｸE"/>
      <a:font script="Hang" typeface="HY엽서L"/>
      <a:font script="Hans" typeface="华文中宋"/>
      <a:font script="Hant" typeface="微軟正黑體"/>
      <a:font script="Arab" typeface="Majalla UI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Urban Pop">
    <a:majorFont>
      <a:latin typeface="Gill Sans MT"/>
      <a:ea typeface=""/>
      <a:cs typeface=""/>
      <a:font script="Grek" typeface="Corbel"/>
      <a:font script="Cyrl" typeface="Corbel"/>
      <a:font script="Jpan" typeface="HGｺﾞｼｯｸE"/>
      <a:font script="Hang" typeface="휴먼매직체"/>
      <a:font script="Hans" typeface="华文中宋"/>
      <a:font script="Hant" typeface="微軟正黑體"/>
      <a:font script="Arab" typeface="Majalla UI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ajorFont>
    <a:minorFont>
      <a:latin typeface="Gill Sans MT"/>
      <a:ea typeface=""/>
      <a:cs typeface=""/>
      <a:font script="Grek" typeface="Corbel"/>
      <a:font script="Cyrl" typeface="Corbel"/>
      <a:font script="Jpan" typeface="HGｺﾞｼｯｸE"/>
      <a:font script="Hang" typeface="HY엽서L"/>
      <a:font script="Hans" typeface="华文中宋"/>
      <a:font script="Hant" typeface="微軟正黑體"/>
      <a:font script="Arab" typeface="Majalla UI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Urban Pop">
    <a:majorFont>
      <a:latin typeface="Gill Sans MT"/>
      <a:ea typeface=""/>
      <a:cs typeface=""/>
      <a:font script="Grek" typeface="Corbel"/>
      <a:font script="Cyrl" typeface="Corbel"/>
      <a:font script="Jpan" typeface="HGｺﾞｼｯｸE"/>
      <a:font script="Hang" typeface="휴먼매직체"/>
      <a:font script="Hans" typeface="华文中宋"/>
      <a:font script="Hant" typeface="微軟正黑體"/>
      <a:font script="Arab" typeface="Majalla UI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ajorFont>
    <a:minorFont>
      <a:latin typeface="Gill Sans MT"/>
      <a:ea typeface=""/>
      <a:cs typeface=""/>
      <a:font script="Grek" typeface="Corbel"/>
      <a:font script="Cyrl" typeface="Corbel"/>
      <a:font script="Jpan" typeface="HGｺﾞｼｯｸE"/>
      <a:font script="Hang" typeface="HY엽서L"/>
      <a:font script="Hans" typeface="华文中宋"/>
      <a:font script="Hant" typeface="微軟正黑體"/>
      <a:font script="Arab" typeface="Majalla UI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Urban Pop">
    <a:majorFont>
      <a:latin typeface="Gill Sans MT"/>
      <a:ea typeface=""/>
      <a:cs typeface=""/>
      <a:font script="Grek" typeface="Corbel"/>
      <a:font script="Cyrl" typeface="Corbel"/>
      <a:font script="Jpan" typeface="HGｺﾞｼｯｸE"/>
      <a:font script="Hang" typeface="휴먼매직체"/>
      <a:font script="Hans" typeface="华文中宋"/>
      <a:font script="Hant" typeface="微軟正黑體"/>
      <a:font script="Arab" typeface="Majalla UI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ajorFont>
    <a:minorFont>
      <a:latin typeface="Gill Sans MT"/>
      <a:ea typeface=""/>
      <a:cs typeface=""/>
      <a:font script="Grek" typeface="Corbel"/>
      <a:font script="Cyrl" typeface="Corbel"/>
      <a:font script="Jpan" typeface="HGｺﾞｼｯｸE"/>
      <a:font script="Hang" typeface="HY엽서L"/>
      <a:font script="Hans" typeface="华文中宋"/>
      <a:font script="Hant" typeface="微軟正黑體"/>
      <a:font script="Arab" typeface="Majalla UI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Urban Pop">
    <a:majorFont>
      <a:latin typeface="Gill Sans MT"/>
      <a:ea typeface=""/>
      <a:cs typeface=""/>
      <a:font script="Grek" typeface="Corbel"/>
      <a:font script="Cyrl" typeface="Corbel"/>
      <a:font script="Jpan" typeface="HGｺﾞｼｯｸE"/>
      <a:font script="Hang" typeface="휴먼매직체"/>
      <a:font script="Hans" typeface="华文中宋"/>
      <a:font script="Hant" typeface="微軟正黑體"/>
      <a:font script="Arab" typeface="Majalla UI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ajorFont>
    <a:minorFont>
      <a:latin typeface="Gill Sans MT"/>
      <a:ea typeface=""/>
      <a:cs typeface=""/>
      <a:font script="Grek" typeface="Corbel"/>
      <a:font script="Cyrl" typeface="Corbel"/>
      <a:font script="Jpan" typeface="HGｺﾞｼｯｸE"/>
      <a:font script="Hang" typeface="HY엽서L"/>
      <a:font script="Hans" typeface="华文中宋"/>
      <a:font script="Hant" typeface="微軟正黑體"/>
      <a:font script="Arab" typeface="Majalla UI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1088</TotalTime>
  <Words>2091</Words>
  <Application>Microsoft Macintosh PowerPoint</Application>
  <PresentationFormat>Personnalisé</PresentationFormat>
  <Paragraphs>881</Paragraphs>
  <Slides>67</Slides>
  <Notes>39</Notes>
  <HiddenSlides>3</HiddenSlides>
  <MMClips>0</MMClips>
  <ScaleCrop>false</ScaleCrop>
  <HeadingPairs>
    <vt:vector size="6" baseType="variant">
      <vt:variant>
        <vt:lpstr>Polices utilisées</vt:lpstr>
      </vt:variant>
      <vt:variant>
        <vt:i4>11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67</vt:i4>
      </vt:variant>
    </vt:vector>
  </HeadingPairs>
  <TitlesOfParts>
    <vt:vector size="79" baseType="lpstr">
      <vt:lpstr>ＭＳ Ｐゴシック</vt:lpstr>
      <vt:lpstr>ＭＳ Ｐゴシック</vt:lpstr>
      <vt:lpstr>Arial</vt:lpstr>
      <vt:lpstr>Arial </vt:lpstr>
      <vt:lpstr>Calibri</vt:lpstr>
      <vt:lpstr>Courier</vt:lpstr>
      <vt:lpstr>DejaVu Sans</vt:lpstr>
      <vt:lpstr>Gill Sans MT</vt:lpstr>
      <vt:lpstr>Symbol</vt:lpstr>
      <vt:lpstr>Times New Roman</vt:lpstr>
      <vt:lpstr>Wingdings</vt:lpstr>
      <vt:lpstr>Thème Office</vt:lpstr>
      <vt:lpstr>Concurrent programming: From theory to practice</vt:lpstr>
      <vt:lpstr>From theory to practice</vt:lpstr>
      <vt:lpstr>From theory to practice</vt:lpstr>
      <vt:lpstr>From theory to practice</vt:lpstr>
      <vt:lpstr>From theory to practice</vt:lpstr>
      <vt:lpstr>Example: linked list implementations</vt:lpstr>
      <vt:lpstr>Outline</vt:lpstr>
      <vt:lpstr>Outline</vt:lpstr>
      <vt:lpstr>Why do we use caching?</vt:lpstr>
      <vt:lpstr>Why do we use caching?</vt:lpstr>
      <vt:lpstr>Why do we use caching?</vt:lpstr>
      <vt:lpstr>Why do we use caching?</vt:lpstr>
      <vt:lpstr>Typical server configurations</vt:lpstr>
      <vt:lpstr>Présentation PowerPoint</vt:lpstr>
      <vt:lpstr>Outline</vt:lpstr>
      <vt:lpstr>Until ~2004: Single-cores</vt:lpstr>
      <vt:lpstr>After ~2004: Multi-cores </vt:lpstr>
      <vt:lpstr>Multi-cores with private caches</vt:lpstr>
      <vt:lpstr>Cache coherence for consistency</vt:lpstr>
      <vt:lpstr>Cache-coherence principles</vt:lpstr>
      <vt:lpstr>Cache coherence with MESI</vt:lpstr>
      <vt:lpstr>The ultimate goal for scalability</vt:lpstr>
      <vt:lpstr>The ultimate goal for scalability</vt:lpstr>
      <vt:lpstr>Présentation PowerPoint</vt:lpstr>
      <vt:lpstr>Outline</vt:lpstr>
      <vt:lpstr>Uniformity vs. non-uniformity</vt:lpstr>
      <vt:lpstr>Latency (ns) to access data</vt:lpstr>
      <vt:lpstr>Latency (ns) to access data</vt:lpstr>
      <vt:lpstr>Latency (ns) to access data</vt:lpstr>
      <vt:lpstr>Latency (ns) to access data</vt:lpstr>
      <vt:lpstr>Latency (ns) to access data</vt:lpstr>
      <vt:lpstr>Latency (ns) to access data</vt:lpstr>
      <vt:lpstr>Latency (ns) to access data</vt:lpstr>
      <vt:lpstr>Latency (ns) to access data</vt:lpstr>
      <vt:lpstr>Latency (ns) to access data</vt:lpstr>
      <vt:lpstr>Présentation PowerPoint</vt:lpstr>
      <vt:lpstr>Outline</vt:lpstr>
      <vt:lpstr>The Programmer’s Toolbox: Hardware synchronization instructions</vt:lpstr>
      <vt:lpstr>Example:  Atomic ops in GCC</vt:lpstr>
      <vt:lpstr>Intel’s transactional synchronization extensions (TSX)</vt:lpstr>
      <vt:lpstr>Intel’s transactional synchronization extensions (TSX)</vt:lpstr>
      <vt:lpstr>Intel’s transactional synchronization extensions (TSX)</vt:lpstr>
      <vt:lpstr>Outline</vt:lpstr>
      <vt:lpstr>Concurrent algorithm correctness</vt:lpstr>
      <vt:lpstr>The memory consistency model</vt:lpstr>
      <vt:lpstr>The memory consistency model</vt:lpstr>
      <vt:lpstr>The memory consistency model</vt:lpstr>
      <vt:lpstr>The memory consistency model</vt:lpstr>
      <vt:lpstr>Beware of the compiler</vt:lpstr>
      <vt:lpstr>Outline</vt:lpstr>
      <vt:lpstr>Concurrent Programming Techniques</vt:lpstr>
      <vt:lpstr>TAS – The simplest lock</vt:lpstr>
      <vt:lpstr>How good is this lock?</vt:lpstr>
      <vt:lpstr>How can we improve things?</vt:lpstr>
      <vt:lpstr>Performance comparison</vt:lpstr>
      <vt:lpstr>But we can do even better</vt:lpstr>
      <vt:lpstr>Performance comparison</vt:lpstr>
      <vt:lpstr>Are these locks fair?</vt:lpstr>
      <vt:lpstr>What if we want fairness?</vt:lpstr>
      <vt:lpstr>What if we want fairness?</vt:lpstr>
      <vt:lpstr>Performance comparison</vt:lpstr>
      <vt:lpstr>Can we back-off here as well?</vt:lpstr>
      <vt:lpstr>Performance comparison</vt:lpstr>
      <vt:lpstr>Still, everyone is spinning on the same variable….</vt:lpstr>
      <vt:lpstr>Performance comparison</vt:lpstr>
      <vt:lpstr>To summarize on locks</vt:lpstr>
      <vt:lpstr>Conclusion</vt:lpstr>
    </vt:vector>
  </TitlesOfParts>
  <LinksUpToDate>false</LinksUpToDate>
  <SharedDoc>false</SharedDoc>
  <HyperlinksChanged>false</HyperlinksChanged>
  <AppVersion>16.0008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Concurrent programming: From theory to practice</dc:title>
  <dc:subject/>
  <dc:creator>Vasileios Trigonakis</dc:creator>
  <cp:keywords/>
  <dc:description/>
  <cp:lastModifiedBy>Georgios Chatzopoulos</cp:lastModifiedBy>
  <cp:revision>123</cp:revision>
  <cp:lastPrinted>2016-12-05T11:54:09Z</cp:lastPrinted>
  <dcterms:created xsi:type="dcterms:W3CDTF">2013-12-06T11:25:26Z</dcterms:created>
  <dcterms:modified xsi:type="dcterms:W3CDTF">2017-12-04T09:47:00Z</dcterms:modified>
</cp:coreProperties>
</file>