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3"/>
  </p:notesMasterIdLst>
  <p:sldIdLst>
    <p:sldId id="256" r:id="rId2"/>
    <p:sldId id="372" r:id="rId3"/>
    <p:sldId id="374" r:id="rId4"/>
    <p:sldId id="375" r:id="rId5"/>
    <p:sldId id="411" r:id="rId6"/>
    <p:sldId id="383" r:id="rId7"/>
    <p:sldId id="381" r:id="rId8"/>
    <p:sldId id="377" r:id="rId9"/>
    <p:sldId id="380" r:id="rId10"/>
    <p:sldId id="379" r:id="rId11"/>
    <p:sldId id="378" r:id="rId12"/>
    <p:sldId id="386" r:id="rId13"/>
    <p:sldId id="387" r:id="rId14"/>
    <p:sldId id="388" r:id="rId15"/>
    <p:sldId id="412" r:id="rId16"/>
    <p:sldId id="390" r:id="rId17"/>
    <p:sldId id="413" r:id="rId18"/>
    <p:sldId id="392" r:id="rId19"/>
    <p:sldId id="393" r:id="rId20"/>
    <p:sldId id="394" r:id="rId21"/>
    <p:sldId id="401" r:id="rId22"/>
    <p:sldId id="395" r:id="rId23"/>
    <p:sldId id="396" r:id="rId24"/>
    <p:sldId id="397" r:id="rId25"/>
    <p:sldId id="398" r:id="rId26"/>
    <p:sldId id="414" r:id="rId27"/>
    <p:sldId id="415" r:id="rId28"/>
    <p:sldId id="416" r:id="rId29"/>
    <p:sldId id="406" r:id="rId30"/>
    <p:sldId id="417" r:id="rId31"/>
    <p:sldId id="418" r:id="rId32"/>
    <p:sldId id="419" r:id="rId33"/>
    <p:sldId id="420" r:id="rId34"/>
    <p:sldId id="421" r:id="rId35"/>
    <p:sldId id="423" r:id="rId36"/>
    <p:sldId id="422" r:id="rId37"/>
    <p:sldId id="425" r:id="rId38"/>
    <p:sldId id="426" r:id="rId39"/>
    <p:sldId id="427" r:id="rId40"/>
    <p:sldId id="428" r:id="rId41"/>
    <p:sldId id="430" r:id="rId42"/>
    <p:sldId id="429" r:id="rId43"/>
    <p:sldId id="431" r:id="rId44"/>
    <p:sldId id="432" r:id="rId45"/>
    <p:sldId id="433" r:id="rId46"/>
    <p:sldId id="434" r:id="rId47"/>
    <p:sldId id="366" r:id="rId48"/>
    <p:sldId id="367" r:id="rId49"/>
    <p:sldId id="435" r:id="rId50"/>
    <p:sldId id="436" r:id="rId51"/>
    <p:sldId id="490" r:id="rId52"/>
    <p:sldId id="491" r:id="rId53"/>
    <p:sldId id="489" r:id="rId54"/>
    <p:sldId id="478" r:id="rId55"/>
    <p:sldId id="335" r:id="rId56"/>
    <p:sldId id="457" r:id="rId57"/>
    <p:sldId id="455" r:id="rId58"/>
    <p:sldId id="456" r:id="rId59"/>
    <p:sldId id="492" r:id="rId60"/>
    <p:sldId id="493" r:id="rId61"/>
    <p:sldId id="494" r:id="rId62"/>
    <p:sldId id="495" r:id="rId63"/>
    <p:sldId id="438" r:id="rId64"/>
    <p:sldId id="496" r:id="rId65"/>
    <p:sldId id="275" r:id="rId66"/>
    <p:sldId id="277" r:id="rId67"/>
    <p:sldId id="405" r:id="rId68"/>
    <p:sldId id="279" r:id="rId69"/>
    <p:sldId id="266" r:id="rId70"/>
    <p:sldId id="339" r:id="rId71"/>
    <p:sldId id="257" r:id="rId72"/>
    <p:sldId id="288" r:id="rId73"/>
    <p:sldId id="343" r:id="rId74"/>
    <p:sldId id="258" r:id="rId75"/>
    <p:sldId id="345" r:id="rId76"/>
    <p:sldId id="346" r:id="rId77"/>
    <p:sldId id="403" r:id="rId78"/>
    <p:sldId id="284" r:id="rId79"/>
    <p:sldId id="348" r:id="rId80"/>
    <p:sldId id="400" r:id="rId81"/>
    <p:sldId id="408" r:id="rId82"/>
    <p:sldId id="391" r:id="rId83"/>
    <p:sldId id="342" r:id="rId84"/>
    <p:sldId id="497" r:id="rId85"/>
    <p:sldId id="349" r:id="rId86"/>
    <p:sldId id="409" r:id="rId87"/>
    <p:sldId id="410" r:id="rId88"/>
    <p:sldId id="350" r:id="rId89"/>
    <p:sldId id="351" r:id="rId90"/>
    <p:sldId id="402" r:id="rId91"/>
    <p:sldId id="407" r:id="rId92"/>
  </p:sldIdLst>
  <p:sldSz cx="12192000" cy="6858000"/>
  <p:notesSz cx="6858000" cy="9144000"/>
  <p:defaultTextStyle>
    <a:defPPr>
      <a:defRPr lang="en-US"/>
    </a:defPPr>
    <a:lvl1pPr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1pPr>
    <a:lvl2pPr marL="457200"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2pPr>
    <a:lvl3pPr marL="914400"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3pPr>
    <a:lvl4pPr marL="1371600"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4pPr>
    <a:lvl5pPr marL="1828800"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5pPr>
    <a:lvl6pPr marL="2286000" algn="l" defTabSz="914400" rtl="0" eaLnBrk="1" latinLnBrk="0" hangingPunct="1">
      <a:defRPr sz="2200" kern="1200">
        <a:solidFill>
          <a:schemeClr val="hlink"/>
        </a:solidFill>
        <a:latin typeface="Arial" panose="020B0604020202020204" pitchFamily="34" charset="0"/>
        <a:ea typeface="+mn-ea"/>
        <a:cs typeface="+mn-cs"/>
      </a:defRPr>
    </a:lvl6pPr>
    <a:lvl7pPr marL="2743200" algn="l" defTabSz="914400" rtl="0" eaLnBrk="1" latinLnBrk="0" hangingPunct="1">
      <a:defRPr sz="2200" kern="1200">
        <a:solidFill>
          <a:schemeClr val="hlink"/>
        </a:solidFill>
        <a:latin typeface="Arial" panose="020B0604020202020204" pitchFamily="34" charset="0"/>
        <a:ea typeface="+mn-ea"/>
        <a:cs typeface="+mn-cs"/>
      </a:defRPr>
    </a:lvl7pPr>
    <a:lvl8pPr marL="3200400" algn="l" defTabSz="914400" rtl="0" eaLnBrk="1" latinLnBrk="0" hangingPunct="1">
      <a:defRPr sz="2200" kern="1200">
        <a:solidFill>
          <a:schemeClr val="hlink"/>
        </a:solidFill>
        <a:latin typeface="Arial" panose="020B0604020202020204" pitchFamily="34" charset="0"/>
        <a:ea typeface="+mn-ea"/>
        <a:cs typeface="+mn-cs"/>
      </a:defRPr>
    </a:lvl8pPr>
    <a:lvl9pPr marL="3657600" algn="l" defTabSz="914400" rtl="0" eaLnBrk="1" latinLnBrk="0" hangingPunct="1">
      <a:defRPr sz="2200" kern="1200">
        <a:solidFill>
          <a:schemeClr val="hlink"/>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16"/>
    <p:restoredTop sz="94830"/>
  </p:normalViewPr>
  <p:slideViewPr>
    <p:cSldViewPr snapToGrid="0" snapToObjects="1">
      <p:cViewPr varScale="1">
        <p:scale>
          <a:sx n="69" d="100"/>
          <a:sy n="69" d="100"/>
        </p:scale>
        <p:origin x="208"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tat/Desktop/SBF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tat/Documents/PhD%20Research/Mir/MirPerfEva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tat/Documents/PhD%20Research/Mir/MirPerfEva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tat/Documents/PhD%20Research/Mir/MirPerfEval.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Users/tat/Desktop/SBF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tat/Documents/PhD%20Research/Mir/MirPerfEv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tat/Documents/PhD%20Research/Mir/MirPerfEv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tat/Documents/PhD%20Research/Mir/MirPerfEva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tat/Documents/PhD%20Research/Mir/MirPerfEva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tat/Documents/PhD%20Research/Mir/MirPerfEva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Pre-</a:t>
            </a:r>
            <a:r>
              <a:rPr lang="en-US" sz="1800" dirty="0" err="1"/>
              <a:t>Prepage</a:t>
            </a:r>
            <a:r>
              <a:rPr lang="en-US" sz="1800" baseline="0" dirty="0"/>
              <a:t> message size (aggregate)</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Sheet1!$N$2:$N$34</c:f>
              <c:numCache>
                <c:formatCode>General</c:formatCode>
                <c:ptCount val="33"/>
                <c:pt idx="0">
                  <c:v>4</c:v>
                </c:pt>
                <c:pt idx="1">
                  <c:v>7</c:v>
                </c:pt>
                <c:pt idx="2">
                  <c:v>10</c:v>
                </c:pt>
                <c:pt idx="3">
                  <c:v>13</c:v>
                </c:pt>
                <c:pt idx="4">
                  <c:v>16</c:v>
                </c:pt>
                <c:pt idx="5">
                  <c:v>19</c:v>
                </c:pt>
                <c:pt idx="6">
                  <c:v>22</c:v>
                </c:pt>
                <c:pt idx="7">
                  <c:v>25</c:v>
                </c:pt>
                <c:pt idx="8">
                  <c:v>28</c:v>
                </c:pt>
                <c:pt idx="9">
                  <c:v>31</c:v>
                </c:pt>
                <c:pt idx="10">
                  <c:v>34</c:v>
                </c:pt>
                <c:pt idx="11">
                  <c:v>37</c:v>
                </c:pt>
                <c:pt idx="12">
                  <c:v>40</c:v>
                </c:pt>
                <c:pt idx="13">
                  <c:v>43</c:v>
                </c:pt>
                <c:pt idx="14">
                  <c:v>46</c:v>
                </c:pt>
                <c:pt idx="15">
                  <c:v>49</c:v>
                </c:pt>
                <c:pt idx="16">
                  <c:v>52</c:v>
                </c:pt>
                <c:pt idx="17">
                  <c:v>55</c:v>
                </c:pt>
                <c:pt idx="18">
                  <c:v>58</c:v>
                </c:pt>
                <c:pt idx="19">
                  <c:v>61</c:v>
                </c:pt>
                <c:pt idx="20">
                  <c:v>64</c:v>
                </c:pt>
                <c:pt idx="21">
                  <c:v>67</c:v>
                </c:pt>
                <c:pt idx="22">
                  <c:v>70</c:v>
                </c:pt>
                <c:pt idx="23">
                  <c:v>73</c:v>
                </c:pt>
                <c:pt idx="24">
                  <c:v>76</c:v>
                </c:pt>
                <c:pt idx="25">
                  <c:v>79</c:v>
                </c:pt>
                <c:pt idx="26">
                  <c:v>82</c:v>
                </c:pt>
                <c:pt idx="27">
                  <c:v>85</c:v>
                </c:pt>
                <c:pt idx="28">
                  <c:v>88</c:v>
                </c:pt>
                <c:pt idx="29">
                  <c:v>91</c:v>
                </c:pt>
                <c:pt idx="30">
                  <c:v>94</c:v>
                </c:pt>
                <c:pt idx="31">
                  <c:v>97</c:v>
                </c:pt>
                <c:pt idx="32">
                  <c:v>100</c:v>
                </c:pt>
              </c:numCache>
            </c:numRef>
          </c:xVal>
          <c:yVal>
            <c:numRef>
              <c:f>Sheet1!$O$2:$O$34</c:f>
              <c:numCache>
                <c:formatCode>General</c:formatCode>
                <c:ptCount val="33"/>
                <c:pt idx="0">
                  <c:v>3.1980000000000004</c:v>
                </c:pt>
                <c:pt idx="1">
                  <c:v>6.3960000000000008</c:v>
                </c:pt>
                <c:pt idx="2">
                  <c:v>9.5940000000000012</c:v>
                </c:pt>
                <c:pt idx="3">
                  <c:v>12.792000000000002</c:v>
                </c:pt>
                <c:pt idx="4">
                  <c:v>15.99</c:v>
                </c:pt>
                <c:pt idx="5">
                  <c:v>19.188000000000002</c:v>
                </c:pt>
                <c:pt idx="6">
                  <c:v>22.386000000000003</c:v>
                </c:pt>
                <c:pt idx="7">
                  <c:v>25.584000000000003</c:v>
                </c:pt>
                <c:pt idx="8">
                  <c:v>28.782</c:v>
                </c:pt>
                <c:pt idx="9">
                  <c:v>31.98</c:v>
                </c:pt>
                <c:pt idx="10">
                  <c:v>35.178000000000004</c:v>
                </c:pt>
                <c:pt idx="11">
                  <c:v>38.376000000000005</c:v>
                </c:pt>
                <c:pt idx="12">
                  <c:v>41.574000000000005</c:v>
                </c:pt>
                <c:pt idx="13">
                  <c:v>44.772000000000006</c:v>
                </c:pt>
                <c:pt idx="14">
                  <c:v>47.970000000000006</c:v>
                </c:pt>
                <c:pt idx="15">
                  <c:v>51.168000000000006</c:v>
                </c:pt>
                <c:pt idx="16">
                  <c:v>54.366</c:v>
                </c:pt>
                <c:pt idx="17">
                  <c:v>57.564</c:v>
                </c:pt>
                <c:pt idx="18">
                  <c:v>60.762</c:v>
                </c:pt>
                <c:pt idx="19">
                  <c:v>63.96</c:v>
                </c:pt>
                <c:pt idx="20">
                  <c:v>67.158000000000001</c:v>
                </c:pt>
                <c:pt idx="21">
                  <c:v>70.356000000000009</c:v>
                </c:pt>
                <c:pt idx="22">
                  <c:v>73.554000000000002</c:v>
                </c:pt>
                <c:pt idx="23">
                  <c:v>76.75200000000001</c:v>
                </c:pt>
                <c:pt idx="24">
                  <c:v>79.95</c:v>
                </c:pt>
                <c:pt idx="25">
                  <c:v>83.14800000000001</c:v>
                </c:pt>
                <c:pt idx="26">
                  <c:v>86.346000000000004</c:v>
                </c:pt>
                <c:pt idx="27">
                  <c:v>89.544000000000011</c:v>
                </c:pt>
                <c:pt idx="28">
                  <c:v>92.742000000000004</c:v>
                </c:pt>
                <c:pt idx="29">
                  <c:v>95.940000000000012</c:v>
                </c:pt>
                <c:pt idx="30">
                  <c:v>99.138000000000005</c:v>
                </c:pt>
                <c:pt idx="31">
                  <c:v>102.33600000000001</c:v>
                </c:pt>
                <c:pt idx="32">
                  <c:v>105.53400000000001</c:v>
                </c:pt>
              </c:numCache>
            </c:numRef>
          </c:yVal>
          <c:smooth val="1"/>
          <c:extLst>
            <c:ext xmlns:c16="http://schemas.microsoft.com/office/drawing/2014/chart" uri="{C3380CC4-5D6E-409C-BE32-E72D297353CC}">
              <c16:uniqueId val="{00000000-D6ED-814C-9001-8708648FA1DF}"/>
            </c:ext>
          </c:extLst>
        </c:ser>
        <c:dLbls>
          <c:showLegendKey val="0"/>
          <c:showVal val="0"/>
          <c:showCatName val="0"/>
          <c:showSerName val="0"/>
          <c:showPercent val="0"/>
          <c:showBubbleSize val="0"/>
        </c:dLbls>
        <c:axId val="1061084736"/>
        <c:axId val="1064901104"/>
      </c:scatterChart>
      <c:valAx>
        <c:axId val="10610847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Number of replicas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64901104"/>
        <c:crosses val="autoZero"/>
        <c:crossBetween val="midCat"/>
      </c:valAx>
      <c:valAx>
        <c:axId val="106490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Aggregate Message</a:t>
                </a:r>
                <a:r>
                  <a:rPr lang="en-US" sz="1600" baseline="0" dirty="0"/>
                  <a:t> size (MB)</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610847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'LAN-Scalability NSDI'!$R$1</c:f>
              <c:strCache>
                <c:ptCount val="1"/>
                <c:pt idx="0">
                  <c:v>Mir-3500</c:v>
                </c:pt>
              </c:strCache>
            </c:strRef>
          </c:tx>
          <c:spPr>
            <a:ln w="25400" cap="rnd">
              <a:solidFill>
                <a:schemeClr val="tx1"/>
              </a:solidFill>
              <a:round/>
            </a:ln>
            <a:effectLst/>
          </c:spPr>
          <c:marker>
            <c:symbol val="circle"/>
            <c:size val="5"/>
            <c:spPr>
              <a:solidFill>
                <a:schemeClr val="tx1"/>
              </a:solidFill>
              <a:ln w="25400">
                <a:solidFill>
                  <a:schemeClr val="tx1"/>
                </a:solidFill>
              </a:ln>
              <a:effectLst/>
            </c:spPr>
          </c:marker>
          <c:xVal>
            <c:numRef>
              <c:f>'LAN-Scalability NSDI'!$Q$2:$Q$6</c:f>
              <c:numCache>
                <c:formatCode>General</c:formatCode>
                <c:ptCount val="5"/>
                <c:pt idx="0">
                  <c:v>4</c:v>
                </c:pt>
                <c:pt idx="1">
                  <c:v>16</c:v>
                </c:pt>
                <c:pt idx="2">
                  <c:v>22</c:v>
                </c:pt>
                <c:pt idx="3">
                  <c:v>49</c:v>
                </c:pt>
                <c:pt idx="4">
                  <c:v>100</c:v>
                </c:pt>
              </c:numCache>
            </c:numRef>
          </c:xVal>
          <c:yVal>
            <c:numRef>
              <c:f>'LAN-Scalability NSDI'!$R$2:$R$6</c:f>
              <c:numCache>
                <c:formatCode>General</c:formatCode>
                <c:ptCount val="5"/>
                <c:pt idx="0">
                  <c:v>28364</c:v>
                </c:pt>
                <c:pt idx="1">
                  <c:v>36172</c:v>
                </c:pt>
                <c:pt idx="2">
                  <c:v>35999</c:v>
                </c:pt>
                <c:pt idx="3">
                  <c:v>34552</c:v>
                </c:pt>
                <c:pt idx="4">
                  <c:v>29501</c:v>
                </c:pt>
              </c:numCache>
            </c:numRef>
          </c:yVal>
          <c:smooth val="1"/>
          <c:extLst>
            <c:ext xmlns:c16="http://schemas.microsoft.com/office/drawing/2014/chart" uri="{C3380CC4-5D6E-409C-BE32-E72D297353CC}">
              <c16:uniqueId val="{00000000-01FB-C545-8429-DF4B2E3D43CA}"/>
            </c:ext>
          </c:extLst>
        </c:ser>
        <c:ser>
          <c:idx val="1"/>
          <c:order val="1"/>
          <c:tx>
            <c:strRef>
              <c:f>'LAN-Scalability NSDI'!$S$1</c:f>
              <c:strCache>
                <c:ptCount val="1"/>
                <c:pt idx="0">
                  <c:v>PBFT-3500</c:v>
                </c:pt>
              </c:strCache>
            </c:strRef>
          </c:tx>
          <c:spPr>
            <a:ln w="25400" cap="rnd">
              <a:solidFill>
                <a:schemeClr val="accent2"/>
              </a:solidFill>
              <a:round/>
            </a:ln>
            <a:effectLst/>
          </c:spPr>
          <c:marker>
            <c:symbol val="circle"/>
            <c:size val="5"/>
            <c:spPr>
              <a:solidFill>
                <a:schemeClr val="accent2"/>
              </a:solidFill>
              <a:ln w="25400">
                <a:solidFill>
                  <a:schemeClr val="accent2"/>
                </a:solidFill>
              </a:ln>
              <a:effectLst/>
            </c:spPr>
          </c:marker>
          <c:xVal>
            <c:numRef>
              <c:f>'LAN-Scalability NSDI'!$Q$2:$Q$6</c:f>
              <c:numCache>
                <c:formatCode>General</c:formatCode>
                <c:ptCount val="5"/>
                <c:pt idx="0">
                  <c:v>4</c:v>
                </c:pt>
                <c:pt idx="1">
                  <c:v>16</c:v>
                </c:pt>
                <c:pt idx="2">
                  <c:v>22</c:v>
                </c:pt>
                <c:pt idx="3">
                  <c:v>49</c:v>
                </c:pt>
                <c:pt idx="4">
                  <c:v>100</c:v>
                </c:pt>
              </c:numCache>
            </c:numRef>
          </c:xVal>
          <c:yVal>
            <c:numRef>
              <c:f>'LAN-Scalability NSDI'!$S$2:$S$6</c:f>
              <c:numCache>
                <c:formatCode>General</c:formatCode>
                <c:ptCount val="5"/>
                <c:pt idx="0">
                  <c:v>9973</c:v>
                </c:pt>
                <c:pt idx="1">
                  <c:v>1873</c:v>
                </c:pt>
                <c:pt idx="2">
                  <c:v>1054</c:v>
                </c:pt>
                <c:pt idx="3">
                  <c:v>500</c:v>
                </c:pt>
                <c:pt idx="4">
                  <c:v>300</c:v>
                </c:pt>
              </c:numCache>
            </c:numRef>
          </c:yVal>
          <c:smooth val="1"/>
          <c:extLst>
            <c:ext xmlns:c16="http://schemas.microsoft.com/office/drawing/2014/chart" uri="{C3380CC4-5D6E-409C-BE32-E72D297353CC}">
              <c16:uniqueId val="{00000001-01FB-C545-8429-DF4B2E3D43CA}"/>
            </c:ext>
          </c:extLst>
        </c:ser>
        <c:ser>
          <c:idx val="2"/>
          <c:order val="2"/>
          <c:tx>
            <c:strRef>
              <c:f>'LAN-Scalability NSDI'!$T$1</c:f>
              <c:strCache>
                <c:ptCount val="1"/>
                <c:pt idx="0">
                  <c:v>Chain-3500</c:v>
                </c:pt>
              </c:strCache>
            </c:strRef>
          </c:tx>
          <c:spPr>
            <a:ln w="25400" cap="rnd">
              <a:solidFill>
                <a:schemeClr val="accent1">
                  <a:lumMod val="75000"/>
                </a:schemeClr>
              </a:solidFill>
              <a:round/>
            </a:ln>
            <a:effectLst/>
          </c:spPr>
          <c:marker>
            <c:symbol val="circle"/>
            <c:size val="5"/>
            <c:spPr>
              <a:solidFill>
                <a:schemeClr val="accent1">
                  <a:lumMod val="75000"/>
                </a:schemeClr>
              </a:solidFill>
              <a:ln w="25400">
                <a:solidFill>
                  <a:schemeClr val="accent1">
                    <a:lumMod val="75000"/>
                  </a:schemeClr>
                </a:solidFill>
              </a:ln>
              <a:effectLst/>
            </c:spPr>
          </c:marker>
          <c:xVal>
            <c:numRef>
              <c:f>'LAN-Scalability NSDI'!$Q$2:$Q$6</c:f>
              <c:numCache>
                <c:formatCode>General</c:formatCode>
                <c:ptCount val="5"/>
                <c:pt idx="0">
                  <c:v>4</c:v>
                </c:pt>
                <c:pt idx="1">
                  <c:v>16</c:v>
                </c:pt>
                <c:pt idx="2">
                  <c:v>22</c:v>
                </c:pt>
                <c:pt idx="3">
                  <c:v>49</c:v>
                </c:pt>
                <c:pt idx="4">
                  <c:v>100</c:v>
                </c:pt>
              </c:numCache>
            </c:numRef>
          </c:xVal>
          <c:yVal>
            <c:numRef>
              <c:f>'LAN-Scalability NSDI'!$T$2:$T$6</c:f>
              <c:numCache>
                <c:formatCode>General</c:formatCode>
                <c:ptCount val="5"/>
                <c:pt idx="0">
                  <c:v>29636</c:v>
                </c:pt>
                <c:pt idx="1">
                  <c:v>29079</c:v>
                </c:pt>
                <c:pt idx="2">
                  <c:v>28915</c:v>
                </c:pt>
                <c:pt idx="3">
                  <c:v>28900</c:v>
                </c:pt>
                <c:pt idx="4">
                  <c:v>28900</c:v>
                </c:pt>
              </c:numCache>
            </c:numRef>
          </c:yVal>
          <c:smooth val="1"/>
          <c:extLst>
            <c:ext xmlns:c16="http://schemas.microsoft.com/office/drawing/2014/chart" uri="{C3380CC4-5D6E-409C-BE32-E72D297353CC}">
              <c16:uniqueId val="{00000002-01FB-C545-8429-DF4B2E3D43CA}"/>
            </c:ext>
          </c:extLst>
        </c:ser>
        <c:ser>
          <c:idx val="3"/>
          <c:order val="3"/>
          <c:tx>
            <c:strRef>
              <c:f>'LAN-Scalability NSDI'!$U$1</c:f>
              <c:strCache>
                <c:ptCount val="1"/>
                <c:pt idx="0">
                  <c:v>Chain-sigs-3500</c:v>
                </c:pt>
              </c:strCache>
            </c:strRef>
          </c:tx>
          <c:spPr>
            <a:ln w="25400" cap="rnd">
              <a:solidFill>
                <a:srgbClr val="7030A0"/>
              </a:solidFill>
              <a:round/>
            </a:ln>
            <a:effectLst/>
          </c:spPr>
          <c:marker>
            <c:symbol val="circle"/>
            <c:size val="5"/>
            <c:spPr>
              <a:solidFill>
                <a:srgbClr val="7030A0"/>
              </a:solidFill>
              <a:ln w="25400">
                <a:solidFill>
                  <a:srgbClr val="7030A0"/>
                </a:solidFill>
              </a:ln>
              <a:effectLst/>
            </c:spPr>
          </c:marker>
          <c:xVal>
            <c:numRef>
              <c:f>'LAN-Scalability NSDI'!$Q$2:$Q$6</c:f>
              <c:numCache>
                <c:formatCode>General</c:formatCode>
                <c:ptCount val="5"/>
                <c:pt idx="0">
                  <c:v>4</c:v>
                </c:pt>
                <c:pt idx="1">
                  <c:v>16</c:v>
                </c:pt>
                <c:pt idx="2">
                  <c:v>22</c:v>
                </c:pt>
                <c:pt idx="3">
                  <c:v>49</c:v>
                </c:pt>
                <c:pt idx="4">
                  <c:v>100</c:v>
                </c:pt>
              </c:numCache>
            </c:numRef>
          </c:xVal>
          <c:yVal>
            <c:numRef>
              <c:f>'LAN-Scalability NSDI'!$U$2:$U$6</c:f>
              <c:numCache>
                <c:formatCode>General</c:formatCode>
                <c:ptCount val="5"/>
                <c:pt idx="0">
                  <c:v>24385</c:v>
                </c:pt>
                <c:pt idx="1">
                  <c:v>23930</c:v>
                </c:pt>
                <c:pt idx="2">
                  <c:v>23083</c:v>
                </c:pt>
                <c:pt idx="3">
                  <c:v>23000</c:v>
                </c:pt>
                <c:pt idx="4">
                  <c:v>23000</c:v>
                </c:pt>
              </c:numCache>
            </c:numRef>
          </c:yVal>
          <c:smooth val="1"/>
          <c:extLst>
            <c:ext xmlns:c16="http://schemas.microsoft.com/office/drawing/2014/chart" uri="{C3380CC4-5D6E-409C-BE32-E72D297353CC}">
              <c16:uniqueId val="{00000003-01FB-C545-8429-DF4B2E3D43CA}"/>
            </c:ext>
          </c:extLst>
        </c:ser>
        <c:dLbls>
          <c:showLegendKey val="0"/>
          <c:showVal val="0"/>
          <c:showCatName val="0"/>
          <c:showSerName val="0"/>
          <c:showPercent val="0"/>
          <c:showBubbleSize val="0"/>
        </c:dLbls>
        <c:axId val="1367031120"/>
        <c:axId val="1339783104"/>
      </c:scatterChart>
      <c:valAx>
        <c:axId val="1367031120"/>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Nodes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1339783104"/>
        <c:crosses val="autoZero"/>
        <c:crossBetween val="midCat"/>
      </c:valAx>
      <c:valAx>
        <c:axId val="1339783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Throughput (</a:t>
                </a:r>
                <a:r>
                  <a:rPr lang="en-US" dirty="0" err="1"/>
                  <a:t>tps</a:t>
                </a:r>
                <a:r>
                  <a:rPr lang="en-US" dirty="0"/>
                  <a: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13670311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'LAN-Scalability NSDI'!$R$8</c:f>
              <c:strCache>
                <c:ptCount val="1"/>
                <c:pt idx="0">
                  <c:v>Mir-500</c:v>
                </c:pt>
              </c:strCache>
            </c:strRef>
          </c:tx>
          <c:spPr>
            <a:ln w="25400" cap="rnd">
              <a:solidFill>
                <a:schemeClr val="tx1"/>
              </a:solidFill>
              <a:round/>
            </a:ln>
            <a:effectLst/>
          </c:spPr>
          <c:marker>
            <c:symbol val="circle"/>
            <c:size val="5"/>
            <c:spPr>
              <a:solidFill>
                <a:schemeClr val="tx1"/>
              </a:solidFill>
              <a:ln w="25400">
                <a:solidFill>
                  <a:schemeClr val="tx1"/>
                </a:solidFill>
              </a:ln>
              <a:effectLst/>
            </c:spPr>
          </c:marker>
          <c:xVal>
            <c:numRef>
              <c:f>'LAN-Scalability NSDI'!$Q$9:$Q$13</c:f>
              <c:numCache>
                <c:formatCode>General</c:formatCode>
                <c:ptCount val="5"/>
                <c:pt idx="0">
                  <c:v>4</c:v>
                </c:pt>
                <c:pt idx="1">
                  <c:v>16</c:v>
                </c:pt>
                <c:pt idx="2">
                  <c:v>22</c:v>
                </c:pt>
                <c:pt idx="3">
                  <c:v>49</c:v>
                </c:pt>
                <c:pt idx="4">
                  <c:v>100</c:v>
                </c:pt>
              </c:numCache>
            </c:numRef>
          </c:xVal>
          <c:yVal>
            <c:numRef>
              <c:f>'LAN-Scalability NSDI'!$R$9:$R$13</c:f>
              <c:numCache>
                <c:formatCode>General</c:formatCode>
                <c:ptCount val="5"/>
                <c:pt idx="0">
                  <c:v>56411</c:v>
                </c:pt>
                <c:pt idx="1">
                  <c:v>69545</c:v>
                </c:pt>
                <c:pt idx="2">
                  <c:v>71543</c:v>
                </c:pt>
                <c:pt idx="3">
                  <c:v>83734</c:v>
                </c:pt>
                <c:pt idx="4">
                  <c:v>81958</c:v>
                </c:pt>
              </c:numCache>
            </c:numRef>
          </c:yVal>
          <c:smooth val="1"/>
          <c:extLst>
            <c:ext xmlns:c16="http://schemas.microsoft.com/office/drawing/2014/chart" uri="{C3380CC4-5D6E-409C-BE32-E72D297353CC}">
              <c16:uniqueId val="{00000000-64A7-1040-8BEF-82844C13CF0A}"/>
            </c:ext>
          </c:extLst>
        </c:ser>
        <c:ser>
          <c:idx val="1"/>
          <c:order val="1"/>
          <c:tx>
            <c:strRef>
              <c:f>'LAN-Scalability NSDI'!$S$8</c:f>
              <c:strCache>
                <c:ptCount val="1"/>
                <c:pt idx="0">
                  <c:v>PBFT-500</c:v>
                </c:pt>
              </c:strCache>
            </c:strRef>
          </c:tx>
          <c:spPr>
            <a:ln w="25400" cap="rnd">
              <a:solidFill>
                <a:schemeClr val="accent2"/>
              </a:solidFill>
              <a:round/>
            </a:ln>
            <a:effectLst/>
          </c:spPr>
          <c:marker>
            <c:symbol val="circle"/>
            <c:size val="5"/>
            <c:spPr>
              <a:solidFill>
                <a:schemeClr val="accent2"/>
              </a:solidFill>
              <a:ln w="25400">
                <a:solidFill>
                  <a:schemeClr val="accent2"/>
                </a:solidFill>
              </a:ln>
              <a:effectLst/>
            </c:spPr>
          </c:marker>
          <c:xVal>
            <c:numRef>
              <c:f>'LAN-Scalability NSDI'!$Q$9:$Q$13</c:f>
              <c:numCache>
                <c:formatCode>General</c:formatCode>
                <c:ptCount val="5"/>
                <c:pt idx="0">
                  <c:v>4</c:v>
                </c:pt>
                <c:pt idx="1">
                  <c:v>16</c:v>
                </c:pt>
                <c:pt idx="2">
                  <c:v>22</c:v>
                </c:pt>
                <c:pt idx="3">
                  <c:v>49</c:v>
                </c:pt>
                <c:pt idx="4">
                  <c:v>100</c:v>
                </c:pt>
              </c:numCache>
            </c:numRef>
          </c:xVal>
          <c:yVal>
            <c:numRef>
              <c:f>'LAN-Scalability NSDI'!$S$9:$S$13</c:f>
              <c:numCache>
                <c:formatCode>General</c:formatCode>
                <c:ptCount val="5"/>
                <c:pt idx="0">
                  <c:v>43819</c:v>
                </c:pt>
                <c:pt idx="1">
                  <c:v>10054</c:v>
                </c:pt>
                <c:pt idx="2">
                  <c:v>6715</c:v>
                </c:pt>
                <c:pt idx="3">
                  <c:v>3000</c:v>
                </c:pt>
                <c:pt idx="4">
                  <c:v>1500</c:v>
                </c:pt>
              </c:numCache>
            </c:numRef>
          </c:yVal>
          <c:smooth val="1"/>
          <c:extLst>
            <c:ext xmlns:c16="http://schemas.microsoft.com/office/drawing/2014/chart" uri="{C3380CC4-5D6E-409C-BE32-E72D297353CC}">
              <c16:uniqueId val="{00000001-64A7-1040-8BEF-82844C13CF0A}"/>
            </c:ext>
          </c:extLst>
        </c:ser>
        <c:ser>
          <c:idx val="2"/>
          <c:order val="2"/>
          <c:tx>
            <c:strRef>
              <c:f>'LAN-Scalability NSDI'!$T$8</c:f>
              <c:strCache>
                <c:ptCount val="1"/>
                <c:pt idx="0">
                  <c:v>Chain-500</c:v>
                </c:pt>
              </c:strCache>
            </c:strRef>
          </c:tx>
          <c:spPr>
            <a:ln w="25400" cap="rnd">
              <a:solidFill>
                <a:schemeClr val="accent1">
                  <a:lumMod val="75000"/>
                </a:schemeClr>
              </a:solidFill>
              <a:round/>
            </a:ln>
            <a:effectLst/>
          </c:spPr>
          <c:marker>
            <c:symbol val="circle"/>
            <c:size val="5"/>
            <c:spPr>
              <a:solidFill>
                <a:schemeClr val="accent1">
                  <a:lumMod val="75000"/>
                </a:schemeClr>
              </a:solidFill>
              <a:ln w="25400">
                <a:solidFill>
                  <a:schemeClr val="accent1">
                    <a:lumMod val="75000"/>
                  </a:schemeClr>
                </a:solidFill>
              </a:ln>
              <a:effectLst/>
            </c:spPr>
          </c:marker>
          <c:xVal>
            <c:numRef>
              <c:f>'LAN-Scalability NSDI'!$Q$9:$Q$13</c:f>
              <c:numCache>
                <c:formatCode>General</c:formatCode>
                <c:ptCount val="5"/>
                <c:pt idx="0">
                  <c:v>4</c:v>
                </c:pt>
                <c:pt idx="1">
                  <c:v>16</c:v>
                </c:pt>
                <c:pt idx="2">
                  <c:v>22</c:v>
                </c:pt>
                <c:pt idx="3">
                  <c:v>49</c:v>
                </c:pt>
                <c:pt idx="4">
                  <c:v>100</c:v>
                </c:pt>
              </c:numCache>
            </c:numRef>
          </c:xVal>
          <c:yVal>
            <c:numRef>
              <c:f>'LAN-Scalability NSDI'!$T$9:$T$13</c:f>
              <c:numCache>
                <c:formatCode>General</c:formatCode>
                <c:ptCount val="5"/>
                <c:pt idx="0">
                  <c:v>128989</c:v>
                </c:pt>
                <c:pt idx="1">
                  <c:v>129796</c:v>
                </c:pt>
                <c:pt idx="2">
                  <c:v>129903</c:v>
                </c:pt>
                <c:pt idx="3">
                  <c:v>129800</c:v>
                </c:pt>
                <c:pt idx="4">
                  <c:v>129800</c:v>
                </c:pt>
              </c:numCache>
            </c:numRef>
          </c:yVal>
          <c:smooth val="1"/>
          <c:extLst>
            <c:ext xmlns:c16="http://schemas.microsoft.com/office/drawing/2014/chart" uri="{C3380CC4-5D6E-409C-BE32-E72D297353CC}">
              <c16:uniqueId val="{00000002-64A7-1040-8BEF-82844C13CF0A}"/>
            </c:ext>
          </c:extLst>
        </c:ser>
        <c:ser>
          <c:idx val="3"/>
          <c:order val="3"/>
          <c:tx>
            <c:strRef>
              <c:f>'LAN-Scalability NSDI'!$U$8</c:f>
              <c:strCache>
                <c:ptCount val="1"/>
                <c:pt idx="0">
                  <c:v>Chain-sigs-500</c:v>
                </c:pt>
              </c:strCache>
            </c:strRef>
          </c:tx>
          <c:spPr>
            <a:ln w="25400" cap="rnd">
              <a:solidFill>
                <a:srgbClr val="7030A0"/>
              </a:solidFill>
              <a:round/>
            </a:ln>
            <a:effectLst/>
          </c:spPr>
          <c:marker>
            <c:symbol val="circle"/>
            <c:size val="5"/>
            <c:spPr>
              <a:solidFill>
                <a:srgbClr val="7030A0"/>
              </a:solidFill>
              <a:ln w="25400">
                <a:solidFill>
                  <a:srgbClr val="7030A0"/>
                </a:solidFill>
              </a:ln>
              <a:effectLst/>
            </c:spPr>
          </c:marker>
          <c:xVal>
            <c:numRef>
              <c:f>'LAN-Scalability NSDI'!$Q$9:$Q$13</c:f>
              <c:numCache>
                <c:formatCode>General</c:formatCode>
                <c:ptCount val="5"/>
                <c:pt idx="0">
                  <c:v>4</c:v>
                </c:pt>
                <c:pt idx="1">
                  <c:v>16</c:v>
                </c:pt>
                <c:pt idx="2">
                  <c:v>22</c:v>
                </c:pt>
                <c:pt idx="3">
                  <c:v>49</c:v>
                </c:pt>
                <c:pt idx="4">
                  <c:v>100</c:v>
                </c:pt>
              </c:numCache>
            </c:numRef>
          </c:xVal>
          <c:yVal>
            <c:numRef>
              <c:f>'LAN-Scalability NSDI'!$U$9:$U$13</c:f>
              <c:numCache>
                <c:formatCode>General</c:formatCode>
                <c:ptCount val="5"/>
                <c:pt idx="0">
                  <c:v>56473</c:v>
                </c:pt>
                <c:pt idx="1">
                  <c:v>46791</c:v>
                </c:pt>
                <c:pt idx="2">
                  <c:v>46150</c:v>
                </c:pt>
                <c:pt idx="3">
                  <c:v>46100</c:v>
                </c:pt>
                <c:pt idx="4">
                  <c:v>46100</c:v>
                </c:pt>
              </c:numCache>
            </c:numRef>
          </c:yVal>
          <c:smooth val="1"/>
          <c:extLst>
            <c:ext xmlns:c16="http://schemas.microsoft.com/office/drawing/2014/chart" uri="{C3380CC4-5D6E-409C-BE32-E72D297353CC}">
              <c16:uniqueId val="{00000003-64A7-1040-8BEF-82844C13CF0A}"/>
            </c:ext>
          </c:extLst>
        </c:ser>
        <c:dLbls>
          <c:showLegendKey val="0"/>
          <c:showVal val="0"/>
          <c:showCatName val="0"/>
          <c:showSerName val="0"/>
          <c:showPercent val="0"/>
          <c:showBubbleSize val="0"/>
        </c:dLbls>
        <c:axId val="1392148816"/>
        <c:axId val="1392467072"/>
      </c:scatterChart>
      <c:valAx>
        <c:axId val="1392148816"/>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Nodes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392467072"/>
        <c:crosses val="autoZero"/>
        <c:crossBetween val="midCat"/>
      </c:valAx>
      <c:valAx>
        <c:axId val="1392467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Throughput (</a:t>
                </a:r>
                <a:r>
                  <a:rPr lang="en-US" dirty="0" err="1"/>
                  <a:t>tps</a:t>
                </a:r>
                <a:r>
                  <a:rPr lang="en-US" dirty="0"/>
                  <a: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3921488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Honeybadger-250</c:v>
          </c:tx>
          <c:spPr>
            <a:ln w="25400" cap="rnd">
              <a:solidFill>
                <a:schemeClr val="accent1"/>
              </a:solidFill>
              <a:round/>
            </a:ln>
            <a:effectLst/>
          </c:spPr>
          <c:marker>
            <c:symbol val="circle"/>
            <c:size val="5"/>
            <c:spPr>
              <a:solidFill>
                <a:schemeClr val="accent1"/>
              </a:solidFill>
              <a:ln w="25400">
                <a:solidFill>
                  <a:schemeClr val="accent1"/>
                </a:solidFill>
              </a:ln>
              <a:effectLst/>
            </c:spPr>
          </c:marker>
          <c:xVal>
            <c:numRef>
              <c:f>'WAN-Scalability NSDI'!$P$35:$P$38</c:f>
              <c:numCache>
                <c:formatCode>General</c:formatCode>
                <c:ptCount val="4"/>
                <c:pt idx="0">
                  <c:v>4</c:v>
                </c:pt>
                <c:pt idx="1">
                  <c:v>16</c:v>
                </c:pt>
                <c:pt idx="2">
                  <c:v>49</c:v>
                </c:pt>
                <c:pt idx="3">
                  <c:v>100</c:v>
                </c:pt>
              </c:numCache>
            </c:numRef>
          </c:xVal>
          <c:yVal>
            <c:numRef>
              <c:f>'WAN-Scalability NSDI'!$Q$35:$Q$38</c:f>
              <c:numCache>
                <c:formatCode>General</c:formatCode>
                <c:ptCount val="4"/>
                <c:pt idx="0">
                  <c:v>14000</c:v>
                </c:pt>
                <c:pt idx="1">
                  <c:v>4850</c:v>
                </c:pt>
                <c:pt idx="2">
                  <c:v>283</c:v>
                </c:pt>
              </c:numCache>
            </c:numRef>
          </c:yVal>
          <c:smooth val="1"/>
          <c:extLst>
            <c:ext xmlns:c16="http://schemas.microsoft.com/office/drawing/2014/chart" uri="{C3380CC4-5D6E-409C-BE32-E72D297353CC}">
              <c16:uniqueId val="{00000000-0BCE-5A41-BECB-2B62A73B145E}"/>
            </c:ext>
          </c:extLst>
        </c:ser>
        <c:ser>
          <c:idx val="1"/>
          <c:order val="1"/>
          <c:tx>
            <c:v>PBFT-500</c:v>
          </c:tx>
          <c:spPr>
            <a:ln w="25400" cap="rnd">
              <a:solidFill>
                <a:schemeClr val="accent2"/>
              </a:solidFill>
              <a:round/>
            </a:ln>
            <a:effectLst/>
          </c:spPr>
          <c:marker>
            <c:symbol val="circle"/>
            <c:size val="5"/>
            <c:spPr>
              <a:solidFill>
                <a:schemeClr val="accent2">
                  <a:lumMod val="75000"/>
                </a:schemeClr>
              </a:solidFill>
              <a:ln w="25400">
                <a:solidFill>
                  <a:schemeClr val="accent2">
                    <a:lumMod val="75000"/>
                  </a:schemeClr>
                </a:solidFill>
              </a:ln>
              <a:effectLst/>
            </c:spPr>
          </c:marker>
          <c:xVal>
            <c:numRef>
              <c:f>'WAN-Scalability NSDI'!$V$35:$V$39</c:f>
              <c:numCache>
                <c:formatCode>General</c:formatCode>
                <c:ptCount val="5"/>
                <c:pt idx="0">
                  <c:v>4</c:v>
                </c:pt>
                <c:pt idx="1">
                  <c:v>16</c:v>
                </c:pt>
                <c:pt idx="2">
                  <c:v>33</c:v>
                </c:pt>
                <c:pt idx="3">
                  <c:v>49</c:v>
                </c:pt>
                <c:pt idx="4">
                  <c:v>100</c:v>
                </c:pt>
              </c:numCache>
            </c:numRef>
          </c:xVal>
          <c:yVal>
            <c:numRef>
              <c:f>'WAN-Scalability NSDI'!$T$35:$T$39</c:f>
              <c:numCache>
                <c:formatCode>General</c:formatCode>
                <c:ptCount val="5"/>
                <c:pt idx="0">
                  <c:v>41034</c:v>
                </c:pt>
                <c:pt idx="1">
                  <c:v>11023</c:v>
                </c:pt>
                <c:pt idx="2">
                  <c:v>4275</c:v>
                </c:pt>
                <c:pt idx="3">
                  <c:v>2022</c:v>
                </c:pt>
                <c:pt idx="4">
                  <c:v>1366</c:v>
                </c:pt>
              </c:numCache>
            </c:numRef>
          </c:yVal>
          <c:smooth val="1"/>
          <c:extLst>
            <c:ext xmlns:c16="http://schemas.microsoft.com/office/drawing/2014/chart" uri="{C3380CC4-5D6E-409C-BE32-E72D297353CC}">
              <c16:uniqueId val="{00000001-0BCE-5A41-BECB-2B62A73B145E}"/>
            </c:ext>
          </c:extLst>
        </c:ser>
        <c:ser>
          <c:idx val="2"/>
          <c:order val="2"/>
          <c:tx>
            <c:v>Chain-500</c:v>
          </c:tx>
          <c:spPr>
            <a:ln w="25400" cap="rnd">
              <a:solidFill>
                <a:srgbClr val="7030A0"/>
              </a:solidFill>
              <a:round/>
            </a:ln>
            <a:effectLst/>
          </c:spPr>
          <c:marker>
            <c:symbol val="circle"/>
            <c:size val="5"/>
            <c:spPr>
              <a:solidFill>
                <a:srgbClr val="7030A0"/>
              </a:solidFill>
              <a:ln w="25400">
                <a:solidFill>
                  <a:srgbClr val="7030A0"/>
                </a:solidFill>
              </a:ln>
              <a:effectLst/>
            </c:spPr>
          </c:marker>
          <c:xVal>
            <c:numRef>
              <c:f>'WAN-Scalability NSDI'!$P$35:$P$39</c:f>
              <c:numCache>
                <c:formatCode>General</c:formatCode>
                <c:ptCount val="5"/>
                <c:pt idx="0">
                  <c:v>4</c:v>
                </c:pt>
                <c:pt idx="1">
                  <c:v>16</c:v>
                </c:pt>
                <c:pt idx="2">
                  <c:v>49</c:v>
                </c:pt>
                <c:pt idx="3">
                  <c:v>100</c:v>
                </c:pt>
              </c:numCache>
            </c:numRef>
          </c:xVal>
          <c:yVal>
            <c:numRef>
              <c:f>'WAN-Scalability NSDI'!$R$35:$R$39</c:f>
              <c:numCache>
                <c:formatCode>General</c:formatCode>
                <c:ptCount val="5"/>
                <c:pt idx="0">
                  <c:v>18888</c:v>
                </c:pt>
                <c:pt idx="1">
                  <c:v>23351</c:v>
                </c:pt>
                <c:pt idx="2">
                  <c:v>20059</c:v>
                </c:pt>
                <c:pt idx="3">
                  <c:v>20050</c:v>
                </c:pt>
              </c:numCache>
            </c:numRef>
          </c:yVal>
          <c:smooth val="1"/>
          <c:extLst>
            <c:ext xmlns:c16="http://schemas.microsoft.com/office/drawing/2014/chart" uri="{C3380CC4-5D6E-409C-BE32-E72D297353CC}">
              <c16:uniqueId val="{00000002-0BCE-5A41-BECB-2B62A73B145E}"/>
            </c:ext>
          </c:extLst>
        </c:ser>
        <c:ser>
          <c:idx val="3"/>
          <c:order val="3"/>
          <c:tx>
            <c:v>Mir-500</c:v>
          </c:tx>
          <c:spPr>
            <a:ln w="25400" cap="rnd">
              <a:solidFill>
                <a:schemeClr val="accent4"/>
              </a:solidFill>
              <a:round/>
            </a:ln>
            <a:effectLst/>
          </c:spPr>
          <c:marker>
            <c:symbol val="circle"/>
            <c:size val="5"/>
            <c:spPr>
              <a:solidFill>
                <a:schemeClr val="accent4"/>
              </a:solidFill>
              <a:ln w="25400">
                <a:solidFill>
                  <a:schemeClr val="accent4"/>
                </a:solidFill>
              </a:ln>
              <a:effectLst/>
            </c:spPr>
          </c:marker>
          <c:xVal>
            <c:numRef>
              <c:f>'WAN-Scalability NSDI'!$V$35:$V$39</c:f>
              <c:numCache>
                <c:formatCode>General</c:formatCode>
                <c:ptCount val="5"/>
                <c:pt idx="0">
                  <c:v>4</c:v>
                </c:pt>
                <c:pt idx="1">
                  <c:v>16</c:v>
                </c:pt>
                <c:pt idx="2">
                  <c:v>33</c:v>
                </c:pt>
                <c:pt idx="3">
                  <c:v>49</c:v>
                </c:pt>
                <c:pt idx="4">
                  <c:v>100</c:v>
                </c:pt>
              </c:numCache>
            </c:numRef>
          </c:xVal>
          <c:yVal>
            <c:numRef>
              <c:f>'WAN-Scalability NSDI'!$S$35:$S$39</c:f>
              <c:numCache>
                <c:formatCode>General</c:formatCode>
                <c:ptCount val="5"/>
                <c:pt idx="0">
                  <c:v>56411</c:v>
                </c:pt>
                <c:pt idx="1">
                  <c:v>64356</c:v>
                </c:pt>
                <c:pt idx="2">
                  <c:v>66342</c:v>
                </c:pt>
                <c:pt idx="3">
                  <c:v>61884</c:v>
                </c:pt>
                <c:pt idx="4">
                  <c:v>60909</c:v>
                </c:pt>
              </c:numCache>
            </c:numRef>
          </c:yVal>
          <c:smooth val="1"/>
          <c:extLst>
            <c:ext xmlns:c16="http://schemas.microsoft.com/office/drawing/2014/chart" uri="{C3380CC4-5D6E-409C-BE32-E72D297353CC}">
              <c16:uniqueId val="{00000003-0BCE-5A41-BECB-2B62A73B145E}"/>
            </c:ext>
          </c:extLst>
        </c:ser>
        <c:dLbls>
          <c:showLegendKey val="0"/>
          <c:showVal val="0"/>
          <c:showCatName val="0"/>
          <c:showSerName val="0"/>
          <c:showPercent val="0"/>
          <c:showBubbleSize val="0"/>
        </c:dLbls>
        <c:axId val="74103744"/>
        <c:axId val="110424336"/>
      </c:scatterChart>
      <c:valAx>
        <c:axId val="74103744"/>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Nodes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110424336"/>
        <c:crosses val="autoZero"/>
        <c:crossBetween val="midCat"/>
      </c:valAx>
      <c:valAx>
        <c:axId val="11042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Throughput (</a:t>
                </a:r>
                <a:r>
                  <a:rPr lang="en-US" sz="2000" dirty="0" err="1"/>
                  <a:t>tps</a:t>
                </a:r>
                <a:r>
                  <a:rPr lang="en-US" sz="2000" dirty="0"/>
                  <a: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741037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PBFT</a:t>
            </a:r>
            <a:r>
              <a:rPr lang="en-US" sz="1600" baseline="0" dirty="0"/>
              <a:t> Theoretical </a:t>
            </a:r>
            <a:r>
              <a:rPr lang="en-US" sz="1600" dirty="0"/>
              <a:t>Throughput</a:t>
            </a:r>
          </a:p>
          <a:p>
            <a:pPr>
              <a:defRPr/>
            </a:pPr>
            <a:r>
              <a:rPr lang="en-US" sz="1600" dirty="0"/>
              <a:t>(illustration for 1</a:t>
            </a:r>
            <a:r>
              <a:rPr lang="en-US" sz="1600" baseline="0" dirty="0"/>
              <a:t>00 </a:t>
            </a:r>
            <a:r>
              <a:rPr lang="en-US" sz="1600" baseline="0" dirty="0" err="1"/>
              <a:t>Mbps</a:t>
            </a:r>
            <a:r>
              <a:rPr lang="en-US" sz="1600" baseline="0" dirty="0"/>
              <a:t> connection and 1kB </a:t>
            </a:r>
            <a:r>
              <a:rPr lang="en-US" sz="1600" baseline="0" dirty="0" err="1"/>
              <a:t>txs</a:t>
            </a:r>
            <a:r>
              <a:rPr lang="en-US" sz="1600" baseline="0" dirty="0"/>
              <a:t>)</a:t>
            </a:r>
            <a:endParaRPr lang="en-US"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Sheet1!$N$2:$N$34</c:f>
              <c:numCache>
                <c:formatCode>General</c:formatCode>
                <c:ptCount val="33"/>
                <c:pt idx="0">
                  <c:v>4</c:v>
                </c:pt>
                <c:pt idx="1">
                  <c:v>7</c:v>
                </c:pt>
                <c:pt idx="2">
                  <c:v>10</c:v>
                </c:pt>
                <c:pt idx="3">
                  <c:v>13</c:v>
                </c:pt>
                <c:pt idx="4">
                  <c:v>16</c:v>
                </c:pt>
                <c:pt idx="5">
                  <c:v>19</c:v>
                </c:pt>
                <c:pt idx="6">
                  <c:v>22</c:v>
                </c:pt>
                <c:pt idx="7">
                  <c:v>25</c:v>
                </c:pt>
                <c:pt idx="8">
                  <c:v>28</c:v>
                </c:pt>
                <c:pt idx="9">
                  <c:v>31</c:v>
                </c:pt>
                <c:pt idx="10">
                  <c:v>34</c:v>
                </c:pt>
                <c:pt idx="11">
                  <c:v>37</c:v>
                </c:pt>
                <c:pt idx="12">
                  <c:v>40</c:v>
                </c:pt>
                <c:pt idx="13">
                  <c:v>43</c:v>
                </c:pt>
                <c:pt idx="14">
                  <c:v>46</c:v>
                </c:pt>
                <c:pt idx="15">
                  <c:v>49</c:v>
                </c:pt>
                <c:pt idx="16">
                  <c:v>52</c:v>
                </c:pt>
                <c:pt idx="17">
                  <c:v>55</c:v>
                </c:pt>
                <c:pt idx="18">
                  <c:v>58</c:v>
                </c:pt>
                <c:pt idx="19">
                  <c:v>61</c:v>
                </c:pt>
                <c:pt idx="20">
                  <c:v>64</c:v>
                </c:pt>
                <c:pt idx="21">
                  <c:v>67</c:v>
                </c:pt>
                <c:pt idx="22">
                  <c:v>70</c:v>
                </c:pt>
                <c:pt idx="23">
                  <c:v>73</c:v>
                </c:pt>
                <c:pt idx="24">
                  <c:v>76</c:v>
                </c:pt>
                <c:pt idx="25">
                  <c:v>79</c:v>
                </c:pt>
                <c:pt idx="26">
                  <c:v>82</c:v>
                </c:pt>
                <c:pt idx="27">
                  <c:v>85</c:v>
                </c:pt>
                <c:pt idx="28">
                  <c:v>88</c:v>
                </c:pt>
                <c:pt idx="29">
                  <c:v>91</c:v>
                </c:pt>
                <c:pt idx="30">
                  <c:v>94</c:v>
                </c:pt>
                <c:pt idx="31">
                  <c:v>97</c:v>
                </c:pt>
                <c:pt idx="32">
                  <c:v>100</c:v>
                </c:pt>
              </c:numCache>
            </c:numRef>
          </c:xVal>
          <c:yVal>
            <c:numRef>
              <c:f>Sheet1!$P$2:$P$34</c:f>
              <c:numCache>
                <c:formatCode>General</c:formatCode>
                <c:ptCount val="33"/>
                <c:pt idx="0">
                  <c:v>3908.6929330831763</c:v>
                </c:pt>
                <c:pt idx="1">
                  <c:v>1954.3464665415881</c:v>
                </c:pt>
                <c:pt idx="2">
                  <c:v>1302.8976443610588</c:v>
                </c:pt>
                <c:pt idx="3">
                  <c:v>977.17323327079407</c:v>
                </c:pt>
                <c:pt idx="4">
                  <c:v>781.73858661663542</c:v>
                </c:pt>
                <c:pt idx="5">
                  <c:v>651.44882218052942</c:v>
                </c:pt>
                <c:pt idx="6">
                  <c:v>558.38470472616802</c:v>
                </c:pt>
                <c:pt idx="7">
                  <c:v>488.58661663539704</c:v>
                </c:pt>
                <c:pt idx="8">
                  <c:v>434.29921478701965</c:v>
                </c:pt>
                <c:pt idx="9">
                  <c:v>390.86929330831771</c:v>
                </c:pt>
                <c:pt idx="10">
                  <c:v>355.33572118937968</c:v>
                </c:pt>
                <c:pt idx="11">
                  <c:v>325.72441109026471</c:v>
                </c:pt>
                <c:pt idx="12">
                  <c:v>300.66868716024436</c:v>
                </c:pt>
                <c:pt idx="13">
                  <c:v>279.19235236308401</c:v>
                </c:pt>
                <c:pt idx="14">
                  <c:v>260.57952887221177</c:v>
                </c:pt>
                <c:pt idx="15">
                  <c:v>244.29330831769852</c:v>
                </c:pt>
                <c:pt idx="16">
                  <c:v>229.92311371077511</c:v>
                </c:pt>
                <c:pt idx="17">
                  <c:v>217.14960739350983</c:v>
                </c:pt>
                <c:pt idx="18">
                  <c:v>205.72068068858826</c:v>
                </c:pt>
                <c:pt idx="19">
                  <c:v>195.43464665415885</c:v>
                </c:pt>
                <c:pt idx="20">
                  <c:v>186.1282349087227</c:v>
                </c:pt>
                <c:pt idx="21">
                  <c:v>177.66786059468984</c:v>
                </c:pt>
                <c:pt idx="22">
                  <c:v>169.94317100361638</c:v>
                </c:pt>
                <c:pt idx="23">
                  <c:v>162.86220554513235</c:v>
                </c:pt>
                <c:pt idx="24">
                  <c:v>156.34771732332706</c:v>
                </c:pt>
                <c:pt idx="25">
                  <c:v>150.33434358012218</c:v>
                </c:pt>
                <c:pt idx="26">
                  <c:v>144.76640492900654</c:v>
                </c:pt>
                <c:pt idx="27">
                  <c:v>139.59617618154201</c:v>
                </c:pt>
                <c:pt idx="28">
                  <c:v>134.78251493390266</c:v>
                </c:pt>
                <c:pt idx="29">
                  <c:v>130.28976443610588</c:v>
                </c:pt>
                <c:pt idx="30">
                  <c:v>126.08686880913473</c:v>
                </c:pt>
                <c:pt idx="31">
                  <c:v>122.14665415884926</c:v>
                </c:pt>
                <c:pt idx="32">
                  <c:v>118.44524039645991</c:v>
                </c:pt>
              </c:numCache>
            </c:numRef>
          </c:yVal>
          <c:smooth val="1"/>
          <c:extLst>
            <c:ext xmlns:c16="http://schemas.microsoft.com/office/drawing/2014/chart" uri="{C3380CC4-5D6E-409C-BE32-E72D297353CC}">
              <c16:uniqueId val="{00000000-0AD6-F347-BFB0-2D44A10AF297}"/>
            </c:ext>
          </c:extLst>
        </c:ser>
        <c:dLbls>
          <c:showLegendKey val="0"/>
          <c:showVal val="0"/>
          <c:showCatName val="0"/>
          <c:showSerName val="0"/>
          <c:showPercent val="0"/>
          <c:showBubbleSize val="0"/>
        </c:dLbls>
        <c:axId val="1063272400"/>
        <c:axId val="1063728256"/>
      </c:scatterChart>
      <c:valAx>
        <c:axId val="10632724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Number of replicas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63728256"/>
        <c:crosses val="autoZero"/>
        <c:crossBetween val="midCat"/>
      </c:valAx>
      <c:valAx>
        <c:axId val="1063728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Throughput</a:t>
                </a:r>
                <a:r>
                  <a:rPr lang="en-US" sz="1200" baseline="0"/>
                  <a:t> (tps)</a:t>
                </a:r>
                <a:endParaRPr lang="en-US" sz="120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6327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v>PBFT-500</c:v>
          </c:tx>
          <c:spPr>
            <a:ln w="25400" cap="rnd">
              <a:solidFill>
                <a:schemeClr val="accent2"/>
              </a:solidFill>
              <a:round/>
            </a:ln>
            <a:effectLst/>
          </c:spPr>
          <c:marker>
            <c:symbol val="circle"/>
            <c:size val="5"/>
            <c:spPr>
              <a:solidFill>
                <a:schemeClr val="accent2">
                  <a:lumMod val="75000"/>
                </a:schemeClr>
              </a:solidFill>
              <a:ln w="25400">
                <a:solidFill>
                  <a:schemeClr val="accent2">
                    <a:lumMod val="75000"/>
                  </a:schemeClr>
                </a:solidFill>
              </a:ln>
              <a:effectLst/>
            </c:spPr>
          </c:marker>
          <c:xVal>
            <c:numRef>
              <c:f>'WAN-Scalability NSDI'!$V$35:$V$39</c:f>
              <c:numCache>
                <c:formatCode>General</c:formatCode>
                <c:ptCount val="5"/>
                <c:pt idx="0">
                  <c:v>4</c:v>
                </c:pt>
                <c:pt idx="1">
                  <c:v>16</c:v>
                </c:pt>
                <c:pt idx="2">
                  <c:v>33</c:v>
                </c:pt>
                <c:pt idx="3">
                  <c:v>49</c:v>
                </c:pt>
                <c:pt idx="4">
                  <c:v>100</c:v>
                </c:pt>
              </c:numCache>
            </c:numRef>
          </c:xVal>
          <c:yVal>
            <c:numRef>
              <c:f>'WAN-Scalability NSDI'!$T$35:$T$39</c:f>
              <c:numCache>
                <c:formatCode>General</c:formatCode>
                <c:ptCount val="5"/>
                <c:pt idx="0">
                  <c:v>41034</c:v>
                </c:pt>
                <c:pt idx="1">
                  <c:v>11023</c:v>
                </c:pt>
                <c:pt idx="2">
                  <c:v>4275</c:v>
                </c:pt>
                <c:pt idx="3">
                  <c:v>2022</c:v>
                </c:pt>
                <c:pt idx="4">
                  <c:v>1366</c:v>
                </c:pt>
              </c:numCache>
            </c:numRef>
          </c:yVal>
          <c:smooth val="1"/>
          <c:extLst>
            <c:ext xmlns:c16="http://schemas.microsoft.com/office/drawing/2014/chart" uri="{C3380CC4-5D6E-409C-BE32-E72D297353CC}">
              <c16:uniqueId val="{00000001-FBDF-9848-A94A-C55471D5C8C2}"/>
            </c:ext>
          </c:extLst>
        </c:ser>
        <c:ser>
          <c:idx val="2"/>
          <c:order val="1"/>
          <c:tx>
            <c:v>Chain-500</c:v>
          </c:tx>
          <c:spPr>
            <a:ln w="25400" cap="rnd">
              <a:solidFill>
                <a:srgbClr val="7030A0"/>
              </a:solidFill>
              <a:round/>
            </a:ln>
            <a:effectLst/>
          </c:spPr>
          <c:marker>
            <c:symbol val="circle"/>
            <c:size val="5"/>
            <c:spPr>
              <a:solidFill>
                <a:srgbClr val="7030A0"/>
              </a:solidFill>
              <a:ln w="25400">
                <a:solidFill>
                  <a:srgbClr val="7030A0"/>
                </a:solidFill>
              </a:ln>
              <a:effectLst/>
            </c:spPr>
          </c:marker>
          <c:xVal>
            <c:numRef>
              <c:f>'WAN-Scalability NSDI'!$P$35:$P$39</c:f>
              <c:numCache>
                <c:formatCode>General</c:formatCode>
                <c:ptCount val="5"/>
                <c:pt idx="0">
                  <c:v>4</c:v>
                </c:pt>
                <c:pt idx="1">
                  <c:v>16</c:v>
                </c:pt>
                <c:pt idx="2">
                  <c:v>49</c:v>
                </c:pt>
                <c:pt idx="3">
                  <c:v>100</c:v>
                </c:pt>
              </c:numCache>
            </c:numRef>
          </c:xVal>
          <c:yVal>
            <c:numRef>
              <c:f>'WAN-Scalability NSDI'!$R$35:$R$39</c:f>
              <c:numCache>
                <c:formatCode>General</c:formatCode>
                <c:ptCount val="5"/>
                <c:pt idx="0">
                  <c:v>18888</c:v>
                </c:pt>
                <c:pt idx="1">
                  <c:v>23351</c:v>
                </c:pt>
                <c:pt idx="2">
                  <c:v>20059</c:v>
                </c:pt>
                <c:pt idx="3">
                  <c:v>20050</c:v>
                </c:pt>
              </c:numCache>
            </c:numRef>
          </c:yVal>
          <c:smooth val="1"/>
          <c:extLst>
            <c:ext xmlns:c16="http://schemas.microsoft.com/office/drawing/2014/chart" uri="{C3380CC4-5D6E-409C-BE32-E72D297353CC}">
              <c16:uniqueId val="{00000002-FBDF-9848-A94A-C55471D5C8C2}"/>
            </c:ext>
          </c:extLst>
        </c:ser>
        <c:ser>
          <c:idx val="3"/>
          <c:order val="2"/>
          <c:tx>
            <c:v>Mir-500</c:v>
          </c:tx>
          <c:spPr>
            <a:ln w="25400" cap="rnd">
              <a:solidFill>
                <a:schemeClr val="accent4"/>
              </a:solidFill>
              <a:round/>
            </a:ln>
            <a:effectLst/>
          </c:spPr>
          <c:marker>
            <c:symbol val="circle"/>
            <c:size val="5"/>
            <c:spPr>
              <a:solidFill>
                <a:schemeClr val="accent4"/>
              </a:solidFill>
              <a:ln w="25400">
                <a:solidFill>
                  <a:schemeClr val="accent4"/>
                </a:solidFill>
              </a:ln>
              <a:effectLst/>
            </c:spPr>
          </c:marker>
          <c:xVal>
            <c:numRef>
              <c:f>'WAN-Scalability NSDI'!$V$35:$V$39</c:f>
              <c:numCache>
                <c:formatCode>General</c:formatCode>
                <c:ptCount val="5"/>
                <c:pt idx="0">
                  <c:v>4</c:v>
                </c:pt>
                <c:pt idx="1">
                  <c:v>16</c:v>
                </c:pt>
                <c:pt idx="2">
                  <c:v>33</c:v>
                </c:pt>
                <c:pt idx="3">
                  <c:v>49</c:v>
                </c:pt>
                <c:pt idx="4">
                  <c:v>100</c:v>
                </c:pt>
              </c:numCache>
            </c:numRef>
          </c:xVal>
          <c:yVal>
            <c:numRef>
              <c:f>'WAN-Scalability NSDI'!$S$35:$S$39</c:f>
              <c:numCache>
                <c:formatCode>General</c:formatCode>
                <c:ptCount val="5"/>
                <c:pt idx="0">
                  <c:v>56411</c:v>
                </c:pt>
                <c:pt idx="1">
                  <c:v>64356</c:v>
                </c:pt>
                <c:pt idx="2">
                  <c:v>66342</c:v>
                </c:pt>
                <c:pt idx="3">
                  <c:v>61884</c:v>
                </c:pt>
                <c:pt idx="4">
                  <c:v>60909</c:v>
                </c:pt>
              </c:numCache>
            </c:numRef>
          </c:yVal>
          <c:smooth val="1"/>
          <c:extLst>
            <c:ext xmlns:c16="http://schemas.microsoft.com/office/drawing/2014/chart" uri="{C3380CC4-5D6E-409C-BE32-E72D297353CC}">
              <c16:uniqueId val="{00000003-FBDF-9848-A94A-C55471D5C8C2}"/>
            </c:ext>
          </c:extLst>
        </c:ser>
        <c:dLbls>
          <c:showLegendKey val="0"/>
          <c:showVal val="0"/>
          <c:showCatName val="0"/>
          <c:showSerName val="0"/>
          <c:showPercent val="0"/>
          <c:showBubbleSize val="0"/>
        </c:dLbls>
        <c:axId val="74103744"/>
        <c:axId val="110424336"/>
      </c:scatterChart>
      <c:valAx>
        <c:axId val="74103744"/>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Nodes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110424336"/>
        <c:crosses val="autoZero"/>
        <c:crossBetween val="midCat"/>
      </c:valAx>
      <c:valAx>
        <c:axId val="11042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Throughput (</a:t>
                </a:r>
                <a:r>
                  <a:rPr lang="en-US" sz="2000" dirty="0" err="1"/>
                  <a:t>tps</a:t>
                </a:r>
                <a:r>
                  <a:rPr lang="en-US" sz="2000" dirty="0"/>
                  <a: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741037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Fabric Validation</c:v>
          </c:tx>
          <c:spPr>
            <a:ln w="25400" cap="rnd">
              <a:solidFill>
                <a:srgbClr val="FF0000"/>
              </a:solidFill>
              <a:prstDash val="dash"/>
              <a:round/>
            </a:ln>
            <a:effectLst/>
          </c:spPr>
          <c:marker>
            <c:symbol val="circle"/>
            <c:size val="5"/>
            <c:spPr>
              <a:noFill/>
              <a:ln w="9525">
                <a:noFill/>
              </a:ln>
              <a:effectLst/>
            </c:spPr>
          </c:marker>
          <c:xVal>
            <c:numRef>
              <c:f>'WAN-Scalability NSDI'!$V$27:$V$31</c:f>
              <c:numCache>
                <c:formatCode>General</c:formatCode>
                <c:ptCount val="5"/>
                <c:pt idx="0">
                  <c:v>4</c:v>
                </c:pt>
                <c:pt idx="1">
                  <c:v>16</c:v>
                </c:pt>
                <c:pt idx="2">
                  <c:v>33</c:v>
                </c:pt>
                <c:pt idx="3">
                  <c:v>49</c:v>
                </c:pt>
                <c:pt idx="4">
                  <c:v>100</c:v>
                </c:pt>
              </c:numCache>
            </c:numRef>
          </c:xVal>
          <c:yVal>
            <c:numRef>
              <c:f>'WAN-Scalability NSDI'!$U$27:$U$31</c:f>
              <c:numCache>
                <c:formatCode>General</c:formatCode>
                <c:ptCount val="5"/>
                <c:pt idx="0">
                  <c:v>4600</c:v>
                </c:pt>
                <c:pt idx="1">
                  <c:v>4600</c:v>
                </c:pt>
                <c:pt idx="2">
                  <c:v>4600</c:v>
                </c:pt>
                <c:pt idx="3">
                  <c:v>4600</c:v>
                </c:pt>
                <c:pt idx="4">
                  <c:v>4600</c:v>
                </c:pt>
              </c:numCache>
            </c:numRef>
          </c:yVal>
          <c:smooth val="1"/>
          <c:extLst>
            <c:ext xmlns:c16="http://schemas.microsoft.com/office/drawing/2014/chart" uri="{C3380CC4-5D6E-409C-BE32-E72D297353CC}">
              <c16:uniqueId val="{00000000-C90D-E943-88E9-78C8EAE7F22F}"/>
            </c:ext>
          </c:extLst>
        </c:ser>
        <c:ser>
          <c:idx val="1"/>
          <c:order val="1"/>
          <c:tx>
            <c:v>PBFT-3500</c:v>
          </c:tx>
          <c:spPr>
            <a:ln w="25400" cap="rnd">
              <a:solidFill>
                <a:schemeClr val="accent2"/>
              </a:solidFill>
              <a:round/>
            </a:ln>
            <a:effectLst/>
          </c:spPr>
          <c:marker>
            <c:symbol val="circle"/>
            <c:size val="5"/>
            <c:spPr>
              <a:solidFill>
                <a:schemeClr val="accent2"/>
              </a:solidFill>
              <a:ln w="25400">
                <a:solidFill>
                  <a:schemeClr val="accent2"/>
                </a:solidFill>
              </a:ln>
              <a:effectLst/>
            </c:spPr>
          </c:marker>
          <c:xVal>
            <c:numRef>
              <c:f>'WAN-Scalability NSDI'!$V$27:$V$31</c:f>
              <c:numCache>
                <c:formatCode>General</c:formatCode>
                <c:ptCount val="5"/>
                <c:pt idx="0">
                  <c:v>4</c:v>
                </c:pt>
                <c:pt idx="1">
                  <c:v>16</c:v>
                </c:pt>
                <c:pt idx="2">
                  <c:v>33</c:v>
                </c:pt>
                <c:pt idx="3">
                  <c:v>49</c:v>
                </c:pt>
                <c:pt idx="4">
                  <c:v>100</c:v>
                </c:pt>
              </c:numCache>
            </c:numRef>
          </c:xVal>
          <c:yVal>
            <c:numRef>
              <c:f>'WAN-Scalability NSDI'!$T$27:$T$31</c:f>
              <c:numCache>
                <c:formatCode>General</c:formatCode>
                <c:ptCount val="5"/>
                <c:pt idx="0">
                  <c:v>11023</c:v>
                </c:pt>
                <c:pt idx="1">
                  <c:v>1893</c:v>
                </c:pt>
                <c:pt idx="2">
                  <c:v>901</c:v>
                </c:pt>
                <c:pt idx="3">
                  <c:v>381</c:v>
                </c:pt>
                <c:pt idx="4">
                  <c:v>247</c:v>
                </c:pt>
              </c:numCache>
            </c:numRef>
          </c:yVal>
          <c:smooth val="1"/>
          <c:extLst>
            <c:ext xmlns:c16="http://schemas.microsoft.com/office/drawing/2014/chart" uri="{C3380CC4-5D6E-409C-BE32-E72D297353CC}">
              <c16:uniqueId val="{00000001-C90D-E943-88E9-78C8EAE7F22F}"/>
            </c:ext>
          </c:extLst>
        </c:ser>
        <c:ser>
          <c:idx val="2"/>
          <c:order val="2"/>
          <c:tx>
            <c:v>Chain-3500</c:v>
          </c:tx>
          <c:spPr>
            <a:ln w="25400" cap="rnd">
              <a:solidFill>
                <a:srgbClr val="7030A0"/>
              </a:solidFill>
              <a:prstDash val="solid"/>
              <a:round/>
            </a:ln>
            <a:effectLst/>
          </c:spPr>
          <c:marker>
            <c:symbol val="circle"/>
            <c:size val="5"/>
            <c:spPr>
              <a:solidFill>
                <a:srgbClr val="7030A0"/>
              </a:solidFill>
              <a:ln w="25400">
                <a:solidFill>
                  <a:srgbClr val="7030A0"/>
                </a:solidFill>
              </a:ln>
              <a:effectLst/>
            </c:spPr>
          </c:marker>
          <c:xVal>
            <c:numRef>
              <c:f>'WAN-Scalability NSDI'!$P$27:$P$30</c:f>
              <c:numCache>
                <c:formatCode>General</c:formatCode>
                <c:ptCount val="4"/>
                <c:pt idx="0">
                  <c:v>4</c:v>
                </c:pt>
                <c:pt idx="1">
                  <c:v>16</c:v>
                </c:pt>
                <c:pt idx="2">
                  <c:v>49</c:v>
                </c:pt>
                <c:pt idx="3">
                  <c:v>100</c:v>
                </c:pt>
              </c:numCache>
            </c:numRef>
          </c:xVal>
          <c:yVal>
            <c:numRef>
              <c:f>'WAN-Scalability NSDI'!$R$27:$R$30</c:f>
              <c:numCache>
                <c:formatCode>General</c:formatCode>
                <c:ptCount val="4"/>
                <c:pt idx="0">
                  <c:v>3224</c:v>
                </c:pt>
                <c:pt idx="1">
                  <c:v>3718</c:v>
                </c:pt>
                <c:pt idx="2">
                  <c:v>3740</c:v>
                </c:pt>
                <c:pt idx="3">
                  <c:v>3740</c:v>
                </c:pt>
              </c:numCache>
            </c:numRef>
          </c:yVal>
          <c:smooth val="1"/>
          <c:extLst>
            <c:ext xmlns:c16="http://schemas.microsoft.com/office/drawing/2014/chart" uri="{C3380CC4-5D6E-409C-BE32-E72D297353CC}">
              <c16:uniqueId val="{00000002-C90D-E943-88E9-78C8EAE7F22F}"/>
            </c:ext>
          </c:extLst>
        </c:ser>
        <c:ser>
          <c:idx val="3"/>
          <c:order val="3"/>
          <c:tx>
            <c:v>Mir-3500</c:v>
          </c:tx>
          <c:spPr>
            <a:ln w="25400" cap="rnd">
              <a:solidFill>
                <a:schemeClr val="accent4"/>
              </a:solidFill>
              <a:round/>
            </a:ln>
            <a:effectLst/>
          </c:spPr>
          <c:marker>
            <c:symbol val="circle"/>
            <c:size val="5"/>
            <c:spPr>
              <a:solidFill>
                <a:schemeClr val="accent4"/>
              </a:solidFill>
              <a:ln w="25400">
                <a:solidFill>
                  <a:schemeClr val="accent4"/>
                </a:solidFill>
              </a:ln>
              <a:effectLst/>
            </c:spPr>
          </c:marker>
          <c:xVal>
            <c:numRef>
              <c:f>'WAN-Scalability NSDI'!$V$27:$V$31</c:f>
              <c:numCache>
                <c:formatCode>General</c:formatCode>
                <c:ptCount val="5"/>
                <c:pt idx="0">
                  <c:v>4</c:v>
                </c:pt>
                <c:pt idx="1">
                  <c:v>16</c:v>
                </c:pt>
                <c:pt idx="2">
                  <c:v>33</c:v>
                </c:pt>
                <c:pt idx="3">
                  <c:v>49</c:v>
                </c:pt>
                <c:pt idx="4">
                  <c:v>100</c:v>
                </c:pt>
              </c:numCache>
            </c:numRef>
          </c:xVal>
          <c:yVal>
            <c:numRef>
              <c:f>'WAN-Scalability NSDI'!$S$27:$S$31</c:f>
              <c:numCache>
                <c:formatCode>General</c:formatCode>
                <c:ptCount val="5"/>
                <c:pt idx="0">
                  <c:v>28364</c:v>
                </c:pt>
                <c:pt idx="1">
                  <c:v>36565</c:v>
                </c:pt>
                <c:pt idx="2">
                  <c:v>33767</c:v>
                </c:pt>
                <c:pt idx="3">
                  <c:v>31639</c:v>
                </c:pt>
                <c:pt idx="4">
                  <c:v>16279</c:v>
                </c:pt>
              </c:numCache>
            </c:numRef>
          </c:yVal>
          <c:smooth val="1"/>
          <c:extLst>
            <c:ext xmlns:c16="http://schemas.microsoft.com/office/drawing/2014/chart" uri="{C3380CC4-5D6E-409C-BE32-E72D297353CC}">
              <c16:uniqueId val="{00000003-C90D-E943-88E9-78C8EAE7F22F}"/>
            </c:ext>
          </c:extLst>
        </c:ser>
        <c:dLbls>
          <c:showLegendKey val="0"/>
          <c:showVal val="0"/>
          <c:showCatName val="0"/>
          <c:showSerName val="0"/>
          <c:showPercent val="0"/>
          <c:showBubbleSize val="0"/>
        </c:dLbls>
        <c:axId val="74103744"/>
        <c:axId val="110424336"/>
      </c:scatterChart>
      <c:valAx>
        <c:axId val="74103744"/>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Nodes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110424336"/>
        <c:crosses val="autoZero"/>
        <c:crossBetween val="midCat"/>
      </c:valAx>
      <c:valAx>
        <c:axId val="11042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Throughput (</a:t>
                </a:r>
                <a:r>
                  <a:rPr lang="en-US" dirty="0" err="1"/>
                  <a:t>tps</a:t>
                </a:r>
                <a:r>
                  <a:rPr lang="en-US" dirty="0"/>
                  <a: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741037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0253298107473408"/>
          <c:y val="4.2000000000000003E-2"/>
          <c:w val="0.88540561541649399"/>
          <c:h val="0.82786067553009901"/>
        </c:manualLayout>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PBFT</c:v>
                </c:pt>
                <c:pt idx="1">
                  <c:v>Chain</c:v>
                </c:pt>
                <c:pt idx="2">
                  <c:v>Mir (vanilla)</c:v>
                </c:pt>
                <c:pt idx="3">
                  <c:v>Mir-NoRotation</c:v>
                </c:pt>
                <c:pt idx="4">
                  <c:v>Mir - Sig. Sharding</c:v>
                </c:pt>
              </c:strCache>
            </c:strRef>
          </c:cat>
          <c:val>
            <c:numRef>
              <c:f>Sheet1!$B$2:$B$7</c:f>
              <c:numCache>
                <c:formatCode>General</c:formatCode>
                <c:ptCount val="6"/>
                <c:pt idx="0">
                  <c:v>11023</c:v>
                </c:pt>
                <c:pt idx="1">
                  <c:v>23351</c:v>
                </c:pt>
                <c:pt idx="2">
                  <c:v>42399</c:v>
                </c:pt>
                <c:pt idx="3">
                  <c:v>47452</c:v>
                </c:pt>
                <c:pt idx="4">
                  <c:v>64356</c:v>
                </c:pt>
              </c:numCache>
            </c:numRef>
          </c:val>
          <c:extLst>
            <c:ext xmlns:c16="http://schemas.microsoft.com/office/drawing/2014/chart" uri="{C3380CC4-5D6E-409C-BE32-E72D297353CC}">
              <c16:uniqueId val="{00000000-3B52-484D-A355-E3955CB73173}"/>
            </c:ext>
          </c:extLst>
        </c:ser>
        <c:dLbls>
          <c:dLblPos val="inEnd"/>
          <c:showLegendKey val="0"/>
          <c:showVal val="1"/>
          <c:showCatName val="0"/>
          <c:showSerName val="0"/>
          <c:showPercent val="0"/>
          <c:showBubbleSize val="0"/>
        </c:dLbls>
        <c:gapWidth val="219"/>
        <c:overlap val="-27"/>
        <c:axId val="646533360"/>
        <c:axId val="646182288"/>
      </c:barChart>
      <c:catAx>
        <c:axId val="64653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646182288"/>
        <c:crosses val="autoZero"/>
        <c:auto val="1"/>
        <c:lblAlgn val="ctr"/>
        <c:lblOffset val="100"/>
        <c:noMultiLvlLbl val="0"/>
      </c:catAx>
      <c:valAx>
        <c:axId val="646182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Throughput (tps)</a:t>
                </a:r>
              </a:p>
            </c:rich>
          </c:tx>
          <c:layout>
            <c:manualLayout>
              <c:xMode val="edge"/>
              <c:yMode val="edge"/>
              <c:x val="6.5899122807017542E-3"/>
              <c:y val="0.27380240935995959"/>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64653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3298107473408"/>
          <c:y val="4.2000000000000003E-2"/>
          <c:w val="0.88540561541649399"/>
          <c:h val="0.82786067553009901"/>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PBFT</c:v>
                </c:pt>
                <c:pt idx="1">
                  <c:v>Chain</c:v>
                </c:pt>
                <c:pt idx="2">
                  <c:v>Mir (vanilla)</c:v>
                </c:pt>
                <c:pt idx="3">
                  <c:v>Mir-NoRotation</c:v>
                </c:pt>
                <c:pt idx="4">
                  <c:v>Mir - highly avail. LTO</c:v>
                </c:pt>
                <c:pt idx="5">
                  <c:v>Mir LTO</c:v>
                </c:pt>
              </c:strCache>
            </c:strRef>
          </c:cat>
          <c:val>
            <c:numRef>
              <c:f>Sheet1!$B$2:$B$7</c:f>
              <c:numCache>
                <c:formatCode>General</c:formatCode>
                <c:ptCount val="6"/>
                <c:pt idx="0">
                  <c:v>1893</c:v>
                </c:pt>
                <c:pt idx="1">
                  <c:v>3718</c:v>
                </c:pt>
                <c:pt idx="2">
                  <c:v>19788</c:v>
                </c:pt>
                <c:pt idx="3">
                  <c:v>22181</c:v>
                </c:pt>
                <c:pt idx="4">
                  <c:v>26489</c:v>
                </c:pt>
                <c:pt idx="5">
                  <c:v>36565</c:v>
                </c:pt>
              </c:numCache>
            </c:numRef>
          </c:val>
          <c:extLst>
            <c:ext xmlns:c16="http://schemas.microsoft.com/office/drawing/2014/chart" uri="{C3380CC4-5D6E-409C-BE32-E72D297353CC}">
              <c16:uniqueId val="{00000000-3B52-484D-A355-E3955CB73173}"/>
            </c:ext>
          </c:extLst>
        </c:ser>
        <c:dLbls>
          <c:dLblPos val="inEnd"/>
          <c:showLegendKey val="0"/>
          <c:showVal val="1"/>
          <c:showCatName val="0"/>
          <c:showSerName val="0"/>
          <c:showPercent val="0"/>
          <c:showBubbleSize val="0"/>
        </c:dLbls>
        <c:gapWidth val="219"/>
        <c:overlap val="-27"/>
        <c:axId val="646533360"/>
        <c:axId val="646182288"/>
      </c:barChart>
      <c:catAx>
        <c:axId val="64653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646182288"/>
        <c:crosses val="autoZero"/>
        <c:auto val="1"/>
        <c:lblAlgn val="ctr"/>
        <c:lblOffset val="100"/>
        <c:noMultiLvlLbl val="0"/>
      </c:catAx>
      <c:valAx>
        <c:axId val="646182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Throughput (tps)</a:t>
                </a:r>
              </a:p>
            </c:rich>
          </c:tx>
          <c:layout>
            <c:manualLayout>
              <c:xMode val="edge"/>
              <c:yMode val="edge"/>
              <c:x val="6.5899122807017542E-3"/>
              <c:y val="0.27380240935995959"/>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64653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7790055248619"/>
          <c:y val="0.19734061930783242"/>
          <c:w val="0.81460721277243664"/>
          <c:h val="0.65185778007257289"/>
        </c:manualLayout>
      </c:layout>
      <c:scatterChart>
        <c:scatterStyle val="smoothMarker"/>
        <c:varyColors val="0"/>
        <c:ser>
          <c:idx val="1"/>
          <c:order val="0"/>
          <c:tx>
            <c:v>Mir (vanilla)</c:v>
          </c:tx>
          <c:spPr>
            <a:ln w="25400" cap="rnd">
              <a:solidFill>
                <a:srgbClr val="7030A0"/>
              </a:solidFill>
              <a:round/>
            </a:ln>
            <a:effectLst/>
          </c:spPr>
          <c:marker>
            <c:symbol val="circle"/>
            <c:size val="5"/>
            <c:spPr>
              <a:solidFill>
                <a:srgbClr val="7030A0"/>
              </a:solidFill>
              <a:ln w="9525">
                <a:solidFill>
                  <a:srgbClr val="7030A0"/>
                </a:solidFill>
              </a:ln>
              <a:effectLst/>
            </c:spPr>
          </c:marker>
          <c:xVal>
            <c:numRef>
              <c:f>'Latency - Thr NSDI'!$A$2:$A$7</c:f>
              <c:numCache>
                <c:formatCode>General</c:formatCode>
                <c:ptCount val="6"/>
                <c:pt idx="0">
                  <c:v>7144</c:v>
                </c:pt>
                <c:pt idx="1">
                  <c:v>12856</c:v>
                </c:pt>
                <c:pt idx="2">
                  <c:v>19778</c:v>
                </c:pt>
                <c:pt idx="3">
                  <c:v>20036</c:v>
                </c:pt>
                <c:pt idx="4">
                  <c:v>20039</c:v>
                </c:pt>
                <c:pt idx="5">
                  <c:v>19224</c:v>
                </c:pt>
              </c:numCache>
            </c:numRef>
          </c:xVal>
          <c:yVal>
            <c:numRef>
              <c:f>'Latency - Thr NSDI'!$B$2:$B$7</c:f>
              <c:numCache>
                <c:formatCode>General</c:formatCode>
                <c:ptCount val="6"/>
                <c:pt idx="0">
                  <c:v>838</c:v>
                </c:pt>
                <c:pt idx="1">
                  <c:v>1325</c:v>
                </c:pt>
                <c:pt idx="2">
                  <c:v>2955</c:v>
                </c:pt>
                <c:pt idx="3">
                  <c:v>3771</c:v>
                </c:pt>
                <c:pt idx="4">
                  <c:v>5618</c:v>
                </c:pt>
                <c:pt idx="5">
                  <c:v>8237</c:v>
                </c:pt>
              </c:numCache>
            </c:numRef>
          </c:yVal>
          <c:smooth val="1"/>
          <c:extLst>
            <c:ext xmlns:c16="http://schemas.microsoft.com/office/drawing/2014/chart" uri="{C3380CC4-5D6E-409C-BE32-E72D297353CC}">
              <c16:uniqueId val="{00000000-D243-664F-9D57-FD7EC5501D27}"/>
            </c:ext>
          </c:extLst>
        </c:ser>
        <c:ser>
          <c:idx val="4"/>
          <c:order val="1"/>
          <c:tx>
            <c:v>Mir - no rotation </c:v>
          </c:tx>
          <c:spPr>
            <a:ln w="25400" cap="rnd">
              <a:solidFill>
                <a:schemeClr val="accent5"/>
              </a:solidFill>
              <a:round/>
            </a:ln>
            <a:effectLst/>
          </c:spPr>
          <c:marker>
            <c:symbol val="circle"/>
            <c:size val="5"/>
            <c:spPr>
              <a:solidFill>
                <a:schemeClr val="accent5"/>
              </a:solidFill>
              <a:ln w="25400">
                <a:solidFill>
                  <a:schemeClr val="accent5"/>
                </a:solidFill>
              </a:ln>
              <a:effectLst/>
            </c:spPr>
          </c:marker>
          <c:xVal>
            <c:numRef>
              <c:f>'Latency - Thr NSDI'!$A$18:$A$22</c:f>
              <c:numCache>
                <c:formatCode>General</c:formatCode>
                <c:ptCount val="5"/>
                <c:pt idx="0">
                  <c:v>11510</c:v>
                </c:pt>
                <c:pt idx="1">
                  <c:v>19821</c:v>
                </c:pt>
                <c:pt idx="2">
                  <c:v>22181</c:v>
                </c:pt>
                <c:pt idx="3">
                  <c:v>21263</c:v>
                </c:pt>
                <c:pt idx="4">
                  <c:v>20064</c:v>
                </c:pt>
              </c:numCache>
            </c:numRef>
          </c:xVal>
          <c:yVal>
            <c:numRef>
              <c:f>'Latency - Thr NSDI'!$B$18:$B$22</c:f>
              <c:numCache>
                <c:formatCode>General</c:formatCode>
                <c:ptCount val="5"/>
                <c:pt idx="0">
                  <c:v>1790</c:v>
                </c:pt>
                <c:pt idx="1">
                  <c:v>2336</c:v>
                </c:pt>
                <c:pt idx="2">
                  <c:v>3346</c:v>
                </c:pt>
                <c:pt idx="3">
                  <c:v>4597</c:v>
                </c:pt>
                <c:pt idx="4">
                  <c:v>8335</c:v>
                </c:pt>
              </c:numCache>
            </c:numRef>
          </c:yVal>
          <c:smooth val="1"/>
          <c:extLst>
            <c:ext xmlns:c16="http://schemas.microsoft.com/office/drawing/2014/chart" uri="{C3380CC4-5D6E-409C-BE32-E72D297353CC}">
              <c16:uniqueId val="{00000001-D243-664F-9D57-FD7EC5501D27}"/>
            </c:ext>
          </c:extLst>
        </c:ser>
        <c:ser>
          <c:idx val="2"/>
          <c:order val="2"/>
          <c:tx>
            <c:v>Mir - LTO</c:v>
          </c:tx>
          <c:spPr>
            <a:ln w="25400" cap="rnd">
              <a:solidFill>
                <a:schemeClr val="tx1"/>
              </a:solidFill>
              <a:round/>
            </a:ln>
            <a:effectLst/>
          </c:spPr>
          <c:marker>
            <c:symbol val="circle"/>
            <c:size val="5"/>
            <c:spPr>
              <a:solidFill>
                <a:schemeClr val="tx1"/>
              </a:solidFill>
              <a:ln w="25400">
                <a:solidFill>
                  <a:schemeClr val="tx1"/>
                </a:solidFill>
              </a:ln>
              <a:effectLst/>
            </c:spPr>
          </c:marker>
          <c:xVal>
            <c:numRef>
              <c:f>'Latency - Thr NSDI'!$A$39:$A$44</c:f>
              <c:numCache>
                <c:formatCode>General</c:formatCode>
                <c:ptCount val="6"/>
                <c:pt idx="0">
                  <c:v>12260</c:v>
                </c:pt>
                <c:pt idx="1">
                  <c:v>24847</c:v>
                </c:pt>
                <c:pt idx="2">
                  <c:v>32530</c:v>
                </c:pt>
                <c:pt idx="3">
                  <c:v>36565</c:v>
                </c:pt>
                <c:pt idx="4">
                  <c:v>35266</c:v>
                </c:pt>
                <c:pt idx="5">
                  <c:v>31584</c:v>
                </c:pt>
              </c:numCache>
            </c:numRef>
          </c:xVal>
          <c:yVal>
            <c:numRef>
              <c:f>'Latency - Thr NSDI'!$B$39:$B$44</c:f>
              <c:numCache>
                <c:formatCode>General</c:formatCode>
                <c:ptCount val="6"/>
                <c:pt idx="0">
                  <c:v>1050</c:v>
                </c:pt>
                <c:pt idx="1">
                  <c:v>1010</c:v>
                </c:pt>
                <c:pt idx="2">
                  <c:v>1440</c:v>
                </c:pt>
                <c:pt idx="3">
                  <c:v>1764</c:v>
                </c:pt>
                <c:pt idx="4">
                  <c:v>4587</c:v>
                </c:pt>
                <c:pt idx="5">
                  <c:v>8280</c:v>
                </c:pt>
              </c:numCache>
            </c:numRef>
          </c:yVal>
          <c:smooth val="1"/>
          <c:extLst>
            <c:ext xmlns:c16="http://schemas.microsoft.com/office/drawing/2014/chart" uri="{C3380CC4-5D6E-409C-BE32-E72D297353CC}">
              <c16:uniqueId val="{00000002-D243-664F-9D57-FD7EC5501D27}"/>
            </c:ext>
          </c:extLst>
        </c:ser>
        <c:ser>
          <c:idx val="3"/>
          <c:order val="3"/>
          <c:tx>
            <c:v>Mir - highly avail. LTO</c:v>
          </c:tx>
          <c:spPr>
            <a:ln w="25400" cap="rnd">
              <a:solidFill>
                <a:schemeClr val="tx2">
                  <a:lumMod val="75000"/>
                </a:schemeClr>
              </a:solidFill>
              <a:round/>
            </a:ln>
            <a:effectLst/>
          </c:spPr>
          <c:marker>
            <c:symbol val="circle"/>
            <c:size val="5"/>
            <c:spPr>
              <a:solidFill>
                <a:schemeClr val="tx2">
                  <a:lumMod val="75000"/>
                </a:schemeClr>
              </a:solidFill>
              <a:ln w="25400">
                <a:solidFill>
                  <a:schemeClr val="tx2">
                    <a:lumMod val="75000"/>
                  </a:schemeClr>
                </a:solidFill>
              </a:ln>
              <a:effectLst/>
            </c:spPr>
          </c:marker>
          <c:xVal>
            <c:numRef>
              <c:f>'Latency - Thr NSDI'!$A$31:$A$36</c:f>
              <c:numCache>
                <c:formatCode>General</c:formatCode>
                <c:ptCount val="6"/>
                <c:pt idx="0">
                  <c:v>12276</c:v>
                </c:pt>
                <c:pt idx="1">
                  <c:v>22350</c:v>
                </c:pt>
                <c:pt idx="2">
                  <c:v>26248</c:v>
                </c:pt>
                <c:pt idx="3">
                  <c:v>26630</c:v>
                </c:pt>
                <c:pt idx="4">
                  <c:v>25925</c:v>
                </c:pt>
                <c:pt idx="5">
                  <c:v>25290</c:v>
                </c:pt>
              </c:numCache>
            </c:numRef>
          </c:xVal>
          <c:yVal>
            <c:numRef>
              <c:f>'Latency - Thr NSDI'!$B$31:$B$36</c:f>
              <c:numCache>
                <c:formatCode>General</c:formatCode>
                <c:ptCount val="6"/>
                <c:pt idx="0">
                  <c:v>1082</c:v>
                </c:pt>
                <c:pt idx="1">
                  <c:v>1692</c:v>
                </c:pt>
                <c:pt idx="2">
                  <c:v>3347</c:v>
                </c:pt>
                <c:pt idx="3">
                  <c:v>4003</c:v>
                </c:pt>
                <c:pt idx="4">
                  <c:v>5198</c:v>
                </c:pt>
                <c:pt idx="5">
                  <c:v>6543</c:v>
                </c:pt>
              </c:numCache>
            </c:numRef>
          </c:yVal>
          <c:smooth val="1"/>
          <c:extLst>
            <c:ext xmlns:c16="http://schemas.microsoft.com/office/drawing/2014/chart" uri="{C3380CC4-5D6E-409C-BE32-E72D297353CC}">
              <c16:uniqueId val="{00000003-D243-664F-9D57-FD7EC5501D27}"/>
            </c:ext>
          </c:extLst>
        </c:ser>
        <c:dLbls>
          <c:showLegendKey val="0"/>
          <c:showVal val="0"/>
          <c:showCatName val="0"/>
          <c:showSerName val="0"/>
          <c:showPercent val="0"/>
          <c:showBubbleSize val="0"/>
        </c:dLbls>
        <c:axId val="1359897040"/>
        <c:axId val="1336372096"/>
      </c:scatterChart>
      <c:valAx>
        <c:axId val="13598970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sz="2000"/>
                  <a:t>Throughput (tps)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1336372096"/>
        <c:crosses val="autoZero"/>
        <c:crossBetween val="midCat"/>
      </c:valAx>
      <c:valAx>
        <c:axId val="1336372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sz="2000"/>
                  <a:t>Latency (ms)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1359897040"/>
        <c:crosses val="autoZero"/>
        <c:crossBetween val="midCat"/>
      </c:valAx>
      <c:spPr>
        <a:noFill/>
        <a:ln>
          <a:noFill/>
        </a:ln>
        <a:effectLst/>
      </c:spPr>
    </c:plotArea>
    <c:legend>
      <c:legendPos val="b"/>
      <c:layout>
        <c:manualLayout>
          <c:xMode val="edge"/>
          <c:yMode val="edge"/>
          <c:x val="0.22834265847095503"/>
          <c:y val="6.7085134849872358E-2"/>
          <c:w val="0.65656508772569"/>
          <c:h val="0.13990000349292986"/>
        </c:manualLayout>
      </c:layout>
      <c:overlay val="0"/>
      <c:spPr>
        <a:solidFill>
          <a:schemeClr val="bg1">
            <a:alpha val="0"/>
          </a:schemeClr>
        </a:solid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99% latency, client sends to f+1</c:v>
          </c:tx>
          <c:spPr>
            <a:ln w="25400" cap="rnd">
              <a:solidFill>
                <a:schemeClr val="accent1"/>
              </a:solidFill>
              <a:round/>
            </a:ln>
            <a:effectLst/>
          </c:spPr>
          <c:marker>
            <c:symbol val="circle"/>
            <c:size val="5"/>
            <c:spPr>
              <a:solidFill>
                <a:schemeClr val="accent1"/>
              </a:solidFill>
              <a:ln w="25400">
                <a:solidFill>
                  <a:schemeClr val="accent1"/>
                </a:solidFill>
              </a:ln>
              <a:effectLst/>
            </c:spPr>
          </c:marker>
          <c:xVal>
            <c:numRef>
              <c:f>'Byzantine NSDI'!$Q$82:$Q$87</c:f>
              <c:numCache>
                <c:formatCode>General</c:formatCode>
                <c:ptCount val="6"/>
                <c:pt idx="0">
                  <c:v>0</c:v>
                </c:pt>
                <c:pt idx="1">
                  <c:v>1</c:v>
                </c:pt>
                <c:pt idx="2">
                  <c:v>2</c:v>
                </c:pt>
                <c:pt idx="3">
                  <c:v>3</c:v>
                </c:pt>
                <c:pt idx="4">
                  <c:v>4</c:v>
                </c:pt>
                <c:pt idx="5">
                  <c:v>5</c:v>
                </c:pt>
              </c:numCache>
            </c:numRef>
          </c:xVal>
          <c:yVal>
            <c:numRef>
              <c:f>'Byzantine NSDI'!$R$82:$R$87</c:f>
              <c:numCache>
                <c:formatCode>General</c:formatCode>
                <c:ptCount val="6"/>
                <c:pt idx="0">
                  <c:v>4045.3333333333335</c:v>
                </c:pt>
                <c:pt idx="1">
                  <c:v>4639.333333333333</c:v>
                </c:pt>
                <c:pt idx="2">
                  <c:v>8726.6666666666661</c:v>
                </c:pt>
                <c:pt idx="3">
                  <c:v>10120</c:v>
                </c:pt>
                <c:pt idx="4">
                  <c:v>11507.333333333334</c:v>
                </c:pt>
                <c:pt idx="5">
                  <c:v>11739</c:v>
                </c:pt>
              </c:numCache>
            </c:numRef>
          </c:yVal>
          <c:smooth val="0"/>
          <c:extLst>
            <c:ext xmlns:c16="http://schemas.microsoft.com/office/drawing/2014/chart" uri="{C3380CC4-5D6E-409C-BE32-E72D297353CC}">
              <c16:uniqueId val="{00000000-2154-1546-B53E-FB81DE5B0D14}"/>
            </c:ext>
          </c:extLst>
        </c:ser>
        <c:ser>
          <c:idx val="1"/>
          <c:order val="1"/>
          <c:tx>
            <c:v>99% latency, client sends to all</c:v>
          </c:tx>
          <c:spPr>
            <a:ln w="25400" cap="rnd">
              <a:solidFill>
                <a:schemeClr val="accent2"/>
              </a:solidFill>
              <a:round/>
            </a:ln>
            <a:effectLst/>
          </c:spPr>
          <c:marker>
            <c:symbol val="circle"/>
            <c:size val="5"/>
            <c:spPr>
              <a:solidFill>
                <a:schemeClr val="accent2"/>
              </a:solidFill>
              <a:ln w="25400">
                <a:solidFill>
                  <a:schemeClr val="accent2"/>
                </a:solidFill>
              </a:ln>
              <a:effectLst/>
            </c:spPr>
          </c:marker>
          <c:xVal>
            <c:numRef>
              <c:f>'Byzantine NSDI'!$Q$88:$Q$92</c:f>
              <c:numCache>
                <c:formatCode>General</c:formatCode>
                <c:ptCount val="5"/>
                <c:pt idx="0">
                  <c:v>1</c:v>
                </c:pt>
                <c:pt idx="1">
                  <c:v>2</c:v>
                </c:pt>
                <c:pt idx="2">
                  <c:v>3</c:v>
                </c:pt>
                <c:pt idx="3">
                  <c:v>4</c:v>
                </c:pt>
                <c:pt idx="4">
                  <c:v>5</c:v>
                </c:pt>
              </c:numCache>
            </c:numRef>
          </c:xVal>
          <c:yVal>
            <c:numRef>
              <c:f>'Byzantine NSDI'!$R$88:$R$92</c:f>
              <c:numCache>
                <c:formatCode>General</c:formatCode>
                <c:ptCount val="5"/>
                <c:pt idx="0">
                  <c:v>4786</c:v>
                </c:pt>
                <c:pt idx="1">
                  <c:v>8085.333333333333</c:v>
                </c:pt>
                <c:pt idx="2">
                  <c:v>9574.3333333333339</c:v>
                </c:pt>
                <c:pt idx="3">
                  <c:v>10538</c:v>
                </c:pt>
                <c:pt idx="4">
                  <c:v>10958.666666666666</c:v>
                </c:pt>
              </c:numCache>
            </c:numRef>
          </c:yVal>
          <c:smooth val="0"/>
          <c:extLst>
            <c:ext xmlns:c16="http://schemas.microsoft.com/office/drawing/2014/chart" uri="{C3380CC4-5D6E-409C-BE32-E72D297353CC}">
              <c16:uniqueId val="{00000001-2154-1546-B53E-FB81DE5B0D14}"/>
            </c:ext>
          </c:extLst>
        </c:ser>
        <c:ser>
          <c:idx val="2"/>
          <c:order val="2"/>
          <c:tx>
            <c:v>mean latency, client sends to f+1</c:v>
          </c:tx>
          <c:spPr>
            <a:ln w="25400" cap="rnd">
              <a:solidFill>
                <a:srgbClr val="7030A0"/>
              </a:solidFill>
              <a:round/>
            </a:ln>
            <a:effectLst/>
          </c:spPr>
          <c:marker>
            <c:symbol val="circle"/>
            <c:size val="5"/>
            <c:spPr>
              <a:solidFill>
                <a:srgbClr val="7030A0"/>
              </a:solidFill>
              <a:ln w="25400">
                <a:solidFill>
                  <a:srgbClr val="7030A0"/>
                </a:solidFill>
              </a:ln>
              <a:effectLst/>
            </c:spPr>
          </c:marker>
          <c:xVal>
            <c:numRef>
              <c:f>'Byzantine NSDI'!$Q$82:$Q$87</c:f>
              <c:numCache>
                <c:formatCode>General</c:formatCode>
                <c:ptCount val="6"/>
                <c:pt idx="0">
                  <c:v>0</c:v>
                </c:pt>
                <c:pt idx="1">
                  <c:v>1</c:v>
                </c:pt>
                <c:pt idx="2">
                  <c:v>2</c:v>
                </c:pt>
                <c:pt idx="3">
                  <c:v>3</c:v>
                </c:pt>
                <c:pt idx="4">
                  <c:v>4</c:v>
                </c:pt>
                <c:pt idx="5">
                  <c:v>5</c:v>
                </c:pt>
              </c:numCache>
            </c:numRef>
          </c:xVal>
          <c:yVal>
            <c:numRef>
              <c:f>'Byzantine NSDI'!$W$82:$W$87</c:f>
              <c:numCache>
                <c:formatCode>General</c:formatCode>
                <c:ptCount val="6"/>
                <c:pt idx="0">
                  <c:v>1725.6666666666667</c:v>
                </c:pt>
                <c:pt idx="1">
                  <c:v>1943.6666666666667</c:v>
                </c:pt>
                <c:pt idx="2">
                  <c:v>1975.6666666666667</c:v>
                </c:pt>
                <c:pt idx="3">
                  <c:v>2229.3333333333335</c:v>
                </c:pt>
                <c:pt idx="4">
                  <c:v>2567.6666666666665</c:v>
                </c:pt>
                <c:pt idx="5">
                  <c:v>2403</c:v>
                </c:pt>
              </c:numCache>
            </c:numRef>
          </c:yVal>
          <c:smooth val="0"/>
          <c:extLst>
            <c:ext xmlns:c16="http://schemas.microsoft.com/office/drawing/2014/chart" uri="{C3380CC4-5D6E-409C-BE32-E72D297353CC}">
              <c16:uniqueId val="{00000002-2154-1546-B53E-FB81DE5B0D14}"/>
            </c:ext>
          </c:extLst>
        </c:ser>
        <c:ser>
          <c:idx val="3"/>
          <c:order val="3"/>
          <c:tx>
            <c:v>mean latency, client sends to all</c:v>
          </c:tx>
          <c:spPr>
            <a:ln w="25400" cap="rnd">
              <a:solidFill>
                <a:schemeClr val="accent4"/>
              </a:solidFill>
              <a:round/>
            </a:ln>
            <a:effectLst/>
          </c:spPr>
          <c:marker>
            <c:symbol val="circle"/>
            <c:size val="5"/>
            <c:spPr>
              <a:solidFill>
                <a:schemeClr val="accent4"/>
              </a:solidFill>
              <a:ln w="25400">
                <a:solidFill>
                  <a:schemeClr val="accent4"/>
                </a:solidFill>
              </a:ln>
              <a:effectLst/>
            </c:spPr>
          </c:marker>
          <c:xVal>
            <c:numRef>
              <c:f>'Byzantine NSDI'!$Q$88:$Q$92</c:f>
              <c:numCache>
                <c:formatCode>General</c:formatCode>
                <c:ptCount val="5"/>
                <c:pt idx="0">
                  <c:v>1</c:v>
                </c:pt>
                <c:pt idx="1">
                  <c:v>2</c:v>
                </c:pt>
                <c:pt idx="2">
                  <c:v>3</c:v>
                </c:pt>
                <c:pt idx="3">
                  <c:v>4</c:v>
                </c:pt>
                <c:pt idx="4">
                  <c:v>5</c:v>
                </c:pt>
              </c:numCache>
            </c:numRef>
          </c:xVal>
          <c:yVal>
            <c:numRef>
              <c:f>'Byzantine NSDI'!$W$88:$W$92</c:f>
              <c:numCache>
                <c:formatCode>General</c:formatCode>
                <c:ptCount val="5"/>
                <c:pt idx="0">
                  <c:v>1664.6666666666667</c:v>
                </c:pt>
                <c:pt idx="1">
                  <c:v>1835</c:v>
                </c:pt>
                <c:pt idx="2">
                  <c:v>1966</c:v>
                </c:pt>
                <c:pt idx="3">
                  <c:v>2028</c:v>
                </c:pt>
                <c:pt idx="4">
                  <c:v>2113.25</c:v>
                </c:pt>
              </c:numCache>
            </c:numRef>
          </c:yVal>
          <c:smooth val="0"/>
          <c:extLst>
            <c:ext xmlns:c16="http://schemas.microsoft.com/office/drawing/2014/chart" uri="{C3380CC4-5D6E-409C-BE32-E72D297353CC}">
              <c16:uniqueId val="{00000003-2154-1546-B53E-FB81DE5B0D14}"/>
            </c:ext>
          </c:extLst>
        </c:ser>
        <c:dLbls>
          <c:showLegendKey val="0"/>
          <c:showVal val="0"/>
          <c:showCatName val="0"/>
          <c:showSerName val="0"/>
          <c:showPercent val="0"/>
          <c:showBubbleSize val="0"/>
        </c:dLbls>
        <c:axId val="1359220752"/>
        <c:axId val="1334554160"/>
      </c:scatterChart>
      <c:valAx>
        <c:axId val="13592207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Byzantine Nodes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334554160"/>
        <c:crosses val="autoZero"/>
        <c:crossBetween val="midCat"/>
      </c:valAx>
      <c:valAx>
        <c:axId val="1334554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Latency (ms)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3592207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99932688625795"/>
          <c:y val="6.4162199313644169E-2"/>
          <c:w val="0.80704992861880054"/>
          <c:h val="0.60939110256054263"/>
        </c:manualLayout>
      </c:layout>
      <c:scatterChart>
        <c:scatterStyle val="smoothMarker"/>
        <c:varyColors val="0"/>
        <c:ser>
          <c:idx val="0"/>
          <c:order val="0"/>
          <c:tx>
            <c:v>No Prevention - Client to f+1</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'Byzantine NSDI'!$A$21:$A$25</c:f>
              <c:numCache>
                <c:formatCode>General</c:formatCode>
                <c:ptCount val="5"/>
                <c:pt idx="0">
                  <c:v>3459</c:v>
                </c:pt>
                <c:pt idx="1">
                  <c:v>5030</c:v>
                </c:pt>
                <c:pt idx="2">
                  <c:v>6707</c:v>
                </c:pt>
                <c:pt idx="3">
                  <c:v>7322</c:v>
                </c:pt>
                <c:pt idx="4">
                  <c:v>7287</c:v>
                </c:pt>
              </c:numCache>
            </c:numRef>
          </c:xVal>
          <c:yVal>
            <c:numRef>
              <c:f>'Byzantine NSDI'!$C$21:$C$25</c:f>
              <c:numCache>
                <c:formatCode>General</c:formatCode>
                <c:ptCount val="5"/>
                <c:pt idx="0">
                  <c:v>1276</c:v>
                </c:pt>
                <c:pt idx="1">
                  <c:v>1546</c:v>
                </c:pt>
                <c:pt idx="2">
                  <c:v>1885</c:v>
                </c:pt>
                <c:pt idx="3">
                  <c:v>2598</c:v>
                </c:pt>
                <c:pt idx="4">
                  <c:v>6356</c:v>
                </c:pt>
              </c:numCache>
            </c:numRef>
          </c:yVal>
          <c:smooth val="1"/>
          <c:extLst>
            <c:ext xmlns:c16="http://schemas.microsoft.com/office/drawing/2014/chart" uri="{C3380CC4-5D6E-409C-BE32-E72D297353CC}">
              <c16:uniqueId val="{00000000-2098-3244-BD24-9F9DA8F6F58E}"/>
            </c:ext>
          </c:extLst>
        </c:ser>
        <c:ser>
          <c:idx val="1"/>
          <c:order val="1"/>
          <c:tx>
            <c:v>Duplication Prevention</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'Latency - Thr NSDI'!$A$88:$A$94</c:f>
              <c:numCache>
                <c:formatCode>General</c:formatCode>
                <c:ptCount val="7"/>
                <c:pt idx="0">
                  <c:v>14533</c:v>
                </c:pt>
                <c:pt idx="1">
                  <c:v>24448</c:v>
                </c:pt>
                <c:pt idx="2">
                  <c:v>34602</c:v>
                </c:pt>
                <c:pt idx="3">
                  <c:v>40480</c:v>
                </c:pt>
                <c:pt idx="4">
                  <c:v>42777</c:v>
                </c:pt>
                <c:pt idx="5">
                  <c:v>39541</c:v>
                </c:pt>
                <c:pt idx="6">
                  <c:v>34116</c:v>
                </c:pt>
              </c:numCache>
            </c:numRef>
          </c:xVal>
          <c:yVal>
            <c:numRef>
              <c:f>'Latency - Thr NSDI'!$B$88:$B$94</c:f>
              <c:numCache>
                <c:formatCode>General</c:formatCode>
                <c:ptCount val="7"/>
                <c:pt idx="0">
                  <c:v>1337</c:v>
                </c:pt>
                <c:pt idx="1">
                  <c:v>1847</c:v>
                </c:pt>
                <c:pt idx="2">
                  <c:v>2706</c:v>
                </c:pt>
                <c:pt idx="3">
                  <c:v>2627</c:v>
                </c:pt>
                <c:pt idx="4">
                  <c:v>2670</c:v>
                </c:pt>
                <c:pt idx="5">
                  <c:v>4710</c:v>
                </c:pt>
                <c:pt idx="6">
                  <c:v>6990</c:v>
                </c:pt>
              </c:numCache>
            </c:numRef>
          </c:yVal>
          <c:smooth val="1"/>
          <c:extLst>
            <c:ext xmlns:c16="http://schemas.microsoft.com/office/drawing/2014/chart" uri="{C3380CC4-5D6E-409C-BE32-E72D297353CC}">
              <c16:uniqueId val="{00000001-2098-3244-BD24-9F9DA8F6F58E}"/>
            </c:ext>
          </c:extLst>
        </c:ser>
        <c:ser>
          <c:idx val="2"/>
          <c:order val="2"/>
          <c:tx>
            <c:v>No Prevention - Client to 3f+1</c:v>
          </c:tx>
          <c:spPr>
            <a:ln w="19050" cap="rnd">
              <a:solidFill>
                <a:srgbClr val="7030A0"/>
              </a:solidFill>
              <a:round/>
            </a:ln>
            <a:effectLst/>
          </c:spPr>
          <c:marker>
            <c:symbol val="circle"/>
            <c:size val="5"/>
            <c:spPr>
              <a:solidFill>
                <a:srgbClr val="7030A0"/>
              </a:solidFill>
              <a:ln w="9525">
                <a:solidFill>
                  <a:srgbClr val="7030A0"/>
                </a:solidFill>
              </a:ln>
              <a:effectLst/>
            </c:spPr>
          </c:marker>
          <c:xVal>
            <c:numRef>
              <c:f>'Byzantine NSDI'!$A$37:$A$40</c:f>
              <c:numCache>
                <c:formatCode>General</c:formatCode>
                <c:ptCount val="4"/>
                <c:pt idx="0">
                  <c:v>2497</c:v>
                </c:pt>
                <c:pt idx="1">
                  <c:v>2878</c:v>
                </c:pt>
                <c:pt idx="2">
                  <c:v>3173</c:v>
                </c:pt>
                <c:pt idx="3">
                  <c:v>3125</c:v>
                </c:pt>
              </c:numCache>
            </c:numRef>
          </c:xVal>
          <c:yVal>
            <c:numRef>
              <c:f>'Byzantine NSDI'!$C$37:$C$40</c:f>
              <c:numCache>
                <c:formatCode>General</c:formatCode>
                <c:ptCount val="4"/>
                <c:pt idx="0">
                  <c:v>1731</c:v>
                </c:pt>
                <c:pt idx="1">
                  <c:v>1760</c:v>
                </c:pt>
                <c:pt idx="2">
                  <c:v>2307</c:v>
                </c:pt>
                <c:pt idx="3">
                  <c:v>6776</c:v>
                </c:pt>
              </c:numCache>
            </c:numRef>
          </c:yVal>
          <c:smooth val="1"/>
          <c:extLst>
            <c:ext xmlns:c16="http://schemas.microsoft.com/office/drawing/2014/chart" uri="{C3380CC4-5D6E-409C-BE32-E72D297353CC}">
              <c16:uniqueId val="{00000002-2098-3244-BD24-9F9DA8F6F58E}"/>
            </c:ext>
          </c:extLst>
        </c:ser>
        <c:dLbls>
          <c:showLegendKey val="0"/>
          <c:showVal val="0"/>
          <c:showCatName val="0"/>
          <c:showSerName val="0"/>
          <c:showPercent val="0"/>
          <c:showBubbleSize val="0"/>
        </c:dLbls>
        <c:axId val="1323104192"/>
        <c:axId val="1342591216"/>
      </c:scatterChart>
      <c:valAx>
        <c:axId val="13231041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Goodput (tps)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342591216"/>
        <c:crosses val="autoZero"/>
        <c:crossBetween val="midCat"/>
      </c:valAx>
      <c:valAx>
        <c:axId val="1342591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Latency (ms)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323104192"/>
        <c:crosses val="autoZero"/>
        <c:crossBetween val="midCat"/>
      </c:valAx>
      <c:spPr>
        <a:noFill/>
        <a:ln>
          <a:noFill/>
        </a:ln>
        <a:effectLst/>
      </c:spPr>
    </c:plotArea>
    <c:legend>
      <c:legendPos val="b"/>
      <c:layout>
        <c:manualLayout>
          <c:xMode val="edge"/>
          <c:yMode val="edge"/>
          <c:x val="0"/>
          <c:y val="0.86698784188500388"/>
          <c:w val="1"/>
          <c:h val="0.117898817324088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231D8-C67F-DA44-A087-4906D3CB3A28}" type="datetimeFigureOut">
              <a:rPr lang="en-US" smtClean="0"/>
              <a:t>12/16/19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7BC37-3737-4A43-AF79-D6B91DB19D4C}" type="slidenum">
              <a:rPr lang="en-US" smtClean="0"/>
              <a:t>‹#›</a:t>
            </a:fld>
            <a:endParaRPr lang="en-US"/>
          </a:p>
        </p:txBody>
      </p:sp>
    </p:spTree>
    <p:extLst>
      <p:ext uri="{BB962C8B-B14F-4D97-AF65-F5344CB8AC3E}">
        <p14:creationId xmlns:p14="http://schemas.microsoft.com/office/powerpoint/2010/main" val="363211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40628-A389-488F-8440-AF4021384D78}" type="slidenum">
              <a:rPr lang="en-US"/>
              <a:pPr/>
              <a:t>16</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9914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32112-79B5-414C-A302-92251866AD85}" type="slidenum">
              <a:rPr lang="en-US"/>
              <a:pPr/>
              <a:t>26</a:t>
            </a:fld>
            <a:endParaRPr lang="en-US"/>
          </a:p>
        </p:txBody>
      </p:sp>
      <p:sp>
        <p:nvSpPr>
          <p:cNvPr id="472066" name="Rectangle 2"/>
          <p:cNvSpPr>
            <a:spLocks noGrp="1" noRot="1" noChangeAspect="1" noChangeArrowheads="1" noTextEdit="1"/>
          </p:cNvSpPr>
          <p:nvPr>
            <p:ph type="sldImg"/>
          </p:nvPr>
        </p:nvSpPr>
        <p:spPr>
          <a:xfrm>
            <a:off x="381000" y="684213"/>
            <a:ext cx="6096000" cy="3429000"/>
          </a:xfrm>
          <a:ln/>
        </p:spPr>
      </p:sp>
      <p:sp>
        <p:nvSpPr>
          <p:cNvPr id="472067" name="Rectangle 3"/>
          <p:cNvSpPr>
            <a:spLocks noGrp="1" noChangeArrowheads="1"/>
          </p:cNvSpPr>
          <p:nvPr>
            <p:ph type="body" idx="1"/>
          </p:nvPr>
        </p:nvSpPr>
        <p:spPr>
          <a:xfrm>
            <a:off x="685800" y="4343400"/>
            <a:ext cx="5486400" cy="4116388"/>
          </a:xfrm>
        </p:spPr>
        <p:txBody>
          <a:bodyPr/>
          <a:lstStyle/>
          <a:p>
            <a:endParaRPr lang="en-US"/>
          </a:p>
        </p:txBody>
      </p:sp>
    </p:spTree>
    <p:extLst>
      <p:ext uri="{BB962C8B-B14F-4D97-AF65-F5344CB8AC3E}">
        <p14:creationId xmlns:p14="http://schemas.microsoft.com/office/powerpoint/2010/main" val="306610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DFC02-6E64-43AE-916F-1DB0E636A4A8}" type="slidenum">
              <a:rPr lang="en-US"/>
              <a:pPr/>
              <a:t>28</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xfrm>
            <a:off x="914400" y="4343400"/>
            <a:ext cx="5029200" cy="4114800"/>
          </a:xfrm>
        </p:spPr>
        <p:txBody>
          <a:bodyPr/>
          <a:lstStyle/>
          <a:p>
            <a:r>
              <a:rPr lang="en-US"/>
              <a:t>Possibly different codes at each replica</a:t>
            </a:r>
          </a:p>
        </p:txBody>
      </p:sp>
    </p:spTree>
    <p:extLst>
      <p:ext uri="{BB962C8B-B14F-4D97-AF65-F5344CB8AC3E}">
        <p14:creationId xmlns:p14="http://schemas.microsoft.com/office/powerpoint/2010/main" val="231952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55</a:t>
            </a:fld>
            <a:endParaRPr lang="en-US"/>
          </a:p>
        </p:txBody>
      </p:sp>
    </p:spTree>
    <p:extLst>
      <p:ext uri="{BB962C8B-B14F-4D97-AF65-F5344CB8AC3E}">
        <p14:creationId xmlns:p14="http://schemas.microsoft.com/office/powerpoint/2010/main" val="125825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58</a:t>
            </a:fld>
            <a:endParaRPr lang="en-US"/>
          </a:p>
        </p:txBody>
      </p:sp>
    </p:spTree>
    <p:extLst>
      <p:ext uri="{BB962C8B-B14F-4D97-AF65-F5344CB8AC3E}">
        <p14:creationId xmlns:p14="http://schemas.microsoft.com/office/powerpoint/2010/main" val="3644298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59</a:t>
            </a:fld>
            <a:endParaRPr lang="en-US"/>
          </a:p>
        </p:txBody>
      </p:sp>
    </p:spTree>
    <p:extLst>
      <p:ext uri="{BB962C8B-B14F-4D97-AF65-F5344CB8AC3E}">
        <p14:creationId xmlns:p14="http://schemas.microsoft.com/office/powerpoint/2010/main" val="365386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60</a:t>
            </a:fld>
            <a:endParaRPr lang="en-US"/>
          </a:p>
        </p:txBody>
      </p:sp>
    </p:spTree>
    <p:extLst>
      <p:ext uri="{BB962C8B-B14F-4D97-AF65-F5344CB8AC3E}">
        <p14:creationId xmlns:p14="http://schemas.microsoft.com/office/powerpoint/2010/main" val="492302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61</a:t>
            </a:fld>
            <a:endParaRPr lang="en-US"/>
          </a:p>
        </p:txBody>
      </p:sp>
    </p:spTree>
    <p:extLst>
      <p:ext uri="{BB962C8B-B14F-4D97-AF65-F5344CB8AC3E}">
        <p14:creationId xmlns:p14="http://schemas.microsoft.com/office/powerpoint/2010/main" val="429158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62</a:t>
            </a:fld>
            <a:endParaRPr lang="en-US"/>
          </a:p>
        </p:txBody>
      </p:sp>
    </p:spTree>
    <p:extLst>
      <p:ext uri="{BB962C8B-B14F-4D97-AF65-F5344CB8AC3E}">
        <p14:creationId xmlns:p14="http://schemas.microsoft.com/office/powerpoint/2010/main" val="1559982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63</a:t>
            </a:fld>
            <a:endParaRPr lang="en-US"/>
          </a:p>
        </p:txBody>
      </p:sp>
    </p:spTree>
    <p:extLst>
      <p:ext uri="{BB962C8B-B14F-4D97-AF65-F5344CB8AC3E}">
        <p14:creationId xmlns:p14="http://schemas.microsoft.com/office/powerpoint/2010/main" val="3418746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64</a:t>
            </a:fld>
            <a:endParaRPr lang="en-US"/>
          </a:p>
        </p:txBody>
      </p:sp>
    </p:spTree>
    <p:extLst>
      <p:ext uri="{BB962C8B-B14F-4D97-AF65-F5344CB8AC3E}">
        <p14:creationId xmlns:p14="http://schemas.microsoft.com/office/powerpoint/2010/main" val="24013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F8B75-2B78-4DD8-A258-067023C55CC7}" type="slidenum">
              <a:rPr lang="en-US"/>
              <a:pPr/>
              <a:t>17</a:t>
            </a:fld>
            <a:endParaRPr lang="en-US"/>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8436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7BC37-3737-4A43-AF79-D6B91DB19D4C}" type="slidenum">
              <a:rPr lang="en-US" smtClean="0"/>
              <a:t>81</a:t>
            </a:fld>
            <a:endParaRPr lang="en-US"/>
          </a:p>
        </p:txBody>
      </p:sp>
    </p:spTree>
    <p:extLst>
      <p:ext uri="{BB962C8B-B14F-4D97-AF65-F5344CB8AC3E}">
        <p14:creationId xmlns:p14="http://schemas.microsoft.com/office/powerpoint/2010/main" val="2749512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7BC37-3737-4A43-AF79-D6B91DB19D4C}" type="slidenum">
              <a:rPr lang="en-US" smtClean="0"/>
              <a:t>82</a:t>
            </a:fld>
            <a:endParaRPr lang="en-US"/>
          </a:p>
        </p:txBody>
      </p:sp>
    </p:spTree>
    <p:extLst>
      <p:ext uri="{BB962C8B-B14F-4D97-AF65-F5344CB8AC3E}">
        <p14:creationId xmlns:p14="http://schemas.microsoft.com/office/powerpoint/2010/main" val="593293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7BC37-3737-4A43-AF79-D6B91DB19D4C}" type="slidenum">
              <a:rPr lang="en-US" smtClean="0"/>
              <a:t>83</a:t>
            </a:fld>
            <a:endParaRPr lang="en-US"/>
          </a:p>
        </p:txBody>
      </p:sp>
    </p:spTree>
    <p:extLst>
      <p:ext uri="{BB962C8B-B14F-4D97-AF65-F5344CB8AC3E}">
        <p14:creationId xmlns:p14="http://schemas.microsoft.com/office/powerpoint/2010/main" val="2976345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7BC37-3737-4A43-AF79-D6B91DB19D4C}" type="slidenum">
              <a:rPr lang="en-US" smtClean="0"/>
              <a:t>85</a:t>
            </a:fld>
            <a:endParaRPr lang="en-US"/>
          </a:p>
        </p:txBody>
      </p:sp>
    </p:spTree>
    <p:extLst>
      <p:ext uri="{BB962C8B-B14F-4D97-AF65-F5344CB8AC3E}">
        <p14:creationId xmlns:p14="http://schemas.microsoft.com/office/powerpoint/2010/main" val="248541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DC37F-DDB1-46B1-A5BE-70DD790C372B}" type="slidenum">
              <a:rPr lang="en-US"/>
              <a:pPr/>
              <a:t>18</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742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4E63A-F904-44AC-8295-2807B9A6B2B9}" type="slidenum">
              <a:rPr lang="en-US"/>
              <a:pPr/>
              <a:t>19</a:t>
            </a:fld>
            <a:endParaRPr lang="en-US"/>
          </a:p>
        </p:txBody>
      </p:sp>
      <p:sp>
        <p:nvSpPr>
          <p:cNvPr id="463874" name="Rectangle 2"/>
          <p:cNvSpPr>
            <a:spLocks noGrp="1" noRot="1" noChangeAspect="1" noChangeArrowheads="1" noTextEdit="1"/>
          </p:cNvSpPr>
          <p:nvPr>
            <p:ph type="sldImg"/>
          </p:nvPr>
        </p:nvSpPr>
        <p:spPr>
          <a:xfrm>
            <a:off x="381000" y="684213"/>
            <a:ext cx="6096000" cy="3429000"/>
          </a:xfrm>
          <a:ln/>
        </p:spPr>
      </p:sp>
      <p:sp>
        <p:nvSpPr>
          <p:cNvPr id="463875" name="Rectangle 3"/>
          <p:cNvSpPr>
            <a:spLocks noGrp="1" noChangeArrowheads="1"/>
          </p:cNvSpPr>
          <p:nvPr>
            <p:ph type="body" idx="1"/>
          </p:nvPr>
        </p:nvSpPr>
        <p:spPr>
          <a:xfrm>
            <a:off x="685800" y="4343400"/>
            <a:ext cx="5486400" cy="4116388"/>
          </a:xfrm>
        </p:spPr>
        <p:txBody>
          <a:bodyPr/>
          <a:lstStyle/>
          <a:p>
            <a:endParaRPr lang="en-US"/>
          </a:p>
        </p:txBody>
      </p:sp>
    </p:spTree>
    <p:extLst>
      <p:ext uri="{BB962C8B-B14F-4D97-AF65-F5344CB8AC3E}">
        <p14:creationId xmlns:p14="http://schemas.microsoft.com/office/powerpoint/2010/main" val="189902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957C4-D559-4198-AAA4-C1387EAAD887}" type="slidenum">
              <a:rPr lang="en-US"/>
              <a:pPr/>
              <a:t>20</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040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F0477E-9567-4C9A-A1A5-F366F51A661C}" type="slidenum">
              <a:rPr lang="en-US"/>
              <a:pPr/>
              <a:t>22</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7460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E1EAD-07DD-41E5-84C7-0C82A6D8C812}" type="slidenum">
              <a:rPr lang="en-US"/>
              <a:pPr/>
              <a:t>23</a:t>
            </a:fld>
            <a:endParaRPr lang="en-US"/>
          </a:p>
        </p:txBody>
      </p:sp>
      <p:sp>
        <p:nvSpPr>
          <p:cNvPr id="484354" name="Rectangle 2"/>
          <p:cNvSpPr>
            <a:spLocks noGrp="1" noRot="1" noChangeAspect="1" noChangeArrowheads="1" noTextEdit="1"/>
          </p:cNvSpPr>
          <p:nvPr>
            <p:ph type="sldImg"/>
          </p:nvPr>
        </p:nvSpPr>
        <p:spPr>
          <a:xfrm>
            <a:off x="381000" y="684213"/>
            <a:ext cx="6096000" cy="3429000"/>
          </a:xfrm>
          <a:ln/>
        </p:spPr>
      </p:sp>
      <p:sp>
        <p:nvSpPr>
          <p:cNvPr id="484355" name="Rectangle 3"/>
          <p:cNvSpPr>
            <a:spLocks noGrp="1" noChangeArrowheads="1"/>
          </p:cNvSpPr>
          <p:nvPr>
            <p:ph type="body" idx="1"/>
          </p:nvPr>
        </p:nvSpPr>
        <p:spPr>
          <a:xfrm>
            <a:off x="685800" y="4343400"/>
            <a:ext cx="5486400" cy="4116388"/>
          </a:xfrm>
        </p:spPr>
        <p:txBody>
          <a:bodyPr/>
          <a:lstStyle/>
          <a:p>
            <a:endParaRPr lang="en-US"/>
          </a:p>
        </p:txBody>
      </p:sp>
    </p:spTree>
    <p:extLst>
      <p:ext uri="{BB962C8B-B14F-4D97-AF65-F5344CB8AC3E}">
        <p14:creationId xmlns:p14="http://schemas.microsoft.com/office/powerpoint/2010/main" val="171757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2DB63-0748-48B1-B811-74A1B5E06EE6}" type="slidenum">
              <a:rPr lang="en-US"/>
              <a:pPr/>
              <a:t>24</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817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FAEC5-0A52-44BA-B14A-AE44C3208858}" type="slidenum">
              <a:rPr lang="en-US"/>
              <a:pPr/>
              <a:t>25</a:t>
            </a:fld>
            <a:endParaRPr lang="en-US"/>
          </a:p>
        </p:txBody>
      </p:sp>
      <p:sp>
        <p:nvSpPr>
          <p:cNvPr id="470018" name="Rectangle 2"/>
          <p:cNvSpPr>
            <a:spLocks noGrp="1" noRot="1" noChangeAspect="1" noChangeArrowheads="1" noTextEdit="1"/>
          </p:cNvSpPr>
          <p:nvPr>
            <p:ph type="sldImg"/>
          </p:nvPr>
        </p:nvSpPr>
        <p:spPr>
          <a:xfrm>
            <a:off x="358775" y="712788"/>
            <a:ext cx="6142038" cy="3455987"/>
          </a:xfrm>
          <a:ln/>
        </p:spPr>
      </p:sp>
      <p:sp>
        <p:nvSpPr>
          <p:cNvPr id="470019" name="Rectangle 3"/>
          <p:cNvSpPr>
            <a:spLocks noGrp="1" noChangeArrowheads="1"/>
          </p:cNvSpPr>
          <p:nvPr>
            <p:ph type="body" idx="1"/>
          </p:nvPr>
        </p:nvSpPr>
        <p:spPr>
          <a:xfrm>
            <a:off x="914400" y="4367213"/>
            <a:ext cx="5029200" cy="4064000"/>
          </a:xfrm>
        </p:spPr>
        <p:txBody>
          <a:bodyPr/>
          <a:lstStyle/>
          <a:p>
            <a:endParaRPr lang="en-US"/>
          </a:p>
        </p:txBody>
      </p:sp>
    </p:spTree>
    <p:extLst>
      <p:ext uri="{BB962C8B-B14F-4D97-AF65-F5344CB8AC3E}">
        <p14:creationId xmlns:p14="http://schemas.microsoft.com/office/powerpoint/2010/main" val="2651458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8651" name="Picture 43" descr="37-degree-pos-tri-logo"/>
          <p:cNvPicPr>
            <a:picLocks noChangeAspect="1" noChangeArrowheads="1"/>
          </p:cNvPicPr>
          <p:nvPr/>
        </p:nvPicPr>
        <p:blipFill>
          <a:blip r:embed="rId2">
            <a:extLst>
              <a:ext uri="{28A0092B-C50C-407E-A947-70E740481C1C}">
                <a14:useLocalDpi xmlns:a14="http://schemas.microsoft.com/office/drawing/2010/main" val="0"/>
              </a:ext>
            </a:extLst>
          </a:blip>
          <a:srcRect r="25000" b="24518"/>
          <a:stretch>
            <a:fillRect/>
          </a:stretch>
        </p:blipFill>
        <p:spPr bwMode="auto">
          <a:xfrm>
            <a:off x="4762501" y="1882776"/>
            <a:ext cx="7429500" cy="4975225"/>
          </a:xfrm>
          <a:prstGeom prst="rect">
            <a:avLst/>
          </a:prstGeom>
          <a:noFill/>
          <a:extLst>
            <a:ext uri="{909E8E84-426E-40DD-AFC4-6F175D3DCCD1}">
              <a14:hiddenFill xmlns:a14="http://schemas.microsoft.com/office/drawing/2010/main">
                <a:solidFill>
                  <a:srgbClr val="FFFFFF"/>
                </a:solidFill>
              </a14:hiddenFill>
            </a:ext>
          </a:extLst>
        </p:spPr>
      </p:pic>
      <p:sp>
        <p:nvSpPr>
          <p:cNvPr id="68611" name="Rectangle 3"/>
          <p:cNvSpPr>
            <a:spLocks noGrp="1" noChangeArrowheads="1"/>
          </p:cNvSpPr>
          <p:nvPr>
            <p:ph type="subTitle" idx="1"/>
          </p:nvPr>
        </p:nvSpPr>
        <p:spPr>
          <a:xfrm>
            <a:off x="243418" y="528639"/>
            <a:ext cx="10358967" cy="530225"/>
          </a:xfrm>
        </p:spPr>
        <p:txBody>
          <a:bodyPr anchor="b"/>
          <a:lstStyle>
            <a:lvl1pPr marL="0" indent="0">
              <a:buFont typeface="Wingdings" panose="05000000000000000000" pitchFamily="2" charset="2"/>
              <a:buNone/>
              <a:defRPr sz="1100"/>
            </a:lvl1pPr>
          </a:lstStyle>
          <a:p>
            <a:pPr lvl="0"/>
            <a:r>
              <a:rPr lang="en-US" noProof="0"/>
              <a:t>Click to edit Master subtitle style</a:t>
            </a:r>
          </a:p>
        </p:txBody>
      </p:sp>
      <p:sp>
        <p:nvSpPr>
          <p:cNvPr id="68643" name="Rectangle 35"/>
          <p:cNvSpPr>
            <a:spLocks noGrp="1" noChangeArrowheads="1"/>
          </p:cNvSpPr>
          <p:nvPr>
            <p:ph type="ctrTitle"/>
          </p:nvPr>
        </p:nvSpPr>
        <p:spPr>
          <a:xfrm>
            <a:off x="186267" y="1235076"/>
            <a:ext cx="9201151" cy="2193925"/>
          </a:xfrm>
        </p:spPr>
        <p:txBody>
          <a:bodyPr anchor="b"/>
          <a:lstStyle>
            <a:lvl1pPr>
              <a:defRPr sz="3500">
                <a:solidFill>
                  <a:schemeClr val="tx1"/>
                </a:solidFill>
              </a:defRPr>
            </a:lvl1pPr>
          </a:lstStyle>
          <a:p>
            <a:pPr lvl="0"/>
            <a:r>
              <a:rPr lang="en-US" noProof="0"/>
              <a:t>Click to edit Master title style</a:t>
            </a:r>
          </a:p>
        </p:txBody>
      </p:sp>
      <p:sp>
        <p:nvSpPr>
          <p:cNvPr id="15" name="Rectangle 6"/>
          <p:cNvSpPr>
            <a:spLocks noChangeArrowheads="1"/>
          </p:cNvSpPr>
          <p:nvPr/>
        </p:nvSpPr>
        <p:spPr bwMode="black">
          <a:xfrm>
            <a:off x="243417" y="6462713"/>
            <a:ext cx="1828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100000"/>
              </a:lnSpc>
            </a:pPr>
            <a:r>
              <a:rPr lang="en-US" sz="800" dirty="0">
                <a:solidFill>
                  <a:schemeClr val="tx1"/>
                </a:solidFill>
              </a:rPr>
              <a:t>© 2019 IBM Corporation</a:t>
            </a:r>
            <a:endParaRPr lang="en-US" sz="1800" dirty="0">
              <a:solidFill>
                <a:schemeClr val="tx1"/>
              </a:solidFill>
            </a:endParaRPr>
          </a:p>
        </p:txBody>
      </p:sp>
    </p:spTree>
    <p:extLst>
      <p:ext uri="{BB962C8B-B14F-4D97-AF65-F5344CB8AC3E}">
        <p14:creationId xmlns:p14="http://schemas.microsoft.com/office/powerpoint/2010/main" val="2667274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3417" y="1464470"/>
            <a:ext cx="11582400" cy="4890294"/>
          </a:xfrm>
        </p:spPr>
        <p:txBody>
          <a:bodyPr/>
          <a:lstStyle>
            <a:lvl1pPr>
              <a:defRPr sz="2000"/>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1DA27F3E-5E11-7C4B-9E44-400A622D663D}" type="slidenum">
              <a:rPr lang="en-US" smtClean="0"/>
              <a:t>‹#›</a:t>
            </a:fld>
            <a:endParaRPr lang="en-US" dirty="0"/>
          </a:p>
        </p:txBody>
      </p:sp>
      <p:sp>
        <p:nvSpPr>
          <p:cNvPr id="5" name="Footer Placeholder 4"/>
          <p:cNvSpPr>
            <a:spLocks noGrp="1"/>
          </p:cNvSpPr>
          <p:nvPr>
            <p:ph type="ftr" sz="quarter" idx="11"/>
          </p:nvPr>
        </p:nvSpPr>
        <p:spPr/>
        <p:txBody>
          <a:bodyPr/>
          <a:lstStyle>
            <a:lvl1pPr>
              <a:defRPr/>
            </a:lvl1pPr>
          </a:lstStyle>
          <a:p>
            <a:r>
              <a:rPr lang="en-US" dirty="0"/>
              <a:t>IBM Confidential</a:t>
            </a:r>
          </a:p>
        </p:txBody>
      </p:sp>
      <p:sp>
        <p:nvSpPr>
          <p:cNvPr id="6" name="Date Placeholder 5"/>
          <p:cNvSpPr>
            <a:spLocks noGrp="1"/>
          </p:cNvSpPr>
          <p:nvPr>
            <p:ph type="dt" sz="half" idx="12"/>
          </p:nvPr>
        </p:nvSpPr>
        <p:spPr/>
        <p:txBody>
          <a:bodyPr/>
          <a:lstStyle>
            <a:lvl1pPr>
              <a:defRPr/>
            </a:lvl1pPr>
          </a:lstStyle>
          <a:p>
            <a:fld id="{CB58386F-3B9D-C04C-A8BF-86415455C3C8}" type="datetimeFigureOut">
              <a:rPr lang="en-US" smtClean="0"/>
              <a:t>12/16/19</a:t>
            </a:fld>
            <a:endParaRPr lang="en-US" dirty="0"/>
          </a:p>
        </p:txBody>
      </p:sp>
    </p:spTree>
    <p:extLst>
      <p:ext uri="{BB962C8B-B14F-4D97-AF65-F5344CB8AC3E}">
        <p14:creationId xmlns:p14="http://schemas.microsoft.com/office/powerpoint/2010/main" val="77352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548533" cy="1231900"/>
          </a:xfrm>
        </p:spPr>
        <p:txBody>
          <a:bodyPr/>
          <a:lstStyle/>
          <a:p>
            <a:r>
              <a:rPr lang="en-US"/>
              <a:t>Click to edit Master title style</a:t>
            </a:r>
          </a:p>
        </p:txBody>
      </p:sp>
      <p:sp>
        <p:nvSpPr>
          <p:cNvPr id="3" name="Text Placeholder 2"/>
          <p:cNvSpPr>
            <a:spLocks noGrp="1"/>
          </p:cNvSpPr>
          <p:nvPr>
            <p:ph type="body" sz="half" idx="1"/>
          </p:nvPr>
        </p:nvSpPr>
        <p:spPr>
          <a:xfrm>
            <a:off x="304800" y="1066800"/>
            <a:ext cx="56642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72200" y="1066800"/>
            <a:ext cx="56642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72200" y="3771900"/>
            <a:ext cx="56642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6575426"/>
            <a:ext cx="3505200" cy="282575"/>
          </a:xfrm>
        </p:spPr>
        <p:txBody>
          <a:bodyPr/>
          <a:lstStyle>
            <a:lvl1pPr>
              <a:defRPr/>
            </a:lvl1pPr>
          </a:lstStyle>
          <a:p>
            <a:fld id="{8098456E-21EE-4877-8FBF-3F91F0DC4E43}" type="datetime3">
              <a:rPr lang="en-US"/>
              <a:pPr/>
              <a:t>16 December 2019</a:t>
            </a:fld>
            <a:endParaRPr lang="en-US"/>
          </a:p>
        </p:txBody>
      </p:sp>
      <p:sp>
        <p:nvSpPr>
          <p:cNvPr id="7" name="Footer Placeholder 6"/>
          <p:cNvSpPr>
            <a:spLocks noGrp="1"/>
          </p:cNvSpPr>
          <p:nvPr>
            <p:ph type="ftr" sz="quarter" idx="11"/>
          </p:nvPr>
        </p:nvSpPr>
        <p:spPr>
          <a:xfrm>
            <a:off x="3302000" y="6559550"/>
            <a:ext cx="6993467" cy="298450"/>
          </a:xfrm>
        </p:spPr>
        <p:txBody>
          <a:bodyPr/>
          <a:lstStyle>
            <a:lvl1pPr>
              <a:defRPr/>
            </a:lvl1pPr>
          </a:lstStyle>
          <a:p>
            <a:endParaRPr lang="en-US"/>
          </a:p>
        </p:txBody>
      </p:sp>
      <p:sp>
        <p:nvSpPr>
          <p:cNvPr id="8" name="Slide Number Placeholder 7"/>
          <p:cNvSpPr>
            <a:spLocks noGrp="1"/>
          </p:cNvSpPr>
          <p:nvPr>
            <p:ph type="sldNum" sz="quarter" idx="12"/>
          </p:nvPr>
        </p:nvSpPr>
        <p:spPr>
          <a:xfrm>
            <a:off x="304800" y="6575426"/>
            <a:ext cx="1066800" cy="282575"/>
          </a:xfrm>
        </p:spPr>
        <p:txBody>
          <a:bodyPr/>
          <a:lstStyle>
            <a:lvl1pPr>
              <a:defRPr/>
            </a:lvl1pPr>
          </a:lstStyle>
          <a:p>
            <a:fld id="{45B16F07-B455-4196-8B5E-6304247A45FA}" type="slidenum">
              <a:rPr lang="en-US"/>
              <a:pPr/>
              <a:t>‹#›</a:t>
            </a:fld>
            <a:endParaRPr lang="en-US"/>
          </a:p>
        </p:txBody>
      </p:sp>
    </p:spTree>
    <p:extLst>
      <p:ext uri="{BB962C8B-B14F-4D97-AF65-F5344CB8AC3E}">
        <p14:creationId xmlns:p14="http://schemas.microsoft.com/office/powerpoint/2010/main" val="156563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3200" y="152400"/>
            <a:ext cx="11548533" cy="1231900"/>
          </a:xfrm>
        </p:spPr>
        <p:txBody>
          <a:bodyPr/>
          <a:lstStyle/>
          <a:p>
            <a:r>
              <a:rPr lang="en-US"/>
              <a:t>Click to edit Master title style</a:t>
            </a:r>
          </a:p>
        </p:txBody>
      </p:sp>
      <p:sp>
        <p:nvSpPr>
          <p:cNvPr id="3" name="Content Placeholder 2"/>
          <p:cNvSpPr>
            <a:spLocks noGrp="1"/>
          </p:cNvSpPr>
          <p:nvPr>
            <p:ph sz="quarter" idx="1"/>
          </p:nvPr>
        </p:nvSpPr>
        <p:spPr>
          <a:xfrm>
            <a:off x="304800" y="1066800"/>
            <a:ext cx="56642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72200" y="1066800"/>
            <a:ext cx="56642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3771900"/>
            <a:ext cx="56642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3771900"/>
            <a:ext cx="56642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371600" y="6575426"/>
            <a:ext cx="3505200" cy="282575"/>
          </a:xfrm>
        </p:spPr>
        <p:txBody>
          <a:bodyPr/>
          <a:lstStyle>
            <a:lvl1pPr>
              <a:defRPr/>
            </a:lvl1pPr>
          </a:lstStyle>
          <a:p>
            <a:fld id="{60CCEB81-1A40-4661-82B8-E02666CA1961}" type="datetime3">
              <a:rPr lang="en-US"/>
              <a:pPr/>
              <a:t>16 December 2019</a:t>
            </a:fld>
            <a:endParaRPr lang="en-US"/>
          </a:p>
        </p:txBody>
      </p:sp>
      <p:sp>
        <p:nvSpPr>
          <p:cNvPr id="8" name="Footer Placeholder 7"/>
          <p:cNvSpPr>
            <a:spLocks noGrp="1"/>
          </p:cNvSpPr>
          <p:nvPr>
            <p:ph type="ftr" sz="quarter" idx="11"/>
          </p:nvPr>
        </p:nvSpPr>
        <p:spPr>
          <a:xfrm>
            <a:off x="3302000" y="6559550"/>
            <a:ext cx="6993467" cy="298450"/>
          </a:xfrm>
        </p:spPr>
        <p:txBody>
          <a:bodyPr/>
          <a:lstStyle>
            <a:lvl1pPr>
              <a:defRPr/>
            </a:lvl1pPr>
          </a:lstStyle>
          <a:p>
            <a:endParaRPr lang="en-US"/>
          </a:p>
        </p:txBody>
      </p:sp>
      <p:sp>
        <p:nvSpPr>
          <p:cNvPr id="9" name="Slide Number Placeholder 8"/>
          <p:cNvSpPr>
            <a:spLocks noGrp="1"/>
          </p:cNvSpPr>
          <p:nvPr>
            <p:ph type="sldNum" sz="quarter" idx="12"/>
          </p:nvPr>
        </p:nvSpPr>
        <p:spPr>
          <a:xfrm>
            <a:off x="304800" y="6575426"/>
            <a:ext cx="1066800" cy="282575"/>
          </a:xfrm>
        </p:spPr>
        <p:txBody>
          <a:bodyPr/>
          <a:lstStyle>
            <a:lvl1pPr>
              <a:defRPr/>
            </a:lvl1pPr>
          </a:lstStyle>
          <a:p>
            <a:fld id="{8AF5E02C-168B-4EF2-A101-9CD0CA60B5B7}" type="slidenum">
              <a:rPr lang="en-US"/>
              <a:pPr/>
              <a:t>‹#›</a:t>
            </a:fld>
            <a:endParaRPr lang="en-US"/>
          </a:p>
        </p:txBody>
      </p:sp>
    </p:spTree>
    <p:extLst>
      <p:ext uri="{BB962C8B-B14F-4D97-AF65-F5344CB8AC3E}">
        <p14:creationId xmlns:p14="http://schemas.microsoft.com/office/powerpoint/2010/main" val="209939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31801" y="188913"/>
            <a:ext cx="11425767" cy="647700"/>
          </a:xfrm>
        </p:spPr>
        <p:txBody>
          <a:bodyPr/>
          <a:lstStyle/>
          <a:p>
            <a:r>
              <a:rPr lang="de-DE"/>
              <a:t>Click to edit Master title style</a:t>
            </a:r>
            <a:endParaRPr lang="en-US"/>
          </a:p>
        </p:txBody>
      </p:sp>
      <p:sp>
        <p:nvSpPr>
          <p:cNvPr id="6" name="Content Placeholder 2"/>
          <p:cNvSpPr>
            <a:spLocks noGrp="1"/>
          </p:cNvSpPr>
          <p:nvPr>
            <p:ph idx="1"/>
          </p:nvPr>
        </p:nvSpPr>
        <p:spPr>
          <a:xfrm>
            <a:off x="334434" y="1125538"/>
            <a:ext cx="11523133" cy="5111750"/>
          </a:xfrm>
        </p:spPr>
        <p:txBody>
          <a:bodyPr/>
          <a:lstStyle>
            <a:lvl1pPr>
              <a:defRPr sz="2400"/>
            </a:lvl1pPr>
            <a:lvl2pPr>
              <a:defRPr sz="2000"/>
            </a:lvl2pPr>
            <a:lvl3pPr>
              <a:defRPr sz="1800"/>
            </a:lvl3pPr>
            <a:lvl4pPr>
              <a:defRPr sz="1600"/>
            </a:lvl4pPr>
            <a:lvl5pPr>
              <a:defRPr sz="1400"/>
            </a:lvl5p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endParaRPr lang="en-US" dirty="0"/>
          </a:p>
        </p:txBody>
      </p:sp>
      <p:sp>
        <p:nvSpPr>
          <p:cNvPr id="7" name="Rectangle 8"/>
          <p:cNvSpPr>
            <a:spLocks noGrp="1" noChangeArrowheads="1"/>
          </p:cNvSpPr>
          <p:nvPr>
            <p:ph type="dt" sz="half" idx="10"/>
          </p:nvPr>
        </p:nvSpPr>
        <p:spPr>
          <a:xfrm>
            <a:off x="406400" y="6477000"/>
            <a:ext cx="1439333" cy="196850"/>
          </a:xfrm>
          <a:ln/>
        </p:spPr>
        <p:txBody>
          <a:bodyPr/>
          <a:lstStyle>
            <a:lvl1pPr>
              <a:defRPr/>
            </a:lvl1pPr>
          </a:lstStyle>
          <a:p>
            <a:fld id="{DD4B934D-5BB5-4243-B8FF-E256738E8D54}" type="datetime1">
              <a:rPr lang="de-DE"/>
              <a:pPr/>
              <a:t>16.12.19</a:t>
            </a:fld>
            <a:endParaRPr lang="fr-FR"/>
          </a:p>
        </p:txBody>
      </p:sp>
      <p:sp>
        <p:nvSpPr>
          <p:cNvPr id="8" name="Rectangle 9"/>
          <p:cNvSpPr>
            <a:spLocks noGrp="1" noChangeArrowheads="1"/>
          </p:cNvSpPr>
          <p:nvPr>
            <p:ph type="ftr" sz="quarter" idx="11"/>
          </p:nvPr>
        </p:nvSpPr>
        <p:spPr>
          <a:xfrm>
            <a:off x="3759200" y="6524626"/>
            <a:ext cx="4876800" cy="333375"/>
          </a:xfrm>
          <a:ln/>
        </p:spPr>
        <p:txBody>
          <a:bodyPr/>
          <a:lstStyle>
            <a:lvl1pPr>
              <a:defRPr/>
            </a:lvl1pPr>
          </a:lstStyle>
          <a:p>
            <a:r>
              <a:rPr lang="fr-FR" dirty="0"/>
              <a:t>METIS 2011     M. </a:t>
            </a:r>
            <a:r>
              <a:rPr lang="fr-FR" dirty="0" err="1"/>
              <a:t>Vukolic</a:t>
            </a:r>
            <a:r>
              <a:rPr lang="sr-Latn-CS" dirty="0"/>
              <a:t>: </a:t>
            </a:r>
            <a:r>
              <a:rPr lang="en-US" dirty="0"/>
              <a:t>Intrusion-Tolerant replication</a:t>
            </a:r>
            <a:endParaRPr lang="fr-FR" dirty="0"/>
          </a:p>
        </p:txBody>
      </p:sp>
      <p:sp>
        <p:nvSpPr>
          <p:cNvPr id="9" name="Rectangle 10"/>
          <p:cNvSpPr>
            <a:spLocks noGrp="1" noChangeArrowheads="1"/>
          </p:cNvSpPr>
          <p:nvPr>
            <p:ph type="sldNum" sz="quarter" idx="12"/>
          </p:nvPr>
        </p:nvSpPr>
        <p:spPr>
          <a:xfrm>
            <a:off x="9347200" y="6477000"/>
            <a:ext cx="958851" cy="196850"/>
          </a:xfrm>
          <a:ln/>
        </p:spPr>
        <p:txBody>
          <a:bodyPr/>
          <a:lstStyle>
            <a:lvl1pPr>
              <a:defRPr/>
            </a:lvl1pPr>
          </a:lstStyle>
          <a:p>
            <a:fld id="{1BF42408-2616-4508-8D53-7ECB2ACB5E88}" type="slidenum">
              <a:rPr lang="fr-FR"/>
              <a:pPr/>
              <a:t>‹#›</a:t>
            </a:fld>
            <a:endParaRPr lang="fr-FR" dirty="0"/>
          </a:p>
        </p:txBody>
      </p:sp>
    </p:spTree>
    <p:extLst>
      <p:ext uri="{BB962C8B-B14F-4D97-AF65-F5344CB8AC3E}">
        <p14:creationId xmlns:p14="http://schemas.microsoft.com/office/powerpoint/2010/main" val="17582243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98" name="Picture 14" descr="blue-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0534" y="227014"/>
            <a:ext cx="783167" cy="238125"/>
          </a:xfrm>
          <a:prstGeom prst="rect">
            <a:avLst/>
          </a:prstGeom>
          <a:noFill/>
          <a:extLst>
            <a:ext uri="{909E8E84-426E-40DD-AFC4-6F175D3DCCD1}">
              <a14:hiddenFill xmlns:a14="http://schemas.microsoft.com/office/drawing/2010/main">
                <a:solidFill>
                  <a:srgbClr val="FFFFFF"/>
                </a:solidFill>
              </a14:hiddenFill>
            </a:ext>
          </a:extLst>
        </p:spPr>
      </p:pic>
      <p:sp>
        <p:nvSpPr>
          <p:cNvPr id="67587" name="Rectangle 3"/>
          <p:cNvSpPr>
            <a:spLocks noGrp="1" noChangeArrowheads="1"/>
          </p:cNvSpPr>
          <p:nvPr>
            <p:ph type="body" idx="1"/>
          </p:nvPr>
        </p:nvSpPr>
        <p:spPr bwMode="auto">
          <a:xfrm>
            <a:off x="243417" y="1874839"/>
            <a:ext cx="115824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7588" name="Line 4"/>
          <p:cNvSpPr>
            <a:spLocks noChangeShapeType="1"/>
          </p:cNvSpPr>
          <p:nvPr/>
        </p:nvSpPr>
        <p:spPr bwMode="auto">
          <a:xfrm flipV="1">
            <a:off x="366185" y="549275"/>
            <a:ext cx="11459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 name="Rectangle 6"/>
          <p:cNvSpPr>
            <a:spLocks noChangeArrowheads="1"/>
          </p:cNvSpPr>
          <p:nvPr/>
        </p:nvSpPr>
        <p:spPr bwMode="black">
          <a:xfrm>
            <a:off x="10119784" y="6537325"/>
            <a:ext cx="1828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a:lnSpc>
                <a:spcPct val="100000"/>
              </a:lnSpc>
            </a:pPr>
            <a:r>
              <a:rPr lang="en-US" sz="800" dirty="0">
                <a:solidFill>
                  <a:schemeClr val="tx1"/>
                </a:solidFill>
              </a:rPr>
              <a:t>© 2019 IBM Corporation</a:t>
            </a:r>
            <a:endParaRPr lang="en-US" sz="1800" dirty="0">
              <a:solidFill>
                <a:schemeClr val="tx1"/>
              </a:solidFill>
            </a:endParaRPr>
          </a:p>
        </p:txBody>
      </p:sp>
      <p:sp>
        <p:nvSpPr>
          <p:cNvPr id="67591" name="Rectangle 7"/>
          <p:cNvSpPr>
            <a:spLocks noGrp="1" noChangeArrowheads="1"/>
          </p:cNvSpPr>
          <p:nvPr>
            <p:ph type="sldNum" sz="quarter" idx="4"/>
          </p:nvPr>
        </p:nvSpPr>
        <p:spPr bwMode="black">
          <a:xfrm>
            <a:off x="243418" y="6537325"/>
            <a:ext cx="488949"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cs typeface="Arial" panose="020B0604020202020204" pitchFamily="34" charset="0"/>
              </a:defRPr>
            </a:lvl1pPr>
          </a:lstStyle>
          <a:p>
            <a:fld id="{1DA27F3E-5E11-7C4B-9E44-400A622D663D}" type="slidenum">
              <a:rPr lang="en-US" smtClean="0"/>
              <a:t>‹#›</a:t>
            </a:fld>
            <a:endParaRPr lang="en-US" dirty="0"/>
          </a:p>
        </p:txBody>
      </p:sp>
      <p:sp>
        <p:nvSpPr>
          <p:cNvPr id="67592" name="Rectangle 8"/>
          <p:cNvSpPr>
            <a:spLocks noGrp="1" noChangeArrowheads="1"/>
          </p:cNvSpPr>
          <p:nvPr>
            <p:ph type="ftr" sz="quarter" idx="3"/>
          </p:nvPr>
        </p:nvSpPr>
        <p:spPr bwMode="auto">
          <a:xfrm>
            <a:off x="2072217" y="6537325"/>
            <a:ext cx="79248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cs typeface="Arial" panose="020B0604020202020204" pitchFamily="34" charset="0"/>
              </a:defRPr>
            </a:lvl1pPr>
          </a:lstStyle>
          <a:p>
            <a:r>
              <a:rPr lang="en-US" dirty="0"/>
              <a:t>IBM Confidential</a:t>
            </a:r>
          </a:p>
        </p:txBody>
      </p:sp>
      <p:sp>
        <p:nvSpPr>
          <p:cNvPr id="67593" name="Rectangle 9"/>
          <p:cNvSpPr>
            <a:spLocks noGrp="1" noChangeArrowheads="1"/>
          </p:cNvSpPr>
          <p:nvPr>
            <p:ph type="dt" sz="half" idx="2"/>
          </p:nvPr>
        </p:nvSpPr>
        <p:spPr bwMode="auto">
          <a:xfrm>
            <a:off x="732367" y="6537325"/>
            <a:ext cx="1339851"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cs typeface="Arial" panose="020B0604020202020204" pitchFamily="34" charset="0"/>
              </a:defRPr>
            </a:lvl1pPr>
          </a:lstStyle>
          <a:p>
            <a:fld id="{CB58386F-3B9D-C04C-A8BF-86415455C3C8}" type="datetimeFigureOut">
              <a:rPr lang="en-US" smtClean="0"/>
              <a:t>12/16/19</a:t>
            </a:fld>
            <a:endParaRPr lang="en-US" dirty="0"/>
          </a:p>
        </p:txBody>
      </p:sp>
      <p:sp>
        <p:nvSpPr>
          <p:cNvPr id="67597" name="Rectangle 13"/>
          <p:cNvSpPr>
            <a:spLocks noGrp="1" noChangeArrowheads="1"/>
          </p:cNvSpPr>
          <p:nvPr>
            <p:ph type="title"/>
          </p:nvPr>
        </p:nvSpPr>
        <p:spPr bwMode="auto">
          <a:xfrm>
            <a:off x="243417" y="593725"/>
            <a:ext cx="1158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4269273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fontAlgn="base" hangingPunct="1">
        <a:lnSpc>
          <a:spcPct val="90000"/>
        </a:lnSpc>
        <a:spcBef>
          <a:spcPct val="0"/>
        </a:spcBef>
        <a:spcAft>
          <a:spcPct val="0"/>
        </a:spcAft>
        <a:defRPr sz="2800" kern="1200">
          <a:solidFill>
            <a:schemeClr val="tx2"/>
          </a:solidFill>
          <a:latin typeface="+mj-lt"/>
          <a:ea typeface="+mj-ea"/>
          <a:cs typeface="+mj-cs"/>
        </a:defRPr>
      </a:lvl1pPr>
      <a:lvl2pPr algn="l" rtl="0" eaLnBrk="1" fontAlgn="base" hangingPunct="1">
        <a:lnSpc>
          <a:spcPct val="90000"/>
        </a:lnSpc>
        <a:spcBef>
          <a:spcPct val="0"/>
        </a:spcBef>
        <a:spcAft>
          <a:spcPct val="0"/>
        </a:spcAft>
        <a:defRPr sz="2200">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200">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200">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200">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200">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200">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200">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200">
          <a:solidFill>
            <a:schemeClr val="tx2"/>
          </a:solidFill>
          <a:latin typeface="Arial" panose="020B0604020202020204" pitchFamily="34" charset="0"/>
        </a:defRPr>
      </a:lvl9pPr>
    </p:titleStyle>
    <p:bodyStyle>
      <a:lvl1pPr marL="342900" indent="-342900" algn="l" rtl="0" eaLnBrk="1" fontAlgn="base" hangingPunct="1">
        <a:spcBef>
          <a:spcPct val="50000"/>
        </a:spcBef>
        <a:spcAft>
          <a:spcPts val="200"/>
        </a:spcAft>
        <a:buClr>
          <a:schemeClr val="tx1"/>
        </a:buClr>
        <a:buFont typeface="Wingdings" panose="05000000000000000000" pitchFamily="2" charset="2"/>
        <a:buChar char="§"/>
        <a:defRPr sz="2000" kern="1200">
          <a:solidFill>
            <a:schemeClr val="tx1"/>
          </a:solidFill>
          <a:latin typeface="+mn-lt"/>
          <a:ea typeface="+mn-ea"/>
          <a:cs typeface="+mn-cs"/>
        </a:defRPr>
      </a:lvl1pPr>
      <a:lvl2pPr marL="631825" indent="-285750" algn="l" rtl="0" eaLnBrk="1" fontAlgn="base" hangingPunct="1">
        <a:spcBef>
          <a:spcPct val="0"/>
        </a:spcBef>
        <a:spcAft>
          <a:spcPts val="200"/>
        </a:spcAft>
        <a:buClr>
          <a:schemeClr val="tx1"/>
        </a:buClr>
        <a:buFont typeface="Arial" panose="020B0604020202020204" pitchFamily="34" charset="0"/>
        <a:buChar char="─"/>
        <a:defRPr sz="1800" kern="1200">
          <a:solidFill>
            <a:schemeClr val="tx1"/>
          </a:solidFill>
          <a:latin typeface="+mn-lt"/>
          <a:ea typeface="+mn-ea"/>
          <a:cs typeface="+mn-cs"/>
        </a:defRPr>
      </a:lvl2pPr>
      <a:lvl3pPr marL="968375" indent="-285750" algn="l" rtl="0" eaLnBrk="1" fontAlgn="base" hangingPunct="1">
        <a:spcBef>
          <a:spcPct val="0"/>
        </a:spcBef>
        <a:spcAft>
          <a:spcPts val="200"/>
        </a:spcAft>
        <a:buClr>
          <a:schemeClr val="tx1"/>
        </a:buClr>
        <a:buFont typeface="Arial" panose="020B0604020202020204" pitchFamily="34" charset="0"/>
        <a:buChar char="•"/>
        <a:defRPr sz="1600" kern="1200">
          <a:solidFill>
            <a:schemeClr val="tx1"/>
          </a:solidFill>
          <a:latin typeface="+mn-lt"/>
          <a:ea typeface="+mn-ea"/>
          <a:cs typeface="+mn-cs"/>
        </a:defRPr>
      </a:lvl3pPr>
      <a:lvl4pPr marL="1203325" indent="-173038" algn="l" rtl="0" eaLnBrk="1" fontAlgn="base" hangingPunct="1">
        <a:spcBef>
          <a:spcPct val="20000"/>
        </a:spcBef>
        <a:spcAft>
          <a:spcPct val="0"/>
        </a:spcAft>
        <a:buClr>
          <a:schemeClr val="bg1"/>
        </a:buClr>
        <a:defRPr sz="1600" kern="1200">
          <a:solidFill>
            <a:schemeClr val="bg1"/>
          </a:solidFill>
          <a:latin typeface="+mn-lt"/>
          <a:ea typeface="+mn-ea"/>
          <a:cs typeface="+mn-cs"/>
        </a:defRPr>
      </a:lvl4pPr>
      <a:lvl5pPr marL="1539875" indent="-163513" algn="l" rtl="0" eaLnBrk="1" fontAlgn="base" hangingPunct="1">
        <a:spcBef>
          <a:spcPct val="20000"/>
        </a:spcBef>
        <a:spcAft>
          <a:spcPct val="0"/>
        </a:spcAft>
        <a:buClr>
          <a:schemeClr val="bg1"/>
        </a:buClr>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github.com/hyperledger/fabric"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31.emf"/><Relationship Id="rId4" Type="http://schemas.openxmlformats.org/officeDocument/2006/relationships/image" Target="../media/image36.jpeg"/></Relationships>
</file>

<file path=ppt/slides/_rels/slide6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65.xml.rels><?xml version="1.0" encoding="UTF-8" standalone="yes"?>
<Relationships xmlns="http://schemas.openxmlformats.org/package/2006/relationships"><Relationship Id="rId2" Type="http://schemas.openxmlformats.org/officeDocument/2006/relationships/hyperlink" Target="https://arxiv.org/pdf/1906.05552.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arxiv.org/pdf/1906.05552.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F0ED-8CEF-9C47-A80F-46FC9B6B6BF5}"/>
              </a:ext>
            </a:extLst>
          </p:cNvPr>
          <p:cNvSpPr>
            <a:spLocks noGrp="1"/>
          </p:cNvSpPr>
          <p:nvPr>
            <p:ph type="ctrTitle"/>
          </p:nvPr>
        </p:nvSpPr>
        <p:spPr>
          <a:xfrm>
            <a:off x="229770" y="2938979"/>
            <a:ext cx="10730330" cy="2193925"/>
          </a:xfrm>
        </p:spPr>
        <p:txBody>
          <a:bodyPr/>
          <a:lstStyle/>
          <a:p>
            <a:r>
              <a:rPr lang="en-US" b="1" dirty="0"/>
              <a:t>Byzantine Fault Tolerance (BFT) and Blockchains</a:t>
            </a:r>
            <a:br>
              <a:rPr lang="en-US" dirty="0"/>
            </a:br>
            <a:br>
              <a:rPr lang="en-US" sz="2400" dirty="0"/>
            </a:br>
            <a:r>
              <a:rPr lang="en-US" sz="2400" dirty="0"/>
              <a:t>EPFL</a:t>
            </a:r>
            <a:br>
              <a:rPr lang="en-US" sz="1800" dirty="0"/>
            </a:br>
            <a:r>
              <a:rPr lang="en-US" sz="1800" dirty="0"/>
              <a:t>December 16, 2019</a:t>
            </a:r>
            <a:br>
              <a:rPr lang="en-US" sz="1800" dirty="0"/>
            </a:br>
            <a:br>
              <a:rPr lang="en-US" sz="1800" dirty="0"/>
            </a:br>
            <a:br>
              <a:rPr lang="en-US" sz="1800" dirty="0"/>
            </a:br>
            <a:r>
              <a:rPr lang="en-US" sz="1800" dirty="0"/>
              <a:t>Dr. Marko </a:t>
            </a:r>
            <a:r>
              <a:rPr lang="en-US" sz="1800" dirty="0" err="1"/>
              <a:t>Vukolić</a:t>
            </a:r>
            <a:br>
              <a:rPr lang="en-US" sz="1800" b="1" dirty="0"/>
            </a:br>
            <a:r>
              <a:rPr lang="en-US" sz="1800" dirty="0"/>
              <a:t>IBM Research – Zurich</a:t>
            </a:r>
            <a:br>
              <a:rPr lang="en-US" sz="1800" dirty="0"/>
            </a:br>
            <a:br>
              <a:rPr lang="en-US" sz="1800" dirty="0"/>
            </a:br>
            <a:br>
              <a:rPr lang="en-US" sz="1800" dirty="0"/>
            </a:br>
            <a:endParaRPr lang="en-US" sz="1800" dirty="0"/>
          </a:p>
        </p:txBody>
      </p:sp>
    </p:spTree>
    <p:extLst>
      <p:ext uri="{BB962C8B-B14F-4D97-AF65-F5344CB8AC3E}">
        <p14:creationId xmlns:p14="http://schemas.microsoft.com/office/powerpoint/2010/main" val="193362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replicas BFT needs?</a:t>
            </a:r>
          </a:p>
        </p:txBody>
      </p:sp>
      <p:sp>
        <p:nvSpPr>
          <p:cNvPr id="3" name="Content Placeholder 2"/>
          <p:cNvSpPr>
            <a:spLocks noGrp="1"/>
          </p:cNvSpPr>
          <p:nvPr>
            <p:ph idx="1"/>
          </p:nvPr>
        </p:nvSpPr>
        <p:spPr/>
        <p:txBody>
          <a:bodyPr/>
          <a:lstStyle/>
          <a:p>
            <a:r>
              <a:rPr lang="en-US" b="1" dirty="0"/>
              <a:t>Assume we want to mask a threshold </a:t>
            </a:r>
            <a:r>
              <a:rPr lang="en-US" b="1" i="1" dirty="0"/>
              <a:t>t</a:t>
            </a:r>
            <a:r>
              <a:rPr lang="en-US" b="1" dirty="0"/>
              <a:t> of replica faults</a:t>
            </a:r>
          </a:p>
          <a:p>
            <a:endParaRPr lang="en-US" i="1" dirty="0"/>
          </a:p>
          <a:p>
            <a:r>
              <a:rPr lang="en-US" b="1" dirty="0"/>
              <a:t>Let’s focus on a simple case where </a:t>
            </a:r>
            <a:r>
              <a:rPr lang="en-US" b="1" i="1" dirty="0"/>
              <a:t>t = 1</a:t>
            </a:r>
            <a:endParaRPr lang="en-US" b="1"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10</a:t>
            </a:fld>
            <a:endParaRPr lang="fr-FR" dirty="0"/>
          </a:p>
        </p:txBody>
      </p:sp>
    </p:spTree>
    <p:extLst>
      <p:ext uri="{BB962C8B-B14F-4D97-AF65-F5344CB8AC3E}">
        <p14:creationId xmlns:p14="http://schemas.microsoft.com/office/powerpoint/2010/main" val="373870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olt.png"/>
          <p:cNvPicPr>
            <a:picLocks noChangeAspect="1"/>
          </p:cNvPicPr>
          <p:nvPr/>
        </p:nvPicPr>
        <p:blipFill>
          <a:blip r:embed="rId2"/>
          <a:stretch>
            <a:fillRect/>
          </a:stretch>
        </p:blipFill>
        <p:spPr>
          <a:xfrm rot="17939854">
            <a:off x="5135596" y="2918661"/>
            <a:ext cx="914400" cy="2350126"/>
          </a:xfrm>
          <a:prstGeom prst="rect">
            <a:avLst/>
          </a:prstGeom>
        </p:spPr>
      </p:pic>
      <p:sp>
        <p:nvSpPr>
          <p:cNvPr id="2" name="Title 1"/>
          <p:cNvSpPr>
            <a:spLocks noGrp="1"/>
          </p:cNvSpPr>
          <p:nvPr>
            <p:ph type="title"/>
          </p:nvPr>
        </p:nvSpPr>
        <p:spPr/>
        <p:txBody>
          <a:bodyPr/>
          <a:lstStyle/>
          <a:p>
            <a:r>
              <a:rPr lang="en-US" dirty="0"/>
              <a:t>How many replicas BFT needs?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11</a:t>
            </a:fld>
            <a:endParaRPr lang="fr-FR" dirty="0"/>
          </a:p>
        </p:txBody>
      </p:sp>
      <p:pic>
        <p:nvPicPr>
          <p:cNvPr id="6" name="Content Placeholder 5" descr="b-server.jpeg"/>
          <p:cNvPicPr>
            <a:picLocks noChangeAspect="1"/>
          </p:cNvPicPr>
          <p:nvPr/>
        </p:nvPicPr>
        <p:blipFill>
          <a:blip r:embed="rId3"/>
          <a:stretch>
            <a:fillRect/>
          </a:stretch>
        </p:blipFill>
        <p:spPr bwMode="auto">
          <a:xfrm>
            <a:off x="5410201" y="1752601"/>
            <a:ext cx="1323975" cy="1323975"/>
          </a:xfrm>
          <a:prstGeom prst="rect">
            <a:avLst/>
          </a:prstGeom>
          <a:noFill/>
          <a:ln w="9525">
            <a:noFill/>
            <a:miter lim="800000"/>
            <a:headEnd/>
            <a:tailEnd/>
          </a:ln>
        </p:spPr>
      </p:pic>
      <p:pic>
        <p:nvPicPr>
          <p:cNvPr id="7" name="Content Placeholder 5" descr="b-server.jpeg"/>
          <p:cNvPicPr>
            <a:picLocks noChangeAspect="1"/>
          </p:cNvPicPr>
          <p:nvPr/>
        </p:nvPicPr>
        <p:blipFill>
          <a:blip r:embed="rId3"/>
          <a:stretch>
            <a:fillRect/>
          </a:stretch>
        </p:blipFill>
        <p:spPr bwMode="auto">
          <a:xfrm>
            <a:off x="7162801" y="4267201"/>
            <a:ext cx="1323975" cy="1323975"/>
          </a:xfrm>
          <a:prstGeom prst="rect">
            <a:avLst/>
          </a:prstGeom>
          <a:noFill/>
          <a:ln w="9525">
            <a:noFill/>
            <a:miter lim="800000"/>
            <a:headEnd/>
            <a:tailEnd/>
          </a:ln>
        </p:spPr>
      </p:pic>
      <p:pic>
        <p:nvPicPr>
          <p:cNvPr id="8" name="Content Placeholder 5" descr="b-server.jpeg"/>
          <p:cNvPicPr>
            <a:picLocks noChangeAspect="1"/>
          </p:cNvPicPr>
          <p:nvPr/>
        </p:nvPicPr>
        <p:blipFill>
          <a:blip r:embed="rId3"/>
          <a:stretch>
            <a:fillRect/>
          </a:stretch>
        </p:blipFill>
        <p:spPr bwMode="auto">
          <a:xfrm>
            <a:off x="4191001" y="4343401"/>
            <a:ext cx="1323975" cy="1323975"/>
          </a:xfrm>
          <a:prstGeom prst="rect">
            <a:avLst/>
          </a:prstGeom>
          <a:noFill/>
          <a:ln w="9525">
            <a:noFill/>
            <a:miter lim="800000"/>
            <a:headEnd/>
            <a:tailEnd/>
          </a:ln>
        </p:spPr>
      </p:pic>
      <p:pic>
        <p:nvPicPr>
          <p:cNvPr id="9" name="Picture 8" descr="laptop.jpg"/>
          <p:cNvPicPr>
            <a:picLocks noChangeAspect="1"/>
          </p:cNvPicPr>
          <p:nvPr/>
        </p:nvPicPr>
        <p:blipFill>
          <a:blip r:embed="rId4"/>
          <a:stretch>
            <a:fillRect/>
          </a:stretch>
        </p:blipFill>
        <p:spPr>
          <a:xfrm>
            <a:off x="1981200" y="1447800"/>
            <a:ext cx="762000" cy="735106"/>
          </a:xfrm>
          <a:prstGeom prst="rect">
            <a:avLst/>
          </a:prstGeom>
        </p:spPr>
      </p:pic>
      <p:pic>
        <p:nvPicPr>
          <p:cNvPr id="10" name="Picture 9" descr="laptop.jpg"/>
          <p:cNvPicPr>
            <a:picLocks noChangeAspect="1"/>
          </p:cNvPicPr>
          <p:nvPr/>
        </p:nvPicPr>
        <p:blipFill>
          <a:blip r:embed="rId4"/>
          <a:stretch>
            <a:fillRect/>
          </a:stretch>
        </p:blipFill>
        <p:spPr>
          <a:xfrm>
            <a:off x="9067800" y="1447800"/>
            <a:ext cx="762000" cy="735106"/>
          </a:xfrm>
          <a:prstGeom prst="rect">
            <a:avLst/>
          </a:prstGeom>
        </p:spPr>
      </p:pic>
      <p:sp>
        <p:nvSpPr>
          <p:cNvPr id="11" name="TextBox 10"/>
          <p:cNvSpPr txBox="1"/>
          <p:nvPr/>
        </p:nvSpPr>
        <p:spPr>
          <a:xfrm>
            <a:off x="1906008" y="5791200"/>
            <a:ext cx="742511" cy="397032"/>
          </a:xfrm>
          <a:prstGeom prst="rect">
            <a:avLst/>
          </a:prstGeom>
          <a:noFill/>
        </p:spPr>
        <p:txBody>
          <a:bodyPr wrap="none" rtlCol="0">
            <a:spAutoFit/>
          </a:bodyPr>
          <a:lstStyle/>
          <a:p>
            <a:r>
              <a:rPr lang="en-US" dirty="0"/>
              <a:t>t = 1</a:t>
            </a:r>
          </a:p>
        </p:txBody>
      </p:sp>
      <p:pic>
        <p:nvPicPr>
          <p:cNvPr id="12" name="Picture 21"/>
          <p:cNvPicPr>
            <a:picLocks noChangeAspect="1" noChangeArrowheads="1"/>
          </p:cNvPicPr>
          <p:nvPr/>
        </p:nvPicPr>
        <p:blipFill>
          <a:blip r:embed="rId5"/>
          <a:srcRect/>
          <a:stretch>
            <a:fillRect/>
          </a:stretch>
        </p:blipFill>
        <p:spPr bwMode="auto">
          <a:xfrm>
            <a:off x="3352800" y="4876801"/>
            <a:ext cx="972684" cy="1109751"/>
          </a:xfrm>
          <a:prstGeom prst="rect">
            <a:avLst/>
          </a:prstGeom>
          <a:noFill/>
          <a:ln w="9525" algn="ctr">
            <a:noFill/>
            <a:miter lim="800000"/>
            <a:headEnd/>
            <a:tailEnd/>
          </a:ln>
          <a:effectLst/>
        </p:spPr>
      </p:pic>
      <p:sp>
        <p:nvSpPr>
          <p:cNvPr id="13" name="TextBox 12"/>
          <p:cNvSpPr txBox="1"/>
          <p:nvPr/>
        </p:nvSpPr>
        <p:spPr>
          <a:xfrm>
            <a:off x="1502420" y="2362199"/>
            <a:ext cx="1645002" cy="397032"/>
          </a:xfrm>
          <a:prstGeom prst="rect">
            <a:avLst/>
          </a:prstGeom>
          <a:noFill/>
        </p:spPr>
        <p:txBody>
          <a:bodyPr wrap="none" rtlCol="0">
            <a:spAutoFit/>
          </a:bodyPr>
          <a:lstStyle/>
          <a:p>
            <a:r>
              <a:rPr lang="en-US" i="1" dirty="0"/>
              <a:t>write</a:t>
            </a:r>
            <a:r>
              <a:rPr lang="en-US" dirty="0"/>
              <a:t>(tweet)</a:t>
            </a:r>
          </a:p>
        </p:txBody>
      </p:sp>
      <p:cxnSp>
        <p:nvCxnSpPr>
          <p:cNvPr id="15" name="Straight Arrow Connector 14"/>
          <p:cNvCxnSpPr/>
          <p:nvPr/>
        </p:nvCxnSpPr>
        <p:spPr bwMode="auto">
          <a:xfrm>
            <a:off x="2819400" y="1905000"/>
            <a:ext cx="26670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a:off x="2819400" y="1905000"/>
            <a:ext cx="4267200" cy="2438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5486401" y="3124200"/>
            <a:ext cx="1967205" cy="397032"/>
          </a:xfrm>
          <a:prstGeom prst="rect">
            <a:avLst/>
          </a:prstGeom>
          <a:noFill/>
        </p:spPr>
        <p:txBody>
          <a:bodyPr wrap="none" rtlCol="0">
            <a:spAutoFit/>
          </a:bodyPr>
          <a:lstStyle/>
          <a:p>
            <a:r>
              <a:rPr lang="en-US" dirty="0"/>
              <a:t>tweet = “hello”</a:t>
            </a:r>
          </a:p>
        </p:txBody>
      </p:sp>
      <p:sp>
        <p:nvSpPr>
          <p:cNvPr id="19" name="TextBox 18"/>
          <p:cNvSpPr txBox="1"/>
          <p:nvPr/>
        </p:nvSpPr>
        <p:spPr>
          <a:xfrm>
            <a:off x="7086601" y="5638800"/>
            <a:ext cx="1967205" cy="397032"/>
          </a:xfrm>
          <a:prstGeom prst="rect">
            <a:avLst/>
          </a:prstGeom>
          <a:noFill/>
        </p:spPr>
        <p:txBody>
          <a:bodyPr wrap="none" rtlCol="0">
            <a:spAutoFit/>
          </a:bodyPr>
          <a:lstStyle/>
          <a:p>
            <a:r>
              <a:rPr lang="en-US" dirty="0"/>
              <a:t>tweet = “hello”</a:t>
            </a:r>
          </a:p>
        </p:txBody>
      </p:sp>
      <p:cxnSp>
        <p:nvCxnSpPr>
          <p:cNvPr id="21" name="Straight Arrow Connector 20"/>
          <p:cNvCxnSpPr/>
          <p:nvPr/>
        </p:nvCxnSpPr>
        <p:spPr bwMode="auto">
          <a:xfrm rot="16200000" flipH="1">
            <a:off x="2476500" y="2324100"/>
            <a:ext cx="2286000" cy="1600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2" name="Picture 21" descr="cross-icon.jpg"/>
          <p:cNvPicPr>
            <a:picLocks noChangeAspect="1"/>
          </p:cNvPicPr>
          <p:nvPr/>
        </p:nvPicPr>
        <p:blipFill>
          <a:blip r:embed="rId6"/>
          <a:stretch>
            <a:fillRect/>
          </a:stretch>
        </p:blipFill>
        <p:spPr>
          <a:xfrm>
            <a:off x="4114801" y="3962401"/>
            <a:ext cx="469387" cy="352425"/>
          </a:xfrm>
          <a:prstGeom prst="rect">
            <a:avLst/>
          </a:prstGeom>
        </p:spPr>
      </p:pic>
      <p:sp>
        <p:nvSpPr>
          <p:cNvPr id="23" name="TextBox 22"/>
          <p:cNvSpPr txBox="1"/>
          <p:nvPr/>
        </p:nvSpPr>
        <p:spPr>
          <a:xfrm>
            <a:off x="4510857" y="5791200"/>
            <a:ext cx="1370888" cy="397032"/>
          </a:xfrm>
          <a:prstGeom prst="rect">
            <a:avLst/>
          </a:prstGeom>
          <a:noFill/>
        </p:spPr>
        <p:txBody>
          <a:bodyPr wrap="none" rtlCol="0">
            <a:spAutoFit/>
          </a:bodyPr>
          <a:lstStyle/>
          <a:p>
            <a:r>
              <a:rPr lang="en-US" dirty="0"/>
              <a:t>tweet = “”</a:t>
            </a:r>
          </a:p>
        </p:txBody>
      </p:sp>
      <p:pic>
        <p:nvPicPr>
          <p:cNvPr id="24" name="Picture 23" descr="bolt.png"/>
          <p:cNvPicPr>
            <a:picLocks noChangeAspect="1"/>
          </p:cNvPicPr>
          <p:nvPr/>
        </p:nvPicPr>
        <p:blipFill>
          <a:blip r:embed="rId2"/>
          <a:stretch>
            <a:fillRect/>
          </a:stretch>
        </p:blipFill>
        <p:spPr>
          <a:xfrm rot="1032026">
            <a:off x="3375036" y="3359248"/>
            <a:ext cx="914400" cy="2350126"/>
          </a:xfrm>
          <a:prstGeom prst="rect">
            <a:avLst/>
          </a:prstGeom>
        </p:spPr>
      </p:pic>
      <p:sp>
        <p:nvSpPr>
          <p:cNvPr id="27" name="Rectangle 26"/>
          <p:cNvSpPr/>
          <p:nvPr/>
        </p:nvSpPr>
        <p:spPr bwMode="auto">
          <a:xfrm>
            <a:off x="3048000" y="1295400"/>
            <a:ext cx="5791200" cy="4876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
        <p:nvSpPr>
          <p:cNvPr id="29" name="TextBox 28"/>
          <p:cNvSpPr txBox="1"/>
          <p:nvPr/>
        </p:nvSpPr>
        <p:spPr>
          <a:xfrm>
            <a:off x="4036597" y="2819400"/>
            <a:ext cx="3311291" cy="1311128"/>
          </a:xfrm>
          <a:prstGeom prst="rect">
            <a:avLst/>
          </a:prstGeom>
          <a:noFill/>
        </p:spPr>
        <p:txBody>
          <a:bodyPr wrap="none" rtlCol="0">
            <a:spAutoFit/>
          </a:bodyPr>
          <a:lstStyle/>
          <a:p>
            <a:r>
              <a:rPr lang="en-US" sz="8800" dirty="0">
                <a:solidFill>
                  <a:srgbClr val="A7E4FF"/>
                </a:solidFill>
                <a:latin typeface="PicoBlackAl" pitchFamily="2" charset="0"/>
              </a:rPr>
              <a:t>twitter</a:t>
            </a:r>
          </a:p>
        </p:txBody>
      </p:sp>
      <p:sp>
        <p:nvSpPr>
          <p:cNvPr id="31" name="TextBox 30"/>
          <p:cNvSpPr txBox="1"/>
          <p:nvPr/>
        </p:nvSpPr>
        <p:spPr>
          <a:xfrm>
            <a:off x="3581401" y="2819400"/>
            <a:ext cx="4239687" cy="1311128"/>
          </a:xfrm>
          <a:prstGeom prst="rect">
            <a:avLst/>
          </a:prstGeom>
          <a:noFill/>
        </p:spPr>
        <p:txBody>
          <a:bodyPr wrap="none" rtlCol="0">
            <a:spAutoFit/>
          </a:bodyPr>
          <a:lstStyle/>
          <a:p>
            <a:r>
              <a:rPr lang="en-US" sz="8800" dirty="0" err="1">
                <a:solidFill>
                  <a:srgbClr val="F5B1B1"/>
                </a:solidFill>
                <a:latin typeface="PicoBlackAl" pitchFamily="2" charset="0"/>
              </a:rPr>
              <a:t>bf</a:t>
            </a:r>
            <a:r>
              <a:rPr lang="en-US" sz="8800" dirty="0" err="1">
                <a:solidFill>
                  <a:srgbClr val="A7E4FF"/>
                </a:solidFill>
                <a:latin typeface="PicoBlackAl" pitchFamily="2" charset="0"/>
              </a:rPr>
              <a:t>twitter</a:t>
            </a:r>
            <a:endParaRPr lang="en-US" sz="8800" dirty="0">
              <a:solidFill>
                <a:srgbClr val="A7E4FF"/>
              </a:solidFill>
              <a:latin typeface="PicoBlackAl" pitchFamily="2" charset="0"/>
            </a:endParaRPr>
          </a:p>
        </p:txBody>
      </p:sp>
    </p:spTree>
    <p:extLst>
      <p:ext uri="{BB962C8B-B14F-4D97-AF65-F5344CB8AC3E}">
        <p14:creationId xmlns:p14="http://schemas.microsoft.com/office/powerpoint/2010/main" val="356849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linds(horizontal)">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strips(downRight)">
                                      <p:cBhvr>
                                        <p:cTn id="40" dur="500"/>
                                        <p:tgtEl>
                                          <p:spTgt spid="15"/>
                                        </p:tgtEl>
                                      </p:cBhvr>
                                    </p:animEffect>
                                  </p:childTnLst>
                                </p:cTn>
                              </p:par>
                            </p:childTnLst>
                          </p:cTn>
                        </p:par>
                        <p:par>
                          <p:cTn id="41" fill="hold">
                            <p:stCondLst>
                              <p:cond delay="500"/>
                            </p:stCondLst>
                            <p:childTnLst>
                              <p:par>
                                <p:cTn id="42" presetID="18" presetClass="entr" presetSubtype="6"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500"/>
                                        <p:tgtEl>
                                          <p:spTgt spid="17"/>
                                        </p:tgtEl>
                                      </p:cBhvr>
                                    </p:animEffect>
                                  </p:childTnLst>
                                </p:cTn>
                              </p:par>
                            </p:childTnLst>
                          </p:cTn>
                        </p:par>
                        <p:par>
                          <p:cTn id="45" fill="hold">
                            <p:stCondLst>
                              <p:cond delay="1000"/>
                            </p:stCondLst>
                            <p:childTnLst>
                              <p:par>
                                <p:cTn id="46" presetID="3" presetClass="entr" presetSubtype="1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strips(downRight)">
                                      <p:cBhvr>
                                        <p:cTn id="56" dur="500"/>
                                        <p:tgtEl>
                                          <p:spTgt spid="21"/>
                                        </p:tgtEl>
                                      </p:cBhvr>
                                    </p:animEffect>
                                  </p:childTnLst>
                                </p:cTn>
                              </p:par>
                            </p:childTnLst>
                          </p:cTn>
                        </p:par>
                        <p:par>
                          <p:cTn id="57" fill="hold">
                            <p:stCondLst>
                              <p:cond delay="500"/>
                            </p:stCondLst>
                            <p:childTnLst>
                              <p:par>
                                <p:cTn id="58" presetID="3" presetClass="entr" presetSubtype="1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linds(horizont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nodeType="clickEffect">
                                  <p:stCondLst>
                                    <p:cond delay="0"/>
                                  </p:stCondLst>
                                  <p:childTnLst>
                                    <p:animEffect transition="out" filter="blinds(horizontal)">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par>
                          <p:cTn id="69" fill="hold">
                            <p:stCondLst>
                              <p:cond delay="500"/>
                            </p:stCondLst>
                            <p:childTnLst>
                              <p:par>
                                <p:cTn id="70" presetID="3" presetClass="entr" presetSubtype="1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nodeType="clickEffect">
                                  <p:stCondLst>
                                    <p:cond delay="0"/>
                                  </p:stCondLst>
                                  <p:childTnLst>
                                    <p:animEffect transition="out" filter="blinds(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3" presetClass="entr" presetSubtype="10" fill="hold"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par>
                                <p:cTn id="81" presetID="3" presetClass="entr" presetSubtype="10"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blinds(horizontal)">
                                      <p:cBhvr>
                                        <p:cTn id="8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3" grpId="0"/>
      <p:bldP spid="29" grpId="0"/>
      <p:bldP spid="31" grpId="0"/>
      <p:bldP spid="3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bolt.png"/>
          <p:cNvPicPr>
            <a:picLocks noChangeAspect="1"/>
          </p:cNvPicPr>
          <p:nvPr/>
        </p:nvPicPr>
        <p:blipFill>
          <a:blip r:embed="rId2"/>
          <a:stretch>
            <a:fillRect/>
          </a:stretch>
        </p:blipFill>
        <p:spPr>
          <a:xfrm rot="1032026">
            <a:off x="6880237" y="1454247"/>
            <a:ext cx="914400" cy="2350126"/>
          </a:xfrm>
          <a:prstGeom prst="rect">
            <a:avLst/>
          </a:prstGeom>
        </p:spPr>
      </p:pic>
      <p:pic>
        <p:nvPicPr>
          <p:cNvPr id="35" name="Picture 34" descr="bolt.png"/>
          <p:cNvPicPr>
            <a:picLocks noChangeAspect="1"/>
          </p:cNvPicPr>
          <p:nvPr/>
        </p:nvPicPr>
        <p:blipFill>
          <a:blip r:embed="rId2"/>
          <a:stretch>
            <a:fillRect/>
          </a:stretch>
        </p:blipFill>
        <p:spPr>
          <a:xfrm rot="17939854">
            <a:off x="4678395" y="1547061"/>
            <a:ext cx="914400" cy="2350126"/>
          </a:xfrm>
          <a:prstGeom prst="rect">
            <a:avLst/>
          </a:prstGeom>
        </p:spPr>
      </p:pic>
      <p:sp>
        <p:nvSpPr>
          <p:cNvPr id="2" name="Title 1"/>
          <p:cNvSpPr>
            <a:spLocks noGrp="1"/>
          </p:cNvSpPr>
          <p:nvPr>
            <p:ph type="title"/>
          </p:nvPr>
        </p:nvSpPr>
        <p:spPr/>
        <p:txBody>
          <a:bodyPr/>
          <a:lstStyle/>
          <a:p>
            <a:r>
              <a:rPr lang="en-US" dirty="0"/>
              <a:t>How many replicas BFT needs?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12</a:t>
            </a:fld>
            <a:endParaRPr lang="fr-FR" dirty="0"/>
          </a:p>
        </p:txBody>
      </p:sp>
      <p:pic>
        <p:nvPicPr>
          <p:cNvPr id="6" name="Content Placeholder 5" descr="b-server.jpeg"/>
          <p:cNvPicPr>
            <a:picLocks noChangeAspect="1"/>
          </p:cNvPicPr>
          <p:nvPr/>
        </p:nvPicPr>
        <p:blipFill>
          <a:blip r:embed="rId3"/>
          <a:stretch>
            <a:fillRect/>
          </a:stretch>
        </p:blipFill>
        <p:spPr bwMode="auto">
          <a:xfrm>
            <a:off x="5410201" y="1752601"/>
            <a:ext cx="1323975" cy="1323975"/>
          </a:xfrm>
          <a:prstGeom prst="rect">
            <a:avLst/>
          </a:prstGeom>
          <a:noFill/>
          <a:ln w="9525">
            <a:noFill/>
            <a:miter lim="800000"/>
            <a:headEnd/>
            <a:tailEnd/>
          </a:ln>
        </p:spPr>
      </p:pic>
      <p:pic>
        <p:nvPicPr>
          <p:cNvPr id="7" name="Content Placeholder 5" descr="b-server.jpeg"/>
          <p:cNvPicPr>
            <a:picLocks noChangeAspect="1"/>
          </p:cNvPicPr>
          <p:nvPr/>
        </p:nvPicPr>
        <p:blipFill>
          <a:blip r:embed="rId3"/>
          <a:stretch>
            <a:fillRect/>
          </a:stretch>
        </p:blipFill>
        <p:spPr bwMode="auto">
          <a:xfrm>
            <a:off x="7162801" y="4267201"/>
            <a:ext cx="1323975" cy="1323975"/>
          </a:xfrm>
          <a:prstGeom prst="rect">
            <a:avLst/>
          </a:prstGeom>
          <a:noFill/>
          <a:ln w="9525">
            <a:noFill/>
            <a:miter lim="800000"/>
            <a:headEnd/>
            <a:tailEnd/>
          </a:ln>
        </p:spPr>
      </p:pic>
      <p:pic>
        <p:nvPicPr>
          <p:cNvPr id="8" name="Content Placeholder 5" descr="b-server.jpeg"/>
          <p:cNvPicPr>
            <a:picLocks noChangeAspect="1"/>
          </p:cNvPicPr>
          <p:nvPr/>
        </p:nvPicPr>
        <p:blipFill>
          <a:blip r:embed="rId3"/>
          <a:stretch>
            <a:fillRect/>
          </a:stretch>
        </p:blipFill>
        <p:spPr bwMode="auto">
          <a:xfrm>
            <a:off x="4191001" y="4343401"/>
            <a:ext cx="1323975" cy="1323975"/>
          </a:xfrm>
          <a:prstGeom prst="rect">
            <a:avLst/>
          </a:prstGeom>
          <a:noFill/>
          <a:ln w="9525">
            <a:noFill/>
            <a:miter lim="800000"/>
            <a:headEnd/>
            <a:tailEnd/>
          </a:ln>
        </p:spPr>
      </p:pic>
      <p:pic>
        <p:nvPicPr>
          <p:cNvPr id="9" name="Picture 8" descr="laptop.jpg"/>
          <p:cNvPicPr>
            <a:picLocks noChangeAspect="1"/>
          </p:cNvPicPr>
          <p:nvPr/>
        </p:nvPicPr>
        <p:blipFill>
          <a:blip r:embed="rId4"/>
          <a:stretch>
            <a:fillRect/>
          </a:stretch>
        </p:blipFill>
        <p:spPr>
          <a:xfrm>
            <a:off x="1981200" y="1447800"/>
            <a:ext cx="762000" cy="735106"/>
          </a:xfrm>
          <a:prstGeom prst="rect">
            <a:avLst/>
          </a:prstGeom>
        </p:spPr>
      </p:pic>
      <p:pic>
        <p:nvPicPr>
          <p:cNvPr id="10" name="Picture 9" descr="laptop.jpg"/>
          <p:cNvPicPr>
            <a:picLocks noChangeAspect="1"/>
          </p:cNvPicPr>
          <p:nvPr/>
        </p:nvPicPr>
        <p:blipFill>
          <a:blip r:embed="rId4"/>
          <a:stretch>
            <a:fillRect/>
          </a:stretch>
        </p:blipFill>
        <p:spPr>
          <a:xfrm>
            <a:off x="9067800" y="1447800"/>
            <a:ext cx="762000" cy="735106"/>
          </a:xfrm>
          <a:prstGeom prst="rect">
            <a:avLst/>
          </a:prstGeom>
        </p:spPr>
      </p:pic>
      <p:sp>
        <p:nvSpPr>
          <p:cNvPr id="11" name="TextBox 10"/>
          <p:cNvSpPr txBox="1"/>
          <p:nvPr/>
        </p:nvSpPr>
        <p:spPr>
          <a:xfrm>
            <a:off x="1906008" y="5791200"/>
            <a:ext cx="742511" cy="397032"/>
          </a:xfrm>
          <a:prstGeom prst="rect">
            <a:avLst/>
          </a:prstGeom>
          <a:noFill/>
        </p:spPr>
        <p:txBody>
          <a:bodyPr wrap="none" rtlCol="0">
            <a:spAutoFit/>
          </a:bodyPr>
          <a:lstStyle/>
          <a:p>
            <a:r>
              <a:rPr lang="en-US" dirty="0"/>
              <a:t>t = 1</a:t>
            </a:r>
          </a:p>
        </p:txBody>
      </p:sp>
      <p:sp>
        <p:nvSpPr>
          <p:cNvPr id="18" name="TextBox 17"/>
          <p:cNvSpPr txBox="1"/>
          <p:nvPr/>
        </p:nvSpPr>
        <p:spPr>
          <a:xfrm>
            <a:off x="5486401" y="3124200"/>
            <a:ext cx="1967205" cy="397032"/>
          </a:xfrm>
          <a:prstGeom prst="rect">
            <a:avLst/>
          </a:prstGeom>
          <a:noFill/>
        </p:spPr>
        <p:txBody>
          <a:bodyPr wrap="none" rtlCol="0">
            <a:spAutoFit/>
          </a:bodyPr>
          <a:lstStyle/>
          <a:p>
            <a:r>
              <a:rPr lang="en-US" dirty="0"/>
              <a:t>tweet = “hello”</a:t>
            </a:r>
          </a:p>
        </p:txBody>
      </p:sp>
      <p:sp>
        <p:nvSpPr>
          <p:cNvPr id="19" name="TextBox 18"/>
          <p:cNvSpPr txBox="1"/>
          <p:nvPr/>
        </p:nvSpPr>
        <p:spPr>
          <a:xfrm>
            <a:off x="7086601" y="5638800"/>
            <a:ext cx="1967205" cy="397032"/>
          </a:xfrm>
          <a:prstGeom prst="rect">
            <a:avLst/>
          </a:prstGeom>
          <a:noFill/>
        </p:spPr>
        <p:txBody>
          <a:bodyPr wrap="none" rtlCol="0">
            <a:spAutoFit/>
          </a:bodyPr>
          <a:lstStyle/>
          <a:p>
            <a:r>
              <a:rPr lang="en-US" dirty="0"/>
              <a:t>tweet = “hello”</a:t>
            </a:r>
          </a:p>
        </p:txBody>
      </p:sp>
      <p:sp>
        <p:nvSpPr>
          <p:cNvPr id="23" name="TextBox 22"/>
          <p:cNvSpPr txBox="1"/>
          <p:nvPr/>
        </p:nvSpPr>
        <p:spPr>
          <a:xfrm>
            <a:off x="4510857" y="5791200"/>
            <a:ext cx="1370888" cy="397032"/>
          </a:xfrm>
          <a:prstGeom prst="rect">
            <a:avLst/>
          </a:prstGeom>
          <a:noFill/>
        </p:spPr>
        <p:txBody>
          <a:bodyPr wrap="none" rtlCol="0">
            <a:spAutoFit/>
          </a:bodyPr>
          <a:lstStyle/>
          <a:p>
            <a:r>
              <a:rPr lang="en-US" dirty="0"/>
              <a:t>tweet = “”</a:t>
            </a:r>
          </a:p>
        </p:txBody>
      </p:sp>
      <p:sp>
        <p:nvSpPr>
          <p:cNvPr id="26" name="TextBox 25"/>
          <p:cNvSpPr txBox="1"/>
          <p:nvPr/>
        </p:nvSpPr>
        <p:spPr>
          <a:xfrm>
            <a:off x="8975341" y="2362200"/>
            <a:ext cx="939681" cy="397032"/>
          </a:xfrm>
          <a:prstGeom prst="rect">
            <a:avLst/>
          </a:prstGeom>
          <a:noFill/>
        </p:spPr>
        <p:txBody>
          <a:bodyPr wrap="none" rtlCol="0">
            <a:spAutoFit/>
          </a:bodyPr>
          <a:lstStyle/>
          <a:p>
            <a:r>
              <a:rPr lang="en-US" i="1" dirty="0"/>
              <a:t>read</a:t>
            </a:r>
            <a:r>
              <a:rPr lang="en-US" dirty="0"/>
              <a:t>()</a:t>
            </a:r>
          </a:p>
        </p:txBody>
      </p:sp>
      <p:pic>
        <p:nvPicPr>
          <p:cNvPr id="27" name="Picture 21"/>
          <p:cNvPicPr>
            <a:picLocks noChangeAspect="1" noChangeArrowheads="1"/>
          </p:cNvPicPr>
          <p:nvPr/>
        </p:nvPicPr>
        <p:blipFill>
          <a:blip r:embed="rId5"/>
          <a:srcRect/>
          <a:stretch>
            <a:fillRect/>
          </a:stretch>
        </p:blipFill>
        <p:spPr bwMode="auto">
          <a:xfrm>
            <a:off x="4495800" y="1371601"/>
            <a:ext cx="972684" cy="1109751"/>
          </a:xfrm>
          <a:prstGeom prst="rect">
            <a:avLst/>
          </a:prstGeom>
          <a:noFill/>
          <a:ln w="9525" algn="ctr">
            <a:noFill/>
            <a:miter lim="800000"/>
            <a:headEnd/>
            <a:tailEnd/>
          </a:ln>
          <a:effectLst/>
        </p:spPr>
      </p:pic>
      <p:cxnSp>
        <p:nvCxnSpPr>
          <p:cNvPr id="29" name="Straight Arrow Connector 28"/>
          <p:cNvCxnSpPr/>
          <p:nvPr/>
        </p:nvCxnSpPr>
        <p:spPr bwMode="auto">
          <a:xfrm rot="10800000" flipV="1">
            <a:off x="6781800" y="1752600"/>
            <a:ext cx="2133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rot="10800000" flipV="1">
            <a:off x="5638800" y="1905000"/>
            <a:ext cx="3276600" cy="2590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rot="5400000">
            <a:off x="7277100" y="2476500"/>
            <a:ext cx="2133600" cy="129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34" name="Picture 33" descr="cross-icon.jpg"/>
          <p:cNvPicPr>
            <a:picLocks noChangeAspect="1"/>
          </p:cNvPicPr>
          <p:nvPr/>
        </p:nvPicPr>
        <p:blipFill>
          <a:blip r:embed="rId6"/>
          <a:stretch>
            <a:fillRect/>
          </a:stretch>
        </p:blipFill>
        <p:spPr>
          <a:xfrm>
            <a:off x="6781801" y="1981201"/>
            <a:ext cx="469387" cy="352425"/>
          </a:xfrm>
          <a:prstGeom prst="rect">
            <a:avLst/>
          </a:prstGeom>
        </p:spPr>
      </p:pic>
      <p:sp>
        <p:nvSpPr>
          <p:cNvPr id="37" name="Rectangle 36"/>
          <p:cNvSpPr/>
          <p:nvPr/>
        </p:nvSpPr>
        <p:spPr bwMode="auto">
          <a:xfrm>
            <a:off x="3048000" y="1295400"/>
            <a:ext cx="5791200" cy="4876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Tree>
    <p:extLst>
      <p:ext uri="{BB962C8B-B14F-4D97-AF65-F5344CB8AC3E}">
        <p14:creationId xmlns:p14="http://schemas.microsoft.com/office/powerpoint/2010/main" val="372182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strips(downLeft)">
                                      <p:cBhvr>
                                        <p:cTn id="17" dur="500"/>
                                        <p:tgtEl>
                                          <p:spTgt spid="33"/>
                                        </p:tgtEl>
                                      </p:cBhvr>
                                    </p:animEffect>
                                  </p:childTnLst>
                                </p:cTn>
                              </p:par>
                              <p:par>
                                <p:cTn id="18" presetID="18" presetClass="entr" presetSubtype="1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Left)">
                                      <p:cBhvr>
                                        <p:cTn id="20" dur="500"/>
                                        <p:tgtEl>
                                          <p:spTgt spid="31"/>
                                        </p:tgtEl>
                                      </p:cBhvr>
                                    </p:animEffect>
                                  </p:childTnLst>
                                </p:cTn>
                              </p:par>
                              <p:par>
                                <p:cTn id="21" presetID="18" presetClass="entr" presetSubtype="12"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Left)">
                                      <p:cBhvr>
                                        <p:cTn id="23" dur="500"/>
                                        <p:tgtEl>
                                          <p:spTgt spid="29"/>
                                        </p:tgtEl>
                                      </p:cBhvr>
                                    </p:animEffect>
                                  </p:childTnLst>
                                </p:cTn>
                              </p:par>
                            </p:childTnLst>
                          </p:cTn>
                        </p:par>
                        <p:par>
                          <p:cTn id="24" fill="hold">
                            <p:stCondLst>
                              <p:cond delay="500"/>
                            </p:stCondLst>
                            <p:childTnLst>
                              <p:par>
                                <p:cTn id="25" presetID="3" presetClass="entr" presetSubtype="1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linds(horizontal)">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olt.png"/>
          <p:cNvPicPr>
            <a:picLocks noChangeAspect="1"/>
          </p:cNvPicPr>
          <p:nvPr/>
        </p:nvPicPr>
        <p:blipFill>
          <a:blip r:embed="rId2"/>
          <a:stretch>
            <a:fillRect/>
          </a:stretch>
        </p:blipFill>
        <p:spPr>
          <a:xfrm rot="1032026">
            <a:off x="6880237" y="1454247"/>
            <a:ext cx="914400" cy="2350126"/>
          </a:xfrm>
          <a:prstGeom prst="rect">
            <a:avLst/>
          </a:prstGeom>
        </p:spPr>
      </p:pic>
      <p:pic>
        <p:nvPicPr>
          <p:cNvPr id="24" name="Picture 23" descr="bolt.png"/>
          <p:cNvPicPr>
            <a:picLocks noChangeAspect="1"/>
          </p:cNvPicPr>
          <p:nvPr/>
        </p:nvPicPr>
        <p:blipFill>
          <a:blip r:embed="rId2"/>
          <a:stretch>
            <a:fillRect/>
          </a:stretch>
        </p:blipFill>
        <p:spPr>
          <a:xfrm rot="17939854">
            <a:off x="4678395" y="1547061"/>
            <a:ext cx="914400" cy="2350126"/>
          </a:xfrm>
          <a:prstGeom prst="rect">
            <a:avLst/>
          </a:prstGeom>
        </p:spPr>
      </p:pic>
      <p:sp>
        <p:nvSpPr>
          <p:cNvPr id="2" name="Title 1"/>
          <p:cNvSpPr>
            <a:spLocks noGrp="1"/>
          </p:cNvSpPr>
          <p:nvPr>
            <p:ph type="title"/>
          </p:nvPr>
        </p:nvSpPr>
        <p:spPr/>
        <p:txBody>
          <a:bodyPr/>
          <a:lstStyle/>
          <a:p>
            <a:r>
              <a:rPr lang="en-US" dirty="0"/>
              <a:t>How many replicas BFT needs?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13</a:t>
            </a:fld>
            <a:endParaRPr lang="fr-FR" dirty="0"/>
          </a:p>
        </p:txBody>
      </p:sp>
      <p:pic>
        <p:nvPicPr>
          <p:cNvPr id="6" name="Content Placeholder 5" descr="b-server.jpeg"/>
          <p:cNvPicPr>
            <a:picLocks noChangeAspect="1"/>
          </p:cNvPicPr>
          <p:nvPr/>
        </p:nvPicPr>
        <p:blipFill>
          <a:blip r:embed="rId3"/>
          <a:stretch>
            <a:fillRect/>
          </a:stretch>
        </p:blipFill>
        <p:spPr bwMode="auto">
          <a:xfrm>
            <a:off x="5410201" y="1752601"/>
            <a:ext cx="1323975" cy="1323975"/>
          </a:xfrm>
          <a:prstGeom prst="rect">
            <a:avLst/>
          </a:prstGeom>
          <a:noFill/>
          <a:ln w="9525">
            <a:noFill/>
            <a:miter lim="800000"/>
            <a:headEnd/>
            <a:tailEnd/>
          </a:ln>
        </p:spPr>
      </p:pic>
      <p:pic>
        <p:nvPicPr>
          <p:cNvPr id="7" name="Content Placeholder 5" descr="b-server.jpeg"/>
          <p:cNvPicPr>
            <a:picLocks noChangeAspect="1"/>
          </p:cNvPicPr>
          <p:nvPr/>
        </p:nvPicPr>
        <p:blipFill>
          <a:blip r:embed="rId3"/>
          <a:stretch>
            <a:fillRect/>
          </a:stretch>
        </p:blipFill>
        <p:spPr bwMode="auto">
          <a:xfrm>
            <a:off x="7162801" y="4267201"/>
            <a:ext cx="1323975" cy="1323975"/>
          </a:xfrm>
          <a:prstGeom prst="rect">
            <a:avLst/>
          </a:prstGeom>
          <a:noFill/>
          <a:ln w="9525">
            <a:noFill/>
            <a:miter lim="800000"/>
            <a:headEnd/>
            <a:tailEnd/>
          </a:ln>
        </p:spPr>
      </p:pic>
      <p:pic>
        <p:nvPicPr>
          <p:cNvPr id="8" name="Content Placeholder 5" descr="b-server.jpeg"/>
          <p:cNvPicPr>
            <a:picLocks noChangeAspect="1"/>
          </p:cNvPicPr>
          <p:nvPr/>
        </p:nvPicPr>
        <p:blipFill>
          <a:blip r:embed="rId3"/>
          <a:stretch>
            <a:fillRect/>
          </a:stretch>
        </p:blipFill>
        <p:spPr bwMode="auto">
          <a:xfrm>
            <a:off x="4191001" y="4343401"/>
            <a:ext cx="1323975" cy="1323975"/>
          </a:xfrm>
          <a:prstGeom prst="rect">
            <a:avLst/>
          </a:prstGeom>
          <a:noFill/>
          <a:ln w="9525">
            <a:noFill/>
            <a:miter lim="800000"/>
            <a:headEnd/>
            <a:tailEnd/>
          </a:ln>
        </p:spPr>
      </p:pic>
      <p:pic>
        <p:nvPicPr>
          <p:cNvPr id="9" name="Picture 8" descr="laptop.jpg"/>
          <p:cNvPicPr>
            <a:picLocks noChangeAspect="1"/>
          </p:cNvPicPr>
          <p:nvPr/>
        </p:nvPicPr>
        <p:blipFill>
          <a:blip r:embed="rId4"/>
          <a:stretch>
            <a:fillRect/>
          </a:stretch>
        </p:blipFill>
        <p:spPr>
          <a:xfrm>
            <a:off x="1981200" y="1447800"/>
            <a:ext cx="762000" cy="735106"/>
          </a:xfrm>
          <a:prstGeom prst="rect">
            <a:avLst/>
          </a:prstGeom>
        </p:spPr>
      </p:pic>
      <p:pic>
        <p:nvPicPr>
          <p:cNvPr id="10" name="Picture 9" descr="laptop.jpg"/>
          <p:cNvPicPr>
            <a:picLocks noChangeAspect="1"/>
          </p:cNvPicPr>
          <p:nvPr/>
        </p:nvPicPr>
        <p:blipFill>
          <a:blip r:embed="rId4"/>
          <a:stretch>
            <a:fillRect/>
          </a:stretch>
        </p:blipFill>
        <p:spPr>
          <a:xfrm>
            <a:off x="9067800" y="1447800"/>
            <a:ext cx="762000" cy="735106"/>
          </a:xfrm>
          <a:prstGeom prst="rect">
            <a:avLst/>
          </a:prstGeom>
        </p:spPr>
      </p:pic>
      <p:sp>
        <p:nvSpPr>
          <p:cNvPr id="11" name="TextBox 10"/>
          <p:cNvSpPr txBox="1"/>
          <p:nvPr/>
        </p:nvSpPr>
        <p:spPr>
          <a:xfrm>
            <a:off x="1906008" y="5791200"/>
            <a:ext cx="742511" cy="397032"/>
          </a:xfrm>
          <a:prstGeom prst="rect">
            <a:avLst/>
          </a:prstGeom>
          <a:noFill/>
        </p:spPr>
        <p:txBody>
          <a:bodyPr wrap="none" rtlCol="0">
            <a:spAutoFit/>
          </a:bodyPr>
          <a:lstStyle/>
          <a:p>
            <a:r>
              <a:rPr lang="en-US" dirty="0"/>
              <a:t>t = 1</a:t>
            </a:r>
          </a:p>
        </p:txBody>
      </p:sp>
      <p:sp>
        <p:nvSpPr>
          <p:cNvPr id="18" name="TextBox 17"/>
          <p:cNvSpPr txBox="1"/>
          <p:nvPr/>
        </p:nvSpPr>
        <p:spPr>
          <a:xfrm>
            <a:off x="5486401" y="3124200"/>
            <a:ext cx="1967205" cy="397032"/>
          </a:xfrm>
          <a:prstGeom prst="rect">
            <a:avLst/>
          </a:prstGeom>
          <a:noFill/>
        </p:spPr>
        <p:txBody>
          <a:bodyPr wrap="none" rtlCol="0">
            <a:spAutoFit/>
          </a:bodyPr>
          <a:lstStyle/>
          <a:p>
            <a:r>
              <a:rPr lang="en-US" dirty="0"/>
              <a:t>tweet = “hello”</a:t>
            </a:r>
          </a:p>
        </p:txBody>
      </p:sp>
      <p:sp>
        <p:nvSpPr>
          <p:cNvPr id="19" name="TextBox 18"/>
          <p:cNvSpPr txBox="1"/>
          <p:nvPr/>
        </p:nvSpPr>
        <p:spPr>
          <a:xfrm>
            <a:off x="7086601" y="5638800"/>
            <a:ext cx="1967205" cy="397032"/>
          </a:xfrm>
          <a:prstGeom prst="rect">
            <a:avLst/>
          </a:prstGeom>
          <a:noFill/>
        </p:spPr>
        <p:txBody>
          <a:bodyPr wrap="none" rtlCol="0">
            <a:spAutoFit/>
          </a:bodyPr>
          <a:lstStyle/>
          <a:p>
            <a:r>
              <a:rPr lang="en-US" dirty="0"/>
              <a:t>tweet = “hello”</a:t>
            </a:r>
          </a:p>
        </p:txBody>
      </p:sp>
      <p:sp>
        <p:nvSpPr>
          <p:cNvPr id="23" name="TextBox 22"/>
          <p:cNvSpPr txBox="1"/>
          <p:nvPr/>
        </p:nvSpPr>
        <p:spPr>
          <a:xfrm>
            <a:off x="4510857" y="5791200"/>
            <a:ext cx="1370888" cy="397032"/>
          </a:xfrm>
          <a:prstGeom prst="rect">
            <a:avLst/>
          </a:prstGeom>
          <a:noFill/>
        </p:spPr>
        <p:txBody>
          <a:bodyPr wrap="none" rtlCol="0">
            <a:spAutoFit/>
          </a:bodyPr>
          <a:lstStyle/>
          <a:p>
            <a:r>
              <a:rPr lang="en-US" dirty="0"/>
              <a:t>tweet = “”</a:t>
            </a:r>
          </a:p>
        </p:txBody>
      </p:sp>
      <p:sp>
        <p:nvSpPr>
          <p:cNvPr id="26" name="TextBox 25"/>
          <p:cNvSpPr txBox="1"/>
          <p:nvPr/>
        </p:nvSpPr>
        <p:spPr>
          <a:xfrm>
            <a:off x="8975341" y="2362200"/>
            <a:ext cx="939681" cy="397032"/>
          </a:xfrm>
          <a:prstGeom prst="rect">
            <a:avLst/>
          </a:prstGeom>
          <a:noFill/>
        </p:spPr>
        <p:txBody>
          <a:bodyPr wrap="none" rtlCol="0">
            <a:spAutoFit/>
          </a:bodyPr>
          <a:lstStyle/>
          <a:p>
            <a:r>
              <a:rPr lang="en-US" i="1" dirty="0"/>
              <a:t>read</a:t>
            </a:r>
            <a:r>
              <a:rPr lang="en-US" dirty="0"/>
              <a:t>()</a:t>
            </a:r>
          </a:p>
        </p:txBody>
      </p:sp>
      <p:cxnSp>
        <p:nvCxnSpPr>
          <p:cNvPr id="31" name="Straight Arrow Connector 30"/>
          <p:cNvCxnSpPr/>
          <p:nvPr/>
        </p:nvCxnSpPr>
        <p:spPr bwMode="auto">
          <a:xfrm rot="10800000" flipV="1">
            <a:off x="5638800" y="1905000"/>
            <a:ext cx="3276600" cy="2590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rot="5400000">
            <a:off x="7277100" y="2476500"/>
            <a:ext cx="2133600" cy="129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5" name="Picture 21"/>
          <p:cNvPicPr>
            <a:picLocks noChangeAspect="1" noChangeArrowheads="1"/>
          </p:cNvPicPr>
          <p:nvPr/>
        </p:nvPicPr>
        <p:blipFill>
          <a:blip r:embed="rId5"/>
          <a:srcRect/>
          <a:stretch>
            <a:fillRect/>
          </a:stretch>
        </p:blipFill>
        <p:spPr bwMode="auto">
          <a:xfrm>
            <a:off x="6324600" y="4343401"/>
            <a:ext cx="972684" cy="1109751"/>
          </a:xfrm>
          <a:prstGeom prst="rect">
            <a:avLst/>
          </a:prstGeom>
          <a:noFill/>
          <a:ln w="9525" algn="ctr">
            <a:noFill/>
            <a:miter lim="800000"/>
            <a:headEnd/>
            <a:tailEnd/>
          </a:ln>
          <a:effectLst/>
        </p:spPr>
      </p:pic>
      <p:sp>
        <p:nvSpPr>
          <p:cNvPr id="28" name="TextBox 27"/>
          <p:cNvSpPr txBox="1"/>
          <p:nvPr/>
        </p:nvSpPr>
        <p:spPr>
          <a:xfrm>
            <a:off x="8835447" y="2819400"/>
            <a:ext cx="2202847" cy="397032"/>
          </a:xfrm>
          <a:prstGeom prst="rect">
            <a:avLst/>
          </a:prstGeom>
          <a:noFill/>
        </p:spPr>
        <p:txBody>
          <a:bodyPr wrap="none" rtlCol="0">
            <a:spAutoFit/>
          </a:bodyPr>
          <a:lstStyle/>
          <a:p>
            <a:r>
              <a:rPr lang="en-US" dirty="0"/>
              <a:t>tweet = “hello” ?</a:t>
            </a:r>
          </a:p>
        </p:txBody>
      </p:sp>
      <p:sp>
        <p:nvSpPr>
          <p:cNvPr id="30" name="TextBox 29"/>
          <p:cNvSpPr txBox="1"/>
          <p:nvPr/>
        </p:nvSpPr>
        <p:spPr>
          <a:xfrm>
            <a:off x="7239000" y="5638800"/>
            <a:ext cx="1370888" cy="397032"/>
          </a:xfrm>
          <a:prstGeom prst="rect">
            <a:avLst/>
          </a:prstGeom>
          <a:noFill/>
        </p:spPr>
        <p:txBody>
          <a:bodyPr wrap="none" rtlCol="0">
            <a:spAutoFit/>
          </a:bodyPr>
          <a:lstStyle/>
          <a:p>
            <a:r>
              <a:rPr lang="en-US" dirty="0"/>
              <a:t>tweet = “”</a:t>
            </a:r>
          </a:p>
        </p:txBody>
      </p:sp>
      <p:sp>
        <p:nvSpPr>
          <p:cNvPr id="32" name="TextBox 31"/>
          <p:cNvSpPr txBox="1"/>
          <p:nvPr/>
        </p:nvSpPr>
        <p:spPr>
          <a:xfrm>
            <a:off x="8915400" y="2819400"/>
            <a:ext cx="1590500" cy="397032"/>
          </a:xfrm>
          <a:prstGeom prst="rect">
            <a:avLst/>
          </a:prstGeom>
          <a:noFill/>
        </p:spPr>
        <p:txBody>
          <a:bodyPr wrap="none" rtlCol="0">
            <a:spAutoFit/>
          </a:bodyPr>
          <a:lstStyle/>
          <a:p>
            <a:r>
              <a:rPr lang="en-US" b="1" dirty="0">
                <a:solidFill>
                  <a:srgbClr val="FF0000"/>
                </a:solidFill>
              </a:rPr>
              <a:t>tweet = “” </a:t>
            </a:r>
          </a:p>
        </p:txBody>
      </p:sp>
      <p:sp>
        <p:nvSpPr>
          <p:cNvPr id="37" name="TextBox 36"/>
          <p:cNvSpPr txBox="1"/>
          <p:nvPr/>
        </p:nvSpPr>
        <p:spPr>
          <a:xfrm>
            <a:off x="6781800" y="5638800"/>
            <a:ext cx="2533066" cy="397032"/>
          </a:xfrm>
          <a:prstGeom prst="rect">
            <a:avLst/>
          </a:prstGeom>
          <a:noFill/>
        </p:spPr>
        <p:txBody>
          <a:bodyPr wrap="none" rtlCol="0">
            <a:spAutoFit/>
          </a:bodyPr>
          <a:lstStyle/>
          <a:p>
            <a:r>
              <a:rPr lang="en-US" dirty="0">
                <a:solidFill>
                  <a:srgbClr val="FF0000"/>
                </a:solidFill>
              </a:rPr>
              <a:t>tweet = “good bye”</a:t>
            </a:r>
          </a:p>
        </p:txBody>
      </p:sp>
      <p:sp>
        <p:nvSpPr>
          <p:cNvPr id="38" name="TextBox 37"/>
          <p:cNvSpPr txBox="1"/>
          <p:nvPr/>
        </p:nvSpPr>
        <p:spPr>
          <a:xfrm>
            <a:off x="8886744" y="2819401"/>
            <a:ext cx="2141933" cy="701731"/>
          </a:xfrm>
          <a:prstGeom prst="rect">
            <a:avLst/>
          </a:prstGeom>
          <a:noFill/>
        </p:spPr>
        <p:txBody>
          <a:bodyPr wrap="none" rtlCol="0">
            <a:spAutoFit/>
          </a:bodyPr>
          <a:lstStyle/>
          <a:p>
            <a:r>
              <a:rPr lang="en-US" b="1" dirty="0">
                <a:solidFill>
                  <a:srgbClr val="FF0000"/>
                </a:solidFill>
              </a:rPr>
              <a:t>tweet = “good </a:t>
            </a:r>
          </a:p>
          <a:p>
            <a:r>
              <a:rPr lang="en-US" b="1" dirty="0">
                <a:solidFill>
                  <a:srgbClr val="FF0000"/>
                </a:solidFill>
              </a:rPr>
              <a:t>bye” ?</a:t>
            </a:r>
          </a:p>
        </p:txBody>
      </p:sp>
      <p:sp>
        <p:nvSpPr>
          <p:cNvPr id="39" name="Rectangle 38"/>
          <p:cNvSpPr/>
          <p:nvPr/>
        </p:nvSpPr>
        <p:spPr bwMode="auto">
          <a:xfrm>
            <a:off x="3048000" y="1295400"/>
            <a:ext cx="5791200" cy="4876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Tree>
    <p:extLst>
      <p:ext uri="{BB962C8B-B14F-4D97-AF65-F5344CB8AC3E}">
        <p14:creationId xmlns:p14="http://schemas.microsoft.com/office/powerpoint/2010/main" val="11021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horizont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linds(horizontal)">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3" presetClass="entr" presetSubtype="1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horizontal)">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28" grpId="1"/>
      <p:bldP spid="30" grpId="0"/>
      <p:bldP spid="30" grpId="1"/>
      <p:bldP spid="32" grpId="0"/>
      <p:bldP spid="32" grpId="1"/>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replicas BFT needs?</a:t>
            </a:r>
          </a:p>
        </p:txBody>
      </p:sp>
      <p:sp>
        <p:nvSpPr>
          <p:cNvPr id="3" name="Content Placeholder 2"/>
          <p:cNvSpPr>
            <a:spLocks noGrp="1"/>
          </p:cNvSpPr>
          <p:nvPr>
            <p:ph idx="1"/>
          </p:nvPr>
        </p:nvSpPr>
        <p:spPr>
          <a:xfrm>
            <a:off x="581025" y="1152525"/>
            <a:ext cx="8893175" cy="5111750"/>
          </a:xfrm>
        </p:spPr>
        <p:txBody>
          <a:bodyPr/>
          <a:lstStyle/>
          <a:p>
            <a:r>
              <a:rPr lang="en-US" dirty="0"/>
              <a:t>To tolerate </a:t>
            </a:r>
            <a:r>
              <a:rPr lang="en-US" i="1" dirty="0"/>
              <a:t>t </a:t>
            </a:r>
            <a:r>
              <a:rPr lang="en-US" dirty="0"/>
              <a:t>Byzantine faults </a:t>
            </a:r>
            <a:r>
              <a:rPr lang="en-US" i="1" dirty="0"/>
              <a:t>3t</a:t>
            </a:r>
            <a:r>
              <a:rPr lang="en-US" dirty="0"/>
              <a:t> replicas are not enough*</a:t>
            </a:r>
          </a:p>
          <a:p>
            <a:pPr lvl="1"/>
            <a:r>
              <a:rPr lang="en-US" dirty="0"/>
              <a:t>even for a simple twitter-like app (R/W storage)</a:t>
            </a:r>
          </a:p>
          <a:p>
            <a:pPr lvl="1"/>
            <a:endParaRPr lang="en-US" i="1" dirty="0"/>
          </a:p>
          <a:p>
            <a:pPr algn="ctr">
              <a:buNone/>
            </a:pPr>
            <a:r>
              <a:rPr lang="en-US" i="1" dirty="0"/>
              <a:t>As we will shortly see… </a:t>
            </a:r>
          </a:p>
          <a:p>
            <a:pPr algn="ctr">
              <a:buNone/>
            </a:pPr>
            <a:r>
              <a:rPr lang="en-US" i="1" dirty="0"/>
              <a:t>…</a:t>
            </a:r>
            <a:r>
              <a:rPr lang="en-US" sz="3200" i="1" dirty="0"/>
              <a:t>3t+1 replicas are enough</a:t>
            </a:r>
          </a:p>
          <a:p>
            <a:pPr algn="ctr">
              <a:buNone/>
            </a:pPr>
            <a:endParaRPr lang="en-US" i="1" dirty="0"/>
          </a:p>
          <a:p>
            <a:r>
              <a:rPr lang="en-US" dirty="0"/>
              <a:t>The number of replicas may go down if we strengthen assumptions</a:t>
            </a:r>
          </a:p>
          <a:p>
            <a:pPr lvl="1"/>
            <a:r>
              <a:rPr lang="en-US" dirty="0"/>
              <a:t>synchrony, consistency level, etc…</a:t>
            </a:r>
          </a:p>
          <a:p>
            <a:pPr lvl="1"/>
            <a:r>
              <a:rPr lang="en-US" dirty="0"/>
              <a:t>We will come to that also…</a:t>
            </a:r>
          </a:p>
          <a:p>
            <a:pPr lvl="1">
              <a:buNone/>
            </a:pPr>
            <a:r>
              <a:rPr lang="en-US" dirty="0"/>
              <a:t>			</a:t>
            </a:r>
          </a:p>
          <a:p>
            <a:pPr lvl="1">
              <a:buNone/>
            </a:pPr>
            <a:endParaRPr lang="en-US" dirty="0"/>
          </a:p>
          <a:p>
            <a:pPr lvl="1">
              <a:buNone/>
            </a:pPr>
            <a:r>
              <a:rPr lang="en-US" dirty="0"/>
              <a:t>* </a:t>
            </a:r>
            <a:r>
              <a:rPr lang="en-US" sz="1400" dirty="0"/>
              <a:t>JP. Martin, </a:t>
            </a:r>
            <a:r>
              <a:rPr lang="en-US" sz="1400" dirty="0" err="1"/>
              <a:t>L.Alvisi</a:t>
            </a:r>
            <a:r>
              <a:rPr lang="en-US" sz="1400" dirty="0"/>
              <a:t>, M. </a:t>
            </a:r>
            <a:r>
              <a:rPr lang="en-US" sz="1400" dirty="0" err="1"/>
              <a:t>Dahlin</a:t>
            </a:r>
            <a:r>
              <a:rPr lang="en-US" sz="1400" dirty="0"/>
              <a:t>: Minimal Byzantine Storage. DISC 2002: 311-325</a:t>
            </a:r>
          </a:p>
        </p:txBody>
      </p:sp>
      <p:sp>
        <p:nvSpPr>
          <p:cNvPr id="5" name="Slide Number Placeholder 4"/>
          <p:cNvSpPr>
            <a:spLocks noGrp="1"/>
          </p:cNvSpPr>
          <p:nvPr>
            <p:ph type="sldNum" sz="quarter" idx="12"/>
          </p:nvPr>
        </p:nvSpPr>
        <p:spPr/>
        <p:txBody>
          <a:bodyPr/>
          <a:lstStyle/>
          <a:p>
            <a:fld id="{1BF42408-2616-4508-8D53-7ECB2ACB5E88}" type="slidenum">
              <a:rPr lang="fr-FR" smtClean="0"/>
              <a:pPr/>
              <a:t>14</a:t>
            </a:fld>
            <a:endParaRPr lang="fr-FR" dirty="0"/>
          </a:p>
        </p:txBody>
      </p:sp>
    </p:spTree>
    <p:extLst>
      <p:ext uri="{BB962C8B-B14F-4D97-AF65-F5344CB8AC3E}">
        <p14:creationId xmlns:p14="http://schemas.microsoft.com/office/powerpoint/2010/main" val="73224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horizontal)">
                                      <p:cBhvr>
                                        <p:cTn id="7" dur="500"/>
                                        <p:tgtEl>
                                          <p:spTgt spid="3">
                                            <p:txEl>
                                              <p:pRg st="9" end="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blinds(horizontal)">
                                      <p:cBhvr>
                                        <p:cTn id="10" dur="500"/>
                                        <p:tgtEl>
                                          <p:spTgt spid="3">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t>
            </a:r>
            <a:r>
              <a:rPr lang="en-US" dirty="0" err="1">
                <a:solidFill>
                  <a:srgbClr val="F5B1B1"/>
                </a:solidFill>
                <a:latin typeface="PicoBlackAl" pitchFamily="2" charset="0"/>
              </a:rPr>
              <a:t>bf</a:t>
            </a:r>
            <a:r>
              <a:rPr lang="en-US" dirty="0" err="1">
                <a:latin typeface="PicoBlackAl" pitchFamily="2" charset="0"/>
              </a:rPr>
              <a:t>twitter</a:t>
            </a:r>
            <a:endParaRPr lang="en-US" dirty="0">
              <a:latin typeface="PicoBlackAl" pitchFamily="2" charset="0"/>
            </a:endParaRPr>
          </a:p>
        </p:txBody>
      </p:sp>
      <p:sp>
        <p:nvSpPr>
          <p:cNvPr id="3" name="Content Placeholder 2"/>
          <p:cNvSpPr>
            <a:spLocks noGrp="1"/>
          </p:cNvSpPr>
          <p:nvPr>
            <p:ph idx="1"/>
          </p:nvPr>
        </p:nvSpPr>
        <p:spPr/>
        <p:txBody>
          <a:bodyPr/>
          <a:lstStyle/>
          <a:p>
            <a:r>
              <a:rPr lang="en-US" b="1" dirty="0" err="1">
                <a:solidFill>
                  <a:srgbClr val="F5B1B1"/>
                </a:solidFill>
                <a:latin typeface="PicoBlackAl" pitchFamily="2" charset="0"/>
              </a:rPr>
              <a:t>Bf</a:t>
            </a:r>
            <a:r>
              <a:rPr lang="en-US" b="1" dirty="0" err="1">
                <a:solidFill>
                  <a:srgbClr val="A7E4FF"/>
                </a:solidFill>
                <a:latin typeface="PicoBlackAl" pitchFamily="2" charset="0"/>
              </a:rPr>
              <a:t>twitter</a:t>
            </a:r>
            <a:r>
              <a:rPr lang="en-US" b="1" dirty="0">
                <a:latin typeface="PicoBlackAl" pitchFamily="2" charset="0"/>
              </a:rPr>
              <a:t>  </a:t>
            </a:r>
            <a:r>
              <a:rPr lang="en-US" b="1" dirty="0"/>
              <a:t>modeled as a simple R/W register</a:t>
            </a:r>
          </a:p>
          <a:p>
            <a:endParaRPr lang="en-US" dirty="0"/>
          </a:p>
          <a:p>
            <a:r>
              <a:rPr lang="en-US" b="1" dirty="0"/>
              <a:t>We will show 3 different simple implementations</a:t>
            </a:r>
          </a:p>
          <a:p>
            <a:pPr lvl="1"/>
            <a:r>
              <a:rPr lang="en-US" dirty="0"/>
              <a:t>Single-writer multi-reader (SWMR) </a:t>
            </a:r>
            <a:r>
              <a:rPr lang="en-US" i="1" u="sng" dirty="0"/>
              <a:t>regular</a:t>
            </a:r>
            <a:r>
              <a:rPr lang="en-US" i="1" dirty="0"/>
              <a:t> </a:t>
            </a:r>
            <a:r>
              <a:rPr lang="en-US" dirty="0" err="1">
                <a:solidFill>
                  <a:srgbClr val="F5B1B1"/>
                </a:solidFill>
                <a:latin typeface="PicoBlackAl" pitchFamily="2" charset="0"/>
              </a:rPr>
              <a:t>Bf</a:t>
            </a:r>
            <a:r>
              <a:rPr lang="en-US" dirty="0" err="1">
                <a:solidFill>
                  <a:srgbClr val="A7E4FF"/>
                </a:solidFill>
                <a:latin typeface="PicoBlackAl" pitchFamily="2" charset="0"/>
              </a:rPr>
              <a:t>twitter</a:t>
            </a:r>
            <a:endParaRPr lang="en-US" dirty="0">
              <a:solidFill>
                <a:srgbClr val="A7E4FF"/>
              </a:solidFill>
              <a:latin typeface="PicoBlackAl" pitchFamily="2" charset="0"/>
            </a:endParaRPr>
          </a:p>
          <a:p>
            <a:pPr lvl="1"/>
            <a:r>
              <a:rPr lang="en-US" dirty="0"/>
              <a:t>SWMR </a:t>
            </a:r>
            <a:r>
              <a:rPr lang="en-US" i="1" u="sng" dirty="0"/>
              <a:t>atomic</a:t>
            </a:r>
            <a:r>
              <a:rPr lang="en-US" i="1" dirty="0"/>
              <a:t> </a:t>
            </a:r>
            <a:r>
              <a:rPr lang="en-US" dirty="0" err="1">
                <a:solidFill>
                  <a:srgbClr val="F5B1B1"/>
                </a:solidFill>
                <a:latin typeface="PicoBlackAl" pitchFamily="2" charset="0"/>
              </a:rPr>
              <a:t>Bf</a:t>
            </a:r>
            <a:r>
              <a:rPr lang="en-US" dirty="0" err="1">
                <a:solidFill>
                  <a:srgbClr val="A7E4FF"/>
                </a:solidFill>
                <a:latin typeface="PicoBlackAl" pitchFamily="2" charset="0"/>
              </a:rPr>
              <a:t>twitter</a:t>
            </a:r>
            <a:endParaRPr lang="en-US" dirty="0">
              <a:solidFill>
                <a:srgbClr val="A7E4FF"/>
              </a:solidFill>
              <a:latin typeface="PicoBlackAl" pitchFamily="2" charset="0"/>
            </a:endParaRPr>
          </a:p>
          <a:p>
            <a:pPr lvl="1"/>
            <a:r>
              <a:rPr lang="en-US" dirty="0"/>
              <a:t>MWMR </a:t>
            </a:r>
            <a:r>
              <a:rPr lang="en-US" i="1" u="sng" dirty="0"/>
              <a:t>atomic</a:t>
            </a:r>
            <a:r>
              <a:rPr lang="en-US" i="1" dirty="0"/>
              <a:t> </a:t>
            </a:r>
            <a:r>
              <a:rPr lang="en-US" dirty="0" err="1">
                <a:solidFill>
                  <a:srgbClr val="F5B1B1"/>
                </a:solidFill>
                <a:latin typeface="PicoBlackAl" pitchFamily="2" charset="0"/>
              </a:rPr>
              <a:t>Bf</a:t>
            </a:r>
            <a:r>
              <a:rPr lang="en-US" dirty="0" err="1">
                <a:solidFill>
                  <a:srgbClr val="A7E4FF"/>
                </a:solidFill>
                <a:latin typeface="PicoBlackAl" pitchFamily="2" charset="0"/>
              </a:rPr>
              <a:t>twitter</a:t>
            </a:r>
            <a:endParaRPr lang="en-US" dirty="0">
              <a:solidFill>
                <a:srgbClr val="A7E4FF"/>
              </a:solidFill>
              <a:latin typeface="PicoBlackAl" pitchFamily="2" charset="0"/>
            </a:endParaRPr>
          </a:p>
          <a:p>
            <a:pPr lvl="1"/>
            <a:endParaRPr lang="en-US" dirty="0"/>
          </a:p>
          <a:p>
            <a:r>
              <a:rPr lang="en-US" b="1" dirty="0"/>
              <a:t>Implementations differ in </a:t>
            </a:r>
          </a:p>
          <a:p>
            <a:pPr lvl="1"/>
            <a:r>
              <a:rPr lang="en-US" dirty="0"/>
              <a:t>consistency semantics (in case of concurrent </a:t>
            </a:r>
            <a:r>
              <a:rPr lang="en-US" dirty="0" err="1"/>
              <a:t>reads&amp;writes</a:t>
            </a:r>
            <a:r>
              <a:rPr lang="en-US" dirty="0"/>
              <a:t>)</a:t>
            </a:r>
          </a:p>
          <a:p>
            <a:pPr lvl="1"/>
            <a:r>
              <a:rPr lang="en-US" dirty="0"/>
              <a:t>Number of supported writers</a:t>
            </a:r>
          </a:p>
          <a:p>
            <a:pPr lvl="1"/>
            <a:endParaRPr lang="en-US" dirty="0">
              <a:solidFill>
                <a:srgbClr val="A7E4FF"/>
              </a:solidFill>
              <a:latin typeface="PicoBlackAl" pitchFamily="2" charset="0"/>
            </a:endParaRPr>
          </a:p>
          <a:p>
            <a:pPr lvl="1"/>
            <a:endParaRPr lang="en-US"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15</a:t>
            </a:fld>
            <a:endParaRPr lang="fr-FR" dirty="0"/>
          </a:p>
        </p:txBody>
      </p:sp>
    </p:spTree>
    <p:extLst>
      <p:ext uri="{BB962C8B-B14F-4D97-AF65-F5344CB8AC3E}">
        <p14:creationId xmlns:p14="http://schemas.microsoft.com/office/powerpoint/2010/main" val="393220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7"/>
          <p:cNvSpPr>
            <a:spLocks noGrp="1"/>
          </p:cNvSpPr>
          <p:nvPr>
            <p:ph type="sldNum" sz="quarter" idx="12"/>
          </p:nvPr>
        </p:nvSpPr>
        <p:spPr/>
        <p:txBody>
          <a:bodyPr/>
          <a:lstStyle/>
          <a:p>
            <a:fld id="{48EB2259-D1C2-4CE6-AC3E-CDCA32A649ED}" type="slidenum">
              <a:rPr lang="en-US"/>
              <a:pPr/>
              <a:t>16</a:t>
            </a:fld>
            <a:endParaRPr lang="en-US"/>
          </a:p>
        </p:txBody>
      </p:sp>
      <p:sp>
        <p:nvSpPr>
          <p:cNvPr id="458754" name="Rectangle 2"/>
          <p:cNvSpPr>
            <a:spLocks noGrp="1" noChangeArrowheads="1"/>
          </p:cNvSpPr>
          <p:nvPr>
            <p:ph type="title"/>
          </p:nvPr>
        </p:nvSpPr>
        <p:spPr>
          <a:xfrm>
            <a:off x="304800" y="620713"/>
            <a:ext cx="8661400" cy="1231900"/>
          </a:xfrm>
        </p:spPr>
        <p:txBody>
          <a:bodyPr/>
          <a:lstStyle/>
          <a:p>
            <a:r>
              <a:rPr lang="en-US" dirty="0"/>
              <a:t>Consistency semantics</a:t>
            </a:r>
          </a:p>
        </p:txBody>
      </p:sp>
      <p:sp>
        <p:nvSpPr>
          <p:cNvPr id="458755" name="Rectangle 3"/>
          <p:cNvSpPr>
            <a:spLocks noGrp="1" noChangeArrowheads="1"/>
          </p:cNvSpPr>
          <p:nvPr>
            <p:ph type="body" sz="half" idx="1"/>
          </p:nvPr>
        </p:nvSpPr>
        <p:spPr>
          <a:xfrm>
            <a:off x="318327" y="1155543"/>
            <a:ext cx="8153400" cy="5257800"/>
          </a:xfrm>
        </p:spPr>
        <p:txBody>
          <a:bodyPr/>
          <a:lstStyle/>
          <a:p>
            <a:r>
              <a:rPr lang="en-US" dirty="0"/>
              <a:t>3 classical R/W consistency types</a:t>
            </a:r>
          </a:p>
          <a:p>
            <a:pPr lvl="1"/>
            <a:r>
              <a:rPr lang="en-US" dirty="0"/>
              <a:t>safe, regular, atomic</a:t>
            </a:r>
          </a:p>
          <a:p>
            <a:endParaRPr lang="en-US" dirty="0"/>
          </a:p>
        </p:txBody>
      </p:sp>
      <p:sp>
        <p:nvSpPr>
          <p:cNvPr id="458756" name="Line 4"/>
          <p:cNvSpPr>
            <a:spLocks noChangeShapeType="1"/>
          </p:cNvSpPr>
          <p:nvPr/>
        </p:nvSpPr>
        <p:spPr bwMode="auto">
          <a:xfrm flipV="1">
            <a:off x="2667000" y="2362200"/>
            <a:ext cx="7010400" cy="0"/>
          </a:xfrm>
          <a:prstGeom prst="line">
            <a:avLst/>
          </a:prstGeom>
          <a:noFill/>
          <a:ln w="9525">
            <a:solidFill>
              <a:schemeClr val="tx1"/>
            </a:solidFill>
            <a:round/>
            <a:headEnd/>
            <a:tailEnd type="triangle" w="med" len="med"/>
          </a:ln>
          <a:effectLst/>
        </p:spPr>
        <p:txBody>
          <a:bodyPr/>
          <a:lstStyle/>
          <a:p>
            <a:endParaRPr lang="en-US"/>
          </a:p>
        </p:txBody>
      </p:sp>
      <p:sp>
        <p:nvSpPr>
          <p:cNvPr id="458757" name="Text Box 5"/>
          <p:cNvSpPr txBox="1">
            <a:spLocks noChangeArrowheads="1"/>
          </p:cNvSpPr>
          <p:nvPr/>
        </p:nvSpPr>
        <p:spPr bwMode="auto">
          <a:xfrm>
            <a:off x="9048750" y="2498725"/>
            <a:ext cx="1268296"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real time</a:t>
            </a:r>
          </a:p>
        </p:txBody>
      </p:sp>
      <p:sp>
        <p:nvSpPr>
          <p:cNvPr id="458758" name="Line 6"/>
          <p:cNvSpPr>
            <a:spLocks noChangeShapeType="1"/>
          </p:cNvSpPr>
          <p:nvPr/>
        </p:nvSpPr>
        <p:spPr bwMode="auto">
          <a:xfrm>
            <a:off x="2667000" y="3733800"/>
            <a:ext cx="7010400" cy="0"/>
          </a:xfrm>
          <a:prstGeom prst="line">
            <a:avLst/>
          </a:prstGeom>
          <a:noFill/>
          <a:ln w="9525">
            <a:solidFill>
              <a:schemeClr val="tx1"/>
            </a:solidFill>
            <a:round/>
            <a:headEnd/>
            <a:tailEnd/>
          </a:ln>
          <a:effectLst/>
        </p:spPr>
        <p:txBody>
          <a:bodyPr/>
          <a:lstStyle/>
          <a:p>
            <a:endParaRPr lang="en-US"/>
          </a:p>
        </p:txBody>
      </p:sp>
      <p:pic>
        <p:nvPicPr>
          <p:cNvPr id="458759" name="Picture 7" descr="thinkpad"/>
          <p:cNvPicPr>
            <a:picLocks noGrp="1" noChangeAspect="1" noChangeArrowheads="1"/>
          </p:cNvPicPr>
          <p:nvPr>
            <p:ph sz="quarter" idx="3"/>
          </p:nvPr>
        </p:nvPicPr>
        <p:blipFill>
          <a:blip r:embed="rId3"/>
          <a:srcRect/>
          <a:stretch>
            <a:fillRect/>
          </a:stretch>
        </p:blipFill>
        <p:spPr>
          <a:xfrm>
            <a:off x="1828800" y="3352800"/>
            <a:ext cx="476250" cy="547688"/>
          </a:xfrm>
          <a:noFill/>
          <a:ln/>
        </p:spPr>
      </p:pic>
      <p:sp>
        <p:nvSpPr>
          <p:cNvPr id="458760" name="Line 8"/>
          <p:cNvSpPr>
            <a:spLocks noChangeShapeType="1"/>
          </p:cNvSpPr>
          <p:nvPr/>
        </p:nvSpPr>
        <p:spPr bwMode="auto">
          <a:xfrm>
            <a:off x="2590800" y="4495800"/>
            <a:ext cx="7010400" cy="0"/>
          </a:xfrm>
          <a:prstGeom prst="line">
            <a:avLst/>
          </a:prstGeom>
          <a:noFill/>
          <a:ln w="9525">
            <a:solidFill>
              <a:schemeClr val="tx1"/>
            </a:solidFill>
            <a:round/>
            <a:headEnd/>
            <a:tailEnd/>
          </a:ln>
          <a:effectLst/>
        </p:spPr>
        <p:txBody>
          <a:bodyPr/>
          <a:lstStyle/>
          <a:p>
            <a:endParaRPr lang="en-US"/>
          </a:p>
        </p:txBody>
      </p:sp>
      <p:pic>
        <p:nvPicPr>
          <p:cNvPr id="458761" name="Picture 9" descr="thinkpad"/>
          <p:cNvPicPr>
            <a:picLocks noChangeAspect="1" noChangeArrowheads="1"/>
          </p:cNvPicPr>
          <p:nvPr/>
        </p:nvPicPr>
        <p:blipFill>
          <a:blip r:embed="rId3"/>
          <a:srcRect/>
          <a:stretch>
            <a:fillRect/>
          </a:stretch>
        </p:blipFill>
        <p:spPr bwMode="auto">
          <a:xfrm>
            <a:off x="1828800" y="4191000"/>
            <a:ext cx="476250" cy="476250"/>
          </a:xfrm>
          <a:prstGeom prst="rect">
            <a:avLst/>
          </a:prstGeom>
          <a:noFill/>
          <a:ln w="9525">
            <a:noFill/>
            <a:miter lim="800000"/>
            <a:headEnd/>
            <a:tailEnd/>
          </a:ln>
          <a:effectLst/>
        </p:spPr>
      </p:pic>
      <p:sp>
        <p:nvSpPr>
          <p:cNvPr id="458762" name="Line 10"/>
          <p:cNvSpPr>
            <a:spLocks noChangeShapeType="1"/>
          </p:cNvSpPr>
          <p:nvPr/>
        </p:nvSpPr>
        <p:spPr bwMode="auto">
          <a:xfrm>
            <a:off x="2590800" y="5257800"/>
            <a:ext cx="7010400" cy="0"/>
          </a:xfrm>
          <a:prstGeom prst="line">
            <a:avLst/>
          </a:prstGeom>
          <a:noFill/>
          <a:ln w="9525">
            <a:solidFill>
              <a:schemeClr val="tx1"/>
            </a:solidFill>
            <a:round/>
            <a:headEnd/>
            <a:tailEnd/>
          </a:ln>
          <a:effectLst/>
        </p:spPr>
        <p:txBody>
          <a:bodyPr/>
          <a:lstStyle/>
          <a:p>
            <a:endParaRPr lang="en-US"/>
          </a:p>
        </p:txBody>
      </p:sp>
      <p:pic>
        <p:nvPicPr>
          <p:cNvPr id="458763" name="Picture 11" descr="thinkpad"/>
          <p:cNvPicPr>
            <a:picLocks noChangeAspect="1" noChangeArrowheads="1"/>
          </p:cNvPicPr>
          <p:nvPr/>
        </p:nvPicPr>
        <p:blipFill>
          <a:blip r:embed="rId3"/>
          <a:srcRect/>
          <a:stretch>
            <a:fillRect/>
          </a:stretch>
        </p:blipFill>
        <p:spPr bwMode="auto">
          <a:xfrm>
            <a:off x="1828800" y="4953000"/>
            <a:ext cx="476250" cy="476250"/>
          </a:xfrm>
          <a:prstGeom prst="rect">
            <a:avLst/>
          </a:prstGeom>
          <a:noFill/>
          <a:ln w="9525">
            <a:noFill/>
            <a:miter lim="800000"/>
            <a:headEnd/>
            <a:tailEnd/>
          </a:ln>
          <a:effectLst/>
        </p:spPr>
      </p:pic>
      <p:sp>
        <p:nvSpPr>
          <p:cNvPr id="458764" name="Rectangle 12"/>
          <p:cNvSpPr>
            <a:spLocks noChangeArrowheads="1"/>
          </p:cNvSpPr>
          <p:nvPr/>
        </p:nvSpPr>
        <p:spPr bwMode="auto">
          <a:xfrm>
            <a:off x="2895600" y="3429000"/>
            <a:ext cx="1447800" cy="304800"/>
          </a:xfrm>
          <a:prstGeom prst="rect">
            <a:avLst/>
          </a:prstGeom>
          <a:solidFill>
            <a:srgbClr val="7889FB"/>
          </a:solidFill>
          <a:ln w="9525" algn="ctr">
            <a:solidFill>
              <a:schemeClr val="tx1"/>
            </a:solidFill>
            <a:miter lim="800000"/>
            <a:headEnd/>
            <a:tailEnd/>
          </a:ln>
          <a:effectLst/>
        </p:spPr>
        <p:txBody>
          <a:bodyPr wrap="none" anchor="ctr"/>
          <a:lstStyle/>
          <a:p>
            <a:pPr>
              <a:buFontTx/>
              <a:buNone/>
            </a:pPr>
            <a:r>
              <a:rPr lang="en-US" dirty="0">
                <a:solidFill>
                  <a:schemeClr val="tx1"/>
                </a:solidFill>
              </a:rPr>
              <a:t>Write(11)</a:t>
            </a:r>
          </a:p>
        </p:txBody>
      </p:sp>
      <p:sp>
        <p:nvSpPr>
          <p:cNvPr id="458765" name="Rectangle 13"/>
          <p:cNvSpPr>
            <a:spLocks noChangeArrowheads="1"/>
          </p:cNvSpPr>
          <p:nvPr/>
        </p:nvSpPr>
        <p:spPr bwMode="auto">
          <a:xfrm>
            <a:off x="6096000" y="3429000"/>
            <a:ext cx="1524000" cy="304800"/>
          </a:xfrm>
          <a:prstGeom prst="rect">
            <a:avLst/>
          </a:prstGeom>
          <a:solidFill>
            <a:srgbClr val="7889FB"/>
          </a:solidFill>
          <a:ln w="9525" algn="ctr">
            <a:solidFill>
              <a:schemeClr val="tx1"/>
            </a:solidFill>
            <a:miter lim="800000"/>
            <a:headEnd/>
            <a:tailEnd/>
          </a:ln>
          <a:effectLst/>
        </p:spPr>
        <p:txBody>
          <a:bodyPr wrap="none" anchor="ctr"/>
          <a:lstStyle/>
          <a:p>
            <a:pPr>
              <a:buFontTx/>
              <a:buNone/>
            </a:pPr>
            <a:r>
              <a:rPr lang="en-US" dirty="0">
                <a:solidFill>
                  <a:schemeClr val="tx1"/>
                </a:solidFill>
              </a:rPr>
              <a:t>Write(25)</a:t>
            </a:r>
          </a:p>
        </p:txBody>
      </p:sp>
      <p:sp>
        <p:nvSpPr>
          <p:cNvPr id="458766" name="Rectangle 14"/>
          <p:cNvSpPr>
            <a:spLocks noChangeArrowheads="1"/>
          </p:cNvSpPr>
          <p:nvPr/>
        </p:nvSpPr>
        <p:spPr bwMode="auto">
          <a:xfrm>
            <a:off x="4495800" y="4191000"/>
            <a:ext cx="1371600" cy="304800"/>
          </a:xfrm>
          <a:prstGeom prst="rect">
            <a:avLst/>
          </a:prstGeom>
          <a:solidFill>
            <a:srgbClr val="339966"/>
          </a:solidFill>
          <a:ln w="9525" algn="ctr">
            <a:solidFill>
              <a:schemeClr val="tx1"/>
            </a:solidFill>
            <a:miter lim="800000"/>
            <a:headEnd/>
            <a:tailEnd/>
          </a:ln>
          <a:effectLst/>
        </p:spPr>
        <p:txBody>
          <a:bodyPr wrap="none" anchor="ctr"/>
          <a:lstStyle/>
          <a:p>
            <a:pPr>
              <a:buFontTx/>
              <a:buNone/>
            </a:pPr>
            <a:endParaRPr lang="en-US"/>
          </a:p>
        </p:txBody>
      </p:sp>
      <p:sp>
        <p:nvSpPr>
          <p:cNvPr id="458767" name="Rectangle 15"/>
          <p:cNvSpPr>
            <a:spLocks noChangeArrowheads="1"/>
          </p:cNvSpPr>
          <p:nvPr/>
        </p:nvSpPr>
        <p:spPr bwMode="auto">
          <a:xfrm>
            <a:off x="8001000" y="4953000"/>
            <a:ext cx="1371600" cy="304800"/>
          </a:xfrm>
          <a:prstGeom prst="rect">
            <a:avLst/>
          </a:prstGeom>
          <a:solidFill>
            <a:srgbClr val="339966"/>
          </a:solidFill>
          <a:ln w="9525" algn="ctr">
            <a:solidFill>
              <a:schemeClr val="tx1"/>
            </a:solidFill>
            <a:miter lim="800000"/>
            <a:headEnd/>
            <a:tailEnd/>
          </a:ln>
          <a:effectLst/>
        </p:spPr>
        <p:txBody>
          <a:bodyPr wrap="none" anchor="ctr"/>
          <a:lstStyle/>
          <a:p>
            <a:pPr>
              <a:buFontTx/>
              <a:buNone/>
            </a:pPr>
            <a:r>
              <a:rPr lang="en-US" dirty="0">
                <a:solidFill>
                  <a:schemeClr val="tx1"/>
                </a:solidFill>
              </a:rPr>
              <a:t>Read() -&gt; 25</a:t>
            </a:r>
          </a:p>
        </p:txBody>
      </p:sp>
      <p:sp>
        <p:nvSpPr>
          <p:cNvPr id="458768" name="Text Box 16"/>
          <p:cNvSpPr txBox="1">
            <a:spLocks noChangeArrowheads="1"/>
          </p:cNvSpPr>
          <p:nvPr/>
        </p:nvSpPr>
        <p:spPr bwMode="auto">
          <a:xfrm>
            <a:off x="4495801" y="4191000"/>
            <a:ext cx="1758687"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Read() -&gt; 11</a:t>
            </a:r>
          </a:p>
        </p:txBody>
      </p:sp>
      <p:sp>
        <p:nvSpPr>
          <p:cNvPr id="458769" name="Text Box 17"/>
          <p:cNvSpPr txBox="1">
            <a:spLocks noChangeArrowheads="1"/>
          </p:cNvSpPr>
          <p:nvPr/>
        </p:nvSpPr>
        <p:spPr bwMode="auto">
          <a:xfrm>
            <a:off x="3505200" y="4191000"/>
            <a:ext cx="1779654"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Read() -&gt; 54</a:t>
            </a:r>
          </a:p>
        </p:txBody>
      </p:sp>
      <p:sp>
        <p:nvSpPr>
          <p:cNvPr id="458770" name="Text Box 18"/>
          <p:cNvSpPr txBox="1">
            <a:spLocks noChangeArrowheads="1"/>
          </p:cNvSpPr>
          <p:nvPr/>
        </p:nvSpPr>
        <p:spPr bwMode="auto">
          <a:xfrm>
            <a:off x="5318126" y="5470525"/>
            <a:ext cx="1895071" cy="397032"/>
          </a:xfrm>
          <a:prstGeom prst="rect">
            <a:avLst/>
          </a:prstGeom>
          <a:noFill/>
          <a:ln w="9525" algn="ctr">
            <a:noFill/>
            <a:miter lim="800000"/>
            <a:headEnd/>
            <a:tailEnd/>
          </a:ln>
          <a:effectLst/>
        </p:spPr>
        <p:txBody>
          <a:bodyPr wrap="none">
            <a:spAutoFit/>
          </a:bodyPr>
          <a:lstStyle/>
          <a:p>
            <a:pPr>
              <a:buFontTx/>
              <a:buNone/>
            </a:pPr>
            <a:r>
              <a:rPr lang="en-US" b="1">
                <a:solidFill>
                  <a:schemeClr val="tx1"/>
                </a:solidFill>
              </a:rPr>
              <a:t>Safe register</a:t>
            </a:r>
          </a:p>
        </p:txBody>
      </p:sp>
      <p:sp>
        <p:nvSpPr>
          <p:cNvPr id="458771" name="Text Box 19"/>
          <p:cNvSpPr txBox="1">
            <a:spLocks noChangeArrowheads="1"/>
          </p:cNvSpPr>
          <p:nvPr/>
        </p:nvSpPr>
        <p:spPr bwMode="auto">
          <a:xfrm>
            <a:off x="5181601" y="5486400"/>
            <a:ext cx="2350323" cy="397032"/>
          </a:xfrm>
          <a:prstGeom prst="rect">
            <a:avLst/>
          </a:prstGeom>
          <a:noFill/>
          <a:ln w="9525" algn="ctr">
            <a:noFill/>
            <a:miter lim="800000"/>
            <a:headEnd/>
            <a:tailEnd/>
          </a:ln>
          <a:effectLst/>
        </p:spPr>
        <p:txBody>
          <a:bodyPr wrap="none">
            <a:spAutoFit/>
          </a:bodyPr>
          <a:lstStyle/>
          <a:p>
            <a:pPr>
              <a:buFontTx/>
              <a:buNone/>
            </a:pPr>
            <a:r>
              <a:rPr lang="en-US" b="1">
                <a:solidFill>
                  <a:schemeClr val="tx1"/>
                </a:solidFill>
              </a:rPr>
              <a:t>Regular register</a:t>
            </a:r>
          </a:p>
        </p:txBody>
      </p:sp>
      <p:sp>
        <p:nvSpPr>
          <p:cNvPr id="458772" name="Rectangle 20"/>
          <p:cNvSpPr>
            <a:spLocks noChangeArrowheads="1"/>
          </p:cNvSpPr>
          <p:nvPr/>
        </p:nvSpPr>
        <p:spPr bwMode="auto">
          <a:xfrm>
            <a:off x="4648200" y="4953000"/>
            <a:ext cx="1981200" cy="304800"/>
          </a:xfrm>
          <a:prstGeom prst="rect">
            <a:avLst/>
          </a:prstGeom>
          <a:solidFill>
            <a:srgbClr val="339966"/>
          </a:solidFill>
          <a:ln w="9525" algn="ctr">
            <a:solidFill>
              <a:schemeClr val="tx1"/>
            </a:solidFill>
            <a:miter lim="800000"/>
            <a:headEnd/>
            <a:tailEnd/>
          </a:ln>
          <a:effectLst/>
        </p:spPr>
        <p:txBody>
          <a:bodyPr wrap="none" anchor="ctr"/>
          <a:lstStyle/>
          <a:p>
            <a:pPr>
              <a:buFontTx/>
              <a:buNone/>
            </a:pPr>
            <a:r>
              <a:rPr lang="en-US" dirty="0">
                <a:solidFill>
                  <a:schemeClr val="tx1"/>
                </a:solidFill>
              </a:rPr>
              <a:t>Read() -&gt; 25</a:t>
            </a:r>
          </a:p>
        </p:txBody>
      </p:sp>
      <p:sp>
        <p:nvSpPr>
          <p:cNvPr id="458773" name="Rectangle 21"/>
          <p:cNvSpPr>
            <a:spLocks noChangeArrowheads="1"/>
          </p:cNvSpPr>
          <p:nvPr/>
        </p:nvSpPr>
        <p:spPr bwMode="auto">
          <a:xfrm>
            <a:off x="7239000" y="4191000"/>
            <a:ext cx="2209800" cy="304800"/>
          </a:xfrm>
          <a:prstGeom prst="rect">
            <a:avLst/>
          </a:prstGeom>
          <a:solidFill>
            <a:srgbClr val="339966"/>
          </a:solidFill>
          <a:ln w="9525" algn="ctr">
            <a:solidFill>
              <a:schemeClr val="tx1"/>
            </a:solidFill>
            <a:miter lim="800000"/>
            <a:headEnd/>
            <a:tailEnd/>
          </a:ln>
          <a:effectLst/>
        </p:spPr>
        <p:txBody>
          <a:bodyPr wrap="none" anchor="ctr"/>
          <a:lstStyle/>
          <a:p>
            <a:pPr>
              <a:buFontTx/>
              <a:buNone/>
            </a:pPr>
            <a:endParaRPr lang="en-US"/>
          </a:p>
        </p:txBody>
      </p:sp>
      <p:sp>
        <p:nvSpPr>
          <p:cNvPr id="458774" name="Text Box 22"/>
          <p:cNvSpPr txBox="1">
            <a:spLocks noChangeArrowheads="1"/>
          </p:cNvSpPr>
          <p:nvPr/>
        </p:nvSpPr>
        <p:spPr bwMode="auto">
          <a:xfrm>
            <a:off x="7696201" y="4191000"/>
            <a:ext cx="1758687"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Read() -&gt; 11</a:t>
            </a:r>
          </a:p>
        </p:txBody>
      </p:sp>
      <p:sp>
        <p:nvSpPr>
          <p:cNvPr id="458775" name="Text Box 23"/>
          <p:cNvSpPr txBox="1">
            <a:spLocks noChangeArrowheads="1"/>
          </p:cNvSpPr>
          <p:nvPr/>
        </p:nvSpPr>
        <p:spPr bwMode="auto">
          <a:xfrm>
            <a:off x="7696201" y="4179496"/>
            <a:ext cx="1779654"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Read() -&gt; 25</a:t>
            </a:r>
          </a:p>
        </p:txBody>
      </p:sp>
      <p:sp>
        <p:nvSpPr>
          <p:cNvPr id="458776" name="Text Box 24"/>
          <p:cNvSpPr txBox="1">
            <a:spLocks noChangeArrowheads="1"/>
          </p:cNvSpPr>
          <p:nvPr/>
        </p:nvSpPr>
        <p:spPr bwMode="auto">
          <a:xfrm>
            <a:off x="5105400" y="5486400"/>
            <a:ext cx="2255746" cy="397032"/>
          </a:xfrm>
          <a:prstGeom prst="rect">
            <a:avLst/>
          </a:prstGeom>
          <a:noFill/>
          <a:ln w="9525" algn="ctr">
            <a:noFill/>
            <a:miter lim="800000"/>
            <a:headEnd/>
            <a:tailEnd/>
          </a:ln>
          <a:effectLst/>
        </p:spPr>
        <p:txBody>
          <a:bodyPr wrap="none">
            <a:spAutoFit/>
          </a:bodyPr>
          <a:lstStyle/>
          <a:p>
            <a:pPr>
              <a:buFontTx/>
              <a:buNone/>
            </a:pPr>
            <a:r>
              <a:rPr lang="en-US" b="1" dirty="0">
                <a:solidFill>
                  <a:schemeClr val="tx1"/>
                </a:solidFill>
              </a:rPr>
              <a:t>Atomic register</a:t>
            </a:r>
          </a:p>
        </p:txBody>
      </p:sp>
      <p:sp>
        <p:nvSpPr>
          <p:cNvPr id="458777" name="Oval 25"/>
          <p:cNvSpPr>
            <a:spLocks noChangeArrowheads="1"/>
          </p:cNvSpPr>
          <p:nvPr/>
        </p:nvSpPr>
        <p:spPr bwMode="auto">
          <a:xfrm>
            <a:off x="4191000" y="3581400"/>
            <a:ext cx="76200" cy="76200"/>
          </a:xfrm>
          <a:prstGeom prst="ellipse">
            <a:avLst/>
          </a:prstGeom>
          <a:solidFill>
            <a:schemeClr val="tx2"/>
          </a:solidFill>
          <a:ln w="9525" algn="ctr">
            <a:solidFill>
              <a:schemeClr val="tx1"/>
            </a:solidFill>
            <a:round/>
            <a:headEnd/>
            <a:tailEnd/>
          </a:ln>
          <a:effectLst/>
        </p:spPr>
        <p:txBody>
          <a:bodyPr wrap="none" anchor="ctr"/>
          <a:lstStyle/>
          <a:p>
            <a:endParaRPr lang="en-US">
              <a:solidFill>
                <a:schemeClr val="tx1"/>
              </a:solidFill>
            </a:endParaRPr>
          </a:p>
        </p:txBody>
      </p:sp>
      <p:sp>
        <p:nvSpPr>
          <p:cNvPr id="458778" name="Oval 26"/>
          <p:cNvSpPr>
            <a:spLocks noChangeArrowheads="1"/>
          </p:cNvSpPr>
          <p:nvPr/>
        </p:nvSpPr>
        <p:spPr bwMode="auto">
          <a:xfrm>
            <a:off x="6172200" y="3581400"/>
            <a:ext cx="76200" cy="76200"/>
          </a:xfrm>
          <a:prstGeom prst="ellipse">
            <a:avLst/>
          </a:prstGeom>
          <a:solidFill>
            <a:schemeClr val="tx2"/>
          </a:solidFill>
          <a:ln w="9525" algn="ctr">
            <a:solidFill>
              <a:schemeClr val="tx1"/>
            </a:solidFill>
            <a:round/>
            <a:headEnd/>
            <a:tailEnd/>
          </a:ln>
          <a:effectLst/>
        </p:spPr>
        <p:txBody>
          <a:bodyPr wrap="none" anchor="ctr"/>
          <a:lstStyle/>
          <a:p>
            <a:endParaRPr lang="en-US">
              <a:solidFill>
                <a:schemeClr val="tx1"/>
              </a:solidFill>
            </a:endParaRPr>
          </a:p>
        </p:txBody>
      </p:sp>
      <p:sp>
        <p:nvSpPr>
          <p:cNvPr id="458779" name="Oval 27"/>
          <p:cNvSpPr>
            <a:spLocks noChangeArrowheads="1"/>
          </p:cNvSpPr>
          <p:nvPr/>
        </p:nvSpPr>
        <p:spPr bwMode="auto">
          <a:xfrm>
            <a:off x="6477000" y="5029200"/>
            <a:ext cx="76200" cy="76200"/>
          </a:xfrm>
          <a:prstGeom prst="ellipse">
            <a:avLst/>
          </a:prstGeom>
          <a:solidFill>
            <a:schemeClr val="tx2"/>
          </a:solidFill>
          <a:ln w="9525" algn="ctr">
            <a:solidFill>
              <a:schemeClr val="tx1"/>
            </a:solidFill>
            <a:round/>
            <a:headEnd/>
            <a:tailEnd/>
          </a:ln>
          <a:effectLst/>
        </p:spPr>
        <p:txBody>
          <a:bodyPr wrap="none" anchor="ctr"/>
          <a:lstStyle/>
          <a:p>
            <a:endParaRPr lang="en-US">
              <a:solidFill>
                <a:schemeClr val="tx1"/>
              </a:solidFill>
            </a:endParaRPr>
          </a:p>
        </p:txBody>
      </p:sp>
      <p:sp>
        <p:nvSpPr>
          <p:cNvPr id="458780" name="Oval 28"/>
          <p:cNvSpPr>
            <a:spLocks noChangeArrowheads="1"/>
          </p:cNvSpPr>
          <p:nvPr/>
        </p:nvSpPr>
        <p:spPr bwMode="auto">
          <a:xfrm>
            <a:off x="7315200" y="4267200"/>
            <a:ext cx="76200" cy="76200"/>
          </a:xfrm>
          <a:prstGeom prst="ellipse">
            <a:avLst/>
          </a:prstGeom>
          <a:solidFill>
            <a:schemeClr val="tx2"/>
          </a:solidFill>
          <a:ln w="9525" algn="ctr">
            <a:solidFill>
              <a:schemeClr val="tx1"/>
            </a:solidFill>
            <a:round/>
            <a:headEnd/>
            <a:tailEnd/>
          </a:ln>
          <a:effectLst/>
        </p:spPr>
        <p:txBody>
          <a:bodyPr wrap="none" anchor="ctr"/>
          <a:lstStyle/>
          <a:p>
            <a:endParaRPr lang="en-US">
              <a:solidFill>
                <a:schemeClr val="tx1"/>
              </a:solidFill>
            </a:endParaRPr>
          </a:p>
        </p:txBody>
      </p:sp>
    </p:spTree>
    <p:extLst>
      <p:ext uri="{BB962C8B-B14F-4D97-AF65-F5344CB8AC3E}">
        <p14:creationId xmlns:p14="http://schemas.microsoft.com/office/powerpoint/2010/main" val="24046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8756"/>
                                        </p:tgtEl>
                                        <p:attrNameLst>
                                          <p:attrName>style.visibility</p:attrName>
                                        </p:attrNameLst>
                                      </p:cBhvr>
                                      <p:to>
                                        <p:strVal val="visible"/>
                                      </p:to>
                                    </p:set>
                                    <p:animEffect transition="in" filter="blinds(horizontal)">
                                      <p:cBhvr>
                                        <p:cTn id="7" dur="500"/>
                                        <p:tgtEl>
                                          <p:spTgt spid="4587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8757"/>
                                        </p:tgtEl>
                                        <p:attrNameLst>
                                          <p:attrName>style.visibility</p:attrName>
                                        </p:attrNameLst>
                                      </p:cBhvr>
                                      <p:to>
                                        <p:strVal val="visible"/>
                                      </p:to>
                                    </p:set>
                                    <p:animEffect transition="in" filter="blinds(horizontal)">
                                      <p:cBhvr>
                                        <p:cTn id="10" dur="500"/>
                                        <p:tgtEl>
                                          <p:spTgt spid="458757"/>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458758"/>
                                        </p:tgtEl>
                                        <p:attrNameLst>
                                          <p:attrName>style.visibility</p:attrName>
                                        </p:attrNameLst>
                                      </p:cBhvr>
                                      <p:to>
                                        <p:strVal val="visible"/>
                                      </p:to>
                                    </p:set>
                                    <p:animEffect transition="in" filter="blinds(horizontal)">
                                      <p:cBhvr>
                                        <p:cTn id="14" dur="500"/>
                                        <p:tgtEl>
                                          <p:spTgt spid="458758"/>
                                        </p:tgtEl>
                                      </p:cBhvr>
                                    </p:animEffect>
                                  </p:childTnLst>
                                </p:cTn>
                              </p:par>
                              <p:par>
                                <p:cTn id="15" presetID="3" presetClass="entr" presetSubtype="10" fill="hold" nodeType="withEffect">
                                  <p:stCondLst>
                                    <p:cond delay="0"/>
                                  </p:stCondLst>
                                  <p:childTnLst>
                                    <p:set>
                                      <p:cBhvr>
                                        <p:cTn id="16" dur="1" fill="hold">
                                          <p:stCondLst>
                                            <p:cond delay="0"/>
                                          </p:stCondLst>
                                        </p:cTn>
                                        <p:tgtEl>
                                          <p:spTgt spid="458759"/>
                                        </p:tgtEl>
                                        <p:attrNameLst>
                                          <p:attrName>style.visibility</p:attrName>
                                        </p:attrNameLst>
                                      </p:cBhvr>
                                      <p:to>
                                        <p:strVal val="visible"/>
                                      </p:to>
                                    </p:set>
                                    <p:animEffect transition="in" filter="blinds(horizontal)">
                                      <p:cBhvr>
                                        <p:cTn id="17" dur="500"/>
                                        <p:tgtEl>
                                          <p:spTgt spid="458759"/>
                                        </p:tgtEl>
                                      </p:cBhvr>
                                    </p:animEffect>
                                  </p:childTnLst>
                                </p:cTn>
                              </p:par>
                              <p:par>
                                <p:cTn id="18" presetID="3" presetClass="entr" presetSubtype="10" fill="hold" nodeType="withEffect">
                                  <p:stCondLst>
                                    <p:cond delay="0"/>
                                  </p:stCondLst>
                                  <p:childTnLst>
                                    <p:set>
                                      <p:cBhvr>
                                        <p:cTn id="19" dur="1" fill="hold">
                                          <p:stCondLst>
                                            <p:cond delay="0"/>
                                          </p:stCondLst>
                                        </p:cTn>
                                        <p:tgtEl>
                                          <p:spTgt spid="458761"/>
                                        </p:tgtEl>
                                        <p:attrNameLst>
                                          <p:attrName>style.visibility</p:attrName>
                                        </p:attrNameLst>
                                      </p:cBhvr>
                                      <p:to>
                                        <p:strVal val="visible"/>
                                      </p:to>
                                    </p:set>
                                    <p:animEffect transition="in" filter="blinds(horizontal)">
                                      <p:cBhvr>
                                        <p:cTn id="20" dur="500"/>
                                        <p:tgtEl>
                                          <p:spTgt spid="458761"/>
                                        </p:tgtEl>
                                      </p:cBhvr>
                                    </p:animEffect>
                                  </p:childTnLst>
                                </p:cTn>
                              </p:par>
                              <p:par>
                                <p:cTn id="21" presetID="3" presetClass="entr" presetSubtype="10" fill="hold" nodeType="withEffect">
                                  <p:stCondLst>
                                    <p:cond delay="0"/>
                                  </p:stCondLst>
                                  <p:childTnLst>
                                    <p:set>
                                      <p:cBhvr>
                                        <p:cTn id="22" dur="1" fill="hold">
                                          <p:stCondLst>
                                            <p:cond delay="0"/>
                                          </p:stCondLst>
                                        </p:cTn>
                                        <p:tgtEl>
                                          <p:spTgt spid="458763"/>
                                        </p:tgtEl>
                                        <p:attrNameLst>
                                          <p:attrName>style.visibility</p:attrName>
                                        </p:attrNameLst>
                                      </p:cBhvr>
                                      <p:to>
                                        <p:strVal val="visible"/>
                                      </p:to>
                                    </p:set>
                                    <p:animEffect transition="in" filter="blinds(horizontal)">
                                      <p:cBhvr>
                                        <p:cTn id="23" dur="500"/>
                                        <p:tgtEl>
                                          <p:spTgt spid="45876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58762"/>
                                        </p:tgtEl>
                                        <p:attrNameLst>
                                          <p:attrName>style.visibility</p:attrName>
                                        </p:attrNameLst>
                                      </p:cBhvr>
                                      <p:to>
                                        <p:strVal val="visible"/>
                                      </p:to>
                                    </p:set>
                                    <p:animEffect transition="in" filter="blinds(horizontal)">
                                      <p:cBhvr>
                                        <p:cTn id="26" dur="500"/>
                                        <p:tgtEl>
                                          <p:spTgt spid="45876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58760"/>
                                        </p:tgtEl>
                                        <p:attrNameLst>
                                          <p:attrName>style.visibility</p:attrName>
                                        </p:attrNameLst>
                                      </p:cBhvr>
                                      <p:to>
                                        <p:strVal val="visible"/>
                                      </p:to>
                                    </p:set>
                                    <p:animEffect transition="in" filter="blinds(horizontal)">
                                      <p:cBhvr>
                                        <p:cTn id="29" dur="500"/>
                                        <p:tgtEl>
                                          <p:spTgt spid="458760"/>
                                        </p:tgtEl>
                                      </p:cBhvr>
                                    </p:animEffect>
                                  </p:childTnLst>
                                </p:cTn>
                              </p:par>
                            </p:childTnLst>
                          </p:cTn>
                        </p:par>
                        <p:par>
                          <p:cTn id="30" fill="hold">
                            <p:stCondLst>
                              <p:cond delay="1000"/>
                            </p:stCondLst>
                            <p:childTnLst>
                              <p:par>
                                <p:cTn id="31" presetID="3" presetClass="entr" presetSubtype="10" fill="hold" nodeType="afterEffect">
                                  <p:stCondLst>
                                    <p:cond delay="0"/>
                                  </p:stCondLst>
                                  <p:childTnLst>
                                    <p:set>
                                      <p:cBhvr>
                                        <p:cTn id="32" dur="1" fill="hold">
                                          <p:stCondLst>
                                            <p:cond delay="0"/>
                                          </p:stCondLst>
                                        </p:cTn>
                                        <p:tgtEl>
                                          <p:spTgt spid="458764"/>
                                        </p:tgtEl>
                                        <p:attrNameLst>
                                          <p:attrName>style.visibility</p:attrName>
                                        </p:attrNameLst>
                                      </p:cBhvr>
                                      <p:to>
                                        <p:strVal val="visible"/>
                                      </p:to>
                                    </p:set>
                                    <p:animEffect transition="in" filter="blinds(horizontal)">
                                      <p:cBhvr>
                                        <p:cTn id="33" dur="1000"/>
                                        <p:tgtEl>
                                          <p:spTgt spid="458764"/>
                                        </p:tgtEl>
                                      </p:cBhvr>
                                    </p:animEffect>
                                  </p:childTnLst>
                                </p:cTn>
                              </p:par>
                            </p:childTnLst>
                          </p:cTn>
                        </p:par>
                        <p:par>
                          <p:cTn id="34" fill="hold">
                            <p:stCondLst>
                              <p:cond delay="2000"/>
                            </p:stCondLst>
                            <p:childTnLst>
                              <p:par>
                                <p:cTn id="35" presetID="3" presetClass="entr" presetSubtype="10" fill="hold" nodeType="afterEffect">
                                  <p:stCondLst>
                                    <p:cond delay="0"/>
                                  </p:stCondLst>
                                  <p:childTnLst>
                                    <p:set>
                                      <p:cBhvr>
                                        <p:cTn id="36" dur="1" fill="hold">
                                          <p:stCondLst>
                                            <p:cond delay="0"/>
                                          </p:stCondLst>
                                        </p:cTn>
                                        <p:tgtEl>
                                          <p:spTgt spid="458768"/>
                                        </p:tgtEl>
                                        <p:attrNameLst>
                                          <p:attrName>style.visibility</p:attrName>
                                        </p:attrNameLst>
                                      </p:cBhvr>
                                      <p:to>
                                        <p:strVal val="visible"/>
                                      </p:to>
                                    </p:set>
                                    <p:animEffect transition="in" filter="blinds(horizontal)">
                                      <p:cBhvr>
                                        <p:cTn id="37" dur="1000"/>
                                        <p:tgtEl>
                                          <p:spTgt spid="458768"/>
                                        </p:tgtEl>
                                      </p:cBhvr>
                                    </p:animEffect>
                                  </p:childTnLst>
                                </p:cTn>
                              </p:par>
                              <p:par>
                                <p:cTn id="38" presetID="3" presetClass="entr" presetSubtype="10" fill="hold" nodeType="withEffect">
                                  <p:stCondLst>
                                    <p:cond delay="0"/>
                                  </p:stCondLst>
                                  <p:childTnLst>
                                    <p:set>
                                      <p:cBhvr>
                                        <p:cTn id="39" dur="1" fill="hold">
                                          <p:stCondLst>
                                            <p:cond delay="0"/>
                                          </p:stCondLst>
                                        </p:cTn>
                                        <p:tgtEl>
                                          <p:spTgt spid="458766"/>
                                        </p:tgtEl>
                                        <p:attrNameLst>
                                          <p:attrName>style.visibility</p:attrName>
                                        </p:attrNameLst>
                                      </p:cBhvr>
                                      <p:to>
                                        <p:strVal val="visible"/>
                                      </p:to>
                                    </p:set>
                                    <p:animEffect transition="in" filter="blinds(horizontal)">
                                      <p:cBhvr>
                                        <p:cTn id="40" dur="500"/>
                                        <p:tgtEl>
                                          <p:spTgt spid="458766"/>
                                        </p:tgtEl>
                                      </p:cBhvr>
                                    </p:animEffect>
                                  </p:childTnLst>
                                </p:cTn>
                              </p:par>
                            </p:childTnLst>
                          </p:cTn>
                        </p:par>
                        <p:par>
                          <p:cTn id="41" fill="hold">
                            <p:stCondLst>
                              <p:cond delay="3000"/>
                            </p:stCondLst>
                            <p:childTnLst>
                              <p:par>
                                <p:cTn id="42" presetID="3" presetClass="entr" presetSubtype="10" fill="hold" nodeType="afterEffect">
                                  <p:stCondLst>
                                    <p:cond delay="0"/>
                                  </p:stCondLst>
                                  <p:childTnLst>
                                    <p:set>
                                      <p:cBhvr>
                                        <p:cTn id="43" dur="1" fill="hold">
                                          <p:stCondLst>
                                            <p:cond delay="0"/>
                                          </p:stCondLst>
                                        </p:cTn>
                                        <p:tgtEl>
                                          <p:spTgt spid="458765"/>
                                        </p:tgtEl>
                                        <p:attrNameLst>
                                          <p:attrName>style.visibility</p:attrName>
                                        </p:attrNameLst>
                                      </p:cBhvr>
                                      <p:to>
                                        <p:strVal val="visible"/>
                                      </p:to>
                                    </p:set>
                                    <p:animEffect transition="in" filter="blinds(horizontal)">
                                      <p:cBhvr>
                                        <p:cTn id="44" dur="1000"/>
                                        <p:tgtEl>
                                          <p:spTgt spid="458765"/>
                                        </p:tgtEl>
                                      </p:cBhvr>
                                    </p:animEffect>
                                  </p:childTnLst>
                                </p:cTn>
                              </p:par>
                            </p:childTnLst>
                          </p:cTn>
                        </p:par>
                        <p:par>
                          <p:cTn id="45" fill="hold">
                            <p:stCondLst>
                              <p:cond delay="4000"/>
                            </p:stCondLst>
                            <p:childTnLst>
                              <p:par>
                                <p:cTn id="46" presetID="3" presetClass="entr" presetSubtype="10" fill="hold" nodeType="afterEffect">
                                  <p:stCondLst>
                                    <p:cond delay="0"/>
                                  </p:stCondLst>
                                  <p:childTnLst>
                                    <p:set>
                                      <p:cBhvr>
                                        <p:cTn id="47" dur="1" fill="hold">
                                          <p:stCondLst>
                                            <p:cond delay="0"/>
                                          </p:stCondLst>
                                        </p:cTn>
                                        <p:tgtEl>
                                          <p:spTgt spid="458767"/>
                                        </p:tgtEl>
                                        <p:attrNameLst>
                                          <p:attrName>style.visibility</p:attrName>
                                        </p:attrNameLst>
                                      </p:cBhvr>
                                      <p:to>
                                        <p:strVal val="visible"/>
                                      </p:to>
                                    </p:set>
                                    <p:animEffect transition="in" filter="blinds(horizontal)">
                                      <p:cBhvr>
                                        <p:cTn id="48" dur="1000"/>
                                        <p:tgtEl>
                                          <p:spTgt spid="45876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58770"/>
                                        </p:tgtEl>
                                        <p:attrNameLst>
                                          <p:attrName>style.visibility</p:attrName>
                                        </p:attrNameLst>
                                      </p:cBhvr>
                                      <p:to>
                                        <p:strVal val="visible"/>
                                      </p:to>
                                    </p:set>
                                    <p:animEffect transition="in" filter="blinds(horizontal)">
                                      <p:cBhvr>
                                        <p:cTn id="53" dur="500"/>
                                        <p:tgtEl>
                                          <p:spTgt spid="458770"/>
                                        </p:tgtEl>
                                      </p:cBhvr>
                                    </p:animEffect>
                                  </p:childTnLst>
                                </p:cTn>
                              </p:par>
                            </p:childTnLst>
                          </p:cTn>
                        </p:par>
                        <p:par>
                          <p:cTn id="54" fill="hold">
                            <p:stCondLst>
                              <p:cond delay="500"/>
                            </p:stCondLst>
                            <p:childTnLst>
                              <p:par>
                                <p:cTn id="55" presetID="35" presetClass="path" presetSubtype="0" accel="50000" decel="50000" fill="hold" grpId="0" nodeType="afterEffect">
                                  <p:stCondLst>
                                    <p:cond delay="0"/>
                                  </p:stCondLst>
                                  <p:childTnLst>
                                    <p:animMotion origin="layout" path="M 3.33333E-6 2.54394E-6 L -0.10834 2.54394E-6 " pathEditMode="fixed" rAng="0" ptsTypes="AA">
                                      <p:cBhvr>
                                        <p:cTn id="56" dur="1000" fill="hold"/>
                                        <p:tgtEl>
                                          <p:spTgt spid="458766"/>
                                        </p:tgtEl>
                                        <p:attrNameLst>
                                          <p:attrName>ppt_x</p:attrName>
                                          <p:attrName>ppt_y</p:attrName>
                                        </p:attrNameLst>
                                      </p:cBhvr>
                                      <p:rCtr x="-54" y="0"/>
                                    </p:animMotion>
                                  </p:childTnLst>
                                </p:cTn>
                              </p:par>
                              <p:par>
                                <p:cTn id="57" presetID="35" presetClass="path" presetSubtype="0" accel="50000" decel="50000" fill="hold" grpId="0" nodeType="withEffect">
                                  <p:stCondLst>
                                    <p:cond delay="0"/>
                                  </p:stCondLst>
                                  <p:childTnLst>
                                    <p:animMotion origin="layout" path="M 2.77778E-7 -1.2951E-7 L -0.10608 -0.00231 " pathEditMode="fixed" rAng="0" ptsTypes="AA">
                                      <p:cBhvr>
                                        <p:cTn id="58" dur="1000" fill="hold"/>
                                        <p:tgtEl>
                                          <p:spTgt spid="458768"/>
                                        </p:tgtEl>
                                        <p:attrNameLst>
                                          <p:attrName>ppt_x</p:attrName>
                                          <p:attrName>ppt_y</p:attrName>
                                        </p:attrNameLst>
                                      </p:cBhvr>
                                      <p:rCtr x="-53" y="-1"/>
                                    </p:animMotion>
                                  </p:childTnLst>
                                </p:cTn>
                              </p:par>
                            </p:childTnLst>
                          </p:cTn>
                        </p:par>
                        <p:par>
                          <p:cTn id="59" fill="hold">
                            <p:stCondLst>
                              <p:cond delay="1500"/>
                            </p:stCondLst>
                            <p:childTnLst>
                              <p:par>
                                <p:cTn id="60" presetID="3" presetClass="exit" presetSubtype="10" fill="hold" grpId="1" nodeType="afterEffect">
                                  <p:stCondLst>
                                    <p:cond delay="0"/>
                                  </p:stCondLst>
                                  <p:childTnLst>
                                    <p:animEffect transition="out" filter="blinds(horizontal)">
                                      <p:cBhvr>
                                        <p:cTn id="61" dur="500"/>
                                        <p:tgtEl>
                                          <p:spTgt spid="458768"/>
                                        </p:tgtEl>
                                      </p:cBhvr>
                                    </p:animEffect>
                                    <p:set>
                                      <p:cBhvr>
                                        <p:cTn id="62" dur="1" fill="hold">
                                          <p:stCondLst>
                                            <p:cond delay="499"/>
                                          </p:stCondLst>
                                        </p:cTn>
                                        <p:tgtEl>
                                          <p:spTgt spid="458768"/>
                                        </p:tgtEl>
                                        <p:attrNameLst>
                                          <p:attrName>style.visibility</p:attrName>
                                        </p:attrNameLst>
                                      </p:cBhvr>
                                      <p:to>
                                        <p:strVal val="hidden"/>
                                      </p:to>
                                    </p:set>
                                  </p:childTnLst>
                                </p:cTn>
                              </p:par>
                              <p:par>
                                <p:cTn id="63" presetID="3" presetClass="entr" presetSubtype="10" fill="hold" grpId="0" nodeType="withEffect">
                                  <p:stCondLst>
                                    <p:cond delay="0"/>
                                  </p:stCondLst>
                                  <p:childTnLst>
                                    <p:set>
                                      <p:cBhvr>
                                        <p:cTn id="64" dur="1" fill="hold">
                                          <p:stCondLst>
                                            <p:cond delay="0"/>
                                          </p:stCondLst>
                                        </p:cTn>
                                        <p:tgtEl>
                                          <p:spTgt spid="458769"/>
                                        </p:tgtEl>
                                        <p:attrNameLst>
                                          <p:attrName>style.visibility</p:attrName>
                                        </p:attrNameLst>
                                      </p:cBhvr>
                                      <p:to>
                                        <p:strVal val="visible"/>
                                      </p:to>
                                    </p:set>
                                    <p:animEffect transition="in" filter="blinds(horizontal)">
                                      <p:cBhvr>
                                        <p:cTn id="65" dur="500"/>
                                        <p:tgtEl>
                                          <p:spTgt spid="45876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458766"/>
                                        </p:tgtEl>
                                      </p:cBhvr>
                                    </p:animEffect>
                                    <p:set>
                                      <p:cBhvr>
                                        <p:cTn id="70" dur="1" fill="hold">
                                          <p:stCondLst>
                                            <p:cond delay="499"/>
                                          </p:stCondLst>
                                        </p:cTn>
                                        <p:tgtEl>
                                          <p:spTgt spid="458766"/>
                                        </p:tgtEl>
                                        <p:attrNameLst>
                                          <p:attrName>style.visibility</p:attrName>
                                        </p:attrNameLst>
                                      </p:cBhvr>
                                      <p:to>
                                        <p:strVal val="hidden"/>
                                      </p:to>
                                    </p:set>
                                  </p:childTnLst>
                                </p:cTn>
                              </p:par>
                              <p:par>
                                <p:cTn id="71" presetID="3" presetClass="exit" presetSubtype="10" fill="hold" grpId="2" nodeType="withEffect">
                                  <p:stCondLst>
                                    <p:cond delay="0"/>
                                  </p:stCondLst>
                                  <p:childTnLst>
                                    <p:animEffect transition="out" filter="blinds(horizontal)">
                                      <p:cBhvr>
                                        <p:cTn id="72" dur="500"/>
                                        <p:tgtEl>
                                          <p:spTgt spid="458768"/>
                                        </p:tgtEl>
                                      </p:cBhvr>
                                    </p:animEffect>
                                    <p:set>
                                      <p:cBhvr>
                                        <p:cTn id="73" dur="1" fill="hold">
                                          <p:stCondLst>
                                            <p:cond delay="499"/>
                                          </p:stCondLst>
                                        </p:cTn>
                                        <p:tgtEl>
                                          <p:spTgt spid="458768"/>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458769"/>
                                        </p:tgtEl>
                                      </p:cBhvr>
                                    </p:animEffect>
                                    <p:set>
                                      <p:cBhvr>
                                        <p:cTn id="76" dur="1" fill="hold">
                                          <p:stCondLst>
                                            <p:cond delay="499"/>
                                          </p:stCondLst>
                                        </p:cTn>
                                        <p:tgtEl>
                                          <p:spTgt spid="458769"/>
                                        </p:tgtEl>
                                        <p:attrNameLst>
                                          <p:attrName>style.visibility</p:attrName>
                                        </p:attrNameLst>
                                      </p:cBhvr>
                                      <p:to>
                                        <p:strVal val="hidden"/>
                                      </p:to>
                                    </p:set>
                                  </p:childTnLst>
                                </p:cTn>
                              </p:par>
                              <p:par>
                                <p:cTn id="77" presetID="3" presetClass="exit" presetSubtype="10" fill="hold" grpId="0" nodeType="withEffect">
                                  <p:stCondLst>
                                    <p:cond delay="0"/>
                                  </p:stCondLst>
                                  <p:childTnLst>
                                    <p:animEffect transition="out" filter="blinds(horizontal)">
                                      <p:cBhvr>
                                        <p:cTn id="78" dur="500"/>
                                        <p:tgtEl>
                                          <p:spTgt spid="458770"/>
                                        </p:tgtEl>
                                      </p:cBhvr>
                                    </p:animEffect>
                                    <p:set>
                                      <p:cBhvr>
                                        <p:cTn id="79" dur="1" fill="hold">
                                          <p:stCondLst>
                                            <p:cond delay="499"/>
                                          </p:stCondLst>
                                        </p:cTn>
                                        <p:tgtEl>
                                          <p:spTgt spid="458770"/>
                                        </p:tgtEl>
                                        <p:attrNameLst>
                                          <p:attrName>style.visibility</p:attrName>
                                        </p:attrNameLst>
                                      </p:cBhvr>
                                      <p:to>
                                        <p:strVal val="hidden"/>
                                      </p:to>
                                    </p:set>
                                  </p:childTnLst>
                                </p:cTn>
                              </p:par>
                              <p:par>
                                <p:cTn id="80" presetID="3" presetClass="entr" presetSubtype="10" fill="hold" grpId="0" nodeType="withEffect">
                                  <p:stCondLst>
                                    <p:cond delay="0"/>
                                  </p:stCondLst>
                                  <p:childTnLst>
                                    <p:set>
                                      <p:cBhvr>
                                        <p:cTn id="81" dur="1" fill="hold">
                                          <p:stCondLst>
                                            <p:cond delay="0"/>
                                          </p:stCondLst>
                                        </p:cTn>
                                        <p:tgtEl>
                                          <p:spTgt spid="458771"/>
                                        </p:tgtEl>
                                        <p:attrNameLst>
                                          <p:attrName>style.visibility</p:attrName>
                                        </p:attrNameLst>
                                      </p:cBhvr>
                                      <p:to>
                                        <p:strVal val="visible"/>
                                      </p:to>
                                    </p:set>
                                    <p:animEffect transition="in" filter="blinds(horizontal)">
                                      <p:cBhvr>
                                        <p:cTn id="82" dur="500"/>
                                        <p:tgtEl>
                                          <p:spTgt spid="458771"/>
                                        </p:tgtEl>
                                      </p:cBhvr>
                                    </p:animEffect>
                                  </p:childTnLst>
                                </p:cTn>
                              </p:par>
                              <p:par>
                                <p:cTn id="83" presetID="3" presetClass="exit" presetSubtype="10" fill="hold" grpId="0" nodeType="withEffect">
                                  <p:stCondLst>
                                    <p:cond delay="0"/>
                                  </p:stCondLst>
                                  <p:childTnLst>
                                    <p:animEffect transition="out" filter="blinds(horizontal)">
                                      <p:cBhvr>
                                        <p:cTn id="84" dur="500"/>
                                        <p:tgtEl>
                                          <p:spTgt spid="458767"/>
                                        </p:tgtEl>
                                      </p:cBhvr>
                                    </p:animEffect>
                                    <p:set>
                                      <p:cBhvr>
                                        <p:cTn id="85" dur="1" fill="hold">
                                          <p:stCondLst>
                                            <p:cond delay="499"/>
                                          </p:stCondLst>
                                        </p:cTn>
                                        <p:tgtEl>
                                          <p:spTgt spid="458767"/>
                                        </p:tgtEl>
                                        <p:attrNameLst>
                                          <p:attrName>style.visibility</p:attrName>
                                        </p:attrNameLst>
                                      </p:cBhvr>
                                      <p:to>
                                        <p:strVal val="hidden"/>
                                      </p:to>
                                    </p:set>
                                  </p:childTnLst>
                                </p:cTn>
                              </p:par>
                              <p:par>
                                <p:cTn id="86" presetID="3" presetClass="entr" presetSubtype="10" fill="hold" grpId="0" nodeType="withEffect">
                                  <p:stCondLst>
                                    <p:cond delay="0"/>
                                  </p:stCondLst>
                                  <p:childTnLst>
                                    <p:set>
                                      <p:cBhvr>
                                        <p:cTn id="87" dur="1" fill="hold">
                                          <p:stCondLst>
                                            <p:cond delay="0"/>
                                          </p:stCondLst>
                                        </p:cTn>
                                        <p:tgtEl>
                                          <p:spTgt spid="458772"/>
                                        </p:tgtEl>
                                        <p:attrNameLst>
                                          <p:attrName>style.visibility</p:attrName>
                                        </p:attrNameLst>
                                      </p:cBhvr>
                                      <p:to>
                                        <p:strVal val="visible"/>
                                      </p:to>
                                    </p:set>
                                    <p:animEffect transition="in" filter="blinds(horizontal)">
                                      <p:cBhvr>
                                        <p:cTn id="88" dur="500"/>
                                        <p:tgtEl>
                                          <p:spTgt spid="458772"/>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58773"/>
                                        </p:tgtEl>
                                        <p:attrNameLst>
                                          <p:attrName>style.visibility</p:attrName>
                                        </p:attrNameLst>
                                      </p:cBhvr>
                                      <p:to>
                                        <p:strVal val="visible"/>
                                      </p:to>
                                    </p:set>
                                    <p:animEffect transition="in" filter="blinds(horizontal)">
                                      <p:cBhvr>
                                        <p:cTn id="91" dur="500"/>
                                        <p:tgtEl>
                                          <p:spTgt spid="45877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58774"/>
                                        </p:tgtEl>
                                        <p:attrNameLst>
                                          <p:attrName>style.visibility</p:attrName>
                                        </p:attrNameLst>
                                      </p:cBhvr>
                                      <p:to>
                                        <p:strVal val="visible"/>
                                      </p:to>
                                    </p:set>
                                    <p:animEffect transition="in" filter="blinds(horizontal)">
                                      <p:cBhvr>
                                        <p:cTn id="94" dur="500"/>
                                        <p:tgtEl>
                                          <p:spTgt spid="458774"/>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1" nodeType="clickEffect">
                                  <p:stCondLst>
                                    <p:cond delay="0"/>
                                  </p:stCondLst>
                                  <p:childTnLst>
                                    <p:animEffect transition="out" filter="blinds(horizontal)">
                                      <p:cBhvr>
                                        <p:cTn id="98" dur="500"/>
                                        <p:tgtEl>
                                          <p:spTgt spid="458774"/>
                                        </p:tgtEl>
                                      </p:cBhvr>
                                    </p:animEffect>
                                    <p:set>
                                      <p:cBhvr>
                                        <p:cTn id="99" dur="1" fill="hold">
                                          <p:stCondLst>
                                            <p:cond delay="499"/>
                                          </p:stCondLst>
                                        </p:cTn>
                                        <p:tgtEl>
                                          <p:spTgt spid="458774"/>
                                        </p:tgtEl>
                                        <p:attrNameLst>
                                          <p:attrName>style.visibility</p:attrName>
                                        </p:attrNameLst>
                                      </p:cBhvr>
                                      <p:to>
                                        <p:strVal val="hidden"/>
                                      </p:to>
                                    </p:set>
                                  </p:childTnLst>
                                </p:cTn>
                              </p:par>
                              <p:par>
                                <p:cTn id="100" presetID="3" presetClass="entr" presetSubtype="10" fill="hold" grpId="0" nodeType="withEffect">
                                  <p:stCondLst>
                                    <p:cond delay="0"/>
                                  </p:stCondLst>
                                  <p:childTnLst>
                                    <p:set>
                                      <p:cBhvr>
                                        <p:cTn id="101" dur="1" fill="hold">
                                          <p:stCondLst>
                                            <p:cond delay="0"/>
                                          </p:stCondLst>
                                        </p:cTn>
                                        <p:tgtEl>
                                          <p:spTgt spid="458775"/>
                                        </p:tgtEl>
                                        <p:attrNameLst>
                                          <p:attrName>style.visibility</p:attrName>
                                        </p:attrNameLst>
                                      </p:cBhvr>
                                      <p:to>
                                        <p:strVal val="visible"/>
                                      </p:to>
                                    </p:set>
                                    <p:animEffect transition="in" filter="blinds(horizontal)">
                                      <p:cBhvr>
                                        <p:cTn id="102" dur="500"/>
                                        <p:tgtEl>
                                          <p:spTgt spid="458775"/>
                                        </p:tgtEl>
                                      </p:cBhvr>
                                    </p:animEffect>
                                  </p:childTnLst>
                                </p:cTn>
                              </p:par>
                              <p:par>
                                <p:cTn id="103" presetID="3" presetClass="exit" presetSubtype="10" fill="hold" grpId="1" nodeType="withEffect">
                                  <p:stCondLst>
                                    <p:cond delay="0"/>
                                  </p:stCondLst>
                                  <p:childTnLst>
                                    <p:animEffect transition="out" filter="blinds(horizontal)">
                                      <p:cBhvr>
                                        <p:cTn id="104" dur="500"/>
                                        <p:tgtEl>
                                          <p:spTgt spid="458771"/>
                                        </p:tgtEl>
                                      </p:cBhvr>
                                    </p:animEffect>
                                    <p:set>
                                      <p:cBhvr>
                                        <p:cTn id="105" dur="1" fill="hold">
                                          <p:stCondLst>
                                            <p:cond delay="499"/>
                                          </p:stCondLst>
                                        </p:cTn>
                                        <p:tgtEl>
                                          <p:spTgt spid="458771"/>
                                        </p:tgtEl>
                                        <p:attrNameLst>
                                          <p:attrName>style.visibility</p:attrName>
                                        </p:attrNameLst>
                                      </p:cBhvr>
                                      <p:to>
                                        <p:strVal val="hidden"/>
                                      </p:to>
                                    </p:set>
                                  </p:childTnLst>
                                </p:cTn>
                              </p:par>
                              <p:par>
                                <p:cTn id="106" presetID="3" presetClass="entr" presetSubtype="10" fill="hold" grpId="0" nodeType="withEffect">
                                  <p:stCondLst>
                                    <p:cond delay="0"/>
                                  </p:stCondLst>
                                  <p:childTnLst>
                                    <p:set>
                                      <p:cBhvr>
                                        <p:cTn id="107" dur="1" fill="hold">
                                          <p:stCondLst>
                                            <p:cond delay="0"/>
                                          </p:stCondLst>
                                        </p:cTn>
                                        <p:tgtEl>
                                          <p:spTgt spid="458776"/>
                                        </p:tgtEl>
                                        <p:attrNameLst>
                                          <p:attrName>style.visibility</p:attrName>
                                        </p:attrNameLst>
                                      </p:cBhvr>
                                      <p:to>
                                        <p:strVal val="visible"/>
                                      </p:to>
                                    </p:set>
                                    <p:animEffect transition="in" filter="blinds(horizontal)">
                                      <p:cBhvr>
                                        <p:cTn id="108" dur="500"/>
                                        <p:tgtEl>
                                          <p:spTgt spid="458776"/>
                                        </p:tgtEl>
                                      </p:cBhvr>
                                    </p:animEffect>
                                  </p:childTnLst>
                                </p:cTn>
                              </p:par>
                            </p:childTnLst>
                          </p:cTn>
                        </p:par>
                        <p:par>
                          <p:cTn id="109" fill="hold">
                            <p:stCondLst>
                              <p:cond delay="500"/>
                            </p:stCondLst>
                            <p:childTnLst>
                              <p:par>
                                <p:cTn id="110" presetID="3" presetClass="entr" presetSubtype="10" fill="hold" grpId="0" nodeType="afterEffect">
                                  <p:stCondLst>
                                    <p:cond delay="0"/>
                                  </p:stCondLst>
                                  <p:childTnLst>
                                    <p:set>
                                      <p:cBhvr>
                                        <p:cTn id="111" dur="1" fill="hold">
                                          <p:stCondLst>
                                            <p:cond delay="0"/>
                                          </p:stCondLst>
                                        </p:cTn>
                                        <p:tgtEl>
                                          <p:spTgt spid="458777"/>
                                        </p:tgtEl>
                                        <p:attrNameLst>
                                          <p:attrName>style.visibility</p:attrName>
                                        </p:attrNameLst>
                                      </p:cBhvr>
                                      <p:to>
                                        <p:strVal val="visible"/>
                                      </p:to>
                                    </p:set>
                                    <p:animEffect transition="in" filter="blinds(horizontal)">
                                      <p:cBhvr>
                                        <p:cTn id="112" dur="500"/>
                                        <p:tgtEl>
                                          <p:spTgt spid="458777"/>
                                        </p:tgtEl>
                                      </p:cBhvr>
                                    </p:animEffect>
                                  </p:childTnLst>
                                </p:cTn>
                              </p:par>
                            </p:childTnLst>
                          </p:cTn>
                        </p:par>
                        <p:par>
                          <p:cTn id="113" fill="hold">
                            <p:stCondLst>
                              <p:cond delay="1000"/>
                            </p:stCondLst>
                            <p:childTnLst>
                              <p:par>
                                <p:cTn id="114" presetID="3" presetClass="entr" presetSubtype="10" fill="hold" grpId="0" nodeType="afterEffect">
                                  <p:stCondLst>
                                    <p:cond delay="0"/>
                                  </p:stCondLst>
                                  <p:childTnLst>
                                    <p:set>
                                      <p:cBhvr>
                                        <p:cTn id="115" dur="1" fill="hold">
                                          <p:stCondLst>
                                            <p:cond delay="0"/>
                                          </p:stCondLst>
                                        </p:cTn>
                                        <p:tgtEl>
                                          <p:spTgt spid="458778"/>
                                        </p:tgtEl>
                                        <p:attrNameLst>
                                          <p:attrName>style.visibility</p:attrName>
                                        </p:attrNameLst>
                                      </p:cBhvr>
                                      <p:to>
                                        <p:strVal val="visible"/>
                                      </p:to>
                                    </p:set>
                                    <p:animEffect transition="in" filter="blinds(horizontal)">
                                      <p:cBhvr>
                                        <p:cTn id="116" dur="1000"/>
                                        <p:tgtEl>
                                          <p:spTgt spid="458778"/>
                                        </p:tgtEl>
                                      </p:cBhvr>
                                    </p:animEffect>
                                  </p:childTnLst>
                                </p:cTn>
                              </p:par>
                            </p:childTnLst>
                          </p:cTn>
                        </p:par>
                        <p:par>
                          <p:cTn id="117" fill="hold">
                            <p:stCondLst>
                              <p:cond delay="2000"/>
                            </p:stCondLst>
                            <p:childTnLst>
                              <p:par>
                                <p:cTn id="118" presetID="3" presetClass="entr" presetSubtype="10" fill="hold" grpId="0" nodeType="afterEffect">
                                  <p:stCondLst>
                                    <p:cond delay="0"/>
                                  </p:stCondLst>
                                  <p:childTnLst>
                                    <p:set>
                                      <p:cBhvr>
                                        <p:cTn id="119" dur="1" fill="hold">
                                          <p:stCondLst>
                                            <p:cond delay="0"/>
                                          </p:stCondLst>
                                        </p:cTn>
                                        <p:tgtEl>
                                          <p:spTgt spid="458779"/>
                                        </p:tgtEl>
                                        <p:attrNameLst>
                                          <p:attrName>style.visibility</p:attrName>
                                        </p:attrNameLst>
                                      </p:cBhvr>
                                      <p:to>
                                        <p:strVal val="visible"/>
                                      </p:to>
                                    </p:set>
                                    <p:animEffect transition="in" filter="blinds(horizontal)">
                                      <p:cBhvr>
                                        <p:cTn id="120" dur="1000"/>
                                        <p:tgtEl>
                                          <p:spTgt spid="458779"/>
                                        </p:tgtEl>
                                      </p:cBhvr>
                                    </p:animEffect>
                                  </p:childTnLst>
                                </p:cTn>
                              </p:par>
                            </p:childTnLst>
                          </p:cTn>
                        </p:par>
                        <p:par>
                          <p:cTn id="121" fill="hold">
                            <p:stCondLst>
                              <p:cond delay="3000"/>
                            </p:stCondLst>
                            <p:childTnLst>
                              <p:par>
                                <p:cTn id="122" presetID="3" presetClass="entr" presetSubtype="10" fill="hold" grpId="0" nodeType="afterEffect">
                                  <p:stCondLst>
                                    <p:cond delay="0"/>
                                  </p:stCondLst>
                                  <p:childTnLst>
                                    <p:set>
                                      <p:cBhvr>
                                        <p:cTn id="123" dur="1" fill="hold">
                                          <p:stCondLst>
                                            <p:cond delay="0"/>
                                          </p:stCondLst>
                                        </p:cTn>
                                        <p:tgtEl>
                                          <p:spTgt spid="458780"/>
                                        </p:tgtEl>
                                        <p:attrNameLst>
                                          <p:attrName>style.visibility</p:attrName>
                                        </p:attrNameLst>
                                      </p:cBhvr>
                                      <p:to>
                                        <p:strVal val="visible"/>
                                      </p:to>
                                    </p:set>
                                    <p:animEffect transition="in" filter="blinds(horizontal)">
                                      <p:cBhvr>
                                        <p:cTn id="124" dur="1000"/>
                                        <p:tgtEl>
                                          <p:spTgt spid="458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6" grpId="0" animBg="1"/>
      <p:bldP spid="458757" grpId="0"/>
      <p:bldP spid="458758" grpId="0" animBg="1"/>
      <p:bldP spid="458760" grpId="0" animBg="1"/>
      <p:bldP spid="458762" grpId="0" animBg="1"/>
      <p:bldP spid="458766" grpId="0" animBg="1"/>
      <p:bldP spid="458766" grpId="1" animBg="1"/>
      <p:bldP spid="458767" grpId="0" animBg="1"/>
      <p:bldP spid="458768" grpId="0"/>
      <p:bldP spid="458768" grpId="1"/>
      <p:bldP spid="458768" grpId="2"/>
      <p:bldP spid="458769" grpId="0"/>
      <p:bldP spid="458769" grpId="1"/>
      <p:bldP spid="458770" grpId="0"/>
      <p:bldP spid="458771" grpId="0"/>
      <p:bldP spid="458771" grpId="1"/>
      <p:bldP spid="458772" grpId="0" animBg="1"/>
      <p:bldP spid="458773" grpId="0" animBg="1"/>
      <p:bldP spid="458774" grpId="0"/>
      <p:bldP spid="458774" grpId="1"/>
      <p:bldP spid="458775" grpId="0"/>
      <p:bldP spid="458776" grpId="0"/>
      <p:bldP spid="458777" grpId="0" animBg="1"/>
      <p:bldP spid="458778" grpId="0" animBg="1"/>
      <p:bldP spid="458779" grpId="0" animBg="1"/>
      <p:bldP spid="4587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C9A0C1B-F877-4525-8415-33A05D23E803}" type="slidenum">
              <a:rPr lang="en-US"/>
              <a:pPr/>
              <a:t>17</a:t>
            </a:fld>
            <a:endParaRPr lang="en-US"/>
          </a:p>
        </p:txBody>
      </p:sp>
      <p:sp>
        <p:nvSpPr>
          <p:cNvPr id="569346" name="Rectangle 2"/>
          <p:cNvSpPr>
            <a:spLocks noGrp="1" noChangeArrowheads="1"/>
          </p:cNvSpPr>
          <p:nvPr>
            <p:ph type="title"/>
          </p:nvPr>
        </p:nvSpPr>
        <p:spPr>
          <a:xfrm>
            <a:off x="243417" y="634209"/>
            <a:ext cx="8569325" cy="647700"/>
          </a:xfrm>
        </p:spPr>
        <p:txBody>
          <a:bodyPr/>
          <a:lstStyle/>
          <a:p>
            <a:r>
              <a:rPr lang="en-US" dirty="0"/>
              <a:t>Consistency semantics - summary</a:t>
            </a:r>
          </a:p>
        </p:txBody>
      </p:sp>
      <p:sp>
        <p:nvSpPr>
          <p:cNvPr id="569347" name="Rectangle 3"/>
          <p:cNvSpPr>
            <a:spLocks noGrp="1" noChangeArrowheads="1"/>
          </p:cNvSpPr>
          <p:nvPr>
            <p:ph type="body" idx="1"/>
          </p:nvPr>
        </p:nvSpPr>
        <p:spPr/>
        <p:txBody>
          <a:bodyPr/>
          <a:lstStyle/>
          <a:p>
            <a:r>
              <a:rPr lang="en-US" b="1" dirty="0"/>
              <a:t>Safe &lt; Regular &lt; Atomic</a:t>
            </a:r>
          </a:p>
          <a:p>
            <a:r>
              <a:rPr lang="en-US" b="1" dirty="0"/>
              <a:t>No Read/Write concurrency</a:t>
            </a:r>
          </a:p>
          <a:p>
            <a:pPr lvl="1"/>
            <a:r>
              <a:rPr lang="en-US" dirty="0"/>
              <a:t>All: Read returns the value written by the last preceding write</a:t>
            </a:r>
          </a:p>
          <a:p>
            <a:r>
              <a:rPr lang="en-US" b="1" dirty="0"/>
              <a:t>Read/Write concurrency</a:t>
            </a:r>
          </a:p>
          <a:p>
            <a:pPr lvl="1"/>
            <a:r>
              <a:rPr lang="en-US" dirty="0"/>
              <a:t>Safe: Read returns any value</a:t>
            </a:r>
          </a:p>
          <a:p>
            <a:pPr lvl="1"/>
            <a:r>
              <a:rPr lang="en-US" dirty="0"/>
              <a:t>Regular: Read returns</a:t>
            </a:r>
          </a:p>
          <a:p>
            <a:pPr lvl="2"/>
            <a:r>
              <a:rPr lang="en-US" dirty="0"/>
              <a:t>The value written by the last preceding write, OR</a:t>
            </a:r>
          </a:p>
          <a:p>
            <a:pPr lvl="2"/>
            <a:r>
              <a:rPr lang="en-US" dirty="0"/>
              <a:t>Some concurrently written value</a:t>
            </a:r>
          </a:p>
          <a:p>
            <a:pPr lvl="1"/>
            <a:r>
              <a:rPr lang="en-US" dirty="0"/>
              <a:t>Atomic: </a:t>
            </a:r>
          </a:p>
          <a:p>
            <a:pPr lvl="2"/>
            <a:r>
              <a:rPr lang="en-US" dirty="0"/>
              <a:t>Total order of read/write operations with an illusion of sequential access, AND</a:t>
            </a:r>
          </a:p>
          <a:p>
            <a:pPr lvl="2"/>
            <a:r>
              <a:rPr lang="en-US" dirty="0"/>
              <a:t>Total order respects real-time order of non-concurrent operations</a:t>
            </a:r>
          </a:p>
        </p:txBody>
      </p:sp>
    </p:spTree>
    <p:extLst>
      <p:ext uri="{BB962C8B-B14F-4D97-AF65-F5344CB8AC3E}">
        <p14:creationId xmlns:p14="http://schemas.microsoft.com/office/powerpoint/2010/main" val="2920965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F4AF430-2F7C-465B-89DC-173B770B3528}" type="slidenum">
              <a:rPr lang="en-US"/>
              <a:pPr/>
              <a:t>18</a:t>
            </a:fld>
            <a:endParaRPr lang="en-US"/>
          </a:p>
        </p:txBody>
      </p:sp>
      <p:sp>
        <p:nvSpPr>
          <p:cNvPr id="460802" name="Rectangle 2"/>
          <p:cNvSpPr>
            <a:spLocks noGrp="1" noChangeArrowheads="1"/>
          </p:cNvSpPr>
          <p:nvPr>
            <p:ph type="title"/>
          </p:nvPr>
        </p:nvSpPr>
        <p:spPr>
          <a:xfrm>
            <a:off x="243417" y="725490"/>
            <a:ext cx="8569325" cy="647700"/>
          </a:xfrm>
        </p:spPr>
        <p:txBody>
          <a:bodyPr/>
          <a:lstStyle/>
          <a:p>
            <a:r>
              <a:rPr lang="en-US" dirty="0" err="1">
                <a:solidFill>
                  <a:srgbClr val="F5B1B1"/>
                </a:solidFill>
                <a:latin typeface="PicoBlackAl" pitchFamily="2" charset="0"/>
              </a:rPr>
              <a:t>Bf</a:t>
            </a:r>
            <a:r>
              <a:rPr lang="en-US" dirty="0" err="1">
                <a:solidFill>
                  <a:srgbClr val="A7E4FF"/>
                </a:solidFill>
                <a:latin typeface="PicoBlackAl" pitchFamily="2" charset="0"/>
              </a:rPr>
              <a:t>twitter</a:t>
            </a:r>
            <a:r>
              <a:rPr lang="en-US" dirty="0">
                <a:solidFill>
                  <a:srgbClr val="A7E4FF"/>
                </a:solidFill>
                <a:latin typeface="PicoBlackAl" pitchFamily="2" charset="0"/>
              </a:rPr>
              <a:t> </a:t>
            </a:r>
            <a:r>
              <a:rPr lang="en-US" dirty="0"/>
              <a:t> (register) implementations</a:t>
            </a:r>
          </a:p>
        </p:txBody>
      </p:sp>
      <p:sp>
        <p:nvSpPr>
          <p:cNvPr id="460803" name="Rectangle 3"/>
          <p:cNvSpPr>
            <a:spLocks noGrp="1" noChangeArrowheads="1"/>
          </p:cNvSpPr>
          <p:nvPr>
            <p:ph type="body" idx="1"/>
          </p:nvPr>
        </p:nvSpPr>
        <p:spPr/>
        <p:txBody>
          <a:bodyPr/>
          <a:lstStyle/>
          <a:p>
            <a:pPr>
              <a:lnSpc>
                <a:spcPct val="90000"/>
              </a:lnSpc>
            </a:pPr>
            <a:r>
              <a:rPr lang="en-US" b="1" dirty="0"/>
              <a:t>We target wait-freedom</a:t>
            </a:r>
          </a:p>
          <a:p>
            <a:pPr lvl="1">
              <a:lnSpc>
                <a:spcPct val="90000"/>
              </a:lnSpc>
            </a:pPr>
            <a:r>
              <a:rPr lang="en-US" dirty="0"/>
              <a:t>Every read/write invocation by a correct client must </a:t>
            </a:r>
            <a:r>
              <a:rPr lang="en-US" b="1" dirty="0"/>
              <a:t>always </a:t>
            </a:r>
            <a:r>
              <a:rPr lang="en-US" dirty="0"/>
              <a:t>return</a:t>
            </a:r>
          </a:p>
          <a:p>
            <a:pPr>
              <a:lnSpc>
                <a:spcPct val="90000"/>
              </a:lnSpc>
            </a:pPr>
            <a:endParaRPr lang="en-US" dirty="0"/>
          </a:p>
          <a:p>
            <a:pPr>
              <a:lnSpc>
                <a:spcPct val="90000"/>
              </a:lnSpc>
            </a:pPr>
            <a:r>
              <a:rPr lang="en-US" b="1" dirty="0"/>
              <a:t>Faults</a:t>
            </a:r>
          </a:p>
          <a:p>
            <a:pPr lvl="1">
              <a:lnSpc>
                <a:spcPct val="90000"/>
              </a:lnSpc>
            </a:pPr>
            <a:r>
              <a:rPr lang="en-US" dirty="0"/>
              <a:t>Any number of client may be faulty</a:t>
            </a:r>
          </a:p>
          <a:p>
            <a:pPr lvl="2">
              <a:lnSpc>
                <a:spcPct val="90000"/>
              </a:lnSpc>
            </a:pPr>
            <a:r>
              <a:rPr lang="en-US" dirty="0"/>
              <a:t>Writers: crash</a:t>
            </a:r>
          </a:p>
          <a:p>
            <a:pPr lvl="2">
              <a:lnSpc>
                <a:spcPct val="90000"/>
              </a:lnSpc>
            </a:pPr>
            <a:r>
              <a:rPr lang="en-US" dirty="0"/>
              <a:t>Readers: Byzantine</a:t>
            </a:r>
          </a:p>
          <a:p>
            <a:pPr lvl="1">
              <a:lnSpc>
                <a:spcPct val="90000"/>
              </a:lnSpc>
            </a:pPr>
            <a:r>
              <a:rPr lang="en-US" dirty="0"/>
              <a:t>Threshold </a:t>
            </a:r>
            <a:r>
              <a:rPr lang="en-US" i="1" dirty="0"/>
              <a:t>t </a:t>
            </a:r>
            <a:r>
              <a:rPr lang="en-US" i="1" dirty="0">
                <a:cs typeface="Arial" charset="0"/>
              </a:rPr>
              <a:t>≥ 1</a:t>
            </a:r>
            <a:r>
              <a:rPr lang="en-US" dirty="0"/>
              <a:t> of replica Byzantine faults (assuming </a:t>
            </a:r>
            <a:r>
              <a:rPr lang="en-US" i="1" dirty="0"/>
              <a:t>S </a:t>
            </a:r>
            <a:r>
              <a:rPr lang="en-US" i="1" dirty="0">
                <a:cs typeface="Arial" charset="0"/>
              </a:rPr>
              <a:t>≥ 3t+1)</a:t>
            </a:r>
          </a:p>
          <a:p>
            <a:pPr lvl="1">
              <a:lnSpc>
                <a:spcPct val="90000"/>
              </a:lnSpc>
            </a:pPr>
            <a:endParaRPr lang="en-US" dirty="0">
              <a:cs typeface="Arial" charset="0"/>
            </a:endParaRPr>
          </a:p>
          <a:p>
            <a:pPr>
              <a:lnSpc>
                <a:spcPct val="90000"/>
              </a:lnSpc>
            </a:pPr>
            <a:r>
              <a:rPr lang="en-US" b="1" dirty="0">
                <a:cs typeface="Arial" charset="0"/>
              </a:rPr>
              <a:t>Cryptographic assumptions</a:t>
            </a:r>
          </a:p>
          <a:p>
            <a:pPr lvl="1">
              <a:lnSpc>
                <a:spcPct val="90000"/>
              </a:lnSpc>
            </a:pPr>
            <a:r>
              <a:rPr lang="en-US" dirty="0">
                <a:cs typeface="Arial" charset="0"/>
              </a:rPr>
              <a:t>Public key signatures</a:t>
            </a:r>
          </a:p>
          <a:p>
            <a:pPr lvl="2">
              <a:lnSpc>
                <a:spcPct val="90000"/>
              </a:lnSpc>
            </a:pPr>
            <a:endParaRPr lang="en-US" dirty="0">
              <a:cs typeface="Arial" charset="0"/>
            </a:endParaRPr>
          </a:p>
        </p:txBody>
      </p:sp>
    </p:spTree>
    <p:extLst>
      <p:ext uri="{BB962C8B-B14F-4D97-AF65-F5344CB8AC3E}">
        <p14:creationId xmlns:p14="http://schemas.microsoft.com/office/powerpoint/2010/main" val="3196779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882DB50-F062-4FB9-94C4-321ED4EFC88A}" type="slidenum">
              <a:rPr lang="en-US"/>
              <a:pPr/>
              <a:t>19</a:t>
            </a:fld>
            <a:endParaRPr lang="en-US"/>
          </a:p>
        </p:txBody>
      </p:sp>
      <p:sp>
        <p:nvSpPr>
          <p:cNvPr id="462850" name="Rectangle 2"/>
          <p:cNvSpPr>
            <a:spLocks noGrp="1" noChangeArrowheads="1"/>
          </p:cNvSpPr>
          <p:nvPr>
            <p:ph type="title"/>
          </p:nvPr>
        </p:nvSpPr>
        <p:spPr>
          <a:xfrm>
            <a:off x="1676400" y="152400"/>
            <a:ext cx="9144000" cy="1143000"/>
          </a:xfrm>
        </p:spPr>
        <p:txBody>
          <a:bodyPr/>
          <a:lstStyle/>
          <a:p>
            <a:r>
              <a:rPr lang="en-US" dirty="0"/>
              <a:t>SWMR regular implementation</a:t>
            </a:r>
          </a:p>
        </p:txBody>
      </p:sp>
      <p:sp>
        <p:nvSpPr>
          <p:cNvPr id="462851" name="AutoShape 3"/>
          <p:cNvSpPr>
            <a:spLocks noChangeArrowheads="1"/>
          </p:cNvSpPr>
          <p:nvPr/>
        </p:nvSpPr>
        <p:spPr bwMode="auto">
          <a:xfrm>
            <a:off x="1752601" y="3726150"/>
            <a:ext cx="4257675" cy="2799775"/>
          </a:xfrm>
          <a:prstGeom prst="roundRect">
            <a:avLst>
              <a:gd name="adj" fmla="val 16667"/>
            </a:avLst>
          </a:prstGeom>
          <a:solidFill>
            <a:schemeClr val="accent1"/>
          </a:solidFill>
          <a:ln w="9525">
            <a:solidFill>
              <a:schemeClr val="tx1"/>
            </a:solidFill>
            <a:miter lim="800000"/>
            <a:headEnd/>
            <a:tailEnd/>
          </a:ln>
          <a:effectLst/>
        </p:spPr>
        <p:txBody>
          <a:bodyPr lIns="92075" tIns="46038" rIns="92075" bIns="46038" anchor="ctr">
            <a:spAutoFit/>
          </a:bodyPr>
          <a:lstStyle/>
          <a:p>
            <a:pPr marL="457200" indent="-457200" eaLnBrk="0" hangingPunct="0">
              <a:buClr>
                <a:schemeClr val="tx1"/>
              </a:buClr>
            </a:pPr>
            <a:r>
              <a:rPr lang="fr-CH" dirty="0" err="1">
                <a:solidFill>
                  <a:srgbClr val="000000"/>
                </a:solidFill>
              </a:rPr>
              <a:t>At</a:t>
            </a:r>
            <a:r>
              <a:rPr lang="fr-CH" dirty="0">
                <a:solidFill>
                  <a:srgbClr val="000000"/>
                </a:solidFill>
              </a:rPr>
              <a:t> </a:t>
            </a:r>
            <a:r>
              <a:rPr lang="fr-CH" dirty="0" err="1">
                <a:solidFill>
                  <a:srgbClr val="000000"/>
                </a:solidFill>
              </a:rPr>
              <a:t>replica</a:t>
            </a:r>
            <a:r>
              <a:rPr lang="fr-CH" dirty="0">
                <a:solidFill>
                  <a:srgbClr val="000000"/>
                </a:solidFill>
              </a:rPr>
              <a:t> ri, i</a:t>
            </a:r>
            <a:r>
              <a:rPr lang="fr-CH" dirty="0">
                <a:solidFill>
                  <a:srgbClr val="000000"/>
                </a:solidFill>
                <a:sym typeface="Symbol" pitchFamily="18" charset="2"/>
              </a:rPr>
              <a:t>1..S</a:t>
            </a:r>
            <a:r>
              <a:rPr lang="fr-CH" dirty="0">
                <a:solidFill>
                  <a:srgbClr val="000000"/>
                </a:solidFill>
              </a:rPr>
              <a:t>:</a:t>
            </a:r>
          </a:p>
          <a:p>
            <a:pPr marL="457200" indent="-457200" eaLnBrk="0" hangingPunct="0">
              <a:buClr>
                <a:schemeClr val="tx1"/>
              </a:buClr>
              <a:buFont typeface="Arial" charset="0"/>
              <a:buAutoNum type="arabicPeriod"/>
            </a:pPr>
            <a:r>
              <a:rPr lang="fr-CH" dirty="0">
                <a:solidFill>
                  <a:srgbClr val="000000"/>
                </a:solidFill>
              </a:rPr>
              <a:t>On </a:t>
            </a:r>
            <a:r>
              <a:rPr lang="fr-CH" dirty="0" err="1">
                <a:solidFill>
                  <a:srgbClr val="000000"/>
                </a:solidFill>
              </a:rPr>
              <a:t>receive</a:t>
            </a:r>
            <a:r>
              <a:rPr lang="fr-CH" dirty="0">
                <a:solidFill>
                  <a:srgbClr val="000000"/>
                </a:solidFill>
              </a:rPr>
              <a:t> [</a:t>
            </a:r>
            <a:r>
              <a:rPr lang="fr-CH" b="1" dirty="0">
                <a:solidFill>
                  <a:srgbClr val="000000"/>
                </a:solidFill>
              </a:rPr>
              <a:t>W</a:t>
            </a:r>
            <a:r>
              <a:rPr lang="fr-CH" dirty="0">
                <a:solidFill>
                  <a:srgbClr val="000000"/>
                </a:solidFill>
              </a:rPr>
              <a:t>,</a:t>
            </a:r>
            <a:r>
              <a:rPr lang="fr-CH" b="1" dirty="0">
                <a:solidFill>
                  <a:srgbClr val="000000"/>
                </a:solidFill>
              </a:rPr>
              <a:t> </a:t>
            </a:r>
            <a:r>
              <a:rPr lang="fr-CH" dirty="0" err="1">
                <a:solidFill>
                  <a:srgbClr val="000000"/>
                </a:solidFill>
              </a:rPr>
              <a:t>ts</a:t>
            </a:r>
            <a:r>
              <a:rPr lang="fr-CH" dirty="0">
                <a:solidFill>
                  <a:srgbClr val="000000"/>
                </a:solidFill>
              </a:rPr>
              <a:t>’,</a:t>
            </a:r>
            <a:r>
              <a:rPr lang="fr-CH" b="1" dirty="0">
                <a:solidFill>
                  <a:srgbClr val="000000"/>
                </a:solidFill>
              </a:rPr>
              <a:t> </a:t>
            </a:r>
            <a:r>
              <a:rPr lang="fr-CH" dirty="0">
                <a:solidFill>
                  <a:srgbClr val="000000"/>
                </a:solidFill>
              </a:rPr>
              <a:t>v’, </a:t>
            </a:r>
            <a:r>
              <a:rPr lang="fr-CH" dirty="0" err="1">
                <a:solidFill>
                  <a:srgbClr val="C70000"/>
                </a:solidFill>
              </a:rPr>
              <a:t>sig</a:t>
            </a:r>
            <a:r>
              <a:rPr lang="fr-CH" dirty="0">
                <a:solidFill>
                  <a:srgbClr val="C70000"/>
                </a:solidFill>
              </a:rPr>
              <a:t>’</a:t>
            </a:r>
            <a:r>
              <a:rPr lang="fr-CH" dirty="0">
                <a:solidFill>
                  <a:srgbClr val="000000"/>
                </a:solidFill>
              </a:rPr>
              <a:t>] </a:t>
            </a:r>
            <a:r>
              <a:rPr lang="fr-CH" dirty="0" err="1">
                <a:solidFill>
                  <a:srgbClr val="000000"/>
                </a:solidFill>
              </a:rPr>
              <a:t>from</a:t>
            </a:r>
            <a:r>
              <a:rPr lang="fr-CH" dirty="0">
                <a:solidFill>
                  <a:srgbClr val="000000"/>
                </a:solidFill>
              </a:rPr>
              <a:t> w:</a:t>
            </a:r>
          </a:p>
          <a:p>
            <a:pPr marL="457200" indent="-457200" eaLnBrk="0" hangingPunct="0">
              <a:buClr>
                <a:schemeClr val="tx1"/>
              </a:buClr>
              <a:buFont typeface="Arial" charset="0"/>
              <a:buAutoNum type="arabicPeriod"/>
            </a:pPr>
            <a:r>
              <a:rPr lang="fr-CH" dirty="0">
                <a:solidFill>
                  <a:srgbClr val="000000"/>
                </a:solidFill>
              </a:rPr>
              <a:t> 	</a:t>
            </a:r>
            <a:r>
              <a:rPr lang="fr-CH" b="1" dirty="0">
                <a:solidFill>
                  <a:srgbClr val="000000"/>
                </a:solidFill>
              </a:rPr>
              <a:t>if</a:t>
            </a:r>
            <a:r>
              <a:rPr lang="fr-CH" dirty="0">
                <a:solidFill>
                  <a:srgbClr val="000000"/>
                </a:solidFill>
              </a:rPr>
              <a:t> (</a:t>
            </a:r>
            <a:r>
              <a:rPr lang="fr-CH" dirty="0" err="1">
                <a:solidFill>
                  <a:srgbClr val="000000"/>
                </a:solidFill>
              </a:rPr>
              <a:t>ts</a:t>
            </a:r>
            <a:r>
              <a:rPr lang="fr-CH" dirty="0">
                <a:solidFill>
                  <a:srgbClr val="000000"/>
                </a:solidFill>
              </a:rPr>
              <a:t>’ &gt; </a:t>
            </a:r>
            <a:r>
              <a:rPr lang="fr-CH" dirty="0" err="1">
                <a:solidFill>
                  <a:srgbClr val="000000"/>
                </a:solidFill>
              </a:rPr>
              <a:t>ts</a:t>
            </a:r>
            <a:r>
              <a:rPr lang="fr-CH" dirty="0">
                <a:solidFill>
                  <a:srgbClr val="000000"/>
                </a:solidFill>
              </a:rPr>
              <a:t>) </a:t>
            </a:r>
            <a:r>
              <a:rPr lang="fr-CH" b="1" dirty="0" err="1">
                <a:solidFill>
                  <a:srgbClr val="000000"/>
                </a:solidFill>
              </a:rPr>
              <a:t>then</a:t>
            </a:r>
            <a:r>
              <a:rPr lang="fr-CH" dirty="0">
                <a:solidFill>
                  <a:srgbClr val="000000"/>
                </a:solidFill>
              </a:rPr>
              <a:t> </a:t>
            </a:r>
          </a:p>
          <a:p>
            <a:pPr marL="457200" indent="-457200" eaLnBrk="0" hangingPunct="0">
              <a:buClr>
                <a:schemeClr val="tx1"/>
              </a:buClr>
              <a:buFont typeface="Arial" charset="0"/>
              <a:buAutoNum type="arabicPeriod"/>
            </a:pPr>
            <a:r>
              <a:rPr lang="fr-CH" dirty="0">
                <a:solidFill>
                  <a:srgbClr val="000000"/>
                </a:solidFill>
              </a:rPr>
              <a:t> 		v := v’</a:t>
            </a:r>
          </a:p>
          <a:p>
            <a:pPr marL="457200" indent="-457200" eaLnBrk="0" hangingPunct="0">
              <a:buClr>
                <a:schemeClr val="tx1"/>
              </a:buClr>
              <a:buFont typeface="Arial" charset="0"/>
              <a:buAutoNum type="arabicPeriod"/>
            </a:pPr>
            <a:r>
              <a:rPr lang="fr-CH" dirty="0">
                <a:solidFill>
                  <a:srgbClr val="000000"/>
                </a:solidFill>
              </a:rPr>
              <a:t> 		</a:t>
            </a:r>
            <a:r>
              <a:rPr lang="fr-CH" dirty="0" err="1">
                <a:solidFill>
                  <a:srgbClr val="000000"/>
                </a:solidFill>
              </a:rPr>
              <a:t>ts</a:t>
            </a:r>
            <a:r>
              <a:rPr lang="fr-CH" dirty="0">
                <a:solidFill>
                  <a:srgbClr val="000000"/>
                </a:solidFill>
              </a:rPr>
              <a:t> := </a:t>
            </a:r>
            <a:r>
              <a:rPr lang="fr-CH" dirty="0" err="1">
                <a:solidFill>
                  <a:srgbClr val="000000"/>
                </a:solidFill>
              </a:rPr>
              <a:t>ts</a:t>
            </a:r>
            <a:r>
              <a:rPr lang="fr-CH" dirty="0">
                <a:solidFill>
                  <a:srgbClr val="000000"/>
                </a:solidFill>
              </a:rPr>
              <a:t>’</a:t>
            </a:r>
          </a:p>
          <a:p>
            <a:pPr marL="457200" indent="-457200" eaLnBrk="0" hangingPunct="0">
              <a:buClr>
                <a:schemeClr val="tx1"/>
              </a:buClr>
              <a:buFont typeface="Arial" charset="0"/>
              <a:buAutoNum type="arabicPeriod"/>
            </a:pPr>
            <a:r>
              <a:rPr lang="fr-CH" dirty="0">
                <a:solidFill>
                  <a:srgbClr val="000000"/>
                </a:solidFill>
              </a:rPr>
              <a:t>                  </a:t>
            </a:r>
            <a:r>
              <a:rPr lang="fr-CH" dirty="0" err="1">
                <a:solidFill>
                  <a:srgbClr val="990000"/>
                </a:solidFill>
              </a:rPr>
              <a:t>sig</a:t>
            </a:r>
            <a:r>
              <a:rPr lang="fr-CH" dirty="0">
                <a:solidFill>
                  <a:srgbClr val="990000"/>
                </a:solidFill>
              </a:rPr>
              <a:t> := </a:t>
            </a:r>
            <a:r>
              <a:rPr lang="fr-CH" dirty="0" err="1">
                <a:solidFill>
                  <a:srgbClr val="990000"/>
                </a:solidFill>
              </a:rPr>
              <a:t>sig</a:t>
            </a:r>
            <a:r>
              <a:rPr lang="fr-CH" dirty="0">
                <a:solidFill>
                  <a:srgbClr val="990000"/>
                </a:solidFill>
              </a:rPr>
              <a:t>’</a:t>
            </a:r>
          </a:p>
          <a:p>
            <a:pPr marL="457200" indent="-457200" eaLnBrk="0" hangingPunct="0">
              <a:buClr>
                <a:schemeClr val="tx1"/>
              </a:buClr>
              <a:buFont typeface="Arial" charset="0"/>
              <a:buAutoNum type="arabicPeriod" startAt="6"/>
            </a:pPr>
            <a:r>
              <a:rPr lang="fr-CH" dirty="0">
                <a:solidFill>
                  <a:srgbClr val="000000"/>
                </a:solidFill>
              </a:rPr>
              <a:t> 	</a:t>
            </a:r>
            <a:r>
              <a:rPr lang="fr-CH" dirty="0" err="1">
                <a:solidFill>
                  <a:srgbClr val="000000"/>
                </a:solidFill>
              </a:rPr>
              <a:t>send</a:t>
            </a:r>
            <a:r>
              <a:rPr lang="fr-CH" dirty="0">
                <a:solidFill>
                  <a:srgbClr val="000000"/>
                </a:solidFill>
              </a:rPr>
              <a:t> [</a:t>
            </a:r>
            <a:r>
              <a:rPr lang="fr-CH" b="1" dirty="0">
                <a:solidFill>
                  <a:srgbClr val="000000"/>
                </a:solidFill>
              </a:rPr>
              <a:t>ACK</a:t>
            </a:r>
            <a:r>
              <a:rPr lang="fr-CH" dirty="0">
                <a:solidFill>
                  <a:srgbClr val="000000"/>
                </a:solidFill>
              </a:rPr>
              <a:t>, </a:t>
            </a:r>
            <a:r>
              <a:rPr lang="fr-CH" dirty="0" err="1">
                <a:solidFill>
                  <a:srgbClr val="000000"/>
                </a:solidFill>
              </a:rPr>
              <a:t>ts</a:t>
            </a:r>
            <a:r>
              <a:rPr lang="fr-CH" dirty="0">
                <a:solidFill>
                  <a:srgbClr val="000000"/>
                </a:solidFill>
              </a:rPr>
              <a:t>’] to w</a:t>
            </a:r>
          </a:p>
        </p:txBody>
      </p:sp>
      <p:sp>
        <p:nvSpPr>
          <p:cNvPr id="462852" name="AutoShape 4"/>
          <p:cNvSpPr>
            <a:spLocks noChangeArrowheads="1"/>
          </p:cNvSpPr>
          <p:nvPr/>
        </p:nvSpPr>
        <p:spPr bwMode="auto">
          <a:xfrm>
            <a:off x="1752601" y="982951"/>
            <a:ext cx="3922713" cy="2799775"/>
          </a:xfrm>
          <a:prstGeom prst="roundRect">
            <a:avLst>
              <a:gd name="adj" fmla="val 16667"/>
            </a:avLst>
          </a:prstGeom>
          <a:solidFill>
            <a:schemeClr val="accent1"/>
          </a:solidFill>
          <a:ln w="9525">
            <a:solidFill>
              <a:schemeClr val="tx1"/>
            </a:solidFill>
            <a:miter lim="800000"/>
            <a:headEnd/>
            <a:tailEnd/>
          </a:ln>
          <a:effectLst/>
        </p:spPr>
        <p:txBody>
          <a:bodyPr lIns="92075" tIns="46038" rIns="92075" bIns="46038" anchor="ctr">
            <a:spAutoFit/>
          </a:bodyPr>
          <a:lstStyle/>
          <a:p>
            <a:pPr marL="457200" indent="-457200" eaLnBrk="0" hangingPunct="0">
              <a:buClr>
                <a:schemeClr val="tx1"/>
              </a:buClr>
            </a:pPr>
            <a:r>
              <a:rPr lang="fr-CH" b="1" dirty="0" err="1">
                <a:solidFill>
                  <a:srgbClr val="000000"/>
                </a:solidFill>
              </a:rPr>
              <a:t>write</a:t>
            </a:r>
            <a:r>
              <a:rPr lang="fr-CH" dirty="0">
                <a:solidFill>
                  <a:srgbClr val="000000"/>
                </a:solidFill>
              </a:rPr>
              <a:t>(v) </a:t>
            </a:r>
            <a:r>
              <a:rPr lang="fr-CH" dirty="0" err="1">
                <a:solidFill>
                  <a:srgbClr val="000000"/>
                </a:solidFill>
              </a:rPr>
              <a:t>at</a:t>
            </a:r>
            <a:r>
              <a:rPr lang="fr-CH" dirty="0">
                <a:solidFill>
                  <a:srgbClr val="000000"/>
                </a:solidFill>
              </a:rPr>
              <a:t> </a:t>
            </a:r>
            <a:r>
              <a:rPr lang="fr-CH" dirty="0" err="1">
                <a:solidFill>
                  <a:srgbClr val="000000"/>
                </a:solidFill>
              </a:rPr>
              <a:t>writer</a:t>
            </a:r>
            <a:r>
              <a:rPr lang="fr-CH" dirty="0">
                <a:solidFill>
                  <a:srgbClr val="000000"/>
                </a:solidFill>
              </a:rPr>
              <a:t> w</a:t>
            </a:r>
            <a:endParaRPr lang="fr-CH" dirty="0">
              <a:solidFill>
                <a:srgbClr val="000000"/>
              </a:solidFill>
              <a:sym typeface="Symbol" pitchFamily="18" charset="2"/>
            </a:endParaRPr>
          </a:p>
          <a:p>
            <a:pPr marL="457200" indent="-457200" eaLnBrk="0" hangingPunct="0">
              <a:buClr>
                <a:schemeClr val="tx1"/>
              </a:buClr>
            </a:pPr>
            <a:r>
              <a:rPr lang="fr-CH" dirty="0">
                <a:solidFill>
                  <a:srgbClr val="000000"/>
                </a:solidFill>
              </a:rPr>
              <a:t>1. 	</a:t>
            </a:r>
            <a:r>
              <a:rPr lang="fr-CH" dirty="0" err="1">
                <a:solidFill>
                  <a:srgbClr val="000000"/>
                </a:solidFill>
              </a:rPr>
              <a:t>ts</a:t>
            </a:r>
            <a:r>
              <a:rPr lang="fr-CH" dirty="0">
                <a:solidFill>
                  <a:srgbClr val="000000"/>
                </a:solidFill>
              </a:rPr>
              <a:t> := </a:t>
            </a:r>
            <a:r>
              <a:rPr lang="fr-CH" dirty="0" err="1">
                <a:solidFill>
                  <a:srgbClr val="000000"/>
                </a:solidFill>
              </a:rPr>
              <a:t>ts</a:t>
            </a:r>
            <a:r>
              <a:rPr lang="fr-CH" dirty="0">
                <a:solidFill>
                  <a:srgbClr val="000000"/>
                </a:solidFill>
              </a:rPr>
              <a:t> + 1</a:t>
            </a:r>
          </a:p>
          <a:p>
            <a:pPr marL="457200" indent="-457200" eaLnBrk="0" hangingPunct="0">
              <a:buClr>
                <a:schemeClr val="tx1"/>
              </a:buClr>
            </a:pPr>
            <a:r>
              <a:rPr lang="fr-CH" dirty="0">
                <a:solidFill>
                  <a:srgbClr val="C70000"/>
                </a:solidFill>
              </a:rPr>
              <a:t>2. 	</a:t>
            </a:r>
            <a:r>
              <a:rPr lang="fr-CH" dirty="0" err="1">
                <a:solidFill>
                  <a:srgbClr val="C70000"/>
                </a:solidFill>
              </a:rPr>
              <a:t>sig</a:t>
            </a:r>
            <a:r>
              <a:rPr lang="fr-CH" dirty="0">
                <a:solidFill>
                  <a:srgbClr val="C70000"/>
                </a:solidFill>
              </a:rPr>
              <a:t> := </a:t>
            </a:r>
            <a:r>
              <a:rPr lang="fr-CH" dirty="0" err="1">
                <a:solidFill>
                  <a:srgbClr val="C70000"/>
                </a:solidFill>
              </a:rPr>
              <a:t>Sign</a:t>
            </a:r>
            <a:r>
              <a:rPr lang="fr-CH" dirty="0">
                <a:solidFill>
                  <a:srgbClr val="C70000"/>
                </a:solidFill>
              </a:rPr>
              <a:t>(</a:t>
            </a:r>
            <a:r>
              <a:rPr lang="fr-CH" dirty="0" err="1">
                <a:solidFill>
                  <a:srgbClr val="C70000"/>
                </a:solidFill>
              </a:rPr>
              <a:t>ts,v</a:t>
            </a:r>
            <a:r>
              <a:rPr lang="fr-CH" dirty="0">
                <a:solidFill>
                  <a:srgbClr val="C70000"/>
                </a:solidFill>
              </a:rPr>
              <a:t>)</a:t>
            </a:r>
          </a:p>
          <a:p>
            <a:pPr marL="457200" indent="-457200" eaLnBrk="0" hangingPunct="0">
              <a:buClr>
                <a:schemeClr val="tx1"/>
              </a:buClr>
            </a:pPr>
            <a:r>
              <a:rPr lang="fr-CH" dirty="0">
                <a:solidFill>
                  <a:srgbClr val="000000"/>
                </a:solidFill>
              </a:rPr>
              <a:t>3. 	</a:t>
            </a:r>
            <a:r>
              <a:rPr lang="fr-CH" dirty="0" err="1">
                <a:solidFill>
                  <a:srgbClr val="000000"/>
                </a:solidFill>
              </a:rPr>
              <a:t>send</a:t>
            </a:r>
            <a:r>
              <a:rPr lang="fr-CH" dirty="0">
                <a:solidFill>
                  <a:srgbClr val="000000"/>
                </a:solidFill>
              </a:rPr>
              <a:t> [</a:t>
            </a:r>
            <a:r>
              <a:rPr lang="fr-CH" b="1" dirty="0">
                <a:solidFill>
                  <a:srgbClr val="000000"/>
                </a:solidFill>
              </a:rPr>
              <a:t>W</a:t>
            </a:r>
            <a:r>
              <a:rPr lang="fr-CH" dirty="0">
                <a:solidFill>
                  <a:srgbClr val="000000"/>
                </a:solidFill>
              </a:rPr>
              <a:t>, </a:t>
            </a:r>
            <a:r>
              <a:rPr lang="fr-CH" dirty="0" err="1">
                <a:solidFill>
                  <a:srgbClr val="000000"/>
                </a:solidFill>
              </a:rPr>
              <a:t>ts</a:t>
            </a:r>
            <a:r>
              <a:rPr lang="fr-CH" dirty="0">
                <a:solidFill>
                  <a:srgbClr val="000000"/>
                </a:solidFill>
              </a:rPr>
              <a:t>, v, </a:t>
            </a:r>
            <a:r>
              <a:rPr lang="fr-CH" dirty="0" err="1">
                <a:solidFill>
                  <a:srgbClr val="990000"/>
                </a:solidFill>
              </a:rPr>
              <a:t>sig</a:t>
            </a:r>
            <a:r>
              <a:rPr lang="fr-CH" dirty="0">
                <a:solidFill>
                  <a:srgbClr val="000000"/>
                </a:solidFill>
              </a:rPr>
              <a:t>] to </a:t>
            </a:r>
            <a:r>
              <a:rPr lang="fr-CH" b="1" dirty="0">
                <a:solidFill>
                  <a:srgbClr val="000000"/>
                </a:solidFill>
              </a:rPr>
              <a:t>all </a:t>
            </a:r>
            <a:r>
              <a:rPr lang="fr-CH" b="1" dirty="0" err="1">
                <a:solidFill>
                  <a:srgbClr val="000000"/>
                </a:solidFill>
              </a:rPr>
              <a:t>replicas</a:t>
            </a:r>
            <a:endParaRPr lang="fr-CH" dirty="0">
              <a:solidFill>
                <a:srgbClr val="000000"/>
              </a:solidFill>
            </a:endParaRPr>
          </a:p>
          <a:p>
            <a:pPr marL="457200" indent="-457200" eaLnBrk="0" hangingPunct="0">
              <a:buClr>
                <a:schemeClr val="tx1"/>
              </a:buClr>
            </a:pPr>
            <a:r>
              <a:rPr lang="fr-CH" dirty="0">
                <a:solidFill>
                  <a:srgbClr val="000000"/>
                </a:solidFill>
              </a:rPr>
              <a:t>4. 	</a:t>
            </a:r>
            <a:r>
              <a:rPr lang="fr-CH" dirty="0" err="1">
                <a:solidFill>
                  <a:srgbClr val="000000"/>
                </a:solidFill>
              </a:rPr>
              <a:t>wait</a:t>
            </a:r>
            <a:r>
              <a:rPr lang="fr-CH" dirty="0">
                <a:solidFill>
                  <a:srgbClr val="000000"/>
                </a:solidFill>
              </a:rPr>
              <a:t> for </a:t>
            </a:r>
            <a:r>
              <a:rPr lang="fr-CH" dirty="0">
                <a:solidFill>
                  <a:schemeClr val="tx1"/>
                </a:solidFill>
              </a:rPr>
              <a:t>S-t</a:t>
            </a:r>
            <a:r>
              <a:rPr lang="fr-CH" dirty="0">
                <a:solidFill>
                  <a:srgbClr val="000000"/>
                </a:solidFill>
              </a:rPr>
              <a:t> of ri:</a:t>
            </a:r>
          </a:p>
          <a:p>
            <a:pPr marL="457200" indent="-457200" eaLnBrk="0" hangingPunct="0">
              <a:buClr>
                <a:schemeClr val="tx1"/>
              </a:buClr>
            </a:pPr>
            <a:r>
              <a:rPr lang="fr-CH" dirty="0">
                <a:solidFill>
                  <a:srgbClr val="000000"/>
                </a:solidFill>
              </a:rPr>
              <a:t>5. 	 	</a:t>
            </a:r>
            <a:r>
              <a:rPr lang="fr-CH" dirty="0" err="1">
                <a:solidFill>
                  <a:srgbClr val="000000"/>
                </a:solidFill>
              </a:rPr>
              <a:t>receive</a:t>
            </a:r>
            <a:r>
              <a:rPr lang="fr-CH" dirty="0">
                <a:solidFill>
                  <a:srgbClr val="000000"/>
                </a:solidFill>
              </a:rPr>
              <a:t> [</a:t>
            </a:r>
            <a:r>
              <a:rPr lang="fr-CH" b="1" dirty="0">
                <a:solidFill>
                  <a:srgbClr val="000000"/>
                </a:solidFill>
              </a:rPr>
              <a:t>ACK</a:t>
            </a:r>
            <a:r>
              <a:rPr lang="fr-CH" dirty="0">
                <a:solidFill>
                  <a:srgbClr val="000000"/>
                </a:solidFill>
              </a:rPr>
              <a:t>, </a:t>
            </a:r>
            <a:r>
              <a:rPr lang="fr-CH" dirty="0" err="1">
                <a:solidFill>
                  <a:srgbClr val="000000"/>
                </a:solidFill>
              </a:rPr>
              <a:t>ts</a:t>
            </a:r>
            <a:r>
              <a:rPr lang="fr-CH" dirty="0">
                <a:solidFill>
                  <a:srgbClr val="000000"/>
                </a:solidFill>
              </a:rPr>
              <a:t>]</a:t>
            </a:r>
          </a:p>
          <a:p>
            <a:pPr marL="457200" indent="-457200" eaLnBrk="0" hangingPunct="0">
              <a:buClr>
                <a:schemeClr val="tx1"/>
              </a:buClr>
            </a:pPr>
            <a:r>
              <a:rPr lang="fr-CH" dirty="0">
                <a:solidFill>
                  <a:srgbClr val="000000"/>
                </a:solidFill>
              </a:rPr>
              <a:t>6. 	Return (OK)</a:t>
            </a:r>
            <a:endParaRPr lang="en-US" dirty="0">
              <a:solidFill>
                <a:srgbClr val="000000"/>
              </a:solidFill>
            </a:endParaRPr>
          </a:p>
        </p:txBody>
      </p:sp>
      <p:sp>
        <p:nvSpPr>
          <p:cNvPr id="462853" name="AutoShape 5"/>
          <p:cNvSpPr>
            <a:spLocks noChangeArrowheads="1"/>
          </p:cNvSpPr>
          <p:nvPr/>
        </p:nvSpPr>
        <p:spPr bwMode="auto">
          <a:xfrm>
            <a:off x="6248400" y="4968703"/>
            <a:ext cx="3962400" cy="1451320"/>
          </a:xfrm>
          <a:prstGeom prst="roundRect">
            <a:avLst>
              <a:gd name="adj" fmla="val 16667"/>
            </a:avLst>
          </a:prstGeom>
          <a:solidFill>
            <a:schemeClr val="bg1"/>
          </a:solidFill>
          <a:ln w="9525">
            <a:solidFill>
              <a:schemeClr val="tx1"/>
            </a:solidFill>
            <a:miter lim="800000"/>
            <a:headEnd/>
            <a:tailEnd/>
          </a:ln>
          <a:effectLst/>
        </p:spPr>
        <p:txBody>
          <a:bodyPr lIns="92075" tIns="46038" rIns="92075" bIns="46038" anchor="ctr">
            <a:spAutoFit/>
          </a:bodyPr>
          <a:lstStyle/>
          <a:p>
            <a:pPr marL="457200" indent="-457200" eaLnBrk="0" hangingPunct="0">
              <a:buClr>
                <a:schemeClr val="tx1"/>
              </a:buClr>
            </a:pPr>
            <a:r>
              <a:rPr lang="fr-CH" dirty="0" err="1">
                <a:solidFill>
                  <a:srgbClr val="000000"/>
                </a:solidFill>
              </a:rPr>
              <a:t>At</a:t>
            </a:r>
            <a:r>
              <a:rPr lang="fr-CH" dirty="0">
                <a:solidFill>
                  <a:srgbClr val="000000"/>
                </a:solidFill>
              </a:rPr>
              <a:t> </a:t>
            </a:r>
            <a:r>
              <a:rPr lang="fr-CH" dirty="0" err="1">
                <a:solidFill>
                  <a:srgbClr val="000000"/>
                </a:solidFill>
              </a:rPr>
              <a:t>replica</a:t>
            </a:r>
            <a:r>
              <a:rPr lang="fr-CH" dirty="0">
                <a:solidFill>
                  <a:srgbClr val="000000"/>
                </a:solidFill>
              </a:rPr>
              <a:t> ri:</a:t>
            </a:r>
          </a:p>
          <a:p>
            <a:pPr marL="457200" indent="-457200" eaLnBrk="0" hangingPunct="0">
              <a:buClr>
                <a:schemeClr val="tx1"/>
              </a:buClr>
              <a:buFont typeface="Arial" charset="0"/>
              <a:buAutoNum type="arabicPeriod"/>
            </a:pPr>
            <a:r>
              <a:rPr lang="fr-CH" dirty="0">
                <a:solidFill>
                  <a:srgbClr val="000000"/>
                </a:solidFill>
              </a:rPr>
              <a:t>On </a:t>
            </a:r>
            <a:r>
              <a:rPr lang="fr-CH" dirty="0" err="1">
                <a:solidFill>
                  <a:srgbClr val="000000"/>
                </a:solidFill>
              </a:rPr>
              <a:t>receive</a:t>
            </a:r>
            <a:r>
              <a:rPr lang="fr-CH" dirty="0">
                <a:solidFill>
                  <a:srgbClr val="000000"/>
                </a:solidFill>
              </a:rPr>
              <a:t> [</a:t>
            </a:r>
            <a:r>
              <a:rPr lang="fr-CH" b="1" dirty="0">
                <a:solidFill>
                  <a:srgbClr val="000000"/>
                </a:solidFill>
              </a:rPr>
              <a:t>R</a:t>
            </a:r>
            <a:r>
              <a:rPr lang="fr-CH" dirty="0">
                <a:solidFill>
                  <a:srgbClr val="000000"/>
                </a:solidFill>
              </a:rPr>
              <a:t>, </a:t>
            </a:r>
            <a:r>
              <a:rPr lang="fr-CH" dirty="0" err="1">
                <a:solidFill>
                  <a:srgbClr val="000000"/>
                </a:solidFill>
              </a:rPr>
              <a:t>rs</a:t>
            </a:r>
            <a:r>
              <a:rPr lang="fr-CH" dirty="0">
                <a:solidFill>
                  <a:srgbClr val="000000"/>
                </a:solidFill>
              </a:rPr>
              <a:t>’] </a:t>
            </a:r>
            <a:r>
              <a:rPr lang="fr-CH" dirty="0" err="1">
                <a:solidFill>
                  <a:srgbClr val="000000"/>
                </a:solidFill>
              </a:rPr>
              <a:t>from</a:t>
            </a:r>
            <a:r>
              <a:rPr lang="fr-CH" dirty="0">
                <a:solidFill>
                  <a:srgbClr val="000000"/>
                </a:solidFill>
              </a:rPr>
              <a:t> c:</a:t>
            </a:r>
          </a:p>
          <a:p>
            <a:pPr marL="457200" indent="-457200" eaLnBrk="0" hangingPunct="0">
              <a:buClr>
                <a:schemeClr val="tx1"/>
              </a:buClr>
              <a:buFont typeface="Arial" charset="0"/>
              <a:buAutoNum type="arabicPeriod"/>
            </a:pPr>
            <a:r>
              <a:rPr lang="fr-CH" dirty="0">
                <a:solidFill>
                  <a:srgbClr val="000000"/>
                </a:solidFill>
              </a:rPr>
              <a:t>  	</a:t>
            </a:r>
            <a:r>
              <a:rPr lang="fr-CH" dirty="0" err="1">
                <a:solidFill>
                  <a:srgbClr val="000000"/>
                </a:solidFill>
              </a:rPr>
              <a:t>send</a:t>
            </a:r>
            <a:r>
              <a:rPr lang="fr-CH" dirty="0">
                <a:solidFill>
                  <a:srgbClr val="000000"/>
                </a:solidFill>
              </a:rPr>
              <a:t> [</a:t>
            </a:r>
            <a:r>
              <a:rPr lang="fr-CH" b="1" dirty="0">
                <a:solidFill>
                  <a:srgbClr val="000000"/>
                </a:solidFill>
              </a:rPr>
              <a:t>R</a:t>
            </a:r>
            <a:r>
              <a:rPr lang="fr-CH" dirty="0">
                <a:solidFill>
                  <a:srgbClr val="000000"/>
                </a:solidFill>
              </a:rPr>
              <a:t>, </a:t>
            </a:r>
            <a:r>
              <a:rPr lang="fr-CH" dirty="0" err="1">
                <a:solidFill>
                  <a:srgbClr val="000000"/>
                </a:solidFill>
              </a:rPr>
              <a:t>rs</a:t>
            </a:r>
            <a:r>
              <a:rPr lang="fr-CH" dirty="0">
                <a:solidFill>
                  <a:srgbClr val="000000"/>
                </a:solidFill>
              </a:rPr>
              <a:t>’, </a:t>
            </a:r>
            <a:r>
              <a:rPr lang="fr-CH" dirty="0" err="1">
                <a:solidFill>
                  <a:srgbClr val="000000"/>
                </a:solidFill>
              </a:rPr>
              <a:t>ts</a:t>
            </a:r>
            <a:r>
              <a:rPr lang="fr-CH" dirty="0">
                <a:solidFill>
                  <a:srgbClr val="000000"/>
                </a:solidFill>
              </a:rPr>
              <a:t>, v, </a:t>
            </a:r>
            <a:r>
              <a:rPr lang="fr-CH" dirty="0" err="1">
                <a:solidFill>
                  <a:srgbClr val="C70000"/>
                </a:solidFill>
              </a:rPr>
              <a:t>sig</a:t>
            </a:r>
            <a:r>
              <a:rPr lang="fr-CH" dirty="0">
                <a:solidFill>
                  <a:srgbClr val="000000"/>
                </a:solidFill>
              </a:rPr>
              <a:t>] to c</a:t>
            </a:r>
          </a:p>
        </p:txBody>
      </p:sp>
      <p:sp>
        <p:nvSpPr>
          <p:cNvPr id="462855" name="AutoShape 7"/>
          <p:cNvSpPr>
            <a:spLocks noChangeArrowheads="1"/>
          </p:cNvSpPr>
          <p:nvPr/>
        </p:nvSpPr>
        <p:spPr bwMode="auto">
          <a:xfrm>
            <a:off x="6096000" y="1139832"/>
            <a:ext cx="4610100" cy="3136888"/>
          </a:xfrm>
          <a:prstGeom prst="roundRect">
            <a:avLst>
              <a:gd name="adj" fmla="val 16667"/>
            </a:avLst>
          </a:prstGeom>
          <a:solidFill>
            <a:schemeClr val="bg1"/>
          </a:solidFill>
          <a:ln w="9525">
            <a:solidFill>
              <a:schemeClr val="tx1"/>
            </a:solidFill>
            <a:miter lim="800000"/>
            <a:headEnd/>
            <a:tailEnd/>
          </a:ln>
          <a:effectLst/>
        </p:spPr>
        <p:txBody>
          <a:bodyPr wrap="square" lIns="92075" tIns="46038" rIns="92075" bIns="46038" anchor="ctr">
            <a:spAutoFit/>
          </a:bodyPr>
          <a:lstStyle/>
          <a:p>
            <a:pPr marL="457200" indent="-457200" eaLnBrk="0" hangingPunct="0">
              <a:buClr>
                <a:schemeClr val="tx1"/>
              </a:buClr>
            </a:pPr>
            <a:r>
              <a:rPr lang="fr-CH" b="1" dirty="0" err="1">
                <a:solidFill>
                  <a:srgbClr val="000000"/>
                </a:solidFill>
              </a:rPr>
              <a:t>read</a:t>
            </a:r>
            <a:r>
              <a:rPr lang="fr-CH" dirty="0">
                <a:solidFill>
                  <a:srgbClr val="000000"/>
                </a:solidFill>
              </a:rPr>
              <a:t>() </a:t>
            </a:r>
            <a:r>
              <a:rPr lang="fr-CH" dirty="0" err="1">
                <a:solidFill>
                  <a:srgbClr val="000000"/>
                </a:solidFill>
              </a:rPr>
              <a:t>at</a:t>
            </a:r>
            <a:r>
              <a:rPr lang="fr-CH" dirty="0">
                <a:solidFill>
                  <a:srgbClr val="000000"/>
                </a:solidFill>
              </a:rPr>
              <a:t> </a:t>
            </a:r>
            <a:r>
              <a:rPr lang="fr-CH" dirty="0" err="1">
                <a:solidFill>
                  <a:srgbClr val="000000"/>
                </a:solidFill>
              </a:rPr>
              <a:t>reader</a:t>
            </a:r>
            <a:r>
              <a:rPr lang="fr-CH" dirty="0">
                <a:solidFill>
                  <a:srgbClr val="000000"/>
                </a:solidFill>
              </a:rPr>
              <a:t> ri, i</a:t>
            </a:r>
            <a:r>
              <a:rPr lang="fr-CH" dirty="0">
                <a:solidFill>
                  <a:srgbClr val="000000"/>
                </a:solidFill>
                <a:sym typeface="Symbol" pitchFamily="18" charset="2"/>
              </a:rPr>
              <a:t>1..R</a:t>
            </a:r>
            <a:endParaRPr lang="fr-CH" dirty="0">
              <a:solidFill>
                <a:srgbClr val="000000"/>
              </a:solidFill>
            </a:endParaRPr>
          </a:p>
          <a:p>
            <a:pPr marL="457200" indent="-457200" eaLnBrk="0" hangingPunct="0">
              <a:buClr>
                <a:schemeClr val="tx1"/>
              </a:buClr>
              <a:buFont typeface="Arial" charset="0"/>
              <a:buAutoNum type="arabicPeriod"/>
            </a:pPr>
            <a:r>
              <a:rPr lang="fr-CH" dirty="0" err="1">
                <a:solidFill>
                  <a:srgbClr val="000000"/>
                </a:solidFill>
              </a:rPr>
              <a:t>rs</a:t>
            </a:r>
            <a:r>
              <a:rPr lang="fr-CH" dirty="0">
                <a:solidFill>
                  <a:srgbClr val="000000"/>
                </a:solidFill>
              </a:rPr>
              <a:t> := </a:t>
            </a:r>
            <a:r>
              <a:rPr lang="fr-CH" dirty="0" err="1">
                <a:solidFill>
                  <a:srgbClr val="000000"/>
                </a:solidFill>
              </a:rPr>
              <a:t>rs</a:t>
            </a:r>
            <a:r>
              <a:rPr lang="fr-CH" dirty="0">
                <a:solidFill>
                  <a:srgbClr val="000000"/>
                </a:solidFill>
              </a:rPr>
              <a:t> + 1</a:t>
            </a:r>
          </a:p>
          <a:p>
            <a:pPr marL="457200" indent="-457200" eaLnBrk="0" hangingPunct="0">
              <a:buClr>
                <a:schemeClr val="tx1"/>
              </a:buClr>
              <a:buFont typeface="Arial" charset="0"/>
              <a:buAutoNum type="arabicPeriod"/>
            </a:pPr>
            <a:r>
              <a:rPr lang="fr-CH" dirty="0" err="1">
                <a:solidFill>
                  <a:srgbClr val="000000"/>
                </a:solidFill>
              </a:rPr>
              <a:t>send</a:t>
            </a:r>
            <a:r>
              <a:rPr lang="fr-CH" dirty="0">
                <a:solidFill>
                  <a:srgbClr val="000000"/>
                </a:solidFill>
              </a:rPr>
              <a:t> [</a:t>
            </a:r>
            <a:r>
              <a:rPr lang="fr-CH" b="1" dirty="0">
                <a:solidFill>
                  <a:srgbClr val="000000"/>
                </a:solidFill>
              </a:rPr>
              <a:t>R</a:t>
            </a:r>
            <a:r>
              <a:rPr lang="fr-CH" dirty="0">
                <a:solidFill>
                  <a:srgbClr val="000000"/>
                </a:solidFill>
              </a:rPr>
              <a:t>, </a:t>
            </a:r>
            <a:r>
              <a:rPr lang="fr-CH" dirty="0" err="1">
                <a:solidFill>
                  <a:srgbClr val="000000"/>
                </a:solidFill>
              </a:rPr>
              <a:t>rs</a:t>
            </a:r>
            <a:r>
              <a:rPr lang="fr-CH" dirty="0">
                <a:solidFill>
                  <a:srgbClr val="000000"/>
                </a:solidFill>
              </a:rPr>
              <a:t>] to </a:t>
            </a:r>
            <a:r>
              <a:rPr lang="fr-CH" b="1" dirty="0">
                <a:solidFill>
                  <a:srgbClr val="000000"/>
                </a:solidFill>
              </a:rPr>
              <a:t>all </a:t>
            </a:r>
            <a:r>
              <a:rPr lang="fr-CH" b="1" dirty="0" err="1">
                <a:solidFill>
                  <a:srgbClr val="000000"/>
                </a:solidFill>
              </a:rPr>
              <a:t>replicas</a:t>
            </a:r>
            <a:endParaRPr lang="fr-CH" dirty="0">
              <a:solidFill>
                <a:srgbClr val="000000"/>
              </a:solidFill>
            </a:endParaRPr>
          </a:p>
          <a:p>
            <a:pPr marL="457200" indent="-457200" eaLnBrk="0" hangingPunct="0">
              <a:buClr>
                <a:schemeClr val="tx1"/>
              </a:buClr>
              <a:buFont typeface="Arial" charset="0"/>
              <a:buAutoNum type="arabicPeriod"/>
            </a:pPr>
            <a:r>
              <a:rPr lang="fr-CH" dirty="0" err="1">
                <a:solidFill>
                  <a:srgbClr val="000000"/>
                </a:solidFill>
              </a:rPr>
              <a:t>wait</a:t>
            </a:r>
            <a:r>
              <a:rPr lang="fr-CH" dirty="0">
                <a:solidFill>
                  <a:srgbClr val="000000"/>
                </a:solidFill>
              </a:rPr>
              <a:t> for </a:t>
            </a:r>
            <a:r>
              <a:rPr lang="fr-CH" dirty="0">
                <a:solidFill>
                  <a:schemeClr val="tx1"/>
                </a:solidFill>
              </a:rPr>
              <a:t>S-t</a:t>
            </a:r>
            <a:r>
              <a:rPr lang="fr-CH" dirty="0">
                <a:solidFill>
                  <a:srgbClr val="000000"/>
                </a:solidFill>
              </a:rPr>
              <a:t> of si:</a:t>
            </a:r>
          </a:p>
          <a:p>
            <a:pPr marL="457200" indent="-457200" eaLnBrk="0" hangingPunct="0">
              <a:buClr>
                <a:schemeClr val="tx1"/>
              </a:buClr>
              <a:buFont typeface="Arial" charset="0"/>
              <a:buAutoNum type="arabicPeriod"/>
            </a:pPr>
            <a:r>
              <a:rPr lang="fr-CH" dirty="0">
                <a:solidFill>
                  <a:srgbClr val="000000"/>
                </a:solidFill>
              </a:rPr>
              <a:t> 	</a:t>
            </a:r>
            <a:r>
              <a:rPr lang="fr-CH" dirty="0" err="1">
                <a:solidFill>
                  <a:srgbClr val="000000"/>
                </a:solidFill>
              </a:rPr>
              <a:t>receive</a:t>
            </a:r>
            <a:r>
              <a:rPr lang="fr-CH" dirty="0">
                <a:solidFill>
                  <a:srgbClr val="000000"/>
                </a:solidFill>
              </a:rPr>
              <a:t> [</a:t>
            </a:r>
            <a:r>
              <a:rPr lang="fr-CH" b="1" dirty="0">
                <a:solidFill>
                  <a:srgbClr val="000000"/>
                </a:solidFill>
              </a:rPr>
              <a:t>R</a:t>
            </a:r>
            <a:r>
              <a:rPr lang="fr-CH" dirty="0">
                <a:solidFill>
                  <a:srgbClr val="000000"/>
                </a:solidFill>
              </a:rPr>
              <a:t>, </a:t>
            </a:r>
            <a:r>
              <a:rPr lang="fr-CH" dirty="0" err="1">
                <a:solidFill>
                  <a:srgbClr val="000000"/>
                </a:solidFill>
              </a:rPr>
              <a:t>rs</a:t>
            </a:r>
            <a:r>
              <a:rPr lang="fr-CH" dirty="0">
                <a:solidFill>
                  <a:srgbClr val="000000"/>
                </a:solidFill>
              </a:rPr>
              <a:t>, </a:t>
            </a:r>
            <a:r>
              <a:rPr lang="fr-CH" dirty="0" err="1">
                <a:solidFill>
                  <a:srgbClr val="000000"/>
                </a:solidFill>
              </a:rPr>
              <a:t>tsi</a:t>
            </a:r>
            <a:r>
              <a:rPr lang="fr-CH" dirty="0">
                <a:solidFill>
                  <a:srgbClr val="000000"/>
                </a:solidFill>
              </a:rPr>
              <a:t>, vi, </a:t>
            </a:r>
            <a:r>
              <a:rPr lang="fr-CH" dirty="0" err="1">
                <a:solidFill>
                  <a:srgbClr val="C70000"/>
                </a:solidFill>
              </a:rPr>
              <a:t>sigi</a:t>
            </a:r>
            <a:r>
              <a:rPr lang="fr-CH" dirty="0">
                <a:solidFill>
                  <a:srgbClr val="000000"/>
                </a:solidFill>
              </a:rPr>
              <a:t>]</a:t>
            </a:r>
          </a:p>
          <a:p>
            <a:pPr marL="457200" indent="-457200" eaLnBrk="0" hangingPunct="0">
              <a:buClr>
                <a:schemeClr val="tx1"/>
              </a:buClr>
            </a:pPr>
            <a:r>
              <a:rPr lang="fr-CH" dirty="0">
                <a:solidFill>
                  <a:srgbClr val="000000"/>
                </a:solidFill>
              </a:rPr>
              <a:t>5. 		</a:t>
            </a:r>
            <a:r>
              <a:rPr lang="fr-CH" dirty="0">
                <a:solidFill>
                  <a:srgbClr val="990000"/>
                </a:solidFill>
              </a:rPr>
              <a:t>Ver(</a:t>
            </a:r>
            <a:r>
              <a:rPr lang="fr-CH" dirty="0" err="1">
                <a:solidFill>
                  <a:srgbClr val="990000"/>
                </a:solidFill>
              </a:rPr>
              <a:t>sigi</a:t>
            </a:r>
            <a:r>
              <a:rPr lang="fr-CH" dirty="0">
                <a:solidFill>
                  <a:srgbClr val="990000"/>
                </a:solidFill>
              </a:rPr>
              <a:t>, (</a:t>
            </a:r>
            <a:r>
              <a:rPr lang="fr-CH" dirty="0" err="1">
                <a:solidFill>
                  <a:srgbClr val="990000"/>
                </a:solidFill>
              </a:rPr>
              <a:t>tsi</a:t>
            </a:r>
            <a:r>
              <a:rPr lang="fr-CH" dirty="0">
                <a:solidFill>
                  <a:srgbClr val="990000"/>
                </a:solidFill>
              </a:rPr>
              <a:t>, vi))</a:t>
            </a:r>
          </a:p>
          <a:p>
            <a:pPr marL="457200" indent="-457200" eaLnBrk="0" hangingPunct="0">
              <a:buClr>
                <a:schemeClr val="tx1"/>
              </a:buClr>
            </a:pPr>
            <a:r>
              <a:rPr lang="fr-CH" dirty="0">
                <a:solidFill>
                  <a:srgbClr val="000000"/>
                </a:solidFill>
              </a:rPr>
              <a:t>6. 	</a:t>
            </a:r>
            <a:r>
              <a:rPr lang="fr-CH" dirty="0" err="1">
                <a:solidFill>
                  <a:srgbClr val="000000"/>
                </a:solidFill>
              </a:rPr>
              <a:t>ts</a:t>
            </a:r>
            <a:r>
              <a:rPr lang="fr-CH" dirty="0">
                <a:solidFill>
                  <a:srgbClr val="000000"/>
                </a:solidFill>
              </a:rPr>
              <a:t> := </a:t>
            </a:r>
            <a:r>
              <a:rPr lang="fr-CH" dirty="0" err="1">
                <a:solidFill>
                  <a:srgbClr val="000000"/>
                </a:solidFill>
              </a:rPr>
              <a:t>largest</a:t>
            </a:r>
            <a:r>
              <a:rPr lang="fr-CH" dirty="0">
                <a:solidFill>
                  <a:srgbClr val="000000"/>
                </a:solidFill>
              </a:rPr>
              <a:t> </a:t>
            </a:r>
            <a:r>
              <a:rPr lang="fr-CH" dirty="0" err="1">
                <a:solidFill>
                  <a:srgbClr val="000000"/>
                </a:solidFill>
              </a:rPr>
              <a:t>tsi</a:t>
            </a:r>
            <a:endParaRPr lang="fr-CH" dirty="0">
              <a:solidFill>
                <a:srgbClr val="000000"/>
              </a:solidFill>
            </a:endParaRPr>
          </a:p>
          <a:p>
            <a:pPr marL="457200" indent="-457200" eaLnBrk="0" hangingPunct="0">
              <a:buClr>
                <a:schemeClr val="tx1"/>
              </a:buClr>
            </a:pPr>
            <a:r>
              <a:rPr lang="fr-CH" dirty="0">
                <a:solidFill>
                  <a:srgbClr val="000000"/>
                </a:solidFill>
              </a:rPr>
              <a:t>7. 	v := vi </a:t>
            </a:r>
            <a:r>
              <a:rPr lang="fr-CH" dirty="0" err="1">
                <a:solidFill>
                  <a:srgbClr val="000000"/>
                </a:solidFill>
              </a:rPr>
              <a:t>with</a:t>
            </a:r>
            <a:r>
              <a:rPr lang="fr-CH" dirty="0">
                <a:solidFill>
                  <a:srgbClr val="000000"/>
                </a:solidFill>
              </a:rPr>
              <a:t> tag </a:t>
            </a:r>
            <a:r>
              <a:rPr lang="fr-CH" dirty="0" err="1">
                <a:solidFill>
                  <a:srgbClr val="000000"/>
                </a:solidFill>
              </a:rPr>
              <a:t>ts</a:t>
            </a:r>
            <a:endParaRPr lang="fr-CH" dirty="0">
              <a:solidFill>
                <a:srgbClr val="000000"/>
              </a:solidFill>
            </a:endParaRPr>
          </a:p>
          <a:p>
            <a:pPr marL="457200" indent="-457200" eaLnBrk="0" hangingPunct="0">
              <a:buClr>
                <a:schemeClr val="tx1"/>
              </a:buClr>
              <a:buFont typeface="Arial" charset="0"/>
              <a:buAutoNum type="arabicPeriod" startAt="8"/>
            </a:pPr>
            <a:r>
              <a:rPr lang="fr-CH" dirty="0">
                <a:solidFill>
                  <a:srgbClr val="000000"/>
                </a:solidFill>
              </a:rPr>
              <a:t>Return v</a:t>
            </a:r>
            <a:endParaRPr lang="en-US" dirty="0">
              <a:solidFill>
                <a:srgbClr val="000000"/>
              </a:solidFill>
            </a:endParaRPr>
          </a:p>
        </p:txBody>
      </p:sp>
    </p:spTree>
    <p:extLst>
      <p:ext uri="{BB962C8B-B14F-4D97-AF65-F5344CB8AC3E}">
        <p14:creationId xmlns:p14="http://schemas.microsoft.com/office/powerpoint/2010/main" val="760707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2855"/>
                                        </p:tgtEl>
                                        <p:attrNameLst>
                                          <p:attrName>style.visibility</p:attrName>
                                        </p:attrNameLst>
                                      </p:cBhvr>
                                      <p:to>
                                        <p:strVal val="visible"/>
                                      </p:to>
                                    </p:set>
                                    <p:animEffect transition="in" filter="blinds(horizontal)">
                                      <p:cBhvr>
                                        <p:cTn id="7" dur="500"/>
                                        <p:tgtEl>
                                          <p:spTgt spid="4628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2853"/>
                                        </p:tgtEl>
                                        <p:attrNameLst>
                                          <p:attrName>style.visibility</p:attrName>
                                        </p:attrNameLst>
                                      </p:cBhvr>
                                      <p:to>
                                        <p:strVal val="visible"/>
                                      </p:to>
                                    </p:set>
                                    <p:animEffect transition="in" filter="blinds(horizontal)">
                                      <p:cBhvr>
                                        <p:cTn id="10" dur="500"/>
                                        <p:tgtEl>
                                          <p:spTgt spid="462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3" grpId="0" animBg="1"/>
      <p:bldP spid="4628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1"/>
          <p:cNvPicPr>
            <a:picLocks noChangeAspect="1" noChangeArrowheads="1"/>
          </p:cNvPicPr>
          <p:nvPr/>
        </p:nvPicPr>
        <p:blipFill>
          <a:blip r:embed="rId2"/>
          <a:srcRect/>
          <a:stretch>
            <a:fillRect/>
          </a:stretch>
        </p:blipFill>
        <p:spPr bwMode="auto">
          <a:xfrm>
            <a:off x="8458200" y="838200"/>
            <a:ext cx="935038" cy="1066800"/>
          </a:xfrm>
          <a:prstGeom prst="rect">
            <a:avLst/>
          </a:prstGeom>
          <a:noFill/>
          <a:ln w="9525" algn="ctr">
            <a:noFill/>
            <a:miter lim="800000"/>
            <a:headEnd/>
            <a:tailEnd/>
          </a:ln>
          <a:effectLst/>
        </p:spPr>
      </p:pic>
      <p:sp>
        <p:nvSpPr>
          <p:cNvPr id="2" name="Title 1"/>
          <p:cNvSpPr>
            <a:spLocks noGrp="1"/>
          </p:cNvSpPr>
          <p:nvPr>
            <p:ph type="title"/>
          </p:nvPr>
        </p:nvSpPr>
        <p:spPr/>
        <p:txBody>
          <a:bodyPr/>
          <a:lstStyle/>
          <a:p>
            <a:r>
              <a:rPr lang="en-US" dirty="0"/>
              <a:t>Byzantine Fault Tolerance (BFT)</a:t>
            </a:r>
          </a:p>
        </p:txBody>
      </p:sp>
      <p:sp>
        <p:nvSpPr>
          <p:cNvPr id="5" name="Slide Number Placeholder 4"/>
          <p:cNvSpPr>
            <a:spLocks noGrp="1"/>
          </p:cNvSpPr>
          <p:nvPr>
            <p:ph type="sldNum" sz="quarter" idx="12"/>
          </p:nvPr>
        </p:nvSpPr>
        <p:spPr/>
        <p:txBody>
          <a:bodyPr/>
          <a:lstStyle/>
          <a:p>
            <a:fld id="{1BF42408-2616-4508-8D53-7ECB2ACB5E88}" type="slidenum">
              <a:rPr lang="fr-FR" smtClean="0"/>
              <a:pPr/>
              <a:t>2</a:t>
            </a:fld>
            <a:endParaRPr lang="fr-FR" dirty="0"/>
          </a:p>
        </p:txBody>
      </p:sp>
      <p:pic>
        <p:nvPicPr>
          <p:cNvPr id="7" name="Content Placeholder 5" descr="b-server.jpeg"/>
          <p:cNvPicPr>
            <a:picLocks noChangeAspect="1"/>
          </p:cNvPicPr>
          <p:nvPr/>
        </p:nvPicPr>
        <p:blipFill>
          <a:blip r:embed="rId3"/>
          <a:stretch>
            <a:fillRect/>
          </a:stretch>
        </p:blipFill>
        <p:spPr bwMode="auto">
          <a:xfrm>
            <a:off x="5562601" y="2895601"/>
            <a:ext cx="1323975" cy="1323975"/>
          </a:xfrm>
          <a:prstGeom prst="rect">
            <a:avLst/>
          </a:prstGeom>
          <a:noFill/>
          <a:ln w="9525">
            <a:noFill/>
            <a:miter lim="800000"/>
            <a:headEnd/>
            <a:tailEnd/>
          </a:ln>
        </p:spPr>
      </p:pic>
      <p:pic>
        <p:nvPicPr>
          <p:cNvPr id="8" name="Content Placeholder 5" descr="b-server.jpeg"/>
          <p:cNvPicPr>
            <a:picLocks noChangeAspect="1"/>
          </p:cNvPicPr>
          <p:nvPr/>
        </p:nvPicPr>
        <p:blipFill>
          <a:blip r:embed="rId3"/>
          <a:stretch>
            <a:fillRect/>
          </a:stretch>
        </p:blipFill>
        <p:spPr bwMode="auto">
          <a:xfrm>
            <a:off x="7239001" y="4191001"/>
            <a:ext cx="1323975" cy="1323975"/>
          </a:xfrm>
          <a:prstGeom prst="rect">
            <a:avLst/>
          </a:prstGeom>
          <a:noFill/>
          <a:ln w="9525">
            <a:noFill/>
            <a:miter lim="800000"/>
            <a:headEnd/>
            <a:tailEnd/>
          </a:ln>
        </p:spPr>
      </p:pic>
      <p:pic>
        <p:nvPicPr>
          <p:cNvPr id="9" name="Content Placeholder 5" descr="b-server.jpeg"/>
          <p:cNvPicPr>
            <a:picLocks noChangeAspect="1"/>
          </p:cNvPicPr>
          <p:nvPr/>
        </p:nvPicPr>
        <p:blipFill>
          <a:blip r:embed="rId3"/>
          <a:stretch>
            <a:fillRect/>
          </a:stretch>
        </p:blipFill>
        <p:spPr bwMode="auto">
          <a:xfrm>
            <a:off x="5562601" y="4419601"/>
            <a:ext cx="1323975" cy="1323975"/>
          </a:xfrm>
          <a:prstGeom prst="rect">
            <a:avLst/>
          </a:prstGeom>
          <a:noFill/>
          <a:ln w="9525">
            <a:noFill/>
            <a:miter lim="800000"/>
            <a:headEnd/>
            <a:tailEnd/>
          </a:ln>
        </p:spPr>
      </p:pic>
      <p:pic>
        <p:nvPicPr>
          <p:cNvPr id="11" name="Picture 10" descr="devil.gif"/>
          <p:cNvPicPr>
            <a:picLocks noChangeAspect="1"/>
          </p:cNvPicPr>
          <p:nvPr/>
        </p:nvPicPr>
        <p:blipFill>
          <a:blip r:embed="rId4"/>
          <a:stretch>
            <a:fillRect/>
          </a:stretch>
        </p:blipFill>
        <p:spPr>
          <a:xfrm>
            <a:off x="4724400" y="2590801"/>
            <a:ext cx="1524000" cy="1440557"/>
          </a:xfrm>
          <a:prstGeom prst="rect">
            <a:avLst/>
          </a:prstGeom>
        </p:spPr>
      </p:pic>
      <p:pic>
        <p:nvPicPr>
          <p:cNvPr id="12" name="Picture 11" descr="laptop.jpg"/>
          <p:cNvPicPr>
            <a:picLocks noChangeAspect="1"/>
          </p:cNvPicPr>
          <p:nvPr/>
        </p:nvPicPr>
        <p:blipFill>
          <a:blip r:embed="rId5"/>
          <a:stretch>
            <a:fillRect/>
          </a:stretch>
        </p:blipFill>
        <p:spPr>
          <a:xfrm>
            <a:off x="1981200" y="1447800"/>
            <a:ext cx="762000" cy="735106"/>
          </a:xfrm>
          <a:prstGeom prst="rect">
            <a:avLst/>
          </a:prstGeom>
        </p:spPr>
      </p:pic>
      <p:pic>
        <p:nvPicPr>
          <p:cNvPr id="13" name="Picture 12" descr="laptop.jpg"/>
          <p:cNvPicPr>
            <a:picLocks noChangeAspect="1"/>
          </p:cNvPicPr>
          <p:nvPr/>
        </p:nvPicPr>
        <p:blipFill>
          <a:blip r:embed="rId5"/>
          <a:stretch>
            <a:fillRect/>
          </a:stretch>
        </p:blipFill>
        <p:spPr>
          <a:xfrm>
            <a:off x="9296400" y="1447800"/>
            <a:ext cx="762000" cy="735106"/>
          </a:xfrm>
          <a:prstGeom prst="rect">
            <a:avLst/>
          </a:prstGeom>
        </p:spPr>
      </p:pic>
      <p:pic>
        <p:nvPicPr>
          <p:cNvPr id="14" name="Picture 13" descr="laptop.jpg"/>
          <p:cNvPicPr>
            <a:picLocks noChangeAspect="1"/>
          </p:cNvPicPr>
          <p:nvPr/>
        </p:nvPicPr>
        <p:blipFill>
          <a:blip r:embed="rId5"/>
          <a:stretch>
            <a:fillRect/>
          </a:stretch>
        </p:blipFill>
        <p:spPr>
          <a:xfrm>
            <a:off x="5638800" y="1143000"/>
            <a:ext cx="762000" cy="735106"/>
          </a:xfrm>
          <a:prstGeom prst="rect">
            <a:avLst/>
          </a:prstGeom>
        </p:spPr>
      </p:pic>
      <p:sp>
        <p:nvSpPr>
          <p:cNvPr id="15" name="Rectangle 14"/>
          <p:cNvSpPr/>
          <p:nvPr/>
        </p:nvSpPr>
        <p:spPr bwMode="auto">
          <a:xfrm>
            <a:off x="3200400" y="2514600"/>
            <a:ext cx="6096000" cy="3352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cxnSp>
        <p:nvCxnSpPr>
          <p:cNvPr id="17" name="Straight Arrow Connector 16"/>
          <p:cNvCxnSpPr/>
          <p:nvPr/>
        </p:nvCxnSpPr>
        <p:spPr bwMode="auto">
          <a:xfrm>
            <a:off x="2743200" y="2209800"/>
            <a:ext cx="2895600" cy="1066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H="1">
            <a:off x="5791200" y="2438400"/>
            <a:ext cx="8382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rot="10800000" flipV="1">
            <a:off x="6858000" y="2286000"/>
            <a:ext cx="228600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rot="10800000" flipV="1">
            <a:off x="8305800" y="1981200"/>
            <a:ext cx="914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rot="16200000" flipH="1">
            <a:off x="5524500" y="2095500"/>
            <a:ext cx="5334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2743200" y="1981200"/>
            <a:ext cx="9144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9" name="Picture 28" descr="symbol-check.png"/>
          <p:cNvPicPr>
            <a:picLocks noChangeAspect="1"/>
          </p:cNvPicPr>
          <p:nvPr/>
        </p:nvPicPr>
        <p:blipFill>
          <a:blip r:embed="rId6"/>
          <a:stretch>
            <a:fillRect/>
          </a:stretch>
        </p:blipFill>
        <p:spPr>
          <a:xfrm>
            <a:off x="3200401" y="1752601"/>
            <a:ext cx="812699" cy="812699"/>
          </a:xfrm>
          <a:prstGeom prst="rect">
            <a:avLst/>
          </a:prstGeom>
        </p:spPr>
      </p:pic>
      <p:pic>
        <p:nvPicPr>
          <p:cNvPr id="30" name="Picture 29" descr="symbol-check.png"/>
          <p:cNvPicPr>
            <a:picLocks noChangeAspect="1"/>
          </p:cNvPicPr>
          <p:nvPr/>
        </p:nvPicPr>
        <p:blipFill>
          <a:blip r:embed="rId6"/>
          <a:stretch>
            <a:fillRect/>
          </a:stretch>
        </p:blipFill>
        <p:spPr>
          <a:xfrm>
            <a:off x="5105401" y="1752601"/>
            <a:ext cx="812699" cy="812699"/>
          </a:xfrm>
          <a:prstGeom prst="rect">
            <a:avLst/>
          </a:prstGeom>
        </p:spPr>
      </p:pic>
      <p:pic>
        <p:nvPicPr>
          <p:cNvPr id="31" name="Picture 30" descr="symbol-check.png"/>
          <p:cNvPicPr>
            <a:picLocks noChangeAspect="1"/>
          </p:cNvPicPr>
          <p:nvPr/>
        </p:nvPicPr>
        <p:blipFill>
          <a:blip r:embed="rId6"/>
          <a:stretch>
            <a:fillRect/>
          </a:stretch>
        </p:blipFill>
        <p:spPr>
          <a:xfrm>
            <a:off x="8229601" y="1676401"/>
            <a:ext cx="812699" cy="812699"/>
          </a:xfrm>
          <a:prstGeom prst="rect">
            <a:avLst/>
          </a:prstGeom>
        </p:spPr>
      </p:pic>
      <p:pic>
        <p:nvPicPr>
          <p:cNvPr id="32" name="Picture 31" descr="cross-icon.jpg"/>
          <p:cNvPicPr>
            <a:picLocks noChangeAspect="1"/>
          </p:cNvPicPr>
          <p:nvPr/>
        </p:nvPicPr>
        <p:blipFill>
          <a:blip r:embed="rId7"/>
          <a:stretch>
            <a:fillRect/>
          </a:stretch>
        </p:blipFill>
        <p:spPr>
          <a:xfrm>
            <a:off x="2590801" y="2286001"/>
            <a:ext cx="469387" cy="352425"/>
          </a:xfrm>
          <a:prstGeom prst="rect">
            <a:avLst/>
          </a:prstGeom>
        </p:spPr>
      </p:pic>
      <p:pic>
        <p:nvPicPr>
          <p:cNvPr id="33" name="Picture 32" descr="cross-icon.jpg"/>
          <p:cNvPicPr>
            <a:picLocks noChangeAspect="1"/>
          </p:cNvPicPr>
          <p:nvPr/>
        </p:nvPicPr>
        <p:blipFill>
          <a:blip r:embed="rId7"/>
          <a:stretch>
            <a:fillRect/>
          </a:stretch>
        </p:blipFill>
        <p:spPr>
          <a:xfrm>
            <a:off x="6248401" y="1905001"/>
            <a:ext cx="469387" cy="352425"/>
          </a:xfrm>
          <a:prstGeom prst="rect">
            <a:avLst/>
          </a:prstGeom>
        </p:spPr>
      </p:pic>
      <p:pic>
        <p:nvPicPr>
          <p:cNvPr id="34" name="Picture 33" descr="cross-icon.jpg"/>
          <p:cNvPicPr>
            <a:picLocks noChangeAspect="1"/>
          </p:cNvPicPr>
          <p:nvPr/>
        </p:nvPicPr>
        <p:blipFill>
          <a:blip r:embed="rId7"/>
          <a:stretch>
            <a:fillRect/>
          </a:stretch>
        </p:blipFill>
        <p:spPr>
          <a:xfrm>
            <a:off x="9144001" y="2209801"/>
            <a:ext cx="469387" cy="352425"/>
          </a:xfrm>
          <a:prstGeom prst="rect">
            <a:avLst/>
          </a:prstGeom>
        </p:spPr>
      </p:pic>
      <p:pic>
        <p:nvPicPr>
          <p:cNvPr id="35" name="Picture 21"/>
          <p:cNvPicPr>
            <a:picLocks noChangeAspect="1" noChangeArrowheads="1"/>
          </p:cNvPicPr>
          <p:nvPr/>
        </p:nvPicPr>
        <p:blipFill>
          <a:blip r:embed="rId2"/>
          <a:srcRect/>
          <a:stretch>
            <a:fillRect/>
          </a:stretch>
        </p:blipFill>
        <p:spPr bwMode="auto">
          <a:xfrm>
            <a:off x="4724400" y="2590800"/>
            <a:ext cx="935038" cy="1066800"/>
          </a:xfrm>
          <a:prstGeom prst="rect">
            <a:avLst/>
          </a:prstGeom>
          <a:noFill/>
          <a:ln w="9525" algn="ctr">
            <a:noFill/>
            <a:miter lim="800000"/>
            <a:headEnd/>
            <a:tailEnd/>
          </a:ln>
          <a:effectLst/>
        </p:spPr>
      </p:pic>
      <p:pic>
        <p:nvPicPr>
          <p:cNvPr id="38" name="Content Placeholder 5" descr="b-server.jpeg"/>
          <p:cNvPicPr>
            <a:picLocks noChangeAspect="1"/>
          </p:cNvPicPr>
          <p:nvPr/>
        </p:nvPicPr>
        <p:blipFill>
          <a:blip r:embed="rId3"/>
          <a:stretch>
            <a:fillRect/>
          </a:stretch>
        </p:blipFill>
        <p:spPr bwMode="auto">
          <a:xfrm>
            <a:off x="3657601" y="3810001"/>
            <a:ext cx="1323975" cy="1323975"/>
          </a:xfrm>
          <a:prstGeom prst="rect">
            <a:avLst/>
          </a:prstGeom>
          <a:noFill/>
          <a:ln w="9525">
            <a:noFill/>
            <a:miter lim="800000"/>
            <a:headEnd/>
            <a:tailEnd/>
          </a:ln>
        </p:spPr>
      </p:pic>
      <p:sp>
        <p:nvSpPr>
          <p:cNvPr id="39" name="TextBox 38"/>
          <p:cNvSpPr txBox="1"/>
          <p:nvPr/>
        </p:nvSpPr>
        <p:spPr>
          <a:xfrm>
            <a:off x="3429001" y="5105400"/>
            <a:ext cx="1016625" cy="397032"/>
          </a:xfrm>
          <a:prstGeom prst="rect">
            <a:avLst/>
          </a:prstGeom>
          <a:noFill/>
        </p:spPr>
        <p:txBody>
          <a:bodyPr wrap="none" rtlCol="0">
            <a:spAutoFit/>
          </a:bodyPr>
          <a:lstStyle/>
          <a:p>
            <a:r>
              <a:rPr lang="en-US" dirty="0"/>
              <a:t>replica</a:t>
            </a:r>
          </a:p>
        </p:txBody>
      </p:sp>
      <p:sp>
        <p:nvSpPr>
          <p:cNvPr id="40" name="TextBox 39"/>
          <p:cNvSpPr txBox="1"/>
          <p:nvPr/>
        </p:nvSpPr>
        <p:spPr>
          <a:xfrm>
            <a:off x="5181601" y="5334000"/>
            <a:ext cx="1016625" cy="397032"/>
          </a:xfrm>
          <a:prstGeom prst="rect">
            <a:avLst/>
          </a:prstGeom>
          <a:noFill/>
        </p:spPr>
        <p:txBody>
          <a:bodyPr wrap="none" rtlCol="0">
            <a:spAutoFit/>
          </a:bodyPr>
          <a:lstStyle/>
          <a:p>
            <a:r>
              <a:rPr lang="en-US" dirty="0"/>
              <a:t>replica</a:t>
            </a:r>
          </a:p>
        </p:txBody>
      </p:sp>
      <p:sp>
        <p:nvSpPr>
          <p:cNvPr id="41" name="TextBox 40"/>
          <p:cNvSpPr txBox="1"/>
          <p:nvPr/>
        </p:nvSpPr>
        <p:spPr>
          <a:xfrm>
            <a:off x="7543801" y="5486400"/>
            <a:ext cx="1016625" cy="397032"/>
          </a:xfrm>
          <a:prstGeom prst="rect">
            <a:avLst/>
          </a:prstGeom>
          <a:noFill/>
        </p:spPr>
        <p:txBody>
          <a:bodyPr wrap="none" rtlCol="0">
            <a:spAutoFit/>
          </a:bodyPr>
          <a:lstStyle/>
          <a:p>
            <a:r>
              <a:rPr lang="en-US" dirty="0"/>
              <a:t>replica</a:t>
            </a:r>
          </a:p>
        </p:txBody>
      </p:sp>
      <p:sp>
        <p:nvSpPr>
          <p:cNvPr id="42" name="TextBox 41"/>
          <p:cNvSpPr txBox="1"/>
          <p:nvPr/>
        </p:nvSpPr>
        <p:spPr>
          <a:xfrm>
            <a:off x="5486401" y="5943600"/>
            <a:ext cx="1943161" cy="397032"/>
          </a:xfrm>
          <a:prstGeom prst="rect">
            <a:avLst/>
          </a:prstGeom>
          <a:noFill/>
        </p:spPr>
        <p:txBody>
          <a:bodyPr wrap="none" rtlCol="0">
            <a:spAutoFit/>
          </a:bodyPr>
          <a:lstStyle/>
          <a:p>
            <a:r>
              <a:rPr lang="en-US" dirty="0"/>
              <a:t>robust service</a:t>
            </a:r>
          </a:p>
        </p:txBody>
      </p:sp>
      <p:sp>
        <p:nvSpPr>
          <p:cNvPr id="43" name="TextBox 42"/>
          <p:cNvSpPr txBox="1"/>
          <p:nvPr/>
        </p:nvSpPr>
        <p:spPr>
          <a:xfrm>
            <a:off x="6781801" y="3505200"/>
            <a:ext cx="1016625" cy="397032"/>
          </a:xfrm>
          <a:prstGeom prst="rect">
            <a:avLst/>
          </a:prstGeom>
          <a:noFill/>
        </p:spPr>
        <p:txBody>
          <a:bodyPr wrap="none" rtlCol="0">
            <a:spAutoFit/>
          </a:bodyPr>
          <a:lstStyle/>
          <a:p>
            <a:r>
              <a:rPr lang="en-US" dirty="0"/>
              <a:t>replica</a:t>
            </a:r>
          </a:p>
        </p:txBody>
      </p:sp>
    </p:spTree>
    <p:extLst>
      <p:ext uri="{BB962C8B-B14F-4D97-AF65-F5344CB8AC3E}">
        <p14:creationId xmlns:p14="http://schemas.microsoft.com/office/powerpoint/2010/main" val="231319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horizontal)">
                                      <p:cBhvr>
                                        <p:cTn id="21" dur="500"/>
                                        <p:tgtEl>
                                          <p:spTgt spid="33"/>
                                        </p:tgtEl>
                                      </p:cBhvr>
                                    </p:animEffect>
                                  </p:childTnLst>
                                </p:cTn>
                              </p:par>
                            </p:childTnLst>
                          </p:cTn>
                        </p:par>
                        <p:par>
                          <p:cTn id="22" fill="hold">
                            <p:stCondLst>
                              <p:cond delay="1500"/>
                            </p:stCondLst>
                            <p:childTnLst>
                              <p:par>
                                <p:cTn id="23" presetID="3" presetClass="entr" presetSubtype="1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linds(horizontal)">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34"/>
                                        </p:tgtEl>
                                      </p:cBhvr>
                                    </p:animEffect>
                                    <p:set>
                                      <p:cBhvr>
                                        <p:cTn id="39" dur="1" fill="hold">
                                          <p:stCondLst>
                                            <p:cond delay="499"/>
                                          </p:stCondLst>
                                        </p:cTn>
                                        <p:tgtEl>
                                          <p:spTgt spid="34"/>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childTnLst>
                          </p:cTn>
                        </p:par>
                        <p:par>
                          <p:cTn id="46" fill="hold">
                            <p:stCondLst>
                              <p:cond delay="500"/>
                            </p:stCondLst>
                            <p:childTnLst>
                              <p:par>
                                <p:cTn id="47" presetID="3" presetClass="entr" presetSubtype="1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linds(horizontal)">
                                      <p:cBhvr>
                                        <p:cTn id="52" dur="500"/>
                                        <p:tgtEl>
                                          <p:spTgt spid="4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linds(horizontal)">
                                      <p:cBhvr>
                                        <p:cTn id="55" dur="500"/>
                                        <p:tgtEl>
                                          <p:spTgt spid="43"/>
                                        </p:tgtEl>
                                      </p:cBhvr>
                                    </p:animEffect>
                                  </p:childTnLst>
                                </p:cTn>
                              </p:par>
                            </p:childTnLst>
                          </p:cTn>
                        </p:par>
                        <p:par>
                          <p:cTn id="56" fill="hold">
                            <p:stCondLst>
                              <p:cond delay="1000"/>
                            </p:stCondLst>
                            <p:childTnLst>
                              <p:par>
                                <p:cTn id="57" presetID="3" presetClass="entr" presetSubtype="1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linds(horizontal)">
                                      <p:cBhvr>
                                        <p:cTn id="62" dur="500"/>
                                        <p:tgtEl>
                                          <p:spTgt spid="41"/>
                                        </p:tgtEl>
                                      </p:cBhvr>
                                    </p:animEffect>
                                  </p:childTnLst>
                                </p:cTn>
                              </p:par>
                            </p:childTnLst>
                          </p:cTn>
                        </p:par>
                        <p:par>
                          <p:cTn id="63" fill="hold">
                            <p:stCondLst>
                              <p:cond delay="1500"/>
                            </p:stCondLst>
                            <p:childTnLst>
                              <p:par>
                                <p:cTn id="64" presetID="3" presetClass="entr" presetSubtype="10"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linds(horizontal)">
                                      <p:cBhvr>
                                        <p:cTn id="66" dur="500"/>
                                        <p:tgtEl>
                                          <p:spTgt spid="3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blinds(horizontal)">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linds(horizontal)">
                                      <p:cBhvr>
                                        <p:cTn id="74" dur="500"/>
                                        <p:tgtEl>
                                          <p:spTgt spid="1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blinds(horizontal)">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par>
                                <p:cTn id="83" presetID="3" presetClass="entr" presetSubtype="1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linds(horizontal)">
                                      <p:cBhvr>
                                        <p:cTn id="85" dur="500"/>
                                        <p:tgtEl>
                                          <p:spTgt spid="26"/>
                                        </p:tgtEl>
                                      </p:cBhvr>
                                    </p:animEffect>
                                  </p:childTnLst>
                                </p:cTn>
                              </p:par>
                              <p:par>
                                <p:cTn id="86" presetID="3" presetClass="entr" presetSubtype="10" fill="hold"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linds(horizontal)">
                                      <p:cBhvr>
                                        <p:cTn id="88" dur="500"/>
                                        <p:tgtEl>
                                          <p:spTgt spid="24"/>
                                        </p:tgtEl>
                                      </p:cBhvr>
                                    </p:animEffect>
                                  </p:childTnLst>
                                </p:cTn>
                              </p:par>
                            </p:childTnLst>
                          </p:cTn>
                        </p:par>
                        <p:par>
                          <p:cTn id="89" fill="hold">
                            <p:stCondLst>
                              <p:cond delay="500"/>
                            </p:stCondLst>
                            <p:childTnLst>
                              <p:par>
                                <p:cTn id="90" presetID="3" presetClass="entr" presetSubtype="10" fill="hold"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linds(horizontal)">
                                      <p:cBhvr>
                                        <p:cTn id="92" dur="500"/>
                                        <p:tgtEl>
                                          <p:spTgt spid="31"/>
                                        </p:tgtEl>
                                      </p:cBhvr>
                                    </p:animEffect>
                                  </p:childTnLst>
                                </p:cTn>
                              </p:par>
                              <p:par>
                                <p:cTn id="93" presetID="3" presetClass="entr" presetSubtype="10"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linds(horizontal)">
                                      <p:cBhvr>
                                        <p:cTn id="95" dur="500"/>
                                        <p:tgtEl>
                                          <p:spTgt spid="30"/>
                                        </p:tgtEl>
                                      </p:cBhvr>
                                    </p:animEffect>
                                  </p:childTnLst>
                                </p:cTn>
                              </p:par>
                              <p:par>
                                <p:cTn id="96" presetID="3" presetClass="entr" presetSubtype="10" fill="hold"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blinds(horizontal)">
                                      <p:cBhvr>
                                        <p:cTn id="98" dur="5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nodeType="clickEffect">
                                  <p:stCondLst>
                                    <p:cond delay="0"/>
                                  </p:stCondLst>
                                  <p:childTnLst>
                                    <p:animEffect transition="out" filter="blinds(horizontal)">
                                      <p:cBhvr>
                                        <p:cTn id="102" dur="500"/>
                                        <p:tgtEl>
                                          <p:spTgt spid="11"/>
                                        </p:tgtEl>
                                      </p:cBhvr>
                                    </p:animEffect>
                                    <p:set>
                                      <p:cBhvr>
                                        <p:cTn id="103" dur="1" fill="hold">
                                          <p:stCondLst>
                                            <p:cond delay="499"/>
                                          </p:stCondLst>
                                        </p:cTn>
                                        <p:tgtEl>
                                          <p:spTgt spid="11"/>
                                        </p:tgtEl>
                                        <p:attrNameLst>
                                          <p:attrName>style.visibility</p:attrName>
                                        </p:attrNameLst>
                                      </p:cBhvr>
                                      <p:to>
                                        <p:strVal val="hidden"/>
                                      </p:to>
                                    </p:set>
                                  </p:childTnLst>
                                </p:cTn>
                              </p:par>
                            </p:childTnLst>
                          </p:cTn>
                        </p:par>
                        <p:par>
                          <p:cTn id="104" fill="hold">
                            <p:stCondLst>
                              <p:cond delay="500"/>
                            </p:stCondLst>
                            <p:childTnLst>
                              <p:par>
                                <p:cTn id="105" presetID="3" presetClass="entr" presetSubtype="10"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blinds(horizontal)">
                                      <p:cBhvr>
                                        <p:cTn id="107" dur="5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blinds(horizontal)">
                                      <p:cBhvr>
                                        <p:cTn id="112" dur="500"/>
                                        <p:tgtEl>
                                          <p:spTgt spid="36"/>
                                        </p:tgtEl>
                                      </p:cBhvr>
                                    </p:animEffect>
                                  </p:childTnLst>
                                </p:cTn>
                              </p:par>
                              <p:par>
                                <p:cTn id="113" presetID="3" presetClass="exit" presetSubtype="10" fill="hold" nodeType="withEffect">
                                  <p:stCondLst>
                                    <p:cond delay="0"/>
                                  </p:stCondLst>
                                  <p:childTnLst>
                                    <p:animEffect transition="out" filter="blinds(horizontal)">
                                      <p:cBhvr>
                                        <p:cTn id="114" dur="500"/>
                                        <p:tgtEl>
                                          <p:spTgt spid="31"/>
                                        </p:tgtEl>
                                      </p:cBhvr>
                                    </p:animEffect>
                                    <p:set>
                                      <p:cBhvr>
                                        <p:cTn id="115"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A3650FC-E938-43F8-B967-8CD93FF3DE5F}" type="slidenum">
              <a:rPr lang="en-US"/>
              <a:pPr/>
              <a:t>20</a:t>
            </a:fld>
            <a:endParaRPr lang="en-US"/>
          </a:p>
        </p:txBody>
      </p:sp>
      <p:sp>
        <p:nvSpPr>
          <p:cNvPr id="481282" name="Rectangle 2"/>
          <p:cNvSpPr>
            <a:spLocks noGrp="1" noChangeArrowheads="1"/>
          </p:cNvSpPr>
          <p:nvPr>
            <p:ph type="title"/>
          </p:nvPr>
        </p:nvSpPr>
        <p:spPr/>
        <p:txBody>
          <a:bodyPr/>
          <a:lstStyle/>
          <a:p>
            <a:r>
              <a:rPr lang="en-US"/>
              <a:t>Correctness (sketch)</a:t>
            </a:r>
          </a:p>
        </p:txBody>
      </p:sp>
      <p:sp>
        <p:nvSpPr>
          <p:cNvPr id="481283" name="Rectangle 3"/>
          <p:cNvSpPr>
            <a:spLocks noGrp="1" noChangeArrowheads="1"/>
          </p:cNvSpPr>
          <p:nvPr>
            <p:ph type="body" idx="1"/>
          </p:nvPr>
        </p:nvSpPr>
        <p:spPr/>
        <p:txBody>
          <a:bodyPr/>
          <a:lstStyle/>
          <a:p>
            <a:r>
              <a:rPr lang="en-US" dirty="0"/>
              <a:t>Regularity + Wait-freedom</a:t>
            </a:r>
          </a:p>
          <a:p>
            <a:endParaRPr lang="en-US" dirty="0"/>
          </a:p>
          <a:p>
            <a:r>
              <a:rPr lang="en-US" dirty="0"/>
              <a:t>Wait-freedom</a:t>
            </a:r>
          </a:p>
          <a:p>
            <a:pPr lvl="1"/>
            <a:r>
              <a:rPr lang="en-US" dirty="0"/>
              <a:t>Every client waits for S-t replicas</a:t>
            </a:r>
          </a:p>
          <a:p>
            <a:pPr lvl="1"/>
            <a:r>
              <a:rPr lang="en-US" dirty="0"/>
              <a:t>At most t are faulty </a:t>
            </a:r>
            <a:r>
              <a:rPr lang="en-US" dirty="0">
                <a:sym typeface="Wingdings" pitchFamily="2" charset="2"/>
              </a:rPr>
              <a:t> wait is non-blocking</a:t>
            </a:r>
          </a:p>
          <a:p>
            <a:endParaRPr lang="en-US" dirty="0">
              <a:sym typeface="Wingdings" pitchFamily="2" charset="2"/>
            </a:endParaRPr>
          </a:p>
          <a:p>
            <a:r>
              <a:rPr lang="en-US" dirty="0">
                <a:sym typeface="Wingdings" pitchFamily="2" charset="2"/>
              </a:rPr>
              <a:t>Regularity on the next slide</a:t>
            </a:r>
          </a:p>
          <a:p>
            <a:pPr lvl="1"/>
            <a:endParaRPr lang="en-US" dirty="0"/>
          </a:p>
        </p:txBody>
      </p:sp>
    </p:spTree>
    <p:extLst>
      <p:ext uri="{BB962C8B-B14F-4D97-AF65-F5344CB8AC3E}">
        <p14:creationId xmlns:p14="http://schemas.microsoft.com/office/powerpoint/2010/main" val="70624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Regularity</a:t>
            </a:r>
          </a:p>
        </p:txBody>
      </p:sp>
      <p:sp>
        <p:nvSpPr>
          <p:cNvPr id="3" name="Content Placeholder 2"/>
          <p:cNvSpPr>
            <a:spLocks noGrp="1"/>
          </p:cNvSpPr>
          <p:nvPr>
            <p:ph idx="1"/>
          </p:nvPr>
        </p:nvSpPr>
        <p:spPr>
          <a:xfrm>
            <a:off x="504825" y="1152525"/>
            <a:ext cx="10302875" cy="5111750"/>
          </a:xfrm>
        </p:spPr>
        <p:txBody>
          <a:bodyPr/>
          <a:lstStyle/>
          <a:p>
            <a:r>
              <a:rPr lang="en-US" dirty="0">
                <a:sym typeface="Wingdings" pitchFamily="2" charset="2"/>
              </a:rPr>
              <a:t>Let</a:t>
            </a:r>
          </a:p>
          <a:p>
            <a:pPr lvl="1"/>
            <a:r>
              <a:rPr lang="en-US" dirty="0">
                <a:sym typeface="Wingdings" pitchFamily="2" charset="2"/>
              </a:rPr>
              <a:t>LPW(</a:t>
            </a:r>
            <a:r>
              <a:rPr lang="en-US" b="1" dirty="0">
                <a:sym typeface="Wingdings" pitchFamily="2" charset="2"/>
              </a:rPr>
              <a:t>rd</a:t>
            </a:r>
            <a:r>
              <a:rPr lang="en-US" dirty="0">
                <a:sym typeface="Wingdings" pitchFamily="2" charset="2"/>
              </a:rPr>
              <a:t>) be the last write preceding </a:t>
            </a:r>
            <a:r>
              <a:rPr lang="en-US" b="1" dirty="0">
                <a:sym typeface="Wingdings" pitchFamily="2" charset="2"/>
              </a:rPr>
              <a:t>rd</a:t>
            </a:r>
          </a:p>
          <a:p>
            <a:pPr lvl="1"/>
            <a:r>
              <a:rPr lang="en-US" dirty="0"/>
              <a:t>LTS(</a:t>
            </a:r>
            <a:r>
              <a:rPr lang="en-US" b="1" dirty="0"/>
              <a:t>rd</a:t>
            </a:r>
            <a:r>
              <a:rPr lang="en-US" dirty="0"/>
              <a:t>)</a:t>
            </a:r>
            <a:r>
              <a:rPr lang="en-US" b="1" dirty="0"/>
              <a:t> </a:t>
            </a:r>
            <a:r>
              <a:rPr lang="en-US" dirty="0"/>
              <a:t>be</a:t>
            </a:r>
            <a:r>
              <a:rPr lang="en-US" b="1" dirty="0"/>
              <a:t> </a:t>
            </a:r>
            <a:r>
              <a:rPr lang="en-US" dirty="0"/>
              <a:t>the timestamp used in LPW(</a:t>
            </a:r>
            <a:r>
              <a:rPr lang="en-US" b="1" dirty="0"/>
              <a:t>rd</a:t>
            </a:r>
            <a:r>
              <a:rPr lang="en-US" dirty="0"/>
              <a:t>)</a:t>
            </a:r>
          </a:p>
          <a:p>
            <a:pPr lvl="1"/>
            <a:r>
              <a:rPr lang="en-US" dirty="0"/>
              <a:t>LV(</a:t>
            </a:r>
            <a:r>
              <a:rPr lang="en-US" b="1" dirty="0"/>
              <a:t>rd</a:t>
            </a:r>
            <a:r>
              <a:rPr lang="en-US" dirty="0"/>
              <a:t>) be the value written in </a:t>
            </a:r>
            <a:r>
              <a:rPr lang="en-US" dirty="0">
                <a:sym typeface="Wingdings" pitchFamily="2" charset="2"/>
              </a:rPr>
              <a:t>LPW(</a:t>
            </a:r>
            <a:r>
              <a:rPr lang="en-US" b="1" dirty="0">
                <a:sym typeface="Wingdings" pitchFamily="2" charset="2"/>
              </a:rPr>
              <a:t>rd</a:t>
            </a:r>
            <a:r>
              <a:rPr lang="en-US" dirty="0">
                <a:sym typeface="Wingdings" pitchFamily="2" charset="2"/>
              </a:rPr>
              <a:t>)</a:t>
            </a:r>
          </a:p>
          <a:p>
            <a:pPr lvl="1">
              <a:buNone/>
            </a:pPr>
            <a:r>
              <a:rPr lang="en-US" dirty="0">
                <a:sym typeface="Wingdings" pitchFamily="2" charset="2"/>
              </a:rPr>
              <a:t>					</a:t>
            </a:r>
            <a:r>
              <a:rPr lang="en-US" sz="1400" dirty="0">
                <a:sym typeface="Wingdings" pitchFamily="2" charset="2"/>
              </a:rPr>
              <a:t>adjusted for a default value when no write precedes </a:t>
            </a:r>
            <a:r>
              <a:rPr lang="en-US" sz="1400" b="1" dirty="0">
                <a:sym typeface="Wingdings" pitchFamily="2" charset="2"/>
              </a:rPr>
              <a:t>rd</a:t>
            </a:r>
            <a:endParaRPr lang="en-US" dirty="0">
              <a:sym typeface="Wingdings" pitchFamily="2" charset="2"/>
            </a:endParaRPr>
          </a:p>
          <a:p>
            <a:r>
              <a:rPr lang="en-US" dirty="0">
                <a:sym typeface="Wingdings" pitchFamily="2" charset="2"/>
              </a:rPr>
              <a:t>Regularity</a:t>
            </a:r>
          </a:p>
          <a:p>
            <a:pPr lvl="1"/>
            <a:r>
              <a:rPr lang="en-US" dirty="0">
                <a:sym typeface="Wingdings" pitchFamily="2" charset="2"/>
              </a:rPr>
              <a:t>R</a:t>
            </a:r>
            <a:r>
              <a:rPr lang="en-US" dirty="0"/>
              <a:t>ead rd returns LV(rd) or a value written by a write concurrent with rd</a:t>
            </a:r>
            <a:endParaRPr lang="en-US" dirty="0">
              <a:sym typeface="Wingdings" pitchFamily="2" charset="2"/>
            </a:endParaRPr>
          </a:p>
          <a:p>
            <a:r>
              <a:rPr lang="en-US" dirty="0"/>
              <a:t>Proof (sketch):</a:t>
            </a:r>
          </a:p>
          <a:p>
            <a:pPr lvl="1">
              <a:buFontTx/>
              <a:buNone/>
            </a:pPr>
            <a:r>
              <a:rPr lang="en-US" dirty="0"/>
              <a:t>(1) At least S-t </a:t>
            </a:r>
            <a:r>
              <a:rPr lang="en-US" dirty="0">
                <a:cs typeface="Arial" charset="0"/>
              </a:rPr>
              <a:t>≥ 2t+1 replica replied (to the writer) in LPW</a:t>
            </a:r>
            <a:r>
              <a:rPr lang="en-US" b="1" dirty="0">
                <a:cs typeface="Arial" charset="0"/>
              </a:rPr>
              <a:t>(rd)</a:t>
            </a:r>
          </a:p>
          <a:p>
            <a:pPr lvl="1">
              <a:buFontTx/>
              <a:buNone/>
            </a:pPr>
            <a:r>
              <a:rPr lang="en-US" dirty="0">
                <a:cs typeface="Arial" charset="0"/>
              </a:rPr>
              <a:t>(2) At least S-2t ≥ t+1 of replicas in (1) are correct</a:t>
            </a:r>
          </a:p>
          <a:p>
            <a:pPr lvl="1">
              <a:buFontTx/>
              <a:buNone/>
            </a:pPr>
            <a:r>
              <a:rPr lang="en-US" dirty="0">
                <a:cs typeface="Arial" charset="0"/>
              </a:rPr>
              <a:t>(3) At least S-3t ≥ 1 replicas in (2) replies in </a:t>
            </a:r>
            <a:r>
              <a:rPr lang="en-US" b="1" dirty="0">
                <a:cs typeface="Arial" charset="0"/>
              </a:rPr>
              <a:t>rd</a:t>
            </a:r>
          </a:p>
          <a:p>
            <a:pPr lvl="1">
              <a:buFontTx/>
              <a:buChar char="-"/>
            </a:pPr>
            <a:r>
              <a:rPr lang="en-US" dirty="0">
                <a:cs typeface="Arial" charset="0"/>
              </a:rPr>
              <a:t>in </a:t>
            </a:r>
            <a:r>
              <a:rPr lang="en-US" b="1" dirty="0">
                <a:cs typeface="Arial" charset="0"/>
              </a:rPr>
              <a:t>rd</a:t>
            </a:r>
            <a:r>
              <a:rPr lang="en-US" dirty="0">
                <a:cs typeface="Arial" charset="0"/>
              </a:rPr>
              <a:t>: a correct replica in (3) will report a pair (LTS</a:t>
            </a:r>
            <a:r>
              <a:rPr lang="en-US" b="1" dirty="0">
                <a:cs typeface="Arial" charset="0"/>
              </a:rPr>
              <a:t>(rd), </a:t>
            </a:r>
            <a:r>
              <a:rPr lang="en-US" dirty="0">
                <a:cs typeface="Arial" charset="0"/>
              </a:rPr>
              <a:t>LV</a:t>
            </a:r>
            <a:r>
              <a:rPr lang="en-US" b="1" dirty="0">
                <a:cs typeface="Arial" charset="0"/>
              </a:rPr>
              <a:t>(rd)</a:t>
            </a:r>
            <a:r>
              <a:rPr lang="en-US" dirty="0">
                <a:cs typeface="Arial" charset="0"/>
              </a:rPr>
              <a:t>), or (</a:t>
            </a:r>
            <a:r>
              <a:rPr lang="en-US" dirty="0" err="1">
                <a:cs typeface="Arial" charset="0"/>
              </a:rPr>
              <a:t>ts</a:t>
            </a:r>
            <a:r>
              <a:rPr lang="en-US" dirty="0">
                <a:cs typeface="Arial" charset="0"/>
              </a:rPr>
              <a:t>, v) where </a:t>
            </a:r>
            <a:r>
              <a:rPr lang="en-US" dirty="0" err="1">
                <a:cs typeface="Arial" charset="0"/>
              </a:rPr>
              <a:t>ts</a:t>
            </a:r>
            <a:r>
              <a:rPr lang="en-US" dirty="0">
                <a:cs typeface="Arial" charset="0"/>
              </a:rPr>
              <a:t>&gt;LTS</a:t>
            </a:r>
            <a:r>
              <a:rPr lang="en-US" b="1" dirty="0">
                <a:cs typeface="Arial" charset="0"/>
              </a:rPr>
              <a:t>(rd) </a:t>
            </a:r>
            <a:r>
              <a:rPr lang="en-US" dirty="0">
                <a:cs typeface="Arial" charset="0"/>
              </a:rPr>
              <a:t>and v is written concurrently with </a:t>
            </a:r>
            <a:r>
              <a:rPr lang="en-US" b="1" dirty="0">
                <a:cs typeface="Arial" charset="0"/>
              </a:rPr>
              <a:t>rd</a:t>
            </a:r>
          </a:p>
          <a:p>
            <a:pPr lvl="1">
              <a:buFontTx/>
              <a:buChar char="-"/>
            </a:pPr>
            <a:r>
              <a:rPr lang="en-US" dirty="0">
                <a:cs typeface="Arial" charset="0"/>
              </a:rPr>
              <a:t>No malicious replica can report a valid value with a higher timestamp (digital signatures)</a:t>
            </a:r>
          </a:p>
          <a:p>
            <a:endParaRPr lang="en-US"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21</a:t>
            </a:fld>
            <a:endParaRPr lang="fr-FR" dirty="0"/>
          </a:p>
        </p:txBody>
      </p:sp>
    </p:spTree>
    <p:extLst>
      <p:ext uri="{BB962C8B-B14F-4D97-AF65-F5344CB8AC3E}">
        <p14:creationId xmlns:p14="http://schemas.microsoft.com/office/powerpoint/2010/main" val="154983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blinds(horizontal)">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blinds(horizontal)">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blinds(horizontal)">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blinds(horizontal)">
                                      <p:cBhvr>
                                        <p:cTn id="35" dur="500"/>
                                        <p:tgtEl>
                                          <p:spTgt spid="3">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blinds(horizontal)">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Date Placeholder 6"/>
          <p:cNvSpPr>
            <a:spLocks noGrp="1"/>
          </p:cNvSpPr>
          <p:nvPr>
            <p:ph type="dt" sz="half" idx="10"/>
          </p:nvPr>
        </p:nvSpPr>
        <p:spPr/>
        <p:txBody>
          <a:bodyPr/>
          <a:lstStyle/>
          <a:p>
            <a:fld id="{E78E64DC-1910-4EF1-BED4-1CA3FDA765BF}" type="datetime3">
              <a:rPr lang="en-US"/>
              <a:pPr/>
              <a:t>16 December 2019</a:t>
            </a:fld>
            <a:endParaRPr lang="en-US"/>
          </a:p>
        </p:txBody>
      </p:sp>
      <p:sp>
        <p:nvSpPr>
          <p:cNvPr id="68" name="Slide Number Placeholder 8"/>
          <p:cNvSpPr>
            <a:spLocks noGrp="1"/>
          </p:cNvSpPr>
          <p:nvPr>
            <p:ph type="sldNum" sz="quarter" idx="12"/>
          </p:nvPr>
        </p:nvSpPr>
        <p:spPr/>
        <p:txBody>
          <a:bodyPr/>
          <a:lstStyle/>
          <a:p>
            <a:fld id="{2AF8A438-FBB3-4F8F-BC5E-1B4EB7431315}" type="slidenum">
              <a:rPr lang="en-US"/>
              <a:pPr/>
              <a:t>22</a:t>
            </a:fld>
            <a:endParaRPr lang="en-US"/>
          </a:p>
        </p:txBody>
      </p:sp>
      <p:sp>
        <p:nvSpPr>
          <p:cNvPr id="473090" name="Rectangle 2"/>
          <p:cNvSpPr>
            <a:spLocks noGrp="1" noChangeArrowheads="1"/>
          </p:cNvSpPr>
          <p:nvPr>
            <p:ph type="title" sz="quarter"/>
          </p:nvPr>
        </p:nvSpPr>
        <p:spPr>
          <a:xfrm>
            <a:off x="304800" y="633412"/>
            <a:ext cx="8661400" cy="1231900"/>
          </a:xfrm>
        </p:spPr>
        <p:txBody>
          <a:bodyPr/>
          <a:lstStyle/>
          <a:p>
            <a:r>
              <a:rPr lang="fr-CH" dirty="0" err="1"/>
              <a:t>Why</a:t>
            </a:r>
            <a:r>
              <a:rPr lang="fr-CH" dirty="0"/>
              <a:t> </a:t>
            </a:r>
            <a:r>
              <a:rPr lang="fr-CH" dirty="0" err="1"/>
              <a:t>is</a:t>
            </a:r>
            <a:r>
              <a:rPr lang="fr-CH" dirty="0"/>
              <a:t> </a:t>
            </a:r>
            <a:r>
              <a:rPr lang="fr-CH" dirty="0" err="1"/>
              <a:t>this</a:t>
            </a:r>
            <a:r>
              <a:rPr lang="fr-CH" dirty="0"/>
              <a:t> </a:t>
            </a:r>
            <a:r>
              <a:rPr lang="fr-CH" dirty="0" err="1"/>
              <a:t>only</a:t>
            </a:r>
            <a:r>
              <a:rPr lang="fr-CH" dirty="0"/>
              <a:t> </a:t>
            </a:r>
            <a:r>
              <a:rPr lang="fr-CH" dirty="0" err="1"/>
              <a:t>regular</a:t>
            </a:r>
            <a:r>
              <a:rPr lang="fr-CH" dirty="0"/>
              <a:t> and not </a:t>
            </a:r>
            <a:r>
              <a:rPr lang="fr-CH" dirty="0" err="1"/>
              <a:t>atomic</a:t>
            </a:r>
            <a:r>
              <a:rPr lang="fr-CH" dirty="0"/>
              <a:t>? </a:t>
            </a:r>
            <a:endParaRPr lang="en-US" dirty="0"/>
          </a:p>
        </p:txBody>
      </p:sp>
      <p:sp>
        <p:nvSpPr>
          <p:cNvPr id="473092" name="Line 4"/>
          <p:cNvSpPr>
            <a:spLocks noChangeShapeType="1"/>
          </p:cNvSpPr>
          <p:nvPr/>
        </p:nvSpPr>
        <p:spPr bwMode="auto">
          <a:xfrm>
            <a:off x="2514600" y="1600200"/>
            <a:ext cx="7380288" cy="0"/>
          </a:xfrm>
          <a:prstGeom prst="line">
            <a:avLst/>
          </a:prstGeom>
          <a:noFill/>
          <a:ln w="9525">
            <a:solidFill>
              <a:schemeClr val="tx1"/>
            </a:solidFill>
            <a:round/>
            <a:headEnd/>
            <a:tailEnd/>
          </a:ln>
          <a:effectLst/>
        </p:spPr>
        <p:txBody>
          <a:bodyPr/>
          <a:lstStyle/>
          <a:p>
            <a:endParaRPr lang="en-US"/>
          </a:p>
        </p:txBody>
      </p:sp>
      <p:sp>
        <p:nvSpPr>
          <p:cNvPr id="473093" name="Line 5"/>
          <p:cNvSpPr>
            <a:spLocks noChangeShapeType="1"/>
          </p:cNvSpPr>
          <p:nvPr/>
        </p:nvSpPr>
        <p:spPr bwMode="auto">
          <a:xfrm>
            <a:off x="2514600" y="3200400"/>
            <a:ext cx="7380288" cy="0"/>
          </a:xfrm>
          <a:prstGeom prst="line">
            <a:avLst/>
          </a:prstGeom>
          <a:noFill/>
          <a:ln w="9525">
            <a:solidFill>
              <a:schemeClr val="tx1"/>
            </a:solidFill>
            <a:round/>
            <a:headEnd/>
            <a:tailEnd/>
          </a:ln>
          <a:effectLst/>
        </p:spPr>
        <p:txBody>
          <a:bodyPr/>
          <a:lstStyle/>
          <a:p>
            <a:endParaRPr lang="en-US"/>
          </a:p>
        </p:txBody>
      </p:sp>
      <p:sp>
        <p:nvSpPr>
          <p:cNvPr id="473094" name="Line 6"/>
          <p:cNvSpPr>
            <a:spLocks noChangeShapeType="1"/>
          </p:cNvSpPr>
          <p:nvPr/>
        </p:nvSpPr>
        <p:spPr bwMode="auto">
          <a:xfrm>
            <a:off x="2514600" y="3810000"/>
            <a:ext cx="7380288" cy="0"/>
          </a:xfrm>
          <a:prstGeom prst="line">
            <a:avLst/>
          </a:prstGeom>
          <a:noFill/>
          <a:ln w="9525">
            <a:solidFill>
              <a:schemeClr val="tx1"/>
            </a:solidFill>
            <a:round/>
            <a:headEnd/>
            <a:tailEnd/>
          </a:ln>
          <a:effectLst/>
        </p:spPr>
        <p:txBody>
          <a:bodyPr/>
          <a:lstStyle/>
          <a:p>
            <a:endParaRPr lang="en-US"/>
          </a:p>
        </p:txBody>
      </p:sp>
      <p:sp>
        <p:nvSpPr>
          <p:cNvPr id="473095" name="Line 7"/>
          <p:cNvSpPr>
            <a:spLocks noChangeShapeType="1"/>
          </p:cNvSpPr>
          <p:nvPr/>
        </p:nvSpPr>
        <p:spPr bwMode="auto">
          <a:xfrm>
            <a:off x="2514600" y="4419600"/>
            <a:ext cx="7380288" cy="0"/>
          </a:xfrm>
          <a:prstGeom prst="line">
            <a:avLst/>
          </a:prstGeom>
          <a:noFill/>
          <a:ln w="9525">
            <a:solidFill>
              <a:schemeClr val="tx1"/>
            </a:solidFill>
            <a:round/>
            <a:headEnd/>
            <a:tailEnd/>
          </a:ln>
          <a:effectLst/>
        </p:spPr>
        <p:txBody>
          <a:bodyPr/>
          <a:lstStyle/>
          <a:p>
            <a:endParaRPr lang="en-US"/>
          </a:p>
        </p:txBody>
      </p:sp>
      <p:sp>
        <p:nvSpPr>
          <p:cNvPr id="473096" name="Line 8"/>
          <p:cNvSpPr>
            <a:spLocks noChangeShapeType="1"/>
          </p:cNvSpPr>
          <p:nvPr/>
        </p:nvSpPr>
        <p:spPr bwMode="auto">
          <a:xfrm>
            <a:off x="2514600" y="5486400"/>
            <a:ext cx="7380288" cy="0"/>
          </a:xfrm>
          <a:prstGeom prst="line">
            <a:avLst/>
          </a:prstGeom>
          <a:noFill/>
          <a:ln w="9525">
            <a:solidFill>
              <a:schemeClr val="tx1"/>
            </a:solidFill>
            <a:round/>
            <a:headEnd/>
            <a:tailEnd/>
          </a:ln>
          <a:effectLst/>
        </p:spPr>
        <p:txBody>
          <a:bodyPr/>
          <a:lstStyle/>
          <a:p>
            <a:endParaRPr lang="en-US"/>
          </a:p>
        </p:txBody>
      </p:sp>
      <p:sp>
        <p:nvSpPr>
          <p:cNvPr id="473097" name="Line 9"/>
          <p:cNvSpPr>
            <a:spLocks noChangeShapeType="1"/>
          </p:cNvSpPr>
          <p:nvPr/>
        </p:nvSpPr>
        <p:spPr bwMode="auto">
          <a:xfrm>
            <a:off x="2514600" y="2590800"/>
            <a:ext cx="7380288" cy="0"/>
          </a:xfrm>
          <a:prstGeom prst="line">
            <a:avLst/>
          </a:prstGeom>
          <a:noFill/>
          <a:ln w="9525">
            <a:solidFill>
              <a:schemeClr val="tx1"/>
            </a:solidFill>
            <a:round/>
            <a:headEnd/>
            <a:tailEnd/>
          </a:ln>
          <a:effectLst/>
        </p:spPr>
        <p:txBody>
          <a:bodyPr/>
          <a:lstStyle/>
          <a:p>
            <a:endParaRPr lang="en-US"/>
          </a:p>
        </p:txBody>
      </p:sp>
      <p:sp>
        <p:nvSpPr>
          <p:cNvPr id="473112" name="Text Box 24"/>
          <p:cNvSpPr txBox="1">
            <a:spLocks noChangeArrowheads="1"/>
          </p:cNvSpPr>
          <p:nvPr/>
        </p:nvSpPr>
        <p:spPr bwMode="auto">
          <a:xfrm>
            <a:off x="1676401" y="1447800"/>
            <a:ext cx="936475" cy="405496"/>
          </a:xfrm>
          <a:prstGeom prst="rect">
            <a:avLst/>
          </a:prstGeom>
          <a:noFill/>
          <a:ln w="9525" algn="ctr">
            <a:noFill/>
            <a:miter lim="800000"/>
            <a:headEnd/>
            <a:tailEnd/>
          </a:ln>
          <a:effectLst/>
        </p:spPr>
        <p:txBody>
          <a:bodyPr wrap="none">
            <a:spAutoFit/>
          </a:bodyPr>
          <a:lstStyle/>
          <a:p>
            <a:pPr marL="342900" indent="-342900"/>
            <a:r>
              <a:rPr lang="fr-CH" b="1">
                <a:solidFill>
                  <a:schemeClr val="tx1"/>
                </a:solidFill>
                <a:effectLst>
                  <a:outerShdw blurRad="38100" dist="38100" dir="2700000" algn="tl">
                    <a:srgbClr val="C0C0C0"/>
                  </a:outerShdw>
                </a:effectLst>
                <a:latin typeface="Times" pitchFamily="1" charset="0"/>
              </a:rPr>
              <a:t>writer</a:t>
            </a:r>
            <a:endParaRPr lang="en-US" b="1">
              <a:solidFill>
                <a:schemeClr val="tx1"/>
              </a:solidFill>
              <a:effectLst>
                <a:outerShdw blurRad="38100" dist="38100" dir="2700000" algn="tl">
                  <a:srgbClr val="C0C0C0"/>
                </a:outerShdw>
              </a:effectLst>
              <a:latin typeface="Times" pitchFamily="1" charset="0"/>
            </a:endParaRPr>
          </a:p>
        </p:txBody>
      </p:sp>
      <p:sp>
        <p:nvSpPr>
          <p:cNvPr id="473113" name="Text Box 25"/>
          <p:cNvSpPr txBox="1">
            <a:spLocks noChangeArrowheads="1"/>
          </p:cNvSpPr>
          <p:nvPr/>
        </p:nvSpPr>
        <p:spPr bwMode="auto">
          <a:xfrm>
            <a:off x="1600201" y="5257800"/>
            <a:ext cx="1184683" cy="405496"/>
          </a:xfrm>
          <a:prstGeom prst="rect">
            <a:avLst/>
          </a:prstGeom>
          <a:noFill/>
          <a:ln w="9525" algn="ctr">
            <a:noFill/>
            <a:miter lim="800000"/>
            <a:headEnd/>
            <a:tailEnd/>
          </a:ln>
          <a:effectLst/>
        </p:spPr>
        <p:txBody>
          <a:bodyPr wrap="none">
            <a:spAutoFit/>
          </a:bodyPr>
          <a:lstStyle/>
          <a:p>
            <a:pPr marL="342900" indent="-342900"/>
            <a:r>
              <a:rPr lang="fr-CH" b="1">
                <a:solidFill>
                  <a:schemeClr val="tx1"/>
                </a:solidFill>
                <a:effectLst>
                  <a:outerShdw blurRad="38100" dist="38100" dir="2700000" algn="tl">
                    <a:srgbClr val="C0C0C0"/>
                  </a:outerShdw>
                </a:effectLst>
                <a:latin typeface="Times" pitchFamily="1" charset="0"/>
              </a:rPr>
              <a:t>reader 1</a:t>
            </a:r>
            <a:endParaRPr lang="en-US" b="1">
              <a:solidFill>
                <a:schemeClr val="tx1"/>
              </a:solidFill>
              <a:effectLst>
                <a:outerShdw blurRad="38100" dist="38100" dir="2700000" algn="tl">
                  <a:srgbClr val="C0C0C0"/>
                </a:outerShdw>
              </a:effectLst>
              <a:latin typeface="Times" pitchFamily="1" charset="0"/>
            </a:endParaRPr>
          </a:p>
        </p:txBody>
      </p:sp>
      <p:sp>
        <p:nvSpPr>
          <p:cNvPr id="473114" name="Text Box 26"/>
          <p:cNvSpPr txBox="1">
            <a:spLocks noChangeArrowheads="1"/>
          </p:cNvSpPr>
          <p:nvPr/>
        </p:nvSpPr>
        <p:spPr bwMode="auto">
          <a:xfrm>
            <a:off x="1886225" y="2362200"/>
            <a:ext cx="450764" cy="405496"/>
          </a:xfrm>
          <a:prstGeom prst="rect">
            <a:avLst/>
          </a:prstGeom>
          <a:noFill/>
          <a:ln w="9525" algn="ctr">
            <a:noFill/>
            <a:miter lim="800000"/>
            <a:headEnd/>
            <a:tailEnd/>
          </a:ln>
          <a:effectLst/>
        </p:spPr>
        <p:txBody>
          <a:bodyPr wrap="none">
            <a:spAutoFit/>
          </a:bodyPr>
          <a:lstStyle/>
          <a:p>
            <a:pPr marL="342900" indent="-342900"/>
            <a:r>
              <a:rPr lang="fr-CH" b="1" dirty="0">
                <a:effectLst>
                  <a:outerShdw blurRad="38100" dist="38100" dir="2700000" algn="tl">
                    <a:srgbClr val="C0C0C0"/>
                  </a:outerShdw>
                </a:effectLst>
                <a:latin typeface="Times" pitchFamily="1" charset="0"/>
              </a:rPr>
              <a:t>r</a:t>
            </a:r>
            <a:r>
              <a:rPr lang="fr-CH" b="1" dirty="0">
                <a:solidFill>
                  <a:schemeClr val="tx1"/>
                </a:solidFill>
                <a:effectLst>
                  <a:outerShdw blurRad="38100" dist="38100" dir="2700000" algn="tl">
                    <a:srgbClr val="C0C0C0"/>
                  </a:outerShdw>
                </a:effectLst>
                <a:latin typeface="Times" pitchFamily="1" charset="0"/>
              </a:rPr>
              <a:t>1</a:t>
            </a:r>
            <a:endParaRPr lang="en-US" b="1" dirty="0">
              <a:solidFill>
                <a:schemeClr val="tx1"/>
              </a:solidFill>
              <a:effectLst>
                <a:outerShdw blurRad="38100" dist="38100" dir="2700000" algn="tl">
                  <a:srgbClr val="C0C0C0"/>
                </a:outerShdw>
              </a:effectLst>
              <a:latin typeface="Times" pitchFamily="1" charset="0"/>
            </a:endParaRPr>
          </a:p>
        </p:txBody>
      </p:sp>
      <p:sp>
        <p:nvSpPr>
          <p:cNvPr id="473115" name="Text Box 27"/>
          <p:cNvSpPr txBox="1">
            <a:spLocks noChangeArrowheads="1"/>
          </p:cNvSpPr>
          <p:nvPr/>
        </p:nvSpPr>
        <p:spPr bwMode="auto">
          <a:xfrm>
            <a:off x="1886225" y="3048000"/>
            <a:ext cx="450764" cy="405496"/>
          </a:xfrm>
          <a:prstGeom prst="rect">
            <a:avLst/>
          </a:prstGeom>
          <a:noFill/>
          <a:ln w="9525" algn="ctr">
            <a:noFill/>
            <a:miter lim="800000"/>
            <a:headEnd/>
            <a:tailEnd/>
          </a:ln>
          <a:effectLst/>
        </p:spPr>
        <p:txBody>
          <a:bodyPr wrap="none">
            <a:spAutoFit/>
          </a:bodyPr>
          <a:lstStyle/>
          <a:p>
            <a:pPr marL="342900" indent="-342900"/>
            <a:r>
              <a:rPr lang="fr-CH" b="1" dirty="0">
                <a:effectLst>
                  <a:outerShdw blurRad="38100" dist="38100" dir="2700000" algn="tl">
                    <a:srgbClr val="C0C0C0"/>
                  </a:outerShdw>
                </a:effectLst>
                <a:latin typeface="Times" pitchFamily="1" charset="0"/>
              </a:rPr>
              <a:t>r</a:t>
            </a:r>
            <a:r>
              <a:rPr lang="fr-CH" b="1" dirty="0">
                <a:solidFill>
                  <a:schemeClr val="tx1"/>
                </a:solidFill>
                <a:effectLst>
                  <a:outerShdw blurRad="38100" dist="38100" dir="2700000" algn="tl">
                    <a:srgbClr val="C0C0C0"/>
                  </a:outerShdw>
                </a:effectLst>
                <a:latin typeface="Times" pitchFamily="1" charset="0"/>
              </a:rPr>
              <a:t>2</a:t>
            </a:r>
            <a:endParaRPr lang="en-US" b="1" dirty="0">
              <a:solidFill>
                <a:schemeClr val="tx1"/>
              </a:solidFill>
              <a:effectLst>
                <a:outerShdw blurRad="38100" dist="38100" dir="2700000" algn="tl">
                  <a:srgbClr val="C0C0C0"/>
                </a:outerShdw>
              </a:effectLst>
              <a:latin typeface="Times" pitchFamily="1" charset="0"/>
            </a:endParaRPr>
          </a:p>
        </p:txBody>
      </p:sp>
      <p:sp>
        <p:nvSpPr>
          <p:cNvPr id="473116" name="Text Box 28"/>
          <p:cNvSpPr txBox="1">
            <a:spLocks noChangeArrowheads="1"/>
          </p:cNvSpPr>
          <p:nvPr/>
        </p:nvSpPr>
        <p:spPr bwMode="auto">
          <a:xfrm>
            <a:off x="1886225" y="3657600"/>
            <a:ext cx="450764" cy="405496"/>
          </a:xfrm>
          <a:prstGeom prst="rect">
            <a:avLst/>
          </a:prstGeom>
          <a:noFill/>
          <a:ln w="9525" algn="ctr">
            <a:noFill/>
            <a:miter lim="800000"/>
            <a:headEnd/>
            <a:tailEnd/>
          </a:ln>
          <a:effectLst/>
        </p:spPr>
        <p:txBody>
          <a:bodyPr wrap="none">
            <a:spAutoFit/>
          </a:bodyPr>
          <a:lstStyle/>
          <a:p>
            <a:pPr marL="342900" indent="-342900"/>
            <a:r>
              <a:rPr lang="fr-CH" b="1" dirty="0">
                <a:effectLst>
                  <a:outerShdw blurRad="38100" dist="38100" dir="2700000" algn="tl">
                    <a:srgbClr val="C0C0C0"/>
                  </a:outerShdw>
                </a:effectLst>
                <a:latin typeface="Times" pitchFamily="1" charset="0"/>
              </a:rPr>
              <a:t>r</a:t>
            </a:r>
            <a:r>
              <a:rPr lang="fr-CH" b="1" dirty="0">
                <a:solidFill>
                  <a:schemeClr val="tx1"/>
                </a:solidFill>
                <a:effectLst>
                  <a:outerShdw blurRad="38100" dist="38100" dir="2700000" algn="tl">
                    <a:srgbClr val="C0C0C0"/>
                  </a:outerShdw>
                </a:effectLst>
                <a:latin typeface="Times" pitchFamily="1" charset="0"/>
              </a:rPr>
              <a:t>3</a:t>
            </a:r>
            <a:endParaRPr lang="en-US" b="1" dirty="0">
              <a:solidFill>
                <a:schemeClr val="tx1"/>
              </a:solidFill>
              <a:effectLst>
                <a:outerShdw blurRad="38100" dist="38100" dir="2700000" algn="tl">
                  <a:srgbClr val="C0C0C0"/>
                </a:outerShdw>
              </a:effectLst>
              <a:latin typeface="Times" pitchFamily="1" charset="0"/>
            </a:endParaRPr>
          </a:p>
        </p:txBody>
      </p:sp>
      <p:sp>
        <p:nvSpPr>
          <p:cNvPr id="473117" name="Text Box 29"/>
          <p:cNvSpPr txBox="1">
            <a:spLocks noChangeArrowheads="1"/>
          </p:cNvSpPr>
          <p:nvPr/>
        </p:nvSpPr>
        <p:spPr bwMode="auto">
          <a:xfrm>
            <a:off x="1886225" y="4267200"/>
            <a:ext cx="450764" cy="405496"/>
          </a:xfrm>
          <a:prstGeom prst="rect">
            <a:avLst/>
          </a:prstGeom>
          <a:noFill/>
          <a:ln w="9525" algn="ctr">
            <a:noFill/>
            <a:miter lim="800000"/>
            <a:headEnd/>
            <a:tailEnd/>
          </a:ln>
          <a:effectLst/>
        </p:spPr>
        <p:txBody>
          <a:bodyPr wrap="none">
            <a:spAutoFit/>
          </a:bodyPr>
          <a:lstStyle/>
          <a:p>
            <a:pPr marL="342900" indent="-342900"/>
            <a:r>
              <a:rPr lang="fr-CH" b="1" dirty="0">
                <a:effectLst>
                  <a:outerShdw blurRad="38100" dist="38100" dir="2700000" algn="tl">
                    <a:srgbClr val="C0C0C0"/>
                  </a:outerShdw>
                </a:effectLst>
                <a:latin typeface="Times" pitchFamily="1" charset="0"/>
              </a:rPr>
              <a:t>r</a:t>
            </a:r>
            <a:r>
              <a:rPr lang="fr-CH" b="1" dirty="0">
                <a:solidFill>
                  <a:schemeClr val="tx1"/>
                </a:solidFill>
                <a:effectLst>
                  <a:outerShdw blurRad="38100" dist="38100" dir="2700000" algn="tl">
                    <a:srgbClr val="C0C0C0"/>
                  </a:outerShdw>
                </a:effectLst>
                <a:latin typeface="Times" pitchFamily="1" charset="0"/>
              </a:rPr>
              <a:t>4</a:t>
            </a:r>
            <a:endParaRPr lang="en-US" b="1" dirty="0">
              <a:solidFill>
                <a:schemeClr val="tx1"/>
              </a:solidFill>
              <a:effectLst>
                <a:outerShdw blurRad="38100" dist="38100" dir="2700000" algn="tl">
                  <a:srgbClr val="C0C0C0"/>
                </a:outerShdw>
              </a:effectLst>
              <a:latin typeface="Times" pitchFamily="1" charset="0"/>
            </a:endParaRPr>
          </a:p>
        </p:txBody>
      </p:sp>
      <p:sp>
        <p:nvSpPr>
          <p:cNvPr id="473118" name="Rectangle 30"/>
          <p:cNvSpPr>
            <a:spLocks noChangeArrowheads="1"/>
          </p:cNvSpPr>
          <p:nvPr/>
        </p:nvSpPr>
        <p:spPr bwMode="auto">
          <a:xfrm>
            <a:off x="2971800" y="1143000"/>
            <a:ext cx="6019800" cy="457200"/>
          </a:xfrm>
          <a:prstGeom prst="rect">
            <a:avLst/>
          </a:prstGeom>
          <a:solidFill>
            <a:srgbClr val="7889FB"/>
          </a:solidFill>
          <a:ln w="9525" algn="ctr">
            <a:solidFill>
              <a:schemeClr val="tx1"/>
            </a:solidFill>
            <a:miter lim="800000"/>
            <a:headEnd/>
            <a:tailEnd/>
          </a:ln>
          <a:effectLst/>
        </p:spPr>
        <p:txBody>
          <a:bodyPr wrap="none" anchor="ctr"/>
          <a:lstStyle/>
          <a:p>
            <a:endParaRPr lang="en-US"/>
          </a:p>
        </p:txBody>
      </p:sp>
      <p:sp>
        <p:nvSpPr>
          <p:cNvPr id="473120" name="Line 32"/>
          <p:cNvSpPr>
            <a:spLocks noChangeShapeType="1"/>
          </p:cNvSpPr>
          <p:nvPr/>
        </p:nvSpPr>
        <p:spPr bwMode="auto">
          <a:xfrm>
            <a:off x="3048000" y="1600200"/>
            <a:ext cx="1676400" cy="990600"/>
          </a:xfrm>
          <a:prstGeom prst="line">
            <a:avLst/>
          </a:prstGeom>
          <a:noFill/>
          <a:ln w="9525">
            <a:solidFill>
              <a:schemeClr val="tx1"/>
            </a:solidFill>
            <a:round/>
            <a:headEnd/>
            <a:tailEnd type="triangle" w="med" len="med"/>
          </a:ln>
          <a:effectLst/>
        </p:spPr>
        <p:txBody>
          <a:bodyPr/>
          <a:lstStyle/>
          <a:p>
            <a:endParaRPr lang="en-US"/>
          </a:p>
        </p:txBody>
      </p:sp>
      <p:sp>
        <p:nvSpPr>
          <p:cNvPr id="473121" name="Line 33"/>
          <p:cNvSpPr>
            <a:spLocks noChangeShapeType="1"/>
          </p:cNvSpPr>
          <p:nvPr/>
        </p:nvSpPr>
        <p:spPr bwMode="auto">
          <a:xfrm>
            <a:off x="3048000" y="1600200"/>
            <a:ext cx="3810000" cy="1600200"/>
          </a:xfrm>
          <a:prstGeom prst="line">
            <a:avLst/>
          </a:prstGeom>
          <a:noFill/>
          <a:ln w="9525">
            <a:solidFill>
              <a:schemeClr val="tx1"/>
            </a:solidFill>
            <a:round/>
            <a:headEnd/>
            <a:tailEnd type="triangle" w="med" len="med"/>
          </a:ln>
          <a:effectLst/>
        </p:spPr>
        <p:txBody>
          <a:bodyPr/>
          <a:lstStyle/>
          <a:p>
            <a:endParaRPr lang="en-US"/>
          </a:p>
        </p:txBody>
      </p:sp>
      <p:sp>
        <p:nvSpPr>
          <p:cNvPr id="473122" name="Line 34"/>
          <p:cNvSpPr>
            <a:spLocks noChangeShapeType="1"/>
          </p:cNvSpPr>
          <p:nvPr/>
        </p:nvSpPr>
        <p:spPr bwMode="auto">
          <a:xfrm>
            <a:off x="3048000" y="1600200"/>
            <a:ext cx="4876800" cy="2209800"/>
          </a:xfrm>
          <a:prstGeom prst="line">
            <a:avLst/>
          </a:prstGeom>
          <a:noFill/>
          <a:ln w="9525">
            <a:solidFill>
              <a:schemeClr val="tx1"/>
            </a:solidFill>
            <a:round/>
            <a:headEnd/>
            <a:tailEnd type="triangle" w="med" len="med"/>
          </a:ln>
          <a:effectLst/>
        </p:spPr>
        <p:txBody>
          <a:bodyPr/>
          <a:lstStyle/>
          <a:p>
            <a:endParaRPr lang="en-US"/>
          </a:p>
        </p:txBody>
      </p:sp>
      <p:sp>
        <p:nvSpPr>
          <p:cNvPr id="473123" name="Line 35"/>
          <p:cNvSpPr>
            <a:spLocks noChangeShapeType="1"/>
          </p:cNvSpPr>
          <p:nvPr/>
        </p:nvSpPr>
        <p:spPr bwMode="auto">
          <a:xfrm>
            <a:off x="3048000" y="1600200"/>
            <a:ext cx="1828800" cy="2590800"/>
          </a:xfrm>
          <a:prstGeom prst="line">
            <a:avLst/>
          </a:prstGeom>
          <a:noFill/>
          <a:ln w="9525">
            <a:solidFill>
              <a:schemeClr val="tx1"/>
            </a:solidFill>
            <a:prstDash val="lgDash"/>
            <a:round/>
            <a:headEnd/>
            <a:tailEnd type="triangle" w="med" len="med"/>
          </a:ln>
          <a:effectLst/>
        </p:spPr>
        <p:txBody>
          <a:bodyPr/>
          <a:lstStyle/>
          <a:p>
            <a:endParaRPr lang="en-US"/>
          </a:p>
        </p:txBody>
      </p:sp>
      <p:sp>
        <p:nvSpPr>
          <p:cNvPr id="473124" name="Text Box 36"/>
          <p:cNvSpPr txBox="1">
            <a:spLocks noChangeArrowheads="1"/>
          </p:cNvSpPr>
          <p:nvPr/>
        </p:nvSpPr>
        <p:spPr bwMode="auto">
          <a:xfrm>
            <a:off x="5867401" y="1219200"/>
            <a:ext cx="184731" cy="397032"/>
          </a:xfrm>
          <a:prstGeom prst="rect">
            <a:avLst/>
          </a:prstGeom>
          <a:noFill/>
          <a:ln w="9525" algn="ctr">
            <a:noFill/>
            <a:miter lim="800000"/>
            <a:headEnd/>
            <a:tailEnd/>
          </a:ln>
          <a:effectLst/>
        </p:spPr>
        <p:txBody>
          <a:bodyPr wrap="none">
            <a:spAutoFit/>
          </a:bodyPr>
          <a:lstStyle/>
          <a:p>
            <a:pPr>
              <a:buFontTx/>
              <a:buNone/>
            </a:pPr>
            <a:endParaRPr lang="en-US"/>
          </a:p>
        </p:txBody>
      </p:sp>
      <p:sp>
        <p:nvSpPr>
          <p:cNvPr id="473125" name="Text Box 37"/>
          <p:cNvSpPr txBox="1">
            <a:spLocks noChangeArrowheads="1"/>
          </p:cNvSpPr>
          <p:nvPr/>
        </p:nvSpPr>
        <p:spPr bwMode="auto">
          <a:xfrm>
            <a:off x="5232401" y="1203325"/>
            <a:ext cx="1263359"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write(11)</a:t>
            </a:r>
          </a:p>
        </p:txBody>
      </p:sp>
      <p:sp>
        <p:nvSpPr>
          <p:cNvPr id="473131" name="Text Box 43"/>
          <p:cNvSpPr txBox="1">
            <a:spLocks noChangeArrowheads="1"/>
          </p:cNvSpPr>
          <p:nvPr/>
        </p:nvSpPr>
        <p:spPr bwMode="auto">
          <a:xfrm>
            <a:off x="4479926" y="4479925"/>
            <a:ext cx="184731" cy="397032"/>
          </a:xfrm>
          <a:prstGeom prst="rect">
            <a:avLst/>
          </a:prstGeom>
          <a:noFill/>
          <a:ln w="9525" algn="ctr">
            <a:noFill/>
            <a:miter lim="800000"/>
            <a:headEnd/>
            <a:tailEnd/>
          </a:ln>
          <a:effectLst/>
        </p:spPr>
        <p:txBody>
          <a:bodyPr wrap="none">
            <a:spAutoFit/>
          </a:bodyPr>
          <a:lstStyle/>
          <a:p>
            <a:pPr>
              <a:buFontTx/>
              <a:buNone/>
            </a:pPr>
            <a:endParaRPr lang="en-US"/>
          </a:p>
        </p:txBody>
      </p:sp>
      <p:grpSp>
        <p:nvGrpSpPr>
          <p:cNvPr id="2" name="Group 50"/>
          <p:cNvGrpSpPr>
            <a:grpSpLocks/>
          </p:cNvGrpSpPr>
          <p:nvPr/>
        </p:nvGrpSpPr>
        <p:grpSpPr bwMode="auto">
          <a:xfrm>
            <a:off x="1524001" y="2667000"/>
            <a:ext cx="1292225" cy="304800"/>
            <a:chOff x="1776" y="3216"/>
            <a:chExt cx="814" cy="192"/>
          </a:xfrm>
        </p:grpSpPr>
        <p:sp>
          <p:nvSpPr>
            <p:cNvPr id="473139" name="Rectangle 51"/>
            <p:cNvSpPr>
              <a:spLocks noChangeArrowheads="1"/>
            </p:cNvSpPr>
            <p:nvPr/>
          </p:nvSpPr>
          <p:spPr bwMode="auto">
            <a:xfrm>
              <a:off x="1920" y="3216"/>
              <a:ext cx="528" cy="192"/>
            </a:xfrm>
            <a:prstGeom prst="rect">
              <a:avLst/>
            </a:prstGeom>
            <a:solidFill>
              <a:schemeClr val="bg1"/>
            </a:solidFill>
            <a:ln w="9525" algn="ctr">
              <a:solidFill>
                <a:schemeClr val="tx1"/>
              </a:solidFill>
              <a:miter lim="800000"/>
              <a:headEnd/>
              <a:tailEnd/>
            </a:ln>
            <a:effectLst/>
          </p:spPr>
          <p:txBody>
            <a:bodyPr wrap="none" anchor="ctr"/>
            <a:lstStyle/>
            <a:p>
              <a:pPr>
                <a:buFontTx/>
                <a:buNone/>
              </a:pPr>
              <a:endParaRPr lang="en-US"/>
            </a:p>
          </p:txBody>
        </p:sp>
        <p:sp>
          <p:nvSpPr>
            <p:cNvPr id="473140" name="Text Box 52"/>
            <p:cNvSpPr txBox="1">
              <a:spLocks noChangeArrowheads="1"/>
            </p:cNvSpPr>
            <p:nvPr/>
          </p:nvSpPr>
          <p:spPr bwMode="auto">
            <a:xfrm>
              <a:off x="1776" y="3216"/>
              <a:ext cx="814" cy="180"/>
            </a:xfrm>
            <a:prstGeom prst="rect">
              <a:avLst/>
            </a:prstGeom>
            <a:noFill/>
            <a:ln w="9525" algn="ctr">
              <a:noFill/>
              <a:miter lim="800000"/>
              <a:headEnd/>
              <a:tailEnd/>
            </a:ln>
            <a:effectLst/>
          </p:spPr>
          <p:txBody>
            <a:bodyPr>
              <a:spAutoFit/>
            </a:bodyPr>
            <a:lstStyle/>
            <a:p>
              <a:pPr>
                <a:buFontTx/>
                <a:buNone/>
              </a:pPr>
              <a:r>
                <a:rPr lang="en-US" sz="1400">
                  <a:solidFill>
                    <a:schemeClr val="tx1"/>
                  </a:solidFill>
                </a:rPr>
                <a:t>ts=0, v=0</a:t>
              </a:r>
            </a:p>
          </p:txBody>
        </p:sp>
      </p:grpSp>
      <p:grpSp>
        <p:nvGrpSpPr>
          <p:cNvPr id="3" name="Group 53"/>
          <p:cNvGrpSpPr>
            <a:grpSpLocks/>
          </p:cNvGrpSpPr>
          <p:nvPr/>
        </p:nvGrpSpPr>
        <p:grpSpPr bwMode="auto">
          <a:xfrm>
            <a:off x="1524001" y="3352800"/>
            <a:ext cx="1292225" cy="304800"/>
            <a:chOff x="1776" y="3216"/>
            <a:chExt cx="814" cy="192"/>
          </a:xfrm>
        </p:grpSpPr>
        <p:sp>
          <p:nvSpPr>
            <p:cNvPr id="473142" name="Rectangle 54"/>
            <p:cNvSpPr>
              <a:spLocks noChangeArrowheads="1"/>
            </p:cNvSpPr>
            <p:nvPr/>
          </p:nvSpPr>
          <p:spPr bwMode="auto">
            <a:xfrm>
              <a:off x="1920" y="3216"/>
              <a:ext cx="528" cy="192"/>
            </a:xfrm>
            <a:prstGeom prst="rect">
              <a:avLst/>
            </a:prstGeom>
            <a:solidFill>
              <a:schemeClr val="bg1"/>
            </a:solidFill>
            <a:ln w="9525" algn="ctr">
              <a:solidFill>
                <a:schemeClr val="tx1"/>
              </a:solidFill>
              <a:miter lim="800000"/>
              <a:headEnd/>
              <a:tailEnd/>
            </a:ln>
            <a:effectLst/>
          </p:spPr>
          <p:txBody>
            <a:bodyPr wrap="none" anchor="ctr"/>
            <a:lstStyle/>
            <a:p>
              <a:pPr>
                <a:buFontTx/>
                <a:buNone/>
              </a:pPr>
              <a:endParaRPr lang="en-US"/>
            </a:p>
          </p:txBody>
        </p:sp>
        <p:sp>
          <p:nvSpPr>
            <p:cNvPr id="473143" name="Text Box 55"/>
            <p:cNvSpPr txBox="1">
              <a:spLocks noChangeArrowheads="1"/>
            </p:cNvSpPr>
            <p:nvPr/>
          </p:nvSpPr>
          <p:spPr bwMode="auto">
            <a:xfrm>
              <a:off x="1776" y="3216"/>
              <a:ext cx="814" cy="180"/>
            </a:xfrm>
            <a:prstGeom prst="rect">
              <a:avLst/>
            </a:prstGeom>
            <a:noFill/>
            <a:ln w="9525" algn="ctr">
              <a:noFill/>
              <a:miter lim="800000"/>
              <a:headEnd/>
              <a:tailEnd/>
            </a:ln>
            <a:effectLst/>
          </p:spPr>
          <p:txBody>
            <a:bodyPr>
              <a:spAutoFit/>
            </a:bodyPr>
            <a:lstStyle/>
            <a:p>
              <a:pPr>
                <a:buFontTx/>
                <a:buNone/>
              </a:pPr>
              <a:r>
                <a:rPr lang="en-US" sz="1400">
                  <a:solidFill>
                    <a:schemeClr val="tx1"/>
                  </a:solidFill>
                </a:rPr>
                <a:t>ts=0, v=0</a:t>
              </a:r>
            </a:p>
          </p:txBody>
        </p:sp>
      </p:grpSp>
      <p:grpSp>
        <p:nvGrpSpPr>
          <p:cNvPr id="4" name="Group 56"/>
          <p:cNvGrpSpPr>
            <a:grpSpLocks/>
          </p:cNvGrpSpPr>
          <p:nvPr/>
        </p:nvGrpSpPr>
        <p:grpSpPr bwMode="auto">
          <a:xfrm>
            <a:off x="1524001" y="3962400"/>
            <a:ext cx="1292225" cy="304800"/>
            <a:chOff x="1776" y="3216"/>
            <a:chExt cx="814" cy="192"/>
          </a:xfrm>
        </p:grpSpPr>
        <p:sp>
          <p:nvSpPr>
            <p:cNvPr id="473145" name="Rectangle 57"/>
            <p:cNvSpPr>
              <a:spLocks noChangeArrowheads="1"/>
            </p:cNvSpPr>
            <p:nvPr/>
          </p:nvSpPr>
          <p:spPr bwMode="auto">
            <a:xfrm>
              <a:off x="1920" y="3216"/>
              <a:ext cx="528" cy="192"/>
            </a:xfrm>
            <a:prstGeom prst="rect">
              <a:avLst/>
            </a:prstGeom>
            <a:solidFill>
              <a:schemeClr val="bg1"/>
            </a:solidFill>
            <a:ln w="9525" algn="ctr">
              <a:solidFill>
                <a:schemeClr val="tx1"/>
              </a:solidFill>
              <a:miter lim="800000"/>
              <a:headEnd/>
              <a:tailEnd/>
            </a:ln>
            <a:effectLst/>
          </p:spPr>
          <p:txBody>
            <a:bodyPr wrap="none" anchor="ctr"/>
            <a:lstStyle/>
            <a:p>
              <a:pPr>
                <a:buFontTx/>
                <a:buNone/>
              </a:pPr>
              <a:endParaRPr lang="en-US"/>
            </a:p>
          </p:txBody>
        </p:sp>
        <p:sp>
          <p:nvSpPr>
            <p:cNvPr id="473146" name="Text Box 58"/>
            <p:cNvSpPr txBox="1">
              <a:spLocks noChangeArrowheads="1"/>
            </p:cNvSpPr>
            <p:nvPr/>
          </p:nvSpPr>
          <p:spPr bwMode="auto">
            <a:xfrm>
              <a:off x="1776" y="3216"/>
              <a:ext cx="814" cy="180"/>
            </a:xfrm>
            <a:prstGeom prst="rect">
              <a:avLst/>
            </a:prstGeom>
            <a:noFill/>
            <a:ln w="9525" algn="ctr">
              <a:noFill/>
              <a:miter lim="800000"/>
              <a:headEnd/>
              <a:tailEnd/>
            </a:ln>
            <a:effectLst/>
          </p:spPr>
          <p:txBody>
            <a:bodyPr>
              <a:spAutoFit/>
            </a:bodyPr>
            <a:lstStyle/>
            <a:p>
              <a:pPr>
                <a:buFontTx/>
                <a:buNone/>
              </a:pPr>
              <a:r>
                <a:rPr lang="en-US" sz="1400">
                  <a:solidFill>
                    <a:schemeClr val="tx1"/>
                  </a:solidFill>
                </a:rPr>
                <a:t>ts=0, v=0</a:t>
              </a:r>
            </a:p>
          </p:txBody>
        </p:sp>
      </p:grpSp>
      <p:grpSp>
        <p:nvGrpSpPr>
          <p:cNvPr id="5" name="Group 59"/>
          <p:cNvGrpSpPr>
            <a:grpSpLocks/>
          </p:cNvGrpSpPr>
          <p:nvPr/>
        </p:nvGrpSpPr>
        <p:grpSpPr bwMode="auto">
          <a:xfrm>
            <a:off x="1524001" y="4572000"/>
            <a:ext cx="1292225" cy="304800"/>
            <a:chOff x="1776" y="3216"/>
            <a:chExt cx="814" cy="192"/>
          </a:xfrm>
        </p:grpSpPr>
        <p:sp>
          <p:nvSpPr>
            <p:cNvPr id="473148" name="Rectangle 60"/>
            <p:cNvSpPr>
              <a:spLocks noChangeArrowheads="1"/>
            </p:cNvSpPr>
            <p:nvPr/>
          </p:nvSpPr>
          <p:spPr bwMode="auto">
            <a:xfrm>
              <a:off x="1920" y="3216"/>
              <a:ext cx="528" cy="192"/>
            </a:xfrm>
            <a:prstGeom prst="rect">
              <a:avLst/>
            </a:prstGeom>
            <a:solidFill>
              <a:schemeClr val="bg1"/>
            </a:solidFill>
            <a:ln w="9525" algn="ctr">
              <a:solidFill>
                <a:schemeClr val="tx1"/>
              </a:solidFill>
              <a:miter lim="800000"/>
              <a:headEnd/>
              <a:tailEnd/>
            </a:ln>
            <a:effectLst/>
          </p:spPr>
          <p:txBody>
            <a:bodyPr wrap="none" anchor="ctr"/>
            <a:lstStyle/>
            <a:p>
              <a:pPr>
                <a:buFontTx/>
                <a:buNone/>
              </a:pPr>
              <a:endParaRPr lang="en-US"/>
            </a:p>
          </p:txBody>
        </p:sp>
        <p:sp>
          <p:nvSpPr>
            <p:cNvPr id="473149" name="Text Box 61"/>
            <p:cNvSpPr txBox="1">
              <a:spLocks noChangeArrowheads="1"/>
            </p:cNvSpPr>
            <p:nvPr/>
          </p:nvSpPr>
          <p:spPr bwMode="auto">
            <a:xfrm>
              <a:off x="1776" y="3216"/>
              <a:ext cx="814" cy="180"/>
            </a:xfrm>
            <a:prstGeom prst="rect">
              <a:avLst/>
            </a:prstGeom>
            <a:noFill/>
            <a:ln w="9525" algn="ctr">
              <a:noFill/>
              <a:miter lim="800000"/>
              <a:headEnd/>
              <a:tailEnd/>
            </a:ln>
            <a:effectLst/>
          </p:spPr>
          <p:txBody>
            <a:bodyPr>
              <a:spAutoFit/>
            </a:bodyPr>
            <a:lstStyle/>
            <a:p>
              <a:pPr>
                <a:buFontTx/>
                <a:buNone/>
              </a:pPr>
              <a:r>
                <a:rPr lang="en-US" sz="1400">
                  <a:solidFill>
                    <a:schemeClr val="tx1"/>
                  </a:solidFill>
                </a:rPr>
                <a:t>ts=0, v=0</a:t>
              </a:r>
            </a:p>
          </p:txBody>
        </p:sp>
      </p:grpSp>
      <p:sp>
        <p:nvSpPr>
          <p:cNvPr id="473158" name="Rectangle 70"/>
          <p:cNvSpPr>
            <a:spLocks noChangeArrowheads="1"/>
          </p:cNvSpPr>
          <p:nvPr/>
        </p:nvSpPr>
        <p:spPr bwMode="auto">
          <a:xfrm>
            <a:off x="4876800" y="5486400"/>
            <a:ext cx="1066800" cy="381000"/>
          </a:xfrm>
          <a:prstGeom prst="rect">
            <a:avLst/>
          </a:prstGeom>
          <a:solidFill>
            <a:srgbClr val="7889FB"/>
          </a:solidFill>
          <a:ln w="9525" algn="ctr">
            <a:solidFill>
              <a:schemeClr val="tx1"/>
            </a:solidFill>
            <a:miter lim="800000"/>
            <a:headEnd/>
            <a:tailEnd/>
          </a:ln>
          <a:effectLst/>
        </p:spPr>
        <p:txBody>
          <a:bodyPr wrap="none" anchor="ctr"/>
          <a:lstStyle/>
          <a:p>
            <a:endParaRPr lang="en-US"/>
          </a:p>
        </p:txBody>
      </p:sp>
      <p:sp>
        <p:nvSpPr>
          <p:cNvPr id="473159" name="Text Box 71"/>
          <p:cNvSpPr txBox="1">
            <a:spLocks noChangeArrowheads="1"/>
          </p:cNvSpPr>
          <p:nvPr/>
        </p:nvSpPr>
        <p:spPr bwMode="auto">
          <a:xfrm>
            <a:off x="4876800" y="5486400"/>
            <a:ext cx="1476558"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read </a:t>
            </a:r>
            <a:r>
              <a:rPr lang="en-US">
                <a:solidFill>
                  <a:schemeClr val="tx1"/>
                </a:solidFill>
                <a:sym typeface="Wingdings" pitchFamily="2" charset="2"/>
              </a:rPr>
              <a:t> 11</a:t>
            </a:r>
            <a:endParaRPr lang="en-US">
              <a:solidFill>
                <a:schemeClr val="tx1"/>
              </a:solidFill>
            </a:endParaRPr>
          </a:p>
        </p:txBody>
      </p:sp>
      <p:sp>
        <p:nvSpPr>
          <p:cNvPr id="473160" name="Line 72"/>
          <p:cNvSpPr>
            <a:spLocks noChangeShapeType="1"/>
          </p:cNvSpPr>
          <p:nvPr/>
        </p:nvSpPr>
        <p:spPr bwMode="auto">
          <a:xfrm flipV="1">
            <a:off x="4724400" y="1600200"/>
            <a:ext cx="1066800" cy="990600"/>
          </a:xfrm>
          <a:prstGeom prst="line">
            <a:avLst/>
          </a:prstGeom>
          <a:noFill/>
          <a:ln w="9525">
            <a:solidFill>
              <a:schemeClr val="tx1"/>
            </a:solidFill>
            <a:round/>
            <a:headEnd/>
            <a:tailEnd type="triangle" w="med" len="med"/>
          </a:ln>
          <a:effectLst/>
        </p:spPr>
        <p:txBody>
          <a:bodyPr/>
          <a:lstStyle/>
          <a:p>
            <a:endParaRPr lang="en-US"/>
          </a:p>
        </p:txBody>
      </p:sp>
      <p:sp>
        <p:nvSpPr>
          <p:cNvPr id="473161" name="Line 73"/>
          <p:cNvSpPr>
            <a:spLocks noChangeShapeType="1"/>
          </p:cNvSpPr>
          <p:nvPr/>
        </p:nvSpPr>
        <p:spPr bwMode="auto">
          <a:xfrm flipV="1">
            <a:off x="6858000" y="1600200"/>
            <a:ext cx="2133600" cy="1600200"/>
          </a:xfrm>
          <a:prstGeom prst="line">
            <a:avLst/>
          </a:prstGeom>
          <a:noFill/>
          <a:ln w="9525">
            <a:solidFill>
              <a:schemeClr val="tx1"/>
            </a:solidFill>
            <a:round/>
            <a:headEnd/>
            <a:tailEnd type="triangle" w="med" len="med"/>
          </a:ln>
          <a:effectLst/>
        </p:spPr>
        <p:txBody>
          <a:bodyPr/>
          <a:lstStyle/>
          <a:p>
            <a:endParaRPr lang="en-US"/>
          </a:p>
        </p:txBody>
      </p:sp>
      <p:sp>
        <p:nvSpPr>
          <p:cNvPr id="473162" name="Line 74"/>
          <p:cNvSpPr>
            <a:spLocks noChangeShapeType="1"/>
          </p:cNvSpPr>
          <p:nvPr/>
        </p:nvSpPr>
        <p:spPr bwMode="auto">
          <a:xfrm flipV="1">
            <a:off x="7924800" y="1600200"/>
            <a:ext cx="1066800" cy="2209800"/>
          </a:xfrm>
          <a:prstGeom prst="line">
            <a:avLst/>
          </a:prstGeom>
          <a:noFill/>
          <a:ln w="9525">
            <a:solidFill>
              <a:schemeClr val="tx1"/>
            </a:solidFill>
            <a:round/>
            <a:headEnd/>
            <a:tailEnd type="triangle" w="med" len="med"/>
          </a:ln>
          <a:effectLst/>
        </p:spPr>
        <p:txBody>
          <a:bodyPr/>
          <a:lstStyle/>
          <a:p>
            <a:endParaRPr lang="en-US"/>
          </a:p>
        </p:txBody>
      </p:sp>
      <p:sp>
        <p:nvSpPr>
          <p:cNvPr id="473163" name="Line 75"/>
          <p:cNvSpPr>
            <a:spLocks noChangeShapeType="1"/>
          </p:cNvSpPr>
          <p:nvPr/>
        </p:nvSpPr>
        <p:spPr bwMode="auto">
          <a:xfrm flipV="1">
            <a:off x="4876800" y="4419600"/>
            <a:ext cx="457200" cy="1066800"/>
          </a:xfrm>
          <a:prstGeom prst="line">
            <a:avLst/>
          </a:prstGeom>
          <a:noFill/>
          <a:ln w="9525">
            <a:solidFill>
              <a:schemeClr val="tx1"/>
            </a:solidFill>
            <a:round/>
            <a:headEnd/>
            <a:tailEnd type="triangle" w="med" len="med"/>
          </a:ln>
          <a:effectLst/>
        </p:spPr>
        <p:txBody>
          <a:bodyPr/>
          <a:lstStyle/>
          <a:p>
            <a:endParaRPr lang="en-US"/>
          </a:p>
        </p:txBody>
      </p:sp>
      <p:sp>
        <p:nvSpPr>
          <p:cNvPr id="473164" name="Line 76"/>
          <p:cNvSpPr>
            <a:spLocks noChangeShapeType="1"/>
          </p:cNvSpPr>
          <p:nvPr/>
        </p:nvSpPr>
        <p:spPr bwMode="auto">
          <a:xfrm flipV="1">
            <a:off x="4876800" y="3810000"/>
            <a:ext cx="457200" cy="1676400"/>
          </a:xfrm>
          <a:prstGeom prst="line">
            <a:avLst/>
          </a:prstGeom>
          <a:noFill/>
          <a:ln w="9525">
            <a:solidFill>
              <a:schemeClr val="tx1"/>
            </a:solidFill>
            <a:round/>
            <a:headEnd/>
            <a:tailEnd type="triangle" w="med" len="med"/>
          </a:ln>
          <a:effectLst/>
        </p:spPr>
        <p:txBody>
          <a:bodyPr/>
          <a:lstStyle/>
          <a:p>
            <a:endParaRPr lang="en-US"/>
          </a:p>
        </p:txBody>
      </p:sp>
      <p:sp>
        <p:nvSpPr>
          <p:cNvPr id="473165" name="Line 77"/>
          <p:cNvSpPr>
            <a:spLocks noChangeShapeType="1"/>
          </p:cNvSpPr>
          <p:nvPr/>
        </p:nvSpPr>
        <p:spPr bwMode="auto">
          <a:xfrm flipV="1">
            <a:off x="4876800" y="2590800"/>
            <a:ext cx="381000" cy="2895600"/>
          </a:xfrm>
          <a:prstGeom prst="line">
            <a:avLst/>
          </a:prstGeom>
          <a:noFill/>
          <a:ln w="9525">
            <a:solidFill>
              <a:schemeClr val="tx1"/>
            </a:solidFill>
            <a:round/>
            <a:headEnd/>
            <a:tailEnd type="triangle" w="med" len="med"/>
          </a:ln>
          <a:effectLst/>
        </p:spPr>
        <p:txBody>
          <a:bodyPr/>
          <a:lstStyle/>
          <a:p>
            <a:endParaRPr lang="en-US"/>
          </a:p>
        </p:txBody>
      </p:sp>
      <p:sp>
        <p:nvSpPr>
          <p:cNvPr id="473166" name="Line 78"/>
          <p:cNvSpPr>
            <a:spLocks noChangeShapeType="1"/>
          </p:cNvSpPr>
          <p:nvPr/>
        </p:nvSpPr>
        <p:spPr bwMode="auto">
          <a:xfrm>
            <a:off x="5334000" y="4419600"/>
            <a:ext cx="609600" cy="1066800"/>
          </a:xfrm>
          <a:prstGeom prst="line">
            <a:avLst/>
          </a:prstGeom>
          <a:noFill/>
          <a:ln w="9525">
            <a:solidFill>
              <a:schemeClr val="tx1"/>
            </a:solidFill>
            <a:round/>
            <a:headEnd/>
            <a:tailEnd type="triangle" w="med" len="med"/>
          </a:ln>
          <a:effectLst/>
        </p:spPr>
        <p:txBody>
          <a:bodyPr/>
          <a:lstStyle/>
          <a:p>
            <a:endParaRPr lang="en-US"/>
          </a:p>
        </p:txBody>
      </p:sp>
      <p:sp>
        <p:nvSpPr>
          <p:cNvPr id="473167" name="Line 79"/>
          <p:cNvSpPr>
            <a:spLocks noChangeShapeType="1"/>
          </p:cNvSpPr>
          <p:nvPr/>
        </p:nvSpPr>
        <p:spPr bwMode="auto">
          <a:xfrm>
            <a:off x="5334000" y="3810000"/>
            <a:ext cx="609600" cy="1676400"/>
          </a:xfrm>
          <a:prstGeom prst="line">
            <a:avLst/>
          </a:prstGeom>
          <a:noFill/>
          <a:ln w="9525">
            <a:solidFill>
              <a:schemeClr val="tx1"/>
            </a:solidFill>
            <a:round/>
            <a:headEnd/>
            <a:tailEnd type="triangle" w="med" len="med"/>
          </a:ln>
          <a:effectLst/>
        </p:spPr>
        <p:txBody>
          <a:bodyPr/>
          <a:lstStyle/>
          <a:p>
            <a:endParaRPr lang="en-US"/>
          </a:p>
        </p:txBody>
      </p:sp>
      <p:sp>
        <p:nvSpPr>
          <p:cNvPr id="473168" name="Line 80"/>
          <p:cNvSpPr>
            <a:spLocks noChangeShapeType="1"/>
          </p:cNvSpPr>
          <p:nvPr/>
        </p:nvSpPr>
        <p:spPr bwMode="auto">
          <a:xfrm>
            <a:off x="5257800" y="2590800"/>
            <a:ext cx="685800" cy="2895600"/>
          </a:xfrm>
          <a:prstGeom prst="line">
            <a:avLst/>
          </a:prstGeom>
          <a:noFill/>
          <a:ln w="9525">
            <a:solidFill>
              <a:schemeClr val="tx1"/>
            </a:solidFill>
            <a:round/>
            <a:headEnd/>
            <a:tailEnd type="triangle" w="med" len="med"/>
          </a:ln>
          <a:effectLst/>
        </p:spPr>
        <p:txBody>
          <a:bodyPr/>
          <a:lstStyle/>
          <a:p>
            <a:endParaRPr lang="en-US"/>
          </a:p>
        </p:txBody>
      </p:sp>
      <p:sp>
        <p:nvSpPr>
          <p:cNvPr id="473169" name="Line 81"/>
          <p:cNvSpPr>
            <a:spLocks noChangeShapeType="1"/>
          </p:cNvSpPr>
          <p:nvPr/>
        </p:nvSpPr>
        <p:spPr bwMode="auto">
          <a:xfrm flipV="1">
            <a:off x="4876800" y="3352800"/>
            <a:ext cx="381000" cy="2133600"/>
          </a:xfrm>
          <a:prstGeom prst="line">
            <a:avLst/>
          </a:prstGeom>
          <a:noFill/>
          <a:ln w="9525">
            <a:solidFill>
              <a:schemeClr val="tx1"/>
            </a:solidFill>
            <a:prstDash val="lgDash"/>
            <a:round/>
            <a:headEnd/>
            <a:tailEnd type="triangle" w="med" len="med"/>
          </a:ln>
          <a:effectLst/>
        </p:spPr>
        <p:txBody>
          <a:bodyPr/>
          <a:lstStyle/>
          <a:p>
            <a:endParaRPr lang="en-US"/>
          </a:p>
        </p:txBody>
      </p:sp>
      <p:sp>
        <p:nvSpPr>
          <p:cNvPr id="473170" name="Rectangle 82"/>
          <p:cNvSpPr>
            <a:spLocks noChangeArrowheads="1"/>
          </p:cNvSpPr>
          <p:nvPr/>
        </p:nvSpPr>
        <p:spPr bwMode="auto">
          <a:xfrm>
            <a:off x="6096000" y="5943600"/>
            <a:ext cx="1066800" cy="381000"/>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473171" name="Text Box 83"/>
          <p:cNvSpPr txBox="1">
            <a:spLocks noChangeArrowheads="1"/>
          </p:cNvSpPr>
          <p:nvPr/>
        </p:nvSpPr>
        <p:spPr bwMode="auto">
          <a:xfrm>
            <a:off x="6151563" y="5943600"/>
            <a:ext cx="134043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read </a:t>
            </a:r>
            <a:r>
              <a:rPr lang="en-US">
                <a:solidFill>
                  <a:schemeClr val="tx1"/>
                </a:solidFill>
                <a:sym typeface="Wingdings" pitchFamily="2" charset="2"/>
              </a:rPr>
              <a:t> 0</a:t>
            </a:r>
            <a:endParaRPr lang="en-US">
              <a:solidFill>
                <a:schemeClr val="tx1"/>
              </a:solidFill>
            </a:endParaRPr>
          </a:p>
        </p:txBody>
      </p:sp>
      <p:sp>
        <p:nvSpPr>
          <p:cNvPr id="473172" name="Line 84"/>
          <p:cNvSpPr>
            <a:spLocks noChangeShapeType="1"/>
          </p:cNvSpPr>
          <p:nvPr/>
        </p:nvSpPr>
        <p:spPr bwMode="auto">
          <a:xfrm flipV="1">
            <a:off x="6096000" y="4419600"/>
            <a:ext cx="457200" cy="1524000"/>
          </a:xfrm>
          <a:prstGeom prst="line">
            <a:avLst/>
          </a:prstGeom>
          <a:noFill/>
          <a:ln w="9525">
            <a:solidFill>
              <a:schemeClr val="tx1"/>
            </a:solidFill>
            <a:round/>
            <a:headEnd/>
            <a:tailEnd type="triangle" w="med" len="med"/>
          </a:ln>
          <a:effectLst/>
        </p:spPr>
        <p:txBody>
          <a:bodyPr/>
          <a:lstStyle/>
          <a:p>
            <a:endParaRPr lang="en-US"/>
          </a:p>
        </p:txBody>
      </p:sp>
      <p:sp>
        <p:nvSpPr>
          <p:cNvPr id="473173" name="Line 85"/>
          <p:cNvSpPr>
            <a:spLocks noChangeShapeType="1"/>
          </p:cNvSpPr>
          <p:nvPr/>
        </p:nvSpPr>
        <p:spPr bwMode="auto">
          <a:xfrm flipV="1">
            <a:off x="6096000" y="3810000"/>
            <a:ext cx="457200" cy="2133600"/>
          </a:xfrm>
          <a:prstGeom prst="line">
            <a:avLst/>
          </a:prstGeom>
          <a:noFill/>
          <a:ln w="9525">
            <a:solidFill>
              <a:schemeClr val="tx1"/>
            </a:solidFill>
            <a:round/>
            <a:headEnd/>
            <a:tailEnd type="triangle" w="med" len="med"/>
          </a:ln>
          <a:effectLst/>
        </p:spPr>
        <p:txBody>
          <a:bodyPr/>
          <a:lstStyle/>
          <a:p>
            <a:endParaRPr lang="en-US"/>
          </a:p>
        </p:txBody>
      </p:sp>
      <p:sp>
        <p:nvSpPr>
          <p:cNvPr id="473174" name="Line 86"/>
          <p:cNvSpPr>
            <a:spLocks noChangeShapeType="1"/>
          </p:cNvSpPr>
          <p:nvPr/>
        </p:nvSpPr>
        <p:spPr bwMode="auto">
          <a:xfrm flipV="1">
            <a:off x="6096000" y="3200400"/>
            <a:ext cx="381000" cy="2743200"/>
          </a:xfrm>
          <a:prstGeom prst="line">
            <a:avLst/>
          </a:prstGeom>
          <a:noFill/>
          <a:ln w="9525">
            <a:solidFill>
              <a:schemeClr val="tx1"/>
            </a:solidFill>
            <a:round/>
            <a:headEnd/>
            <a:tailEnd type="triangle" w="med" len="med"/>
          </a:ln>
          <a:effectLst/>
        </p:spPr>
        <p:txBody>
          <a:bodyPr/>
          <a:lstStyle/>
          <a:p>
            <a:endParaRPr lang="en-US"/>
          </a:p>
        </p:txBody>
      </p:sp>
      <p:sp>
        <p:nvSpPr>
          <p:cNvPr id="473175" name="Line 87"/>
          <p:cNvSpPr>
            <a:spLocks noChangeShapeType="1"/>
          </p:cNvSpPr>
          <p:nvPr/>
        </p:nvSpPr>
        <p:spPr bwMode="auto">
          <a:xfrm>
            <a:off x="6553200" y="4419600"/>
            <a:ext cx="609600" cy="1524000"/>
          </a:xfrm>
          <a:prstGeom prst="line">
            <a:avLst/>
          </a:prstGeom>
          <a:noFill/>
          <a:ln w="9525">
            <a:solidFill>
              <a:schemeClr val="tx1"/>
            </a:solidFill>
            <a:round/>
            <a:headEnd/>
            <a:tailEnd type="triangle" w="med" len="med"/>
          </a:ln>
          <a:effectLst/>
        </p:spPr>
        <p:txBody>
          <a:bodyPr/>
          <a:lstStyle/>
          <a:p>
            <a:endParaRPr lang="en-US"/>
          </a:p>
        </p:txBody>
      </p:sp>
      <p:sp>
        <p:nvSpPr>
          <p:cNvPr id="473176" name="Line 88"/>
          <p:cNvSpPr>
            <a:spLocks noChangeShapeType="1"/>
          </p:cNvSpPr>
          <p:nvPr/>
        </p:nvSpPr>
        <p:spPr bwMode="auto">
          <a:xfrm>
            <a:off x="6553200" y="3810000"/>
            <a:ext cx="609600" cy="2133600"/>
          </a:xfrm>
          <a:prstGeom prst="line">
            <a:avLst/>
          </a:prstGeom>
          <a:noFill/>
          <a:ln w="9525">
            <a:solidFill>
              <a:schemeClr val="tx1"/>
            </a:solidFill>
            <a:round/>
            <a:headEnd/>
            <a:tailEnd type="triangle" w="med" len="med"/>
          </a:ln>
          <a:effectLst/>
        </p:spPr>
        <p:txBody>
          <a:bodyPr/>
          <a:lstStyle/>
          <a:p>
            <a:endParaRPr lang="en-US"/>
          </a:p>
        </p:txBody>
      </p:sp>
      <p:sp>
        <p:nvSpPr>
          <p:cNvPr id="473177" name="Line 89"/>
          <p:cNvSpPr>
            <a:spLocks noChangeShapeType="1"/>
          </p:cNvSpPr>
          <p:nvPr/>
        </p:nvSpPr>
        <p:spPr bwMode="auto">
          <a:xfrm>
            <a:off x="6477000" y="3200400"/>
            <a:ext cx="685800" cy="2743200"/>
          </a:xfrm>
          <a:prstGeom prst="line">
            <a:avLst/>
          </a:prstGeom>
          <a:noFill/>
          <a:ln w="9525">
            <a:solidFill>
              <a:schemeClr val="tx1"/>
            </a:solidFill>
            <a:round/>
            <a:headEnd/>
            <a:tailEnd type="triangle" w="med" len="med"/>
          </a:ln>
          <a:effectLst/>
        </p:spPr>
        <p:txBody>
          <a:bodyPr/>
          <a:lstStyle/>
          <a:p>
            <a:endParaRPr lang="en-US"/>
          </a:p>
        </p:txBody>
      </p:sp>
      <p:sp>
        <p:nvSpPr>
          <p:cNvPr id="473178" name="Line 90"/>
          <p:cNvSpPr>
            <a:spLocks noChangeShapeType="1"/>
          </p:cNvSpPr>
          <p:nvPr/>
        </p:nvSpPr>
        <p:spPr bwMode="auto">
          <a:xfrm flipV="1">
            <a:off x="6096000" y="2819400"/>
            <a:ext cx="304800" cy="3124200"/>
          </a:xfrm>
          <a:prstGeom prst="line">
            <a:avLst/>
          </a:prstGeom>
          <a:noFill/>
          <a:ln w="9525">
            <a:solidFill>
              <a:schemeClr val="tx1"/>
            </a:solidFill>
            <a:prstDash val="lgDash"/>
            <a:round/>
            <a:headEnd/>
            <a:tailEnd type="triangle" w="med" len="med"/>
          </a:ln>
          <a:effectLst/>
        </p:spPr>
        <p:txBody>
          <a:bodyPr/>
          <a:lstStyle/>
          <a:p>
            <a:endParaRPr lang="en-US"/>
          </a:p>
        </p:txBody>
      </p:sp>
      <p:sp>
        <p:nvSpPr>
          <p:cNvPr id="473179" name="Line 91"/>
          <p:cNvSpPr>
            <a:spLocks noChangeShapeType="1"/>
          </p:cNvSpPr>
          <p:nvPr/>
        </p:nvSpPr>
        <p:spPr bwMode="auto">
          <a:xfrm>
            <a:off x="2514600" y="5943600"/>
            <a:ext cx="7380288" cy="0"/>
          </a:xfrm>
          <a:prstGeom prst="line">
            <a:avLst/>
          </a:prstGeom>
          <a:noFill/>
          <a:ln w="9525">
            <a:solidFill>
              <a:schemeClr val="tx1"/>
            </a:solidFill>
            <a:round/>
            <a:headEnd/>
            <a:tailEnd/>
          </a:ln>
          <a:effectLst/>
        </p:spPr>
        <p:txBody>
          <a:bodyPr/>
          <a:lstStyle/>
          <a:p>
            <a:endParaRPr lang="en-US"/>
          </a:p>
        </p:txBody>
      </p:sp>
      <p:sp>
        <p:nvSpPr>
          <p:cNvPr id="473180" name="Text Box 92"/>
          <p:cNvSpPr txBox="1">
            <a:spLocks noChangeArrowheads="1"/>
          </p:cNvSpPr>
          <p:nvPr/>
        </p:nvSpPr>
        <p:spPr bwMode="auto">
          <a:xfrm>
            <a:off x="1600201" y="5715000"/>
            <a:ext cx="1184683" cy="405496"/>
          </a:xfrm>
          <a:prstGeom prst="rect">
            <a:avLst/>
          </a:prstGeom>
          <a:noFill/>
          <a:ln w="9525" algn="ctr">
            <a:noFill/>
            <a:miter lim="800000"/>
            <a:headEnd/>
            <a:tailEnd/>
          </a:ln>
          <a:effectLst/>
        </p:spPr>
        <p:txBody>
          <a:bodyPr wrap="none">
            <a:spAutoFit/>
          </a:bodyPr>
          <a:lstStyle/>
          <a:p>
            <a:pPr marL="342900" indent="-342900"/>
            <a:r>
              <a:rPr lang="fr-CH" b="1">
                <a:solidFill>
                  <a:schemeClr val="tx1"/>
                </a:solidFill>
                <a:effectLst>
                  <a:outerShdw blurRad="38100" dist="38100" dir="2700000" algn="tl">
                    <a:srgbClr val="C0C0C0"/>
                  </a:outerShdw>
                </a:effectLst>
                <a:latin typeface="Times" pitchFamily="1" charset="0"/>
              </a:rPr>
              <a:t>reader 2</a:t>
            </a:r>
            <a:endParaRPr lang="en-US" b="1">
              <a:solidFill>
                <a:schemeClr val="tx1"/>
              </a:solidFill>
              <a:effectLst>
                <a:outerShdw blurRad="38100" dist="38100" dir="2700000" algn="tl">
                  <a:srgbClr val="C0C0C0"/>
                </a:outerShdw>
              </a:effectLst>
              <a:latin typeface="Times" pitchFamily="1" charset="0"/>
            </a:endParaRPr>
          </a:p>
        </p:txBody>
      </p:sp>
      <p:grpSp>
        <p:nvGrpSpPr>
          <p:cNvPr id="6" name="Group 49"/>
          <p:cNvGrpSpPr>
            <a:grpSpLocks/>
          </p:cNvGrpSpPr>
          <p:nvPr/>
        </p:nvGrpSpPr>
        <p:grpSpPr bwMode="auto">
          <a:xfrm>
            <a:off x="1524001" y="2667000"/>
            <a:ext cx="1292225" cy="304800"/>
            <a:chOff x="1776" y="3216"/>
            <a:chExt cx="814" cy="192"/>
          </a:xfrm>
        </p:grpSpPr>
        <p:sp>
          <p:nvSpPr>
            <p:cNvPr id="473135" name="Rectangle 47"/>
            <p:cNvSpPr>
              <a:spLocks noChangeArrowheads="1"/>
            </p:cNvSpPr>
            <p:nvPr/>
          </p:nvSpPr>
          <p:spPr bwMode="auto">
            <a:xfrm>
              <a:off x="1920" y="3216"/>
              <a:ext cx="528" cy="192"/>
            </a:xfrm>
            <a:prstGeom prst="rect">
              <a:avLst/>
            </a:prstGeom>
            <a:solidFill>
              <a:srgbClr val="7889FB"/>
            </a:solidFill>
            <a:ln w="9525" algn="ctr">
              <a:solidFill>
                <a:schemeClr val="tx1"/>
              </a:solidFill>
              <a:miter lim="800000"/>
              <a:headEnd/>
              <a:tailEnd/>
            </a:ln>
            <a:effectLst/>
          </p:spPr>
          <p:txBody>
            <a:bodyPr wrap="none" anchor="ctr"/>
            <a:lstStyle/>
            <a:p>
              <a:pPr>
                <a:buFontTx/>
                <a:buNone/>
              </a:pPr>
              <a:endParaRPr lang="en-US"/>
            </a:p>
          </p:txBody>
        </p:sp>
        <p:sp>
          <p:nvSpPr>
            <p:cNvPr id="473136" name="Text Box 48"/>
            <p:cNvSpPr txBox="1">
              <a:spLocks noChangeArrowheads="1"/>
            </p:cNvSpPr>
            <p:nvPr/>
          </p:nvSpPr>
          <p:spPr bwMode="auto">
            <a:xfrm>
              <a:off x="1776" y="3216"/>
              <a:ext cx="814" cy="180"/>
            </a:xfrm>
            <a:prstGeom prst="rect">
              <a:avLst/>
            </a:prstGeom>
            <a:noFill/>
            <a:ln w="9525" algn="ctr">
              <a:noFill/>
              <a:miter lim="800000"/>
              <a:headEnd/>
              <a:tailEnd/>
            </a:ln>
            <a:effectLst/>
          </p:spPr>
          <p:txBody>
            <a:bodyPr>
              <a:spAutoFit/>
            </a:bodyPr>
            <a:lstStyle/>
            <a:p>
              <a:pPr>
                <a:buFontTx/>
                <a:buNone/>
              </a:pPr>
              <a:r>
                <a:rPr lang="en-US" sz="1400">
                  <a:solidFill>
                    <a:schemeClr val="tx1"/>
                  </a:solidFill>
                </a:rPr>
                <a:t>ts=1, v=11</a:t>
              </a:r>
            </a:p>
          </p:txBody>
        </p:sp>
      </p:grpSp>
      <p:grpSp>
        <p:nvGrpSpPr>
          <p:cNvPr id="7" name="Group 65"/>
          <p:cNvGrpSpPr>
            <a:grpSpLocks/>
          </p:cNvGrpSpPr>
          <p:nvPr/>
        </p:nvGrpSpPr>
        <p:grpSpPr bwMode="auto">
          <a:xfrm>
            <a:off x="1524001" y="3352800"/>
            <a:ext cx="1292225" cy="304800"/>
            <a:chOff x="1776" y="3216"/>
            <a:chExt cx="814" cy="192"/>
          </a:xfrm>
        </p:grpSpPr>
        <p:sp>
          <p:nvSpPr>
            <p:cNvPr id="473154" name="Rectangle 66"/>
            <p:cNvSpPr>
              <a:spLocks noChangeArrowheads="1"/>
            </p:cNvSpPr>
            <p:nvPr/>
          </p:nvSpPr>
          <p:spPr bwMode="auto">
            <a:xfrm>
              <a:off x="1920" y="3216"/>
              <a:ext cx="528" cy="192"/>
            </a:xfrm>
            <a:prstGeom prst="rect">
              <a:avLst/>
            </a:prstGeom>
            <a:solidFill>
              <a:srgbClr val="7889FB"/>
            </a:solidFill>
            <a:ln w="9525" algn="ctr">
              <a:solidFill>
                <a:schemeClr val="tx1"/>
              </a:solidFill>
              <a:miter lim="800000"/>
              <a:headEnd/>
              <a:tailEnd/>
            </a:ln>
            <a:effectLst/>
          </p:spPr>
          <p:txBody>
            <a:bodyPr wrap="none" anchor="ctr"/>
            <a:lstStyle/>
            <a:p>
              <a:pPr>
                <a:buFontTx/>
                <a:buNone/>
              </a:pPr>
              <a:endParaRPr lang="en-US"/>
            </a:p>
          </p:txBody>
        </p:sp>
        <p:sp>
          <p:nvSpPr>
            <p:cNvPr id="473155" name="Text Box 67"/>
            <p:cNvSpPr txBox="1">
              <a:spLocks noChangeArrowheads="1"/>
            </p:cNvSpPr>
            <p:nvPr/>
          </p:nvSpPr>
          <p:spPr bwMode="auto">
            <a:xfrm>
              <a:off x="1776" y="3216"/>
              <a:ext cx="814" cy="180"/>
            </a:xfrm>
            <a:prstGeom prst="rect">
              <a:avLst/>
            </a:prstGeom>
            <a:noFill/>
            <a:ln w="9525" algn="ctr">
              <a:noFill/>
              <a:miter lim="800000"/>
              <a:headEnd/>
              <a:tailEnd/>
            </a:ln>
            <a:effectLst/>
          </p:spPr>
          <p:txBody>
            <a:bodyPr>
              <a:spAutoFit/>
            </a:bodyPr>
            <a:lstStyle/>
            <a:p>
              <a:pPr>
                <a:buFontTx/>
                <a:buNone/>
              </a:pPr>
              <a:r>
                <a:rPr lang="en-US" sz="1400">
                  <a:solidFill>
                    <a:schemeClr val="tx1"/>
                  </a:solidFill>
                </a:rPr>
                <a:t>ts=1, v=11</a:t>
              </a:r>
            </a:p>
          </p:txBody>
        </p:sp>
      </p:grpSp>
      <p:grpSp>
        <p:nvGrpSpPr>
          <p:cNvPr id="8" name="Group 62"/>
          <p:cNvGrpSpPr>
            <a:grpSpLocks/>
          </p:cNvGrpSpPr>
          <p:nvPr/>
        </p:nvGrpSpPr>
        <p:grpSpPr bwMode="auto">
          <a:xfrm>
            <a:off x="1524001" y="3962400"/>
            <a:ext cx="1292225" cy="304800"/>
            <a:chOff x="1776" y="3216"/>
            <a:chExt cx="814" cy="192"/>
          </a:xfrm>
        </p:grpSpPr>
        <p:sp>
          <p:nvSpPr>
            <p:cNvPr id="473151" name="Rectangle 63"/>
            <p:cNvSpPr>
              <a:spLocks noChangeArrowheads="1"/>
            </p:cNvSpPr>
            <p:nvPr/>
          </p:nvSpPr>
          <p:spPr bwMode="auto">
            <a:xfrm>
              <a:off x="1920" y="3216"/>
              <a:ext cx="528" cy="192"/>
            </a:xfrm>
            <a:prstGeom prst="rect">
              <a:avLst/>
            </a:prstGeom>
            <a:solidFill>
              <a:srgbClr val="7889FB"/>
            </a:solidFill>
            <a:ln w="9525" algn="ctr">
              <a:solidFill>
                <a:schemeClr val="tx1"/>
              </a:solidFill>
              <a:miter lim="800000"/>
              <a:headEnd/>
              <a:tailEnd/>
            </a:ln>
            <a:effectLst/>
          </p:spPr>
          <p:txBody>
            <a:bodyPr wrap="none" anchor="ctr"/>
            <a:lstStyle/>
            <a:p>
              <a:pPr>
                <a:buFontTx/>
                <a:buNone/>
              </a:pPr>
              <a:endParaRPr lang="en-US"/>
            </a:p>
          </p:txBody>
        </p:sp>
        <p:sp>
          <p:nvSpPr>
            <p:cNvPr id="473152" name="Text Box 64"/>
            <p:cNvSpPr txBox="1">
              <a:spLocks noChangeArrowheads="1"/>
            </p:cNvSpPr>
            <p:nvPr/>
          </p:nvSpPr>
          <p:spPr bwMode="auto">
            <a:xfrm>
              <a:off x="1776" y="3216"/>
              <a:ext cx="814" cy="180"/>
            </a:xfrm>
            <a:prstGeom prst="rect">
              <a:avLst/>
            </a:prstGeom>
            <a:noFill/>
            <a:ln w="9525" algn="ctr">
              <a:noFill/>
              <a:miter lim="800000"/>
              <a:headEnd/>
              <a:tailEnd/>
            </a:ln>
            <a:effectLst/>
          </p:spPr>
          <p:txBody>
            <a:bodyPr>
              <a:spAutoFit/>
            </a:bodyPr>
            <a:lstStyle/>
            <a:p>
              <a:pPr>
                <a:buFontTx/>
                <a:buNone/>
              </a:pPr>
              <a:r>
                <a:rPr lang="en-US" sz="1400">
                  <a:solidFill>
                    <a:schemeClr val="tx1"/>
                  </a:solidFill>
                </a:rPr>
                <a:t>ts=1, v=11</a:t>
              </a:r>
            </a:p>
          </p:txBody>
        </p:sp>
      </p:grpSp>
    </p:spTree>
    <p:extLst>
      <p:ext uri="{BB962C8B-B14F-4D97-AF65-F5344CB8AC3E}">
        <p14:creationId xmlns:p14="http://schemas.microsoft.com/office/powerpoint/2010/main" val="127233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3118"/>
                                        </p:tgtEl>
                                        <p:attrNameLst>
                                          <p:attrName>style.visibility</p:attrName>
                                        </p:attrNameLst>
                                      </p:cBhvr>
                                      <p:to>
                                        <p:strVal val="visible"/>
                                      </p:to>
                                    </p:set>
                                    <p:animEffect transition="in" filter="blinds(horizontal)">
                                      <p:cBhvr>
                                        <p:cTn id="7" dur="500"/>
                                        <p:tgtEl>
                                          <p:spTgt spid="4731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3125"/>
                                        </p:tgtEl>
                                        <p:attrNameLst>
                                          <p:attrName>style.visibility</p:attrName>
                                        </p:attrNameLst>
                                      </p:cBhvr>
                                      <p:to>
                                        <p:strVal val="visible"/>
                                      </p:to>
                                    </p:set>
                                    <p:animEffect transition="in" filter="blinds(horizontal)">
                                      <p:cBhvr>
                                        <p:cTn id="10" dur="500"/>
                                        <p:tgtEl>
                                          <p:spTgt spid="4731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73120"/>
                                        </p:tgtEl>
                                        <p:attrNameLst>
                                          <p:attrName>style.visibility</p:attrName>
                                        </p:attrNameLst>
                                      </p:cBhvr>
                                      <p:to>
                                        <p:strVal val="visible"/>
                                      </p:to>
                                    </p:set>
                                    <p:animEffect transition="in" filter="blinds(horizontal)">
                                      <p:cBhvr>
                                        <p:cTn id="15" dur="500"/>
                                        <p:tgtEl>
                                          <p:spTgt spid="47312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73123"/>
                                        </p:tgtEl>
                                        <p:attrNameLst>
                                          <p:attrName>style.visibility</p:attrName>
                                        </p:attrNameLst>
                                      </p:cBhvr>
                                      <p:to>
                                        <p:strVal val="visible"/>
                                      </p:to>
                                    </p:set>
                                    <p:animEffect transition="in" filter="blinds(horizontal)">
                                      <p:cBhvr>
                                        <p:cTn id="18" dur="500"/>
                                        <p:tgtEl>
                                          <p:spTgt spid="47312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73121"/>
                                        </p:tgtEl>
                                        <p:attrNameLst>
                                          <p:attrName>style.visibility</p:attrName>
                                        </p:attrNameLst>
                                      </p:cBhvr>
                                      <p:to>
                                        <p:strVal val="visible"/>
                                      </p:to>
                                    </p:set>
                                    <p:animEffect transition="in" filter="blinds(horizontal)">
                                      <p:cBhvr>
                                        <p:cTn id="21" dur="500"/>
                                        <p:tgtEl>
                                          <p:spTgt spid="47312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73122"/>
                                        </p:tgtEl>
                                        <p:attrNameLst>
                                          <p:attrName>style.visibility</p:attrName>
                                        </p:attrNameLst>
                                      </p:cBhvr>
                                      <p:to>
                                        <p:strVal val="visible"/>
                                      </p:to>
                                    </p:set>
                                    <p:animEffect transition="in" filter="blinds(horizontal)">
                                      <p:cBhvr>
                                        <p:cTn id="24" dur="500"/>
                                        <p:tgtEl>
                                          <p:spTgt spid="47312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473160"/>
                                        </p:tgtEl>
                                        <p:attrNameLst>
                                          <p:attrName>style.visibility</p:attrName>
                                        </p:attrNameLst>
                                      </p:cBhvr>
                                      <p:to>
                                        <p:strVal val="visible"/>
                                      </p:to>
                                    </p:set>
                                    <p:animEffect transition="in" filter="blinds(horizontal)">
                                      <p:cBhvr>
                                        <p:cTn id="33" dur="500"/>
                                        <p:tgtEl>
                                          <p:spTgt spid="47316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73159"/>
                                        </p:tgtEl>
                                        <p:attrNameLst>
                                          <p:attrName>style.visibility</p:attrName>
                                        </p:attrNameLst>
                                      </p:cBhvr>
                                      <p:to>
                                        <p:strVal val="visible"/>
                                      </p:to>
                                    </p:set>
                                    <p:animEffect transition="in" filter="blinds(horizontal)">
                                      <p:cBhvr>
                                        <p:cTn id="38" dur="500"/>
                                        <p:tgtEl>
                                          <p:spTgt spid="47315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73158"/>
                                        </p:tgtEl>
                                        <p:attrNameLst>
                                          <p:attrName>style.visibility</p:attrName>
                                        </p:attrNameLst>
                                      </p:cBhvr>
                                      <p:to>
                                        <p:strVal val="visible"/>
                                      </p:to>
                                    </p:set>
                                    <p:animEffect transition="in" filter="blinds(horizontal)">
                                      <p:cBhvr>
                                        <p:cTn id="41" dur="500"/>
                                        <p:tgtEl>
                                          <p:spTgt spid="47315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73165"/>
                                        </p:tgtEl>
                                        <p:attrNameLst>
                                          <p:attrName>style.visibility</p:attrName>
                                        </p:attrNameLst>
                                      </p:cBhvr>
                                      <p:to>
                                        <p:strVal val="visible"/>
                                      </p:to>
                                    </p:set>
                                    <p:animEffect transition="in" filter="blinds(horizontal)">
                                      <p:cBhvr>
                                        <p:cTn id="44" dur="500"/>
                                        <p:tgtEl>
                                          <p:spTgt spid="47316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73169"/>
                                        </p:tgtEl>
                                        <p:attrNameLst>
                                          <p:attrName>style.visibility</p:attrName>
                                        </p:attrNameLst>
                                      </p:cBhvr>
                                      <p:to>
                                        <p:strVal val="visible"/>
                                      </p:to>
                                    </p:set>
                                    <p:animEffect transition="in" filter="blinds(horizontal)">
                                      <p:cBhvr>
                                        <p:cTn id="47" dur="500"/>
                                        <p:tgtEl>
                                          <p:spTgt spid="47316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73164"/>
                                        </p:tgtEl>
                                        <p:attrNameLst>
                                          <p:attrName>style.visibility</p:attrName>
                                        </p:attrNameLst>
                                      </p:cBhvr>
                                      <p:to>
                                        <p:strVal val="visible"/>
                                      </p:to>
                                    </p:set>
                                    <p:animEffect transition="in" filter="blinds(horizontal)">
                                      <p:cBhvr>
                                        <p:cTn id="50" dur="500"/>
                                        <p:tgtEl>
                                          <p:spTgt spid="47316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73163"/>
                                        </p:tgtEl>
                                        <p:attrNameLst>
                                          <p:attrName>style.visibility</p:attrName>
                                        </p:attrNameLst>
                                      </p:cBhvr>
                                      <p:to>
                                        <p:strVal val="visible"/>
                                      </p:to>
                                    </p:set>
                                    <p:animEffect transition="in" filter="blinds(horizontal)">
                                      <p:cBhvr>
                                        <p:cTn id="53" dur="500"/>
                                        <p:tgtEl>
                                          <p:spTgt spid="473163"/>
                                        </p:tgtEl>
                                      </p:cBhvr>
                                    </p:animEffect>
                                  </p:childTnLst>
                                </p:cTn>
                              </p:par>
                            </p:childTnLst>
                          </p:cTn>
                        </p:par>
                        <p:par>
                          <p:cTn id="54" fill="hold">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473166"/>
                                        </p:tgtEl>
                                        <p:attrNameLst>
                                          <p:attrName>style.visibility</p:attrName>
                                        </p:attrNameLst>
                                      </p:cBhvr>
                                      <p:to>
                                        <p:strVal val="visible"/>
                                      </p:to>
                                    </p:set>
                                    <p:animEffect transition="in" filter="blinds(horizontal)">
                                      <p:cBhvr>
                                        <p:cTn id="57" dur="500"/>
                                        <p:tgtEl>
                                          <p:spTgt spid="47316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73167"/>
                                        </p:tgtEl>
                                        <p:attrNameLst>
                                          <p:attrName>style.visibility</p:attrName>
                                        </p:attrNameLst>
                                      </p:cBhvr>
                                      <p:to>
                                        <p:strVal val="visible"/>
                                      </p:to>
                                    </p:set>
                                    <p:animEffect transition="in" filter="blinds(horizontal)">
                                      <p:cBhvr>
                                        <p:cTn id="60" dur="500"/>
                                        <p:tgtEl>
                                          <p:spTgt spid="47316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73168"/>
                                        </p:tgtEl>
                                        <p:attrNameLst>
                                          <p:attrName>style.visibility</p:attrName>
                                        </p:attrNameLst>
                                      </p:cBhvr>
                                      <p:to>
                                        <p:strVal val="visible"/>
                                      </p:to>
                                    </p:set>
                                    <p:animEffect transition="in" filter="blinds(horizontal)">
                                      <p:cBhvr>
                                        <p:cTn id="63" dur="500"/>
                                        <p:tgtEl>
                                          <p:spTgt spid="47316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73172"/>
                                        </p:tgtEl>
                                        <p:attrNameLst>
                                          <p:attrName>style.visibility</p:attrName>
                                        </p:attrNameLst>
                                      </p:cBhvr>
                                      <p:to>
                                        <p:strVal val="visible"/>
                                      </p:to>
                                    </p:set>
                                    <p:animEffect transition="in" filter="blinds(horizontal)">
                                      <p:cBhvr>
                                        <p:cTn id="68" dur="500"/>
                                        <p:tgtEl>
                                          <p:spTgt spid="47317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473173"/>
                                        </p:tgtEl>
                                        <p:attrNameLst>
                                          <p:attrName>style.visibility</p:attrName>
                                        </p:attrNameLst>
                                      </p:cBhvr>
                                      <p:to>
                                        <p:strVal val="visible"/>
                                      </p:to>
                                    </p:set>
                                    <p:animEffect transition="in" filter="blinds(horizontal)">
                                      <p:cBhvr>
                                        <p:cTn id="71" dur="500"/>
                                        <p:tgtEl>
                                          <p:spTgt spid="473173"/>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473174"/>
                                        </p:tgtEl>
                                        <p:attrNameLst>
                                          <p:attrName>style.visibility</p:attrName>
                                        </p:attrNameLst>
                                      </p:cBhvr>
                                      <p:to>
                                        <p:strVal val="visible"/>
                                      </p:to>
                                    </p:set>
                                    <p:animEffect transition="in" filter="blinds(horizontal)">
                                      <p:cBhvr>
                                        <p:cTn id="74" dur="500"/>
                                        <p:tgtEl>
                                          <p:spTgt spid="47317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73178"/>
                                        </p:tgtEl>
                                        <p:attrNameLst>
                                          <p:attrName>style.visibility</p:attrName>
                                        </p:attrNameLst>
                                      </p:cBhvr>
                                      <p:to>
                                        <p:strVal val="visible"/>
                                      </p:to>
                                    </p:set>
                                    <p:animEffect transition="in" filter="blinds(horizontal)">
                                      <p:cBhvr>
                                        <p:cTn id="77" dur="500"/>
                                        <p:tgtEl>
                                          <p:spTgt spid="473178"/>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473170"/>
                                        </p:tgtEl>
                                        <p:attrNameLst>
                                          <p:attrName>style.visibility</p:attrName>
                                        </p:attrNameLst>
                                      </p:cBhvr>
                                      <p:to>
                                        <p:strVal val="visible"/>
                                      </p:to>
                                    </p:set>
                                    <p:animEffect transition="in" filter="blinds(horizontal)">
                                      <p:cBhvr>
                                        <p:cTn id="80" dur="500"/>
                                        <p:tgtEl>
                                          <p:spTgt spid="473170"/>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73171"/>
                                        </p:tgtEl>
                                        <p:attrNameLst>
                                          <p:attrName>style.visibility</p:attrName>
                                        </p:attrNameLst>
                                      </p:cBhvr>
                                      <p:to>
                                        <p:strVal val="visible"/>
                                      </p:to>
                                    </p:set>
                                    <p:animEffect transition="in" filter="blinds(horizontal)">
                                      <p:cBhvr>
                                        <p:cTn id="83" dur="500"/>
                                        <p:tgtEl>
                                          <p:spTgt spid="473171"/>
                                        </p:tgtEl>
                                      </p:cBhvr>
                                    </p:animEffect>
                                  </p:childTnLst>
                                </p:cTn>
                              </p:par>
                            </p:childTnLst>
                          </p:cTn>
                        </p:par>
                        <p:par>
                          <p:cTn id="84" fill="hold">
                            <p:stCondLst>
                              <p:cond delay="500"/>
                            </p:stCondLst>
                            <p:childTnLst>
                              <p:par>
                                <p:cTn id="85" presetID="3" presetClass="entr" presetSubtype="10" fill="hold" grpId="0" nodeType="afterEffect">
                                  <p:stCondLst>
                                    <p:cond delay="0"/>
                                  </p:stCondLst>
                                  <p:childTnLst>
                                    <p:set>
                                      <p:cBhvr>
                                        <p:cTn id="86" dur="1" fill="hold">
                                          <p:stCondLst>
                                            <p:cond delay="0"/>
                                          </p:stCondLst>
                                        </p:cTn>
                                        <p:tgtEl>
                                          <p:spTgt spid="473175"/>
                                        </p:tgtEl>
                                        <p:attrNameLst>
                                          <p:attrName>style.visibility</p:attrName>
                                        </p:attrNameLst>
                                      </p:cBhvr>
                                      <p:to>
                                        <p:strVal val="visible"/>
                                      </p:to>
                                    </p:set>
                                    <p:animEffect transition="in" filter="blinds(horizontal)">
                                      <p:cBhvr>
                                        <p:cTn id="87" dur="500"/>
                                        <p:tgtEl>
                                          <p:spTgt spid="473175"/>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473176"/>
                                        </p:tgtEl>
                                        <p:attrNameLst>
                                          <p:attrName>style.visibility</p:attrName>
                                        </p:attrNameLst>
                                      </p:cBhvr>
                                      <p:to>
                                        <p:strVal val="visible"/>
                                      </p:to>
                                    </p:set>
                                    <p:animEffect transition="in" filter="blinds(horizontal)">
                                      <p:cBhvr>
                                        <p:cTn id="90" dur="500"/>
                                        <p:tgtEl>
                                          <p:spTgt spid="473176"/>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473177"/>
                                        </p:tgtEl>
                                        <p:attrNameLst>
                                          <p:attrName>style.visibility</p:attrName>
                                        </p:attrNameLst>
                                      </p:cBhvr>
                                      <p:to>
                                        <p:strVal val="visible"/>
                                      </p:to>
                                    </p:set>
                                    <p:animEffect transition="in" filter="blinds(horizontal)">
                                      <p:cBhvr>
                                        <p:cTn id="93" dur="500"/>
                                        <p:tgtEl>
                                          <p:spTgt spid="47317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blinds(horizontal)">
                                      <p:cBhvr>
                                        <p:cTn id="98" dur="500"/>
                                        <p:tgtEl>
                                          <p:spTgt spid="7"/>
                                        </p:tgtEl>
                                      </p:cBhvr>
                                    </p:animEffect>
                                  </p:childTnLst>
                                </p:cTn>
                              </p:par>
                            </p:childTnLst>
                          </p:cTn>
                        </p:par>
                        <p:par>
                          <p:cTn id="99" fill="hold">
                            <p:stCondLst>
                              <p:cond delay="500"/>
                            </p:stCondLst>
                            <p:childTnLst>
                              <p:par>
                                <p:cTn id="100" presetID="3" presetClass="entr" presetSubtype="10" fill="hold" grpId="0" nodeType="afterEffect">
                                  <p:stCondLst>
                                    <p:cond delay="0"/>
                                  </p:stCondLst>
                                  <p:childTnLst>
                                    <p:set>
                                      <p:cBhvr>
                                        <p:cTn id="101" dur="1" fill="hold">
                                          <p:stCondLst>
                                            <p:cond delay="0"/>
                                          </p:stCondLst>
                                        </p:cTn>
                                        <p:tgtEl>
                                          <p:spTgt spid="473161"/>
                                        </p:tgtEl>
                                        <p:attrNameLst>
                                          <p:attrName>style.visibility</p:attrName>
                                        </p:attrNameLst>
                                      </p:cBhvr>
                                      <p:to>
                                        <p:strVal val="visible"/>
                                      </p:to>
                                    </p:set>
                                    <p:animEffect transition="in" filter="blinds(horizontal)">
                                      <p:cBhvr>
                                        <p:cTn id="102" dur="500"/>
                                        <p:tgtEl>
                                          <p:spTgt spid="473161"/>
                                        </p:tgtEl>
                                      </p:cBhvr>
                                    </p:animEffect>
                                  </p:childTnLst>
                                </p:cTn>
                              </p:par>
                            </p:childTnLst>
                          </p:cTn>
                        </p:par>
                        <p:par>
                          <p:cTn id="103" fill="hold">
                            <p:stCondLst>
                              <p:cond delay="1000"/>
                            </p:stCondLst>
                            <p:childTnLst>
                              <p:par>
                                <p:cTn id="104" presetID="3" presetClass="entr" presetSubtype="10" fill="hold" nodeType="after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blinds(horizontal)">
                                      <p:cBhvr>
                                        <p:cTn id="106" dur="500"/>
                                        <p:tgtEl>
                                          <p:spTgt spid="8"/>
                                        </p:tgtEl>
                                      </p:cBhvr>
                                    </p:animEffect>
                                  </p:childTnLst>
                                </p:cTn>
                              </p:par>
                            </p:childTnLst>
                          </p:cTn>
                        </p:par>
                        <p:par>
                          <p:cTn id="107" fill="hold">
                            <p:stCondLst>
                              <p:cond delay="1500"/>
                            </p:stCondLst>
                            <p:childTnLst>
                              <p:par>
                                <p:cTn id="108" presetID="3" presetClass="entr" presetSubtype="10" fill="hold" grpId="0" nodeType="afterEffect">
                                  <p:stCondLst>
                                    <p:cond delay="0"/>
                                  </p:stCondLst>
                                  <p:childTnLst>
                                    <p:set>
                                      <p:cBhvr>
                                        <p:cTn id="109" dur="1" fill="hold">
                                          <p:stCondLst>
                                            <p:cond delay="0"/>
                                          </p:stCondLst>
                                        </p:cTn>
                                        <p:tgtEl>
                                          <p:spTgt spid="473162"/>
                                        </p:tgtEl>
                                        <p:attrNameLst>
                                          <p:attrName>style.visibility</p:attrName>
                                        </p:attrNameLst>
                                      </p:cBhvr>
                                      <p:to>
                                        <p:strVal val="visible"/>
                                      </p:to>
                                    </p:set>
                                    <p:animEffect transition="in" filter="blinds(horizontal)">
                                      <p:cBhvr>
                                        <p:cTn id="110" dur="500"/>
                                        <p:tgtEl>
                                          <p:spTgt spid="473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18" grpId="0" animBg="1"/>
      <p:bldP spid="473120" grpId="0" animBg="1"/>
      <p:bldP spid="473121" grpId="0" animBg="1"/>
      <p:bldP spid="473122" grpId="0" animBg="1"/>
      <p:bldP spid="473123" grpId="0" animBg="1"/>
      <p:bldP spid="473125" grpId="0"/>
      <p:bldP spid="473158" grpId="0" animBg="1"/>
      <p:bldP spid="473159" grpId="0"/>
      <p:bldP spid="473160" grpId="0" animBg="1"/>
      <p:bldP spid="473161" grpId="0" animBg="1"/>
      <p:bldP spid="473162" grpId="0" animBg="1"/>
      <p:bldP spid="473163" grpId="0" animBg="1"/>
      <p:bldP spid="473164" grpId="0" animBg="1"/>
      <p:bldP spid="473165" grpId="0" animBg="1"/>
      <p:bldP spid="473166" grpId="0" animBg="1"/>
      <p:bldP spid="473167" grpId="0" animBg="1"/>
      <p:bldP spid="473168" grpId="0" animBg="1"/>
      <p:bldP spid="473169" grpId="0" animBg="1"/>
      <p:bldP spid="473170" grpId="0" animBg="1"/>
      <p:bldP spid="473171" grpId="0"/>
      <p:bldP spid="473172" grpId="0" animBg="1"/>
      <p:bldP spid="473173" grpId="0" animBg="1"/>
      <p:bldP spid="473174" grpId="0" animBg="1"/>
      <p:bldP spid="473175" grpId="0" animBg="1"/>
      <p:bldP spid="473176" grpId="0" animBg="1"/>
      <p:bldP spid="473177" grpId="0" animBg="1"/>
      <p:bldP spid="4731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7" name="Rectangle 9"/>
          <p:cNvSpPr>
            <a:spLocks noChangeArrowheads="1"/>
          </p:cNvSpPr>
          <p:nvPr/>
        </p:nvSpPr>
        <p:spPr bwMode="auto">
          <a:xfrm>
            <a:off x="6324600" y="3048000"/>
            <a:ext cx="3733800" cy="1371600"/>
          </a:xfrm>
          <a:prstGeom prst="rect">
            <a:avLst/>
          </a:prstGeom>
          <a:solidFill>
            <a:srgbClr val="FFFF00">
              <a:alpha val="0"/>
            </a:srgbClr>
          </a:solidFill>
          <a:ln w="9525" algn="ctr">
            <a:solidFill>
              <a:schemeClr val="tx1"/>
            </a:solidFill>
            <a:miter lim="800000"/>
            <a:headEnd/>
            <a:tailEnd/>
          </a:ln>
          <a:effectLst/>
        </p:spPr>
        <p:txBody>
          <a:bodyPr wrap="none" anchor="ctr"/>
          <a:lstStyle/>
          <a:p>
            <a:endParaRPr lang="en-US"/>
          </a:p>
        </p:txBody>
      </p:sp>
      <p:sp>
        <p:nvSpPr>
          <p:cNvPr id="12" name="Slide Number Placeholder 5"/>
          <p:cNvSpPr>
            <a:spLocks noGrp="1"/>
          </p:cNvSpPr>
          <p:nvPr>
            <p:ph type="sldNum" sz="quarter" idx="12"/>
          </p:nvPr>
        </p:nvSpPr>
        <p:spPr/>
        <p:txBody>
          <a:bodyPr/>
          <a:lstStyle/>
          <a:p>
            <a:fld id="{7C05B8F0-5325-4FB6-8769-CF0B7D00F7B6}" type="slidenum">
              <a:rPr lang="en-US"/>
              <a:pPr/>
              <a:t>23</a:t>
            </a:fld>
            <a:endParaRPr lang="en-US"/>
          </a:p>
        </p:txBody>
      </p:sp>
      <p:sp>
        <p:nvSpPr>
          <p:cNvPr id="483330" name="Rectangle 2"/>
          <p:cNvSpPr>
            <a:spLocks noGrp="1" noChangeArrowheads="1"/>
          </p:cNvSpPr>
          <p:nvPr>
            <p:ph type="title"/>
          </p:nvPr>
        </p:nvSpPr>
        <p:spPr>
          <a:xfrm>
            <a:off x="1676400" y="152400"/>
            <a:ext cx="9144000" cy="1143000"/>
          </a:xfrm>
        </p:spPr>
        <p:txBody>
          <a:bodyPr/>
          <a:lstStyle/>
          <a:p>
            <a:r>
              <a:rPr lang="en-US" dirty="0"/>
              <a:t>SWMR atomic </a:t>
            </a:r>
            <a:r>
              <a:rPr lang="en-US" dirty="0" err="1"/>
              <a:t>impl</a:t>
            </a:r>
            <a:r>
              <a:rPr lang="en-US" dirty="0"/>
              <a:t>.</a:t>
            </a:r>
          </a:p>
        </p:txBody>
      </p:sp>
      <p:sp>
        <p:nvSpPr>
          <p:cNvPr id="483331" name="AutoShape 3"/>
          <p:cNvSpPr>
            <a:spLocks noChangeArrowheads="1"/>
          </p:cNvSpPr>
          <p:nvPr/>
        </p:nvSpPr>
        <p:spPr bwMode="auto">
          <a:xfrm>
            <a:off x="702736" y="3568712"/>
            <a:ext cx="4327525" cy="3136888"/>
          </a:xfrm>
          <a:prstGeom prst="roundRect">
            <a:avLst>
              <a:gd name="adj" fmla="val 16667"/>
            </a:avLst>
          </a:prstGeom>
          <a:solidFill>
            <a:schemeClr val="accent1"/>
          </a:solidFill>
          <a:ln w="9525">
            <a:solidFill>
              <a:schemeClr val="tx1"/>
            </a:solidFill>
            <a:miter lim="800000"/>
            <a:headEnd/>
            <a:tailEnd/>
          </a:ln>
          <a:effectLst/>
        </p:spPr>
        <p:txBody>
          <a:bodyPr wrap="square" lIns="92075" tIns="46038" rIns="92075" bIns="46038" anchor="ctr">
            <a:spAutoFit/>
          </a:bodyPr>
          <a:lstStyle/>
          <a:p>
            <a:pPr marL="457200" indent="-457200" eaLnBrk="0" hangingPunct="0">
              <a:buClr>
                <a:schemeClr val="tx1"/>
              </a:buClr>
            </a:pPr>
            <a:r>
              <a:rPr lang="fr-CH" dirty="0" err="1">
                <a:solidFill>
                  <a:srgbClr val="000000"/>
                </a:solidFill>
              </a:rPr>
              <a:t>At</a:t>
            </a:r>
            <a:r>
              <a:rPr lang="fr-CH" dirty="0">
                <a:solidFill>
                  <a:srgbClr val="000000"/>
                </a:solidFill>
              </a:rPr>
              <a:t> </a:t>
            </a:r>
            <a:r>
              <a:rPr lang="fr-CH" dirty="0" err="1">
                <a:solidFill>
                  <a:srgbClr val="000000"/>
                </a:solidFill>
              </a:rPr>
              <a:t>replica</a:t>
            </a:r>
            <a:r>
              <a:rPr lang="fr-CH" dirty="0">
                <a:solidFill>
                  <a:srgbClr val="000000"/>
                </a:solidFill>
              </a:rPr>
              <a:t> ri, i</a:t>
            </a:r>
            <a:r>
              <a:rPr lang="fr-CH" dirty="0">
                <a:solidFill>
                  <a:srgbClr val="000000"/>
                </a:solidFill>
                <a:sym typeface="Symbol" pitchFamily="18" charset="2"/>
              </a:rPr>
              <a:t>1..S</a:t>
            </a:r>
            <a:r>
              <a:rPr lang="fr-CH" dirty="0">
                <a:solidFill>
                  <a:srgbClr val="000000"/>
                </a:solidFill>
              </a:rPr>
              <a:t>:</a:t>
            </a:r>
          </a:p>
          <a:p>
            <a:pPr marL="457200" indent="-457200" eaLnBrk="0" hangingPunct="0">
              <a:buClr>
                <a:schemeClr val="tx1"/>
              </a:buClr>
              <a:buFont typeface="Arial" charset="0"/>
              <a:buAutoNum type="arabicPeriod"/>
            </a:pPr>
            <a:r>
              <a:rPr lang="fr-CH" dirty="0">
                <a:solidFill>
                  <a:srgbClr val="000000"/>
                </a:solidFill>
              </a:rPr>
              <a:t>On </a:t>
            </a:r>
            <a:r>
              <a:rPr lang="fr-CH" dirty="0" err="1">
                <a:solidFill>
                  <a:srgbClr val="000000"/>
                </a:solidFill>
              </a:rPr>
              <a:t>receive</a:t>
            </a:r>
            <a:r>
              <a:rPr lang="fr-CH" dirty="0">
                <a:solidFill>
                  <a:srgbClr val="000000"/>
                </a:solidFill>
              </a:rPr>
              <a:t> [</a:t>
            </a:r>
            <a:r>
              <a:rPr lang="fr-CH" b="1" dirty="0">
                <a:solidFill>
                  <a:srgbClr val="000000"/>
                </a:solidFill>
              </a:rPr>
              <a:t>W</a:t>
            </a:r>
            <a:r>
              <a:rPr lang="fr-CH" dirty="0">
                <a:solidFill>
                  <a:srgbClr val="000000"/>
                </a:solidFill>
              </a:rPr>
              <a:t>,</a:t>
            </a:r>
            <a:r>
              <a:rPr lang="fr-CH" b="1" dirty="0">
                <a:solidFill>
                  <a:srgbClr val="000000"/>
                </a:solidFill>
              </a:rPr>
              <a:t> </a:t>
            </a:r>
            <a:r>
              <a:rPr lang="fr-CH" dirty="0" err="1">
                <a:solidFill>
                  <a:srgbClr val="000000"/>
                </a:solidFill>
              </a:rPr>
              <a:t>rs</a:t>
            </a:r>
            <a:r>
              <a:rPr lang="fr-CH" dirty="0">
                <a:solidFill>
                  <a:srgbClr val="000000"/>
                </a:solidFill>
              </a:rPr>
              <a:t>’,</a:t>
            </a:r>
            <a:r>
              <a:rPr lang="fr-CH" b="1" dirty="0">
                <a:solidFill>
                  <a:srgbClr val="000000"/>
                </a:solidFill>
              </a:rPr>
              <a:t> </a:t>
            </a:r>
            <a:r>
              <a:rPr lang="fr-CH" dirty="0" err="1">
                <a:solidFill>
                  <a:srgbClr val="000000"/>
                </a:solidFill>
              </a:rPr>
              <a:t>ts</a:t>
            </a:r>
            <a:r>
              <a:rPr lang="fr-CH" dirty="0">
                <a:solidFill>
                  <a:srgbClr val="000000"/>
                </a:solidFill>
              </a:rPr>
              <a:t>’,</a:t>
            </a:r>
            <a:r>
              <a:rPr lang="fr-CH" b="1" dirty="0">
                <a:solidFill>
                  <a:srgbClr val="000000"/>
                </a:solidFill>
              </a:rPr>
              <a:t> </a:t>
            </a:r>
            <a:r>
              <a:rPr lang="fr-CH" dirty="0">
                <a:solidFill>
                  <a:srgbClr val="000000"/>
                </a:solidFill>
              </a:rPr>
              <a:t>v’, </a:t>
            </a:r>
            <a:r>
              <a:rPr lang="fr-CH" dirty="0" err="1">
                <a:solidFill>
                  <a:srgbClr val="C70000"/>
                </a:solidFill>
              </a:rPr>
              <a:t>sig</a:t>
            </a:r>
            <a:r>
              <a:rPr lang="fr-CH" dirty="0">
                <a:solidFill>
                  <a:srgbClr val="C70000"/>
                </a:solidFill>
              </a:rPr>
              <a:t>’</a:t>
            </a:r>
            <a:r>
              <a:rPr lang="fr-CH" dirty="0">
                <a:solidFill>
                  <a:srgbClr val="000000"/>
                </a:solidFill>
              </a:rPr>
              <a:t>] </a:t>
            </a:r>
            <a:r>
              <a:rPr lang="fr-CH" dirty="0" err="1">
                <a:solidFill>
                  <a:srgbClr val="000000"/>
                </a:solidFill>
              </a:rPr>
              <a:t>from</a:t>
            </a:r>
            <a:r>
              <a:rPr lang="fr-CH" dirty="0">
                <a:solidFill>
                  <a:srgbClr val="000000"/>
                </a:solidFill>
              </a:rPr>
              <a:t> c:</a:t>
            </a:r>
          </a:p>
          <a:p>
            <a:pPr marL="457200" indent="-457200" eaLnBrk="0" hangingPunct="0">
              <a:buClr>
                <a:schemeClr val="tx1"/>
              </a:buClr>
              <a:buFont typeface="Arial" charset="0"/>
              <a:buAutoNum type="arabicPeriod"/>
            </a:pPr>
            <a:r>
              <a:rPr lang="fr-CH" dirty="0">
                <a:solidFill>
                  <a:srgbClr val="000000"/>
                </a:solidFill>
              </a:rPr>
              <a:t>    </a:t>
            </a:r>
            <a:r>
              <a:rPr lang="fr-CH" b="1" dirty="0">
                <a:solidFill>
                  <a:srgbClr val="000000"/>
                </a:solidFill>
              </a:rPr>
              <a:t>if</a:t>
            </a:r>
            <a:r>
              <a:rPr lang="fr-CH" dirty="0">
                <a:solidFill>
                  <a:srgbClr val="000000"/>
                </a:solidFill>
              </a:rPr>
              <a:t> (</a:t>
            </a:r>
            <a:r>
              <a:rPr lang="fr-CH" dirty="0" err="1">
                <a:solidFill>
                  <a:srgbClr val="000000"/>
                </a:solidFill>
              </a:rPr>
              <a:t>ts</a:t>
            </a:r>
            <a:r>
              <a:rPr lang="fr-CH" dirty="0">
                <a:solidFill>
                  <a:srgbClr val="000000"/>
                </a:solidFill>
              </a:rPr>
              <a:t>’ &gt; </a:t>
            </a:r>
            <a:r>
              <a:rPr lang="fr-CH" dirty="0" err="1">
                <a:solidFill>
                  <a:srgbClr val="000000"/>
                </a:solidFill>
              </a:rPr>
              <a:t>ts</a:t>
            </a:r>
            <a:r>
              <a:rPr lang="fr-CH" dirty="0">
                <a:solidFill>
                  <a:srgbClr val="000000"/>
                </a:solidFill>
              </a:rPr>
              <a:t>) </a:t>
            </a:r>
            <a:r>
              <a:rPr lang="fr-CH" dirty="0">
                <a:solidFill>
                  <a:srgbClr val="C70000"/>
                </a:solidFill>
              </a:rPr>
              <a:t>and Ver(</a:t>
            </a:r>
            <a:r>
              <a:rPr lang="fr-CH" dirty="0" err="1">
                <a:solidFill>
                  <a:srgbClr val="C70000"/>
                </a:solidFill>
              </a:rPr>
              <a:t>sigj</a:t>
            </a:r>
            <a:r>
              <a:rPr lang="fr-CH" dirty="0">
                <a:solidFill>
                  <a:srgbClr val="C70000"/>
                </a:solidFill>
              </a:rPr>
              <a:t>,(</a:t>
            </a:r>
            <a:r>
              <a:rPr lang="fr-CH" dirty="0" err="1">
                <a:solidFill>
                  <a:srgbClr val="C70000"/>
                </a:solidFill>
              </a:rPr>
              <a:t>tsj,vj</a:t>
            </a:r>
            <a:r>
              <a:rPr lang="fr-CH" dirty="0">
                <a:solidFill>
                  <a:srgbClr val="C70000"/>
                </a:solidFill>
              </a:rPr>
              <a:t>))</a:t>
            </a:r>
            <a:r>
              <a:rPr lang="fr-CH" dirty="0">
                <a:solidFill>
                  <a:srgbClr val="000000"/>
                </a:solidFill>
              </a:rPr>
              <a:t> </a:t>
            </a:r>
            <a:r>
              <a:rPr lang="fr-CH" b="1" dirty="0" err="1">
                <a:solidFill>
                  <a:srgbClr val="000000"/>
                </a:solidFill>
              </a:rPr>
              <a:t>then</a:t>
            </a:r>
            <a:r>
              <a:rPr lang="fr-CH" dirty="0">
                <a:solidFill>
                  <a:srgbClr val="000000"/>
                </a:solidFill>
              </a:rPr>
              <a:t> </a:t>
            </a:r>
          </a:p>
          <a:p>
            <a:pPr marL="457200" indent="-457200" eaLnBrk="0" hangingPunct="0">
              <a:buClr>
                <a:schemeClr val="tx1"/>
              </a:buClr>
              <a:buFont typeface="Arial" charset="0"/>
              <a:buAutoNum type="arabicPeriod"/>
            </a:pPr>
            <a:r>
              <a:rPr lang="fr-CH" dirty="0">
                <a:solidFill>
                  <a:srgbClr val="000000"/>
                </a:solidFill>
              </a:rPr>
              <a:t> 	        v := v’</a:t>
            </a:r>
          </a:p>
          <a:p>
            <a:pPr marL="457200" indent="-457200" eaLnBrk="0" hangingPunct="0">
              <a:buClr>
                <a:schemeClr val="tx1"/>
              </a:buClr>
              <a:buFont typeface="Arial" charset="0"/>
              <a:buAutoNum type="arabicPeriod"/>
            </a:pPr>
            <a:r>
              <a:rPr lang="fr-CH" dirty="0">
                <a:solidFill>
                  <a:srgbClr val="000000"/>
                </a:solidFill>
              </a:rPr>
              <a:t> 	        </a:t>
            </a:r>
            <a:r>
              <a:rPr lang="fr-CH" dirty="0" err="1">
                <a:solidFill>
                  <a:srgbClr val="000000"/>
                </a:solidFill>
              </a:rPr>
              <a:t>ts</a:t>
            </a:r>
            <a:r>
              <a:rPr lang="fr-CH" dirty="0">
                <a:solidFill>
                  <a:srgbClr val="000000"/>
                </a:solidFill>
              </a:rPr>
              <a:t> := </a:t>
            </a:r>
            <a:r>
              <a:rPr lang="fr-CH" dirty="0" err="1">
                <a:solidFill>
                  <a:srgbClr val="000000"/>
                </a:solidFill>
              </a:rPr>
              <a:t>ts</a:t>
            </a:r>
            <a:r>
              <a:rPr lang="fr-CH" dirty="0">
                <a:solidFill>
                  <a:srgbClr val="000000"/>
                </a:solidFill>
              </a:rPr>
              <a:t>’</a:t>
            </a:r>
          </a:p>
          <a:p>
            <a:pPr marL="457200" indent="-457200" eaLnBrk="0" hangingPunct="0">
              <a:buClr>
                <a:schemeClr val="tx1"/>
              </a:buClr>
              <a:buFont typeface="Arial" charset="0"/>
              <a:buAutoNum type="arabicPeriod"/>
            </a:pPr>
            <a:r>
              <a:rPr lang="fr-CH" dirty="0">
                <a:solidFill>
                  <a:srgbClr val="000000"/>
                </a:solidFill>
              </a:rPr>
              <a:t>              </a:t>
            </a:r>
            <a:r>
              <a:rPr lang="fr-CH" dirty="0" err="1">
                <a:solidFill>
                  <a:srgbClr val="990000"/>
                </a:solidFill>
              </a:rPr>
              <a:t>sig</a:t>
            </a:r>
            <a:r>
              <a:rPr lang="fr-CH" dirty="0">
                <a:solidFill>
                  <a:srgbClr val="990000"/>
                </a:solidFill>
              </a:rPr>
              <a:t> := </a:t>
            </a:r>
            <a:r>
              <a:rPr lang="fr-CH" dirty="0" err="1">
                <a:solidFill>
                  <a:srgbClr val="990000"/>
                </a:solidFill>
              </a:rPr>
              <a:t>sig</a:t>
            </a:r>
            <a:r>
              <a:rPr lang="fr-CH" dirty="0">
                <a:solidFill>
                  <a:srgbClr val="990000"/>
                </a:solidFill>
              </a:rPr>
              <a:t>’</a:t>
            </a:r>
          </a:p>
          <a:p>
            <a:pPr marL="457200" indent="-457200" eaLnBrk="0" hangingPunct="0">
              <a:buClr>
                <a:schemeClr val="tx1"/>
              </a:buClr>
              <a:buFont typeface="Arial" charset="0"/>
              <a:buAutoNum type="arabicPeriod" startAt="6"/>
            </a:pPr>
            <a:r>
              <a:rPr lang="fr-CH" dirty="0">
                <a:solidFill>
                  <a:srgbClr val="000000"/>
                </a:solidFill>
              </a:rPr>
              <a:t>     </a:t>
            </a:r>
            <a:r>
              <a:rPr lang="fr-CH" dirty="0" err="1">
                <a:solidFill>
                  <a:srgbClr val="000000"/>
                </a:solidFill>
              </a:rPr>
              <a:t>send</a:t>
            </a:r>
            <a:r>
              <a:rPr lang="fr-CH" dirty="0">
                <a:solidFill>
                  <a:srgbClr val="000000"/>
                </a:solidFill>
              </a:rPr>
              <a:t> [</a:t>
            </a:r>
            <a:r>
              <a:rPr lang="fr-CH" b="1" dirty="0">
                <a:solidFill>
                  <a:srgbClr val="000000"/>
                </a:solidFill>
              </a:rPr>
              <a:t>ACK</a:t>
            </a:r>
            <a:r>
              <a:rPr lang="fr-CH" dirty="0">
                <a:solidFill>
                  <a:srgbClr val="000000"/>
                </a:solidFill>
              </a:rPr>
              <a:t>, </a:t>
            </a:r>
            <a:r>
              <a:rPr lang="fr-CH" dirty="0" err="1">
                <a:solidFill>
                  <a:srgbClr val="000000"/>
                </a:solidFill>
              </a:rPr>
              <a:t>rs</a:t>
            </a:r>
            <a:r>
              <a:rPr lang="fr-CH" dirty="0">
                <a:solidFill>
                  <a:srgbClr val="000000"/>
                </a:solidFill>
              </a:rPr>
              <a:t>’] to c</a:t>
            </a:r>
          </a:p>
        </p:txBody>
      </p:sp>
      <p:sp>
        <p:nvSpPr>
          <p:cNvPr id="483332" name="AutoShape 4"/>
          <p:cNvSpPr>
            <a:spLocks noChangeArrowheads="1"/>
          </p:cNvSpPr>
          <p:nvPr/>
        </p:nvSpPr>
        <p:spPr bwMode="auto">
          <a:xfrm>
            <a:off x="702735" y="746321"/>
            <a:ext cx="4127500" cy="2799775"/>
          </a:xfrm>
          <a:prstGeom prst="roundRect">
            <a:avLst>
              <a:gd name="adj" fmla="val 16667"/>
            </a:avLst>
          </a:prstGeom>
          <a:solidFill>
            <a:schemeClr val="accent1"/>
          </a:solidFill>
          <a:ln w="9525">
            <a:solidFill>
              <a:schemeClr val="tx1"/>
            </a:solidFill>
            <a:miter lim="800000"/>
            <a:headEnd/>
            <a:tailEnd/>
          </a:ln>
          <a:effectLst/>
        </p:spPr>
        <p:txBody>
          <a:bodyPr lIns="92075" tIns="46038" rIns="92075" bIns="46038" anchor="ctr">
            <a:spAutoFit/>
          </a:bodyPr>
          <a:lstStyle/>
          <a:p>
            <a:pPr marL="457200" indent="-457200" eaLnBrk="0" hangingPunct="0">
              <a:buClr>
                <a:schemeClr val="tx1"/>
              </a:buClr>
            </a:pPr>
            <a:r>
              <a:rPr lang="fr-CH" b="1" dirty="0" err="1">
                <a:solidFill>
                  <a:srgbClr val="000000"/>
                </a:solidFill>
              </a:rPr>
              <a:t>write</a:t>
            </a:r>
            <a:r>
              <a:rPr lang="fr-CH" dirty="0">
                <a:solidFill>
                  <a:srgbClr val="000000"/>
                </a:solidFill>
              </a:rPr>
              <a:t>(v) </a:t>
            </a:r>
            <a:r>
              <a:rPr lang="fr-CH" dirty="0" err="1">
                <a:solidFill>
                  <a:srgbClr val="000000"/>
                </a:solidFill>
              </a:rPr>
              <a:t>at</a:t>
            </a:r>
            <a:r>
              <a:rPr lang="fr-CH" dirty="0">
                <a:solidFill>
                  <a:srgbClr val="000000"/>
                </a:solidFill>
              </a:rPr>
              <a:t> </a:t>
            </a:r>
            <a:r>
              <a:rPr lang="fr-CH" dirty="0" err="1">
                <a:solidFill>
                  <a:srgbClr val="000000"/>
                </a:solidFill>
              </a:rPr>
              <a:t>writer</a:t>
            </a:r>
            <a:r>
              <a:rPr lang="fr-CH" dirty="0">
                <a:solidFill>
                  <a:srgbClr val="000000"/>
                </a:solidFill>
              </a:rPr>
              <a:t> w</a:t>
            </a:r>
            <a:endParaRPr lang="fr-CH" dirty="0">
              <a:solidFill>
                <a:srgbClr val="000000"/>
              </a:solidFill>
              <a:sym typeface="Symbol" pitchFamily="18" charset="2"/>
            </a:endParaRPr>
          </a:p>
          <a:p>
            <a:pPr marL="457200" indent="-457200" eaLnBrk="0" hangingPunct="0">
              <a:buClr>
                <a:schemeClr val="tx1"/>
              </a:buClr>
            </a:pPr>
            <a:r>
              <a:rPr lang="fr-CH" dirty="0">
                <a:solidFill>
                  <a:srgbClr val="000000"/>
                </a:solidFill>
              </a:rPr>
              <a:t>1. 	</a:t>
            </a:r>
            <a:r>
              <a:rPr lang="fr-CH" dirty="0" err="1">
                <a:solidFill>
                  <a:srgbClr val="000000"/>
                </a:solidFill>
              </a:rPr>
              <a:t>ts</a:t>
            </a:r>
            <a:r>
              <a:rPr lang="fr-CH" dirty="0">
                <a:solidFill>
                  <a:srgbClr val="000000"/>
                </a:solidFill>
              </a:rPr>
              <a:t> := </a:t>
            </a:r>
            <a:r>
              <a:rPr lang="fr-CH" dirty="0" err="1">
                <a:solidFill>
                  <a:srgbClr val="000000"/>
                </a:solidFill>
              </a:rPr>
              <a:t>ts</a:t>
            </a:r>
            <a:r>
              <a:rPr lang="fr-CH" dirty="0">
                <a:solidFill>
                  <a:srgbClr val="000000"/>
                </a:solidFill>
              </a:rPr>
              <a:t> + 1</a:t>
            </a:r>
          </a:p>
          <a:p>
            <a:pPr marL="457200" indent="-457200" eaLnBrk="0" hangingPunct="0">
              <a:buClr>
                <a:schemeClr val="tx1"/>
              </a:buClr>
            </a:pPr>
            <a:r>
              <a:rPr lang="fr-CH" dirty="0">
                <a:solidFill>
                  <a:srgbClr val="C70000"/>
                </a:solidFill>
              </a:rPr>
              <a:t>2. 	</a:t>
            </a:r>
            <a:r>
              <a:rPr lang="fr-CH" dirty="0" err="1">
                <a:solidFill>
                  <a:srgbClr val="C70000"/>
                </a:solidFill>
              </a:rPr>
              <a:t>sig</a:t>
            </a:r>
            <a:r>
              <a:rPr lang="fr-CH" dirty="0">
                <a:solidFill>
                  <a:srgbClr val="C70000"/>
                </a:solidFill>
              </a:rPr>
              <a:t> := </a:t>
            </a:r>
            <a:r>
              <a:rPr lang="fr-CH" dirty="0" err="1">
                <a:solidFill>
                  <a:srgbClr val="C70000"/>
                </a:solidFill>
              </a:rPr>
              <a:t>Sign</a:t>
            </a:r>
            <a:r>
              <a:rPr lang="fr-CH" dirty="0">
                <a:solidFill>
                  <a:srgbClr val="C70000"/>
                </a:solidFill>
              </a:rPr>
              <a:t>(</a:t>
            </a:r>
            <a:r>
              <a:rPr lang="fr-CH" dirty="0" err="1">
                <a:solidFill>
                  <a:srgbClr val="C70000"/>
                </a:solidFill>
              </a:rPr>
              <a:t>ts,v</a:t>
            </a:r>
            <a:r>
              <a:rPr lang="fr-CH" dirty="0">
                <a:solidFill>
                  <a:srgbClr val="C70000"/>
                </a:solidFill>
              </a:rPr>
              <a:t>)</a:t>
            </a:r>
          </a:p>
          <a:p>
            <a:pPr marL="457200" indent="-457200" eaLnBrk="0" hangingPunct="0">
              <a:buClr>
                <a:schemeClr val="tx1"/>
              </a:buClr>
            </a:pPr>
            <a:r>
              <a:rPr lang="fr-CH" dirty="0">
                <a:solidFill>
                  <a:srgbClr val="000000"/>
                </a:solidFill>
              </a:rPr>
              <a:t>3. 	</a:t>
            </a:r>
            <a:r>
              <a:rPr lang="fr-CH" dirty="0" err="1">
                <a:solidFill>
                  <a:srgbClr val="000000"/>
                </a:solidFill>
              </a:rPr>
              <a:t>send</a:t>
            </a:r>
            <a:r>
              <a:rPr lang="fr-CH" dirty="0">
                <a:solidFill>
                  <a:srgbClr val="000000"/>
                </a:solidFill>
              </a:rPr>
              <a:t> [</a:t>
            </a:r>
            <a:r>
              <a:rPr lang="fr-CH" b="1" dirty="0">
                <a:solidFill>
                  <a:srgbClr val="000000"/>
                </a:solidFill>
              </a:rPr>
              <a:t>W</a:t>
            </a:r>
            <a:r>
              <a:rPr lang="fr-CH" dirty="0">
                <a:solidFill>
                  <a:srgbClr val="000000"/>
                </a:solidFill>
              </a:rPr>
              <a:t>, </a:t>
            </a:r>
            <a:r>
              <a:rPr lang="fr-CH" dirty="0" err="1">
                <a:solidFill>
                  <a:srgbClr val="000000"/>
                </a:solidFill>
              </a:rPr>
              <a:t>ts</a:t>
            </a:r>
            <a:r>
              <a:rPr lang="fr-CH" dirty="0">
                <a:solidFill>
                  <a:srgbClr val="000000"/>
                </a:solidFill>
              </a:rPr>
              <a:t>, </a:t>
            </a:r>
            <a:r>
              <a:rPr lang="fr-CH" dirty="0" err="1">
                <a:solidFill>
                  <a:srgbClr val="000000"/>
                </a:solidFill>
              </a:rPr>
              <a:t>ts</a:t>
            </a:r>
            <a:r>
              <a:rPr lang="fr-CH" dirty="0">
                <a:solidFill>
                  <a:srgbClr val="000000"/>
                </a:solidFill>
              </a:rPr>
              <a:t>, v, </a:t>
            </a:r>
            <a:r>
              <a:rPr lang="fr-CH" dirty="0" err="1">
                <a:solidFill>
                  <a:srgbClr val="990000"/>
                </a:solidFill>
              </a:rPr>
              <a:t>sig</a:t>
            </a:r>
            <a:r>
              <a:rPr lang="fr-CH" dirty="0">
                <a:solidFill>
                  <a:srgbClr val="000000"/>
                </a:solidFill>
              </a:rPr>
              <a:t>] to </a:t>
            </a:r>
            <a:r>
              <a:rPr lang="fr-CH" b="1" dirty="0">
                <a:solidFill>
                  <a:srgbClr val="000000"/>
                </a:solidFill>
              </a:rPr>
              <a:t>all </a:t>
            </a:r>
            <a:r>
              <a:rPr lang="fr-CH" b="1" dirty="0" err="1">
                <a:solidFill>
                  <a:srgbClr val="000000"/>
                </a:solidFill>
              </a:rPr>
              <a:t>replicas</a:t>
            </a:r>
            <a:endParaRPr lang="fr-CH" dirty="0">
              <a:solidFill>
                <a:srgbClr val="000000"/>
              </a:solidFill>
            </a:endParaRPr>
          </a:p>
          <a:p>
            <a:pPr marL="457200" indent="-457200" eaLnBrk="0" hangingPunct="0">
              <a:buClr>
                <a:schemeClr val="tx1"/>
              </a:buClr>
            </a:pPr>
            <a:r>
              <a:rPr lang="fr-CH" dirty="0">
                <a:solidFill>
                  <a:srgbClr val="000000"/>
                </a:solidFill>
              </a:rPr>
              <a:t>4. 	</a:t>
            </a:r>
            <a:r>
              <a:rPr lang="fr-CH" dirty="0" err="1">
                <a:solidFill>
                  <a:srgbClr val="000000"/>
                </a:solidFill>
              </a:rPr>
              <a:t>wait</a:t>
            </a:r>
            <a:r>
              <a:rPr lang="fr-CH" dirty="0">
                <a:solidFill>
                  <a:srgbClr val="000000"/>
                </a:solidFill>
              </a:rPr>
              <a:t> for </a:t>
            </a:r>
            <a:r>
              <a:rPr lang="fr-CH" dirty="0">
                <a:solidFill>
                  <a:schemeClr val="tx1"/>
                </a:solidFill>
              </a:rPr>
              <a:t>S-t</a:t>
            </a:r>
            <a:r>
              <a:rPr lang="fr-CH" dirty="0">
                <a:solidFill>
                  <a:srgbClr val="000000"/>
                </a:solidFill>
              </a:rPr>
              <a:t> of si:</a:t>
            </a:r>
          </a:p>
          <a:p>
            <a:pPr marL="457200" indent="-457200" eaLnBrk="0" hangingPunct="0">
              <a:buClr>
                <a:schemeClr val="tx1"/>
              </a:buClr>
            </a:pPr>
            <a:r>
              <a:rPr lang="fr-CH" dirty="0">
                <a:solidFill>
                  <a:srgbClr val="000000"/>
                </a:solidFill>
              </a:rPr>
              <a:t>5. 	 	</a:t>
            </a:r>
            <a:r>
              <a:rPr lang="fr-CH" dirty="0" err="1">
                <a:solidFill>
                  <a:srgbClr val="000000"/>
                </a:solidFill>
              </a:rPr>
              <a:t>receive</a:t>
            </a:r>
            <a:r>
              <a:rPr lang="fr-CH" dirty="0">
                <a:solidFill>
                  <a:srgbClr val="000000"/>
                </a:solidFill>
              </a:rPr>
              <a:t> [</a:t>
            </a:r>
            <a:r>
              <a:rPr lang="fr-CH" b="1" dirty="0">
                <a:solidFill>
                  <a:srgbClr val="000000"/>
                </a:solidFill>
              </a:rPr>
              <a:t>ACK</a:t>
            </a:r>
            <a:r>
              <a:rPr lang="fr-CH" dirty="0">
                <a:solidFill>
                  <a:srgbClr val="000000"/>
                </a:solidFill>
              </a:rPr>
              <a:t>, </a:t>
            </a:r>
            <a:r>
              <a:rPr lang="fr-CH" dirty="0" err="1">
                <a:solidFill>
                  <a:srgbClr val="000000"/>
                </a:solidFill>
              </a:rPr>
              <a:t>ts</a:t>
            </a:r>
            <a:r>
              <a:rPr lang="fr-CH" dirty="0">
                <a:solidFill>
                  <a:srgbClr val="000000"/>
                </a:solidFill>
              </a:rPr>
              <a:t>]</a:t>
            </a:r>
          </a:p>
          <a:p>
            <a:pPr marL="457200" indent="-457200" eaLnBrk="0" hangingPunct="0">
              <a:buClr>
                <a:schemeClr val="tx1"/>
              </a:buClr>
            </a:pPr>
            <a:r>
              <a:rPr lang="fr-CH" dirty="0">
                <a:solidFill>
                  <a:srgbClr val="000000"/>
                </a:solidFill>
              </a:rPr>
              <a:t>6. 	Return (OK)</a:t>
            </a:r>
            <a:endParaRPr lang="en-US" dirty="0">
              <a:solidFill>
                <a:srgbClr val="000000"/>
              </a:solidFill>
            </a:endParaRPr>
          </a:p>
        </p:txBody>
      </p:sp>
      <p:sp>
        <p:nvSpPr>
          <p:cNvPr id="483333" name="AutoShape 5"/>
          <p:cNvSpPr>
            <a:spLocks noChangeArrowheads="1"/>
          </p:cNvSpPr>
          <p:nvPr/>
        </p:nvSpPr>
        <p:spPr bwMode="auto">
          <a:xfrm>
            <a:off x="6491819" y="5390658"/>
            <a:ext cx="3962400" cy="1451320"/>
          </a:xfrm>
          <a:prstGeom prst="roundRect">
            <a:avLst>
              <a:gd name="adj" fmla="val 16667"/>
            </a:avLst>
          </a:prstGeom>
          <a:solidFill>
            <a:schemeClr val="bg1"/>
          </a:solidFill>
          <a:ln w="9525">
            <a:solidFill>
              <a:schemeClr val="tx1"/>
            </a:solidFill>
            <a:miter lim="800000"/>
            <a:headEnd/>
            <a:tailEnd/>
          </a:ln>
          <a:effectLst/>
        </p:spPr>
        <p:txBody>
          <a:bodyPr lIns="92075" tIns="46038" rIns="92075" bIns="46038" anchor="ctr">
            <a:spAutoFit/>
          </a:bodyPr>
          <a:lstStyle/>
          <a:p>
            <a:pPr marL="457200" indent="-457200" eaLnBrk="0" hangingPunct="0">
              <a:buClr>
                <a:schemeClr val="tx1"/>
              </a:buClr>
            </a:pPr>
            <a:r>
              <a:rPr lang="fr-CH" dirty="0" err="1">
                <a:solidFill>
                  <a:srgbClr val="000000"/>
                </a:solidFill>
              </a:rPr>
              <a:t>At</a:t>
            </a:r>
            <a:r>
              <a:rPr lang="fr-CH" dirty="0">
                <a:solidFill>
                  <a:srgbClr val="000000"/>
                </a:solidFill>
              </a:rPr>
              <a:t> </a:t>
            </a:r>
            <a:r>
              <a:rPr lang="fr-CH" dirty="0" err="1">
                <a:solidFill>
                  <a:srgbClr val="000000"/>
                </a:solidFill>
              </a:rPr>
              <a:t>replica</a:t>
            </a:r>
            <a:r>
              <a:rPr lang="fr-CH" dirty="0">
                <a:solidFill>
                  <a:srgbClr val="000000"/>
                </a:solidFill>
              </a:rPr>
              <a:t> ri:</a:t>
            </a:r>
          </a:p>
          <a:p>
            <a:pPr marL="457200" indent="-457200" eaLnBrk="0" hangingPunct="0">
              <a:buClr>
                <a:schemeClr val="tx1"/>
              </a:buClr>
              <a:buFont typeface="Arial" charset="0"/>
              <a:buAutoNum type="arabicPeriod"/>
            </a:pPr>
            <a:r>
              <a:rPr lang="fr-CH" dirty="0">
                <a:solidFill>
                  <a:srgbClr val="000000"/>
                </a:solidFill>
              </a:rPr>
              <a:t>On </a:t>
            </a:r>
            <a:r>
              <a:rPr lang="fr-CH" dirty="0" err="1">
                <a:solidFill>
                  <a:srgbClr val="000000"/>
                </a:solidFill>
              </a:rPr>
              <a:t>receive</a:t>
            </a:r>
            <a:r>
              <a:rPr lang="fr-CH" dirty="0">
                <a:solidFill>
                  <a:srgbClr val="000000"/>
                </a:solidFill>
              </a:rPr>
              <a:t> [</a:t>
            </a:r>
            <a:r>
              <a:rPr lang="fr-CH" b="1" dirty="0">
                <a:solidFill>
                  <a:srgbClr val="000000"/>
                </a:solidFill>
              </a:rPr>
              <a:t>R</a:t>
            </a:r>
            <a:r>
              <a:rPr lang="fr-CH" dirty="0">
                <a:solidFill>
                  <a:srgbClr val="000000"/>
                </a:solidFill>
              </a:rPr>
              <a:t>, </a:t>
            </a:r>
            <a:r>
              <a:rPr lang="fr-CH" dirty="0" err="1">
                <a:solidFill>
                  <a:srgbClr val="000000"/>
                </a:solidFill>
              </a:rPr>
              <a:t>rs</a:t>
            </a:r>
            <a:r>
              <a:rPr lang="fr-CH" dirty="0">
                <a:solidFill>
                  <a:srgbClr val="000000"/>
                </a:solidFill>
              </a:rPr>
              <a:t>’] </a:t>
            </a:r>
            <a:r>
              <a:rPr lang="fr-CH" dirty="0" err="1">
                <a:solidFill>
                  <a:srgbClr val="000000"/>
                </a:solidFill>
              </a:rPr>
              <a:t>from</a:t>
            </a:r>
            <a:r>
              <a:rPr lang="fr-CH" dirty="0">
                <a:solidFill>
                  <a:srgbClr val="000000"/>
                </a:solidFill>
              </a:rPr>
              <a:t> c:</a:t>
            </a:r>
          </a:p>
          <a:p>
            <a:pPr marL="457200" indent="-457200" eaLnBrk="0" hangingPunct="0">
              <a:buClr>
                <a:schemeClr val="tx1"/>
              </a:buClr>
              <a:buFont typeface="Arial" charset="0"/>
              <a:buAutoNum type="arabicPeriod"/>
            </a:pPr>
            <a:r>
              <a:rPr lang="fr-CH" dirty="0">
                <a:solidFill>
                  <a:srgbClr val="000000"/>
                </a:solidFill>
              </a:rPr>
              <a:t>  	</a:t>
            </a:r>
            <a:r>
              <a:rPr lang="fr-CH" dirty="0" err="1">
                <a:solidFill>
                  <a:srgbClr val="000000"/>
                </a:solidFill>
              </a:rPr>
              <a:t>send</a:t>
            </a:r>
            <a:r>
              <a:rPr lang="fr-CH" dirty="0">
                <a:solidFill>
                  <a:srgbClr val="000000"/>
                </a:solidFill>
              </a:rPr>
              <a:t> [</a:t>
            </a:r>
            <a:r>
              <a:rPr lang="fr-CH" b="1" dirty="0">
                <a:solidFill>
                  <a:srgbClr val="000000"/>
                </a:solidFill>
              </a:rPr>
              <a:t>R</a:t>
            </a:r>
            <a:r>
              <a:rPr lang="fr-CH" dirty="0">
                <a:solidFill>
                  <a:srgbClr val="000000"/>
                </a:solidFill>
              </a:rPr>
              <a:t>, </a:t>
            </a:r>
            <a:r>
              <a:rPr lang="fr-CH" dirty="0" err="1">
                <a:solidFill>
                  <a:srgbClr val="000000"/>
                </a:solidFill>
              </a:rPr>
              <a:t>rs</a:t>
            </a:r>
            <a:r>
              <a:rPr lang="fr-CH" dirty="0">
                <a:solidFill>
                  <a:srgbClr val="000000"/>
                </a:solidFill>
              </a:rPr>
              <a:t>’, </a:t>
            </a:r>
            <a:r>
              <a:rPr lang="fr-CH" dirty="0" err="1">
                <a:solidFill>
                  <a:srgbClr val="000000"/>
                </a:solidFill>
              </a:rPr>
              <a:t>ts</a:t>
            </a:r>
            <a:r>
              <a:rPr lang="fr-CH" dirty="0">
                <a:solidFill>
                  <a:srgbClr val="000000"/>
                </a:solidFill>
              </a:rPr>
              <a:t>, v, </a:t>
            </a:r>
            <a:r>
              <a:rPr lang="fr-CH" dirty="0" err="1">
                <a:solidFill>
                  <a:srgbClr val="C70000"/>
                </a:solidFill>
              </a:rPr>
              <a:t>sig</a:t>
            </a:r>
            <a:r>
              <a:rPr lang="fr-CH" dirty="0">
                <a:solidFill>
                  <a:srgbClr val="000000"/>
                </a:solidFill>
              </a:rPr>
              <a:t>] to c</a:t>
            </a:r>
          </a:p>
        </p:txBody>
      </p:sp>
      <p:sp>
        <p:nvSpPr>
          <p:cNvPr id="483335" name="AutoShape 7"/>
          <p:cNvSpPr>
            <a:spLocks noChangeArrowheads="1"/>
          </p:cNvSpPr>
          <p:nvPr/>
        </p:nvSpPr>
        <p:spPr bwMode="auto">
          <a:xfrm>
            <a:off x="6096001" y="113735"/>
            <a:ext cx="4914899" cy="5114468"/>
          </a:xfrm>
          <a:prstGeom prst="roundRect">
            <a:avLst>
              <a:gd name="adj" fmla="val 16667"/>
            </a:avLst>
          </a:prstGeom>
          <a:solidFill>
            <a:schemeClr val="bg1"/>
          </a:solidFill>
          <a:ln w="9525">
            <a:solidFill>
              <a:schemeClr val="tx1"/>
            </a:solidFill>
            <a:miter lim="800000"/>
            <a:headEnd/>
            <a:tailEnd/>
          </a:ln>
          <a:effectLst/>
        </p:spPr>
        <p:txBody>
          <a:bodyPr wrap="square" lIns="92075" tIns="46038" rIns="92075" bIns="46038" anchor="ctr">
            <a:spAutoFit/>
          </a:bodyPr>
          <a:lstStyle/>
          <a:p>
            <a:pPr marL="457200" indent="-457200" eaLnBrk="0" hangingPunct="0">
              <a:buClr>
                <a:schemeClr val="tx1"/>
              </a:buClr>
            </a:pPr>
            <a:r>
              <a:rPr lang="fr-CH" b="1" dirty="0" err="1">
                <a:solidFill>
                  <a:srgbClr val="000000"/>
                </a:solidFill>
              </a:rPr>
              <a:t>read</a:t>
            </a:r>
            <a:r>
              <a:rPr lang="fr-CH" dirty="0">
                <a:solidFill>
                  <a:srgbClr val="000000"/>
                </a:solidFill>
              </a:rPr>
              <a:t>() </a:t>
            </a:r>
            <a:r>
              <a:rPr lang="fr-CH" dirty="0" err="1">
                <a:solidFill>
                  <a:srgbClr val="000000"/>
                </a:solidFill>
              </a:rPr>
              <a:t>at</a:t>
            </a:r>
            <a:r>
              <a:rPr lang="fr-CH" dirty="0">
                <a:solidFill>
                  <a:srgbClr val="000000"/>
                </a:solidFill>
              </a:rPr>
              <a:t> </a:t>
            </a:r>
            <a:r>
              <a:rPr lang="fr-CH" dirty="0" err="1">
                <a:solidFill>
                  <a:srgbClr val="000000"/>
                </a:solidFill>
              </a:rPr>
              <a:t>reader</a:t>
            </a:r>
            <a:r>
              <a:rPr lang="fr-CH" dirty="0">
                <a:solidFill>
                  <a:srgbClr val="000000"/>
                </a:solidFill>
              </a:rPr>
              <a:t> ri, i</a:t>
            </a:r>
            <a:r>
              <a:rPr lang="fr-CH" dirty="0">
                <a:solidFill>
                  <a:srgbClr val="000000"/>
                </a:solidFill>
                <a:sym typeface="Symbol" pitchFamily="18" charset="2"/>
              </a:rPr>
              <a:t>1..R</a:t>
            </a:r>
            <a:endParaRPr lang="fr-CH" dirty="0">
              <a:solidFill>
                <a:srgbClr val="000000"/>
              </a:solidFill>
            </a:endParaRPr>
          </a:p>
          <a:p>
            <a:pPr marL="457200" indent="-457200" eaLnBrk="0" hangingPunct="0">
              <a:buClr>
                <a:schemeClr val="tx1"/>
              </a:buClr>
              <a:buFont typeface="Arial" charset="0"/>
              <a:buAutoNum type="arabicPeriod"/>
            </a:pPr>
            <a:r>
              <a:rPr lang="fr-CH" dirty="0" err="1">
                <a:solidFill>
                  <a:srgbClr val="000000"/>
                </a:solidFill>
              </a:rPr>
              <a:t>rs</a:t>
            </a:r>
            <a:r>
              <a:rPr lang="fr-CH" dirty="0">
                <a:solidFill>
                  <a:srgbClr val="000000"/>
                </a:solidFill>
              </a:rPr>
              <a:t> := </a:t>
            </a:r>
            <a:r>
              <a:rPr lang="fr-CH" dirty="0" err="1">
                <a:solidFill>
                  <a:srgbClr val="000000"/>
                </a:solidFill>
              </a:rPr>
              <a:t>rs</a:t>
            </a:r>
            <a:r>
              <a:rPr lang="fr-CH" dirty="0">
                <a:solidFill>
                  <a:srgbClr val="000000"/>
                </a:solidFill>
              </a:rPr>
              <a:t> + 1</a:t>
            </a:r>
          </a:p>
          <a:p>
            <a:pPr marL="457200" indent="-457200" eaLnBrk="0" hangingPunct="0">
              <a:buClr>
                <a:schemeClr val="tx1"/>
              </a:buClr>
              <a:buFont typeface="Arial" charset="0"/>
              <a:buAutoNum type="arabicPeriod"/>
            </a:pPr>
            <a:r>
              <a:rPr lang="fr-CH" dirty="0" err="1">
                <a:solidFill>
                  <a:srgbClr val="000000"/>
                </a:solidFill>
              </a:rPr>
              <a:t>send</a:t>
            </a:r>
            <a:r>
              <a:rPr lang="fr-CH" dirty="0">
                <a:solidFill>
                  <a:srgbClr val="000000"/>
                </a:solidFill>
              </a:rPr>
              <a:t> [</a:t>
            </a:r>
            <a:r>
              <a:rPr lang="fr-CH" b="1" dirty="0">
                <a:solidFill>
                  <a:srgbClr val="000000"/>
                </a:solidFill>
              </a:rPr>
              <a:t>R</a:t>
            </a:r>
            <a:r>
              <a:rPr lang="fr-CH" dirty="0">
                <a:solidFill>
                  <a:srgbClr val="000000"/>
                </a:solidFill>
              </a:rPr>
              <a:t>, </a:t>
            </a:r>
            <a:r>
              <a:rPr lang="fr-CH" dirty="0" err="1">
                <a:solidFill>
                  <a:srgbClr val="000000"/>
                </a:solidFill>
              </a:rPr>
              <a:t>rs</a:t>
            </a:r>
            <a:r>
              <a:rPr lang="fr-CH" dirty="0">
                <a:solidFill>
                  <a:srgbClr val="000000"/>
                </a:solidFill>
              </a:rPr>
              <a:t>] to </a:t>
            </a:r>
            <a:r>
              <a:rPr lang="fr-CH" b="1" dirty="0">
                <a:solidFill>
                  <a:srgbClr val="000000"/>
                </a:solidFill>
              </a:rPr>
              <a:t>all </a:t>
            </a:r>
            <a:r>
              <a:rPr lang="fr-CH" b="1" dirty="0" err="1">
                <a:solidFill>
                  <a:srgbClr val="000000"/>
                </a:solidFill>
              </a:rPr>
              <a:t>replicas</a:t>
            </a:r>
            <a:endParaRPr lang="fr-CH" dirty="0">
              <a:solidFill>
                <a:srgbClr val="000000"/>
              </a:solidFill>
            </a:endParaRPr>
          </a:p>
          <a:p>
            <a:pPr marL="457200" indent="-457200" eaLnBrk="0" hangingPunct="0">
              <a:buClr>
                <a:schemeClr val="tx1"/>
              </a:buClr>
              <a:buFont typeface="Arial" charset="0"/>
              <a:buAutoNum type="arabicPeriod"/>
            </a:pPr>
            <a:r>
              <a:rPr lang="fr-CH" dirty="0" err="1">
                <a:solidFill>
                  <a:srgbClr val="000000"/>
                </a:solidFill>
              </a:rPr>
              <a:t>wait</a:t>
            </a:r>
            <a:r>
              <a:rPr lang="fr-CH" dirty="0">
                <a:solidFill>
                  <a:srgbClr val="000000"/>
                </a:solidFill>
              </a:rPr>
              <a:t> for </a:t>
            </a:r>
            <a:r>
              <a:rPr lang="fr-CH" dirty="0">
                <a:solidFill>
                  <a:schemeClr val="tx1"/>
                </a:solidFill>
              </a:rPr>
              <a:t>S-t</a:t>
            </a:r>
            <a:r>
              <a:rPr lang="fr-CH" dirty="0">
                <a:solidFill>
                  <a:srgbClr val="000000"/>
                </a:solidFill>
              </a:rPr>
              <a:t> of si:</a:t>
            </a:r>
          </a:p>
          <a:p>
            <a:pPr marL="457200" indent="-457200" eaLnBrk="0" hangingPunct="0">
              <a:buClr>
                <a:schemeClr val="tx1"/>
              </a:buClr>
              <a:buFont typeface="Arial" charset="0"/>
              <a:buAutoNum type="arabicPeriod"/>
            </a:pPr>
            <a:r>
              <a:rPr lang="fr-CH" dirty="0">
                <a:solidFill>
                  <a:srgbClr val="000000"/>
                </a:solidFill>
              </a:rPr>
              <a:t> 	</a:t>
            </a:r>
            <a:r>
              <a:rPr lang="fr-CH" dirty="0" err="1">
                <a:solidFill>
                  <a:srgbClr val="000000"/>
                </a:solidFill>
              </a:rPr>
              <a:t>receive</a:t>
            </a:r>
            <a:r>
              <a:rPr lang="fr-CH" dirty="0">
                <a:solidFill>
                  <a:srgbClr val="000000"/>
                </a:solidFill>
              </a:rPr>
              <a:t> [</a:t>
            </a:r>
            <a:r>
              <a:rPr lang="fr-CH" b="1" dirty="0">
                <a:solidFill>
                  <a:srgbClr val="000000"/>
                </a:solidFill>
              </a:rPr>
              <a:t>R</a:t>
            </a:r>
            <a:r>
              <a:rPr lang="fr-CH" dirty="0">
                <a:solidFill>
                  <a:srgbClr val="000000"/>
                </a:solidFill>
              </a:rPr>
              <a:t>, </a:t>
            </a:r>
            <a:r>
              <a:rPr lang="fr-CH" dirty="0" err="1">
                <a:solidFill>
                  <a:srgbClr val="000000"/>
                </a:solidFill>
              </a:rPr>
              <a:t>rs</a:t>
            </a:r>
            <a:r>
              <a:rPr lang="fr-CH" dirty="0">
                <a:solidFill>
                  <a:srgbClr val="000000"/>
                </a:solidFill>
              </a:rPr>
              <a:t>, </a:t>
            </a:r>
            <a:r>
              <a:rPr lang="fr-CH" dirty="0" err="1">
                <a:solidFill>
                  <a:srgbClr val="000000"/>
                </a:solidFill>
              </a:rPr>
              <a:t>tsi</a:t>
            </a:r>
            <a:r>
              <a:rPr lang="fr-CH" dirty="0">
                <a:solidFill>
                  <a:srgbClr val="000000"/>
                </a:solidFill>
              </a:rPr>
              <a:t>, vi, </a:t>
            </a:r>
            <a:r>
              <a:rPr lang="fr-CH" dirty="0" err="1">
                <a:solidFill>
                  <a:srgbClr val="C70000"/>
                </a:solidFill>
              </a:rPr>
              <a:t>sigi</a:t>
            </a:r>
            <a:r>
              <a:rPr lang="fr-CH" dirty="0">
                <a:solidFill>
                  <a:srgbClr val="000000"/>
                </a:solidFill>
              </a:rPr>
              <a:t>]</a:t>
            </a:r>
          </a:p>
          <a:p>
            <a:pPr marL="457200" indent="-457200" eaLnBrk="0" hangingPunct="0">
              <a:buClr>
                <a:schemeClr val="tx1"/>
              </a:buClr>
            </a:pPr>
            <a:r>
              <a:rPr lang="fr-CH" dirty="0">
                <a:solidFill>
                  <a:srgbClr val="000000"/>
                </a:solidFill>
              </a:rPr>
              <a:t>5. 		</a:t>
            </a:r>
            <a:r>
              <a:rPr lang="fr-CH" dirty="0">
                <a:solidFill>
                  <a:srgbClr val="990000"/>
                </a:solidFill>
              </a:rPr>
              <a:t>Ver(</a:t>
            </a:r>
            <a:r>
              <a:rPr lang="fr-CH" dirty="0" err="1">
                <a:solidFill>
                  <a:srgbClr val="990000"/>
                </a:solidFill>
              </a:rPr>
              <a:t>sigi</a:t>
            </a:r>
            <a:r>
              <a:rPr lang="fr-CH" dirty="0">
                <a:solidFill>
                  <a:srgbClr val="990000"/>
                </a:solidFill>
              </a:rPr>
              <a:t>, (</a:t>
            </a:r>
            <a:r>
              <a:rPr lang="fr-CH" dirty="0" err="1">
                <a:solidFill>
                  <a:srgbClr val="990000"/>
                </a:solidFill>
              </a:rPr>
              <a:t>tsi</a:t>
            </a:r>
            <a:r>
              <a:rPr lang="fr-CH" dirty="0">
                <a:solidFill>
                  <a:srgbClr val="990000"/>
                </a:solidFill>
              </a:rPr>
              <a:t>, vi))</a:t>
            </a:r>
          </a:p>
          <a:p>
            <a:pPr marL="457200" indent="-457200" eaLnBrk="0" hangingPunct="0">
              <a:buClr>
                <a:schemeClr val="tx1"/>
              </a:buClr>
            </a:pPr>
            <a:r>
              <a:rPr lang="fr-CH" dirty="0">
                <a:solidFill>
                  <a:srgbClr val="000000"/>
                </a:solidFill>
              </a:rPr>
              <a:t>6. 	</a:t>
            </a:r>
            <a:r>
              <a:rPr lang="fr-CH" dirty="0" err="1">
                <a:solidFill>
                  <a:srgbClr val="000000"/>
                </a:solidFill>
              </a:rPr>
              <a:t>ts</a:t>
            </a:r>
            <a:r>
              <a:rPr lang="fr-CH" dirty="0">
                <a:solidFill>
                  <a:srgbClr val="000000"/>
                </a:solidFill>
              </a:rPr>
              <a:t> := </a:t>
            </a:r>
            <a:r>
              <a:rPr lang="fr-CH" dirty="0" err="1">
                <a:solidFill>
                  <a:srgbClr val="000000"/>
                </a:solidFill>
              </a:rPr>
              <a:t>largest</a:t>
            </a:r>
            <a:r>
              <a:rPr lang="fr-CH" dirty="0">
                <a:solidFill>
                  <a:srgbClr val="000000"/>
                </a:solidFill>
              </a:rPr>
              <a:t> </a:t>
            </a:r>
            <a:r>
              <a:rPr lang="fr-CH" dirty="0" err="1">
                <a:solidFill>
                  <a:srgbClr val="000000"/>
                </a:solidFill>
              </a:rPr>
              <a:t>tsi</a:t>
            </a:r>
            <a:endParaRPr lang="fr-CH" dirty="0">
              <a:solidFill>
                <a:srgbClr val="000000"/>
              </a:solidFill>
            </a:endParaRPr>
          </a:p>
          <a:p>
            <a:pPr marL="457200" indent="-457200" eaLnBrk="0" hangingPunct="0">
              <a:buClr>
                <a:schemeClr val="tx1"/>
              </a:buClr>
              <a:buFont typeface="Arial" charset="0"/>
              <a:buAutoNum type="arabicPeriod" startAt="7"/>
            </a:pPr>
            <a:r>
              <a:rPr lang="fr-CH" dirty="0">
                <a:solidFill>
                  <a:srgbClr val="000000"/>
                </a:solidFill>
              </a:rPr>
              <a:t>v := vi </a:t>
            </a:r>
            <a:r>
              <a:rPr lang="fr-CH" dirty="0" err="1">
                <a:solidFill>
                  <a:srgbClr val="000000"/>
                </a:solidFill>
              </a:rPr>
              <a:t>with</a:t>
            </a:r>
            <a:r>
              <a:rPr lang="fr-CH" dirty="0">
                <a:solidFill>
                  <a:srgbClr val="000000"/>
                </a:solidFill>
              </a:rPr>
              <a:t> tag </a:t>
            </a:r>
            <a:r>
              <a:rPr lang="fr-CH" dirty="0" err="1">
                <a:solidFill>
                  <a:srgbClr val="000000"/>
                </a:solidFill>
              </a:rPr>
              <a:t>ts</a:t>
            </a:r>
            <a:endParaRPr lang="fr-CH" dirty="0">
              <a:solidFill>
                <a:srgbClr val="000000"/>
              </a:solidFill>
            </a:endParaRPr>
          </a:p>
          <a:p>
            <a:pPr marL="457200" indent="-457200" eaLnBrk="0" hangingPunct="0">
              <a:buClr>
                <a:schemeClr val="tx1"/>
              </a:buClr>
              <a:buFont typeface="Arial" charset="0"/>
              <a:buAutoNum type="arabicPeriod" startAt="7"/>
            </a:pPr>
            <a:r>
              <a:rPr lang="fr-CH" dirty="0" err="1">
                <a:solidFill>
                  <a:srgbClr val="C70000"/>
                </a:solidFill>
              </a:rPr>
              <a:t>sig</a:t>
            </a:r>
            <a:r>
              <a:rPr lang="fr-CH" dirty="0">
                <a:solidFill>
                  <a:srgbClr val="C70000"/>
                </a:solidFill>
              </a:rPr>
              <a:t> := </a:t>
            </a:r>
            <a:r>
              <a:rPr lang="fr-CH" dirty="0" err="1">
                <a:solidFill>
                  <a:srgbClr val="C70000"/>
                </a:solidFill>
              </a:rPr>
              <a:t>sigj</a:t>
            </a:r>
            <a:r>
              <a:rPr lang="fr-CH" dirty="0">
                <a:solidFill>
                  <a:srgbClr val="C70000"/>
                </a:solidFill>
              </a:rPr>
              <a:t> </a:t>
            </a:r>
            <a:r>
              <a:rPr lang="fr-CH" dirty="0" err="1">
                <a:solidFill>
                  <a:srgbClr val="C70000"/>
                </a:solidFill>
              </a:rPr>
              <a:t>with</a:t>
            </a:r>
            <a:r>
              <a:rPr lang="fr-CH" dirty="0">
                <a:solidFill>
                  <a:srgbClr val="C70000"/>
                </a:solidFill>
              </a:rPr>
              <a:t> tag </a:t>
            </a:r>
            <a:r>
              <a:rPr lang="fr-CH" dirty="0" err="1">
                <a:solidFill>
                  <a:srgbClr val="C70000"/>
                </a:solidFill>
              </a:rPr>
              <a:t>ts</a:t>
            </a:r>
            <a:endParaRPr lang="fr-CH" dirty="0">
              <a:solidFill>
                <a:srgbClr val="C70000"/>
              </a:solidFill>
            </a:endParaRPr>
          </a:p>
          <a:p>
            <a:pPr marL="457200" indent="-457200" eaLnBrk="0" hangingPunct="0">
              <a:buClr>
                <a:schemeClr val="tx1"/>
              </a:buClr>
              <a:buFont typeface="Arial" charset="0"/>
              <a:buAutoNum type="arabicPeriod" startAt="7"/>
            </a:pPr>
            <a:r>
              <a:rPr lang="fr-CH" dirty="0" err="1">
                <a:solidFill>
                  <a:srgbClr val="000000"/>
                </a:solidFill>
              </a:rPr>
              <a:t>rs</a:t>
            </a:r>
            <a:r>
              <a:rPr lang="fr-CH" dirty="0">
                <a:solidFill>
                  <a:srgbClr val="000000"/>
                </a:solidFill>
              </a:rPr>
              <a:t> := </a:t>
            </a:r>
            <a:r>
              <a:rPr lang="fr-CH" dirty="0" err="1">
                <a:solidFill>
                  <a:srgbClr val="000000"/>
                </a:solidFill>
              </a:rPr>
              <a:t>rs</a:t>
            </a:r>
            <a:r>
              <a:rPr lang="fr-CH" dirty="0">
                <a:solidFill>
                  <a:srgbClr val="000000"/>
                </a:solidFill>
              </a:rPr>
              <a:t> + 1</a:t>
            </a:r>
          </a:p>
          <a:p>
            <a:pPr marL="457200" indent="-457200" eaLnBrk="0" hangingPunct="0">
              <a:buClr>
                <a:schemeClr val="tx1"/>
              </a:buClr>
              <a:buFont typeface="Arial" charset="0"/>
              <a:buAutoNum type="arabicPeriod" startAt="7"/>
            </a:pPr>
            <a:r>
              <a:rPr lang="fr-CH" dirty="0" err="1">
                <a:solidFill>
                  <a:srgbClr val="000000"/>
                </a:solidFill>
              </a:rPr>
              <a:t>send</a:t>
            </a:r>
            <a:r>
              <a:rPr lang="fr-CH" dirty="0">
                <a:solidFill>
                  <a:srgbClr val="000000"/>
                </a:solidFill>
              </a:rPr>
              <a:t> [</a:t>
            </a:r>
            <a:r>
              <a:rPr lang="fr-CH" b="1" dirty="0">
                <a:solidFill>
                  <a:srgbClr val="000000"/>
                </a:solidFill>
              </a:rPr>
              <a:t>W</a:t>
            </a:r>
            <a:r>
              <a:rPr lang="fr-CH" dirty="0">
                <a:solidFill>
                  <a:srgbClr val="000000"/>
                </a:solidFill>
              </a:rPr>
              <a:t>, </a:t>
            </a:r>
            <a:r>
              <a:rPr lang="fr-CH" dirty="0" err="1">
                <a:solidFill>
                  <a:srgbClr val="000000"/>
                </a:solidFill>
              </a:rPr>
              <a:t>rs</a:t>
            </a:r>
            <a:r>
              <a:rPr lang="fr-CH" dirty="0">
                <a:solidFill>
                  <a:srgbClr val="000000"/>
                </a:solidFill>
              </a:rPr>
              <a:t>, </a:t>
            </a:r>
            <a:r>
              <a:rPr lang="fr-CH" dirty="0" err="1">
                <a:solidFill>
                  <a:srgbClr val="000000"/>
                </a:solidFill>
              </a:rPr>
              <a:t>ts</a:t>
            </a:r>
            <a:r>
              <a:rPr lang="fr-CH" dirty="0">
                <a:solidFill>
                  <a:srgbClr val="000000"/>
                </a:solidFill>
              </a:rPr>
              <a:t>, </a:t>
            </a:r>
            <a:r>
              <a:rPr lang="fr-CH" dirty="0" err="1">
                <a:solidFill>
                  <a:srgbClr val="000000"/>
                </a:solidFill>
              </a:rPr>
              <a:t>v,</a:t>
            </a:r>
            <a:r>
              <a:rPr lang="fr-CH" dirty="0" err="1">
                <a:solidFill>
                  <a:srgbClr val="C70000"/>
                </a:solidFill>
              </a:rPr>
              <a:t>sig</a:t>
            </a:r>
            <a:r>
              <a:rPr lang="fr-CH" dirty="0">
                <a:solidFill>
                  <a:srgbClr val="000000"/>
                </a:solidFill>
              </a:rPr>
              <a:t>] to </a:t>
            </a:r>
            <a:r>
              <a:rPr lang="fr-CH" b="1" dirty="0">
                <a:solidFill>
                  <a:srgbClr val="000000"/>
                </a:solidFill>
              </a:rPr>
              <a:t>all </a:t>
            </a:r>
            <a:r>
              <a:rPr lang="fr-CH" b="1" dirty="0" err="1">
                <a:solidFill>
                  <a:srgbClr val="000000"/>
                </a:solidFill>
              </a:rPr>
              <a:t>replicas</a:t>
            </a:r>
            <a:endParaRPr lang="fr-CH" dirty="0">
              <a:solidFill>
                <a:srgbClr val="000000"/>
              </a:solidFill>
            </a:endParaRPr>
          </a:p>
          <a:p>
            <a:pPr marL="457200" indent="-457200" eaLnBrk="0" hangingPunct="0">
              <a:buClr>
                <a:schemeClr val="tx1"/>
              </a:buClr>
              <a:buFont typeface="Arial" charset="0"/>
              <a:buAutoNum type="arabicPeriod" startAt="7"/>
            </a:pPr>
            <a:r>
              <a:rPr lang="fr-CH" dirty="0" err="1">
                <a:solidFill>
                  <a:srgbClr val="000000"/>
                </a:solidFill>
              </a:rPr>
              <a:t>wait</a:t>
            </a:r>
            <a:r>
              <a:rPr lang="fr-CH" dirty="0">
                <a:solidFill>
                  <a:srgbClr val="000000"/>
                </a:solidFill>
              </a:rPr>
              <a:t> for a </a:t>
            </a:r>
            <a:r>
              <a:rPr lang="fr-CH" dirty="0">
                <a:solidFill>
                  <a:srgbClr val="C70000"/>
                </a:solidFill>
              </a:rPr>
              <a:t>S-t</a:t>
            </a:r>
            <a:r>
              <a:rPr lang="fr-CH" dirty="0">
                <a:solidFill>
                  <a:srgbClr val="000000"/>
                </a:solidFill>
              </a:rPr>
              <a:t> </a:t>
            </a:r>
            <a:r>
              <a:rPr lang="fr-CH" dirty="0" err="1">
                <a:solidFill>
                  <a:srgbClr val="000000"/>
                </a:solidFill>
              </a:rPr>
              <a:t>replicas</a:t>
            </a:r>
            <a:r>
              <a:rPr lang="fr-CH" dirty="0">
                <a:solidFill>
                  <a:srgbClr val="000000"/>
                </a:solidFill>
              </a:rPr>
              <a:t>:</a:t>
            </a:r>
          </a:p>
          <a:p>
            <a:pPr marL="914400" lvl="1" indent="-457200" eaLnBrk="0" hangingPunct="0">
              <a:buClr>
                <a:schemeClr val="tx1"/>
              </a:buClr>
            </a:pPr>
            <a:r>
              <a:rPr lang="fr-CH" dirty="0">
                <a:solidFill>
                  <a:srgbClr val="000000"/>
                </a:solidFill>
              </a:rPr>
              <a:t>	</a:t>
            </a:r>
            <a:r>
              <a:rPr lang="fr-CH" dirty="0" err="1">
                <a:solidFill>
                  <a:srgbClr val="000000"/>
                </a:solidFill>
              </a:rPr>
              <a:t>receive</a:t>
            </a:r>
            <a:r>
              <a:rPr lang="fr-CH" dirty="0">
                <a:solidFill>
                  <a:srgbClr val="000000"/>
                </a:solidFill>
              </a:rPr>
              <a:t> [</a:t>
            </a:r>
            <a:r>
              <a:rPr lang="fr-CH" b="1" dirty="0">
                <a:solidFill>
                  <a:srgbClr val="000000"/>
                </a:solidFill>
              </a:rPr>
              <a:t>ACK</a:t>
            </a:r>
            <a:r>
              <a:rPr lang="fr-CH" dirty="0">
                <a:solidFill>
                  <a:srgbClr val="000000"/>
                </a:solidFill>
              </a:rPr>
              <a:t>, </a:t>
            </a:r>
            <a:r>
              <a:rPr lang="fr-CH" dirty="0" err="1">
                <a:solidFill>
                  <a:srgbClr val="000000"/>
                </a:solidFill>
              </a:rPr>
              <a:t>rs</a:t>
            </a:r>
            <a:r>
              <a:rPr lang="fr-CH" dirty="0">
                <a:solidFill>
                  <a:srgbClr val="000000"/>
                </a:solidFill>
              </a:rPr>
              <a:t>]</a:t>
            </a:r>
          </a:p>
          <a:p>
            <a:pPr marL="457200" indent="-457200" eaLnBrk="0" hangingPunct="0">
              <a:buClr>
                <a:schemeClr val="tx1"/>
              </a:buClr>
              <a:buFont typeface="Arial" charset="0"/>
              <a:buAutoNum type="arabicPeriod" startAt="7"/>
            </a:pPr>
            <a:r>
              <a:rPr lang="fr-CH" dirty="0">
                <a:solidFill>
                  <a:srgbClr val="000000"/>
                </a:solidFill>
              </a:rPr>
              <a:t>Return v</a:t>
            </a:r>
            <a:endParaRPr lang="en-US" dirty="0">
              <a:solidFill>
                <a:srgbClr val="000000"/>
              </a:solidFill>
            </a:endParaRPr>
          </a:p>
        </p:txBody>
      </p:sp>
      <p:sp>
        <p:nvSpPr>
          <p:cNvPr id="483338" name="Text Box 10"/>
          <p:cNvSpPr txBox="1">
            <a:spLocks noChangeArrowheads="1"/>
          </p:cNvSpPr>
          <p:nvPr/>
        </p:nvSpPr>
        <p:spPr bwMode="auto">
          <a:xfrm>
            <a:off x="10578038" y="3454426"/>
            <a:ext cx="1566454"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a:t>
            </a:r>
            <a:r>
              <a:rPr lang="en-US" dirty="0" err="1">
                <a:solidFill>
                  <a:schemeClr val="tx1"/>
                </a:solidFill>
              </a:rPr>
              <a:t>writeback</a:t>
            </a:r>
            <a:r>
              <a:rPr lang="en-US" dirty="0">
                <a:solidFill>
                  <a:schemeClr val="tx1"/>
                </a:solidFill>
              </a:rPr>
              <a:t>”</a:t>
            </a:r>
          </a:p>
        </p:txBody>
      </p:sp>
      <p:sp>
        <p:nvSpPr>
          <p:cNvPr id="483339" name="Line 11"/>
          <p:cNvSpPr>
            <a:spLocks noChangeShapeType="1"/>
          </p:cNvSpPr>
          <p:nvPr/>
        </p:nvSpPr>
        <p:spPr bwMode="auto">
          <a:xfrm flipH="1">
            <a:off x="10166349" y="3652942"/>
            <a:ext cx="454025" cy="30058"/>
          </a:xfrm>
          <a:prstGeom prst="line">
            <a:avLst/>
          </a:prstGeom>
          <a:noFill/>
          <a:ln w="9525">
            <a:solidFill>
              <a:schemeClr val="tx1"/>
            </a:solidFill>
            <a:round/>
            <a:headEnd/>
            <a:tailEnd type="triangle" w="med" len="med"/>
          </a:ln>
          <a:effectLst/>
        </p:spPr>
        <p:txBody>
          <a:bodyPr/>
          <a:lstStyle/>
          <a:p>
            <a:endParaRPr lang="en-US"/>
          </a:p>
        </p:txBody>
      </p:sp>
      <p:sp>
        <p:nvSpPr>
          <p:cNvPr id="483340" name="Rectangle 12"/>
          <p:cNvSpPr>
            <a:spLocks noChangeArrowheads="1"/>
          </p:cNvSpPr>
          <p:nvPr/>
        </p:nvSpPr>
        <p:spPr bwMode="auto">
          <a:xfrm>
            <a:off x="6248400" y="2819400"/>
            <a:ext cx="3939112" cy="1244600"/>
          </a:xfrm>
          <a:prstGeom prst="rect">
            <a:avLst/>
          </a:prstGeom>
          <a:noFill/>
          <a:ln w="9525" algn="ctr">
            <a:solidFill>
              <a:schemeClr val="tx1"/>
            </a:solidFill>
            <a:miter lim="800000"/>
            <a:headEnd/>
            <a:tailEnd/>
          </a:ln>
          <a:effectLst/>
        </p:spPr>
        <p:txBody>
          <a:bodyPr wrap="none" anchor="ctr"/>
          <a:lstStyle/>
          <a:p>
            <a:endParaRPr lang="en-US"/>
          </a:p>
        </p:txBody>
      </p:sp>
      <p:sp>
        <p:nvSpPr>
          <p:cNvPr id="13" name="Rectangle 12"/>
          <p:cNvSpPr>
            <a:spLocks noChangeArrowheads="1"/>
          </p:cNvSpPr>
          <p:nvPr/>
        </p:nvSpPr>
        <p:spPr bwMode="auto">
          <a:xfrm>
            <a:off x="1276354" y="4943469"/>
            <a:ext cx="2057400" cy="447189"/>
          </a:xfrm>
          <a:prstGeom prst="rect">
            <a:avLst/>
          </a:prstGeom>
          <a:noFill/>
          <a:ln w="9525" algn="ctr">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656954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3338"/>
                                        </p:tgtEl>
                                        <p:attrNameLst>
                                          <p:attrName>style.visibility</p:attrName>
                                        </p:attrNameLst>
                                      </p:cBhvr>
                                      <p:to>
                                        <p:strVal val="visible"/>
                                      </p:to>
                                    </p:set>
                                    <p:animEffect transition="in" filter="blinds(horizontal)">
                                      <p:cBhvr>
                                        <p:cTn id="7" dur="500"/>
                                        <p:tgtEl>
                                          <p:spTgt spid="4833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3339"/>
                                        </p:tgtEl>
                                        <p:attrNameLst>
                                          <p:attrName>style.visibility</p:attrName>
                                        </p:attrNameLst>
                                      </p:cBhvr>
                                      <p:to>
                                        <p:strVal val="visible"/>
                                      </p:to>
                                    </p:set>
                                    <p:animEffect transition="in" filter="blinds(horizontal)">
                                      <p:cBhvr>
                                        <p:cTn id="10" dur="500"/>
                                        <p:tgtEl>
                                          <p:spTgt spid="48333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83337"/>
                                        </p:tgtEl>
                                        <p:attrNameLst>
                                          <p:attrName>style.visibility</p:attrName>
                                        </p:attrNameLst>
                                      </p:cBhvr>
                                      <p:to>
                                        <p:strVal val="visible"/>
                                      </p:to>
                                    </p:set>
                                    <p:animEffect transition="in" filter="blinds(horizontal)">
                                      <p:cBhvr>
                                        <p:cTn id="13" dur="500"/>
                                        <p:tgtEl>
                                          <p:spTgt spid="483337"/>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483340"/>
                                        </p:tgtEl>
                                        <p:attrNameLst>
                                          <p:attrName>style.visibility</p:attrName>
                                        </p:attrNameLst>
                                      </p:cBhvr>
                                      <p:to>
                                        <p:strVal val="visible"/>
                                      </p:to>
                                    </p:set>
                                    <p:animEffect transition="in" filter="blinds(horizontal)">
                                      <p:cBhvr>
                                        <p:cTn id="17" dur="500"/>
                                        <p:tgtEl>
                                          <p:spTgt spid="483340"/>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7" grpId="0" animBg="1"/>
      <p:bldP spid="483338" grpId="0"/>
      <p:bldP spid="483339" grpId="0" animBg="1"/>
      <p:bldP spid="48334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8EFE5D4-9A11-4343-AA78-3B970B2699DE}" type="slidenum">
              <a:rPr lang="en-US"/>
              <a:pPr/>
              <a:t>24</a:t>
            </a:fld>
            <a:endParaRPr lang="en-US"/>
          </a:p>
        </p:txBody>
      </p:sp>
      <p:sp>
        <p:nvSpPr>
          <p:cNvPr id="573442" name="Rectangle 2"/>
          <p:cNvSpPr>
            <a:spLocks noGrp="1" noChangeArrowheads="1"/>
          </p:cNvSpPr>
          <p:nvPr>
            <p:ph type="title"/>
          </p:nvPr>
        </p:nvSpPr>
        <p:spPr>
          <a:xfrm>
            <a:off x="243417" y="634209"/>
            <a:ext cx="8569325" cy="647700"/>
          </a:xfrm>
        </p:spPr>
        <p:txBody>
          <a:bodyPr/>
          <a:lstStyle/>
          <a:p>
            <a:r>
              <a:rPr lang="en-US" dirty="0"/>
              <a:t>Correctness (guideline)</a:t>
            </a:r>
          </a:p>
        </p:txBody>
      </p:sp>
      <p:sp>
        <p:nvSpPr>
          <p:cNvPr id="573443" name="Rectangle 3"/>
          <p:cNvSpPr>
            <a:spLocks noGrp="1" noChangeArrowheads="1"/>
          </p:cNvSpPr>
          <p:nvPr>
            <p:ph type="body" idx="1"/>
          </p:nvPr>
        </p:nvSpPr>
        <p:spPr/>
        <p:txBody>
          <a:bodyPr/>
          <a:lstStyle/>
          <a:p>
            <a:r>
              <a:rPr lang="en-US" b="1" dirty="0"/>
              <a:t>Regularity as before</a:t>
            </a:r>
          </a:p>
          <a:p>
            <a:pPr lvl="1"/>
            <a:r>
              <a:rPr lang="en-US" dirty="0"/>
              <a:t>Argue that writeback by Byzantine readers cannot break regularity</a:t>
            </a:r>
          </a:p>
          <a:p>
            <a:pPr lvl="1"/>
            <a:r>
              <a:rPr lang="en-US" dirty="0"/>
              <a:t>Hint: signature verification @servers </a:t>
            </a:r>
          </a:p>
          <a:p>
            <a:endParaRPr lang="en-US" dirty="0"/>
          </a:p>
          <a:p>
            <a:r>
              <a:rPr lang="en-US" b="1" dirty="0"/>
              <a:t>Atomicity: Prove there is no new-old inversion</a:t>
            </a:r>
          </a:p>
          <a:p>
            <a:pPr lvl="1"/>
            <a:r>
              <a:rPr lang="en-US" dirty="0"/>
              <a:t>Assume two reads such that one precedes the other</a:t>
            </a:r>
          </a:p>
          <a:p>
            <a:pPr lvl="1"/>
            <a:r>
              <a:rPr lang="en-US" dirty="0"/>
              <a:t>Prove that the later read cannot return an older value</a:t>
            </a:r>
          </a:p>
          <a:p>
            <a:pPr lvl="1"/>
            <a:r>
              <a:rPr lang="en-US" dirty="0"/>
              <a:t>Follow the arguments from SWMR regular (readers act as the writer)</a:t>
            </a:r>
          </a:p>
          <a:p>
            <a:pPr lvl="1"/>
            <a:endParaRPr lang="en-US" dirty="0"/>
          </a:p>
        </p:txBody>
      </p:sp>
    </p:spTree>
    <p:extLst>
      <p:ext uri="{BB962C8B-B14F-4D97-AF65-F5344CB8AC3E}">
        <p14:creationId xmlns:p14="http://schemas.microsoft.com/office/powerpoint/2010/main" val="335893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443">
                                            <p:txEl>
                                              <p:pRg st="4" end="4"/>
                                            </p:txEl>
                                          </p:spTgt>
                                        </p:tgtEl>
                                        <p:attrNameLst>
                                          <p:attrName>style.visibility</p:attrName>
                                        </p:attrNameLst>
                                      </p:cBhvr>
                                      <p:to>
                                        <p:strVal val="visible"/>
                                      </p:to>
                                    </p:set>
                                    <p:animEffect transition="in" filter="blinds(horizontal)">
                                      <p:cBhvr>
                                        <p:cTn id="7" dur="500"/>
                                        <p:tgtEl>
                                          <p:spTgt spid="57344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73443">
                                            <p:txEl>
                                              <p:pRg st="5" end="5"/>
                                            </p:txEl>
                                          </p:spTgt>
                                        </p:tgtEl>
                                        <p:attrNameLst>
                                          <p:attrName>style.visibility</p:attrName>
                                        </p:attrNameLst>
                                      </p:cBhvr>
                                      <p:to>
                                        <p:strVal val="visible"/>
                                      </p:to>
                                    </p:set>
                                    <p:animEffect transition="in" filter="blinds(horizontal)">
                                      <p:cBhvr>
                                        <p:cTn id="10" dur="500"/>
                                        <p:tgtEl>
                                          <p:spTgt spid="57344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73443">
                                            <p:txEl>
                                              <p:pRg st="6" end="6"/>
                                            </p:txEl>
                                          </p:spTgt>
                                        </p:tgtEl>
                                        <p:attrNameLst>
                                          <p:attrName>style.visibility</p:attrName>
                                        </p:attrNameLst>
                                      </p:cBhvr>
                                      <p:to>
                                        <p:strVal val="visible"/>
                                      </p:to>
                                    </p:set>
                                    <p:animEffect transition="in" filter="blinds(horizontal)">
                                      <p:cBhvr>
                                        <p:cTn id="13" dur="500"/>
                                        <p:tgtEl>
                                          <p:spTgt spid="57344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73443">
                                            <p:txEl>
                                              <p:pRg st="7" end="7"/>
                                            </p:txEl>
                                          </p:spTgt>
                                        </p:tgtEl>
                                        <p:attrNameLst>
                                          <p:attrName>style.visibility</p:attrName>
                                        </p:attrNameLst>
                                      </p:cBhvr>
                                      <p:to>
                                        <p:strVal val="visible"/>
                                      </p:to>
                                    </p:set>
                                    <p:animEffect transition="in" filter="blinds(horizontal)">
                                      <p:cBhvr>
                                        <p:cTn id="16" dur="500"/>
                                        <p:tgtEl>
                                          <p:spTgt spid="573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4C48642-D931-4649-9589-968A58C85DC9}" type="slidenum">
              <a:rPr lang="en-US"/>
              <a:pPr/>
              <a:t>25</a:t>
            </a:fld>
            <a:endParaRPr lang="en-US"/>
          </a:p>
        </p:txBody>
      </p:sp>
      <p:sp>
        <p:nvSpPr>
          <p:cNvPr id="468994" name="Rectangle 2"/>
          <p:cNvSpPr>
            <a:spLocks noGrp="1" noChangeArrowheads="1"/>
          </p:cNvSpPr>
          <p:nvPr>
            <p:ph type="title"/>
          </p:nvPr>
        </p:nvSpPr>
        <p:spPr>
          <a:xfrm>
            <a:off x="243418" y="651670"/>
            <a:ext cx="8569325" cy="647700"/>
          </a:xfrm>
        </p:spPr>
        <p:txBody>
          <a:bodyPr/>
          <a:lstStyle/>
          <a:p>
            <a:r>
              <a:rPr lang="en-US" dirty="0"/>
              <a:t>Multiple writers?</a:t>
            </a:r>
          </a:p>
        </p:txBody>
      </p:sp>
      <p:sp>
        <p:nvSpPr>
          <p:cNvPr id="468995" name="Rectangle 3"/>
          <p:cNvSpPr>
            <a:spLocks noGrp="1" noChangeArrowheads="1"/>
          </p:cNvSpPr>
          <p:nvPr>
            <p:ph type="body" idx="1"/>
          </p:nvPr>
        </p:nvSpPr>
        <p:spPr>
          <a:xfrm>
            <a:off x="243418" y="1425575"/>
            <a:ext cx="8893175" cy="5111750"/>
          </a:xfrm>
        </p:spPr>
        <p:txBody>
          <a:bodyPr/>
          <a:lstStyle/>
          <a:p>
            <a:pPr>
              <a:lnSpc>
                <a:spcPct val="90000"/>
              </a:lnSpc>
            </a:pPr>
            <a:r>
              <a:rPr lang="en-US" dirty="0"/>
              <a:t>Problem: independent increments of writers’ timestamps</a:t>
            </a:r>
          </a:p>
          <a:p>
            <a:pPr>
              <a:lnSpc>
                <a:spcPct val="90000"/>
              </a:lnSpc>
            </a:pPr>
            <a:endParaRPr lang="en-US" dirty="0"/>
          </a:p>
          <a:p>
            <a:pPr>
              <a:lnSpc>
                <a:spcPct val="90000"/>
              </a:lnSpc>
            </a:pPr>
            <a:r>
              <a:rPr lang="en-US" dirty="0"/>
              <a:t>Writers need to synchronize timestamp</a:t>
            </a:r>
          </a:p>
          <a:p>
            <a:pPr>
              <a:lnSpc>
                <a:spcPct val="90000"/>
              </a:lnSpc>
            </a:pPr>
            <a:endParaRPr lang="en-US" dirty="0"/>
          </a:p>
        </p:txBody>
      </p:sp>
    </p:spTree>
    <p:extLst>
      <p:ext uri="{BB962C8B-B14F-4D97-AF65-F5344CB8AC3E}">
        <p14:creationId xmlns:p14="http://schemas.microsoft.com/office/powerpoint/2010/main" val="300374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8995">
                                            <p:txEl>
                                              <p:pRg st="2" end="2"/>
                                            </p:txEl>
                                          </p:spTgt>
                                        </p:tgtEl>
                                        <p:attrNameLst>
                                          <p:attrName>style.visibility</p:attrName>
                                        </p:attrNameLst>
                                      </p:cBhvr>
                                      <p:to>
                                        <p:strVal val="visible"/>
                                      </p:to>
                                    </p:set>
                                    <p:animEffect transition="in" filter="blinds(horizontal)">
                                      <p:cBhvr>
                                        <p:cTn id="7" dur="500"/>
                                        <p:tgtEl>
                                          <p:spTgt spid="468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8EF833A-7298-4A68-8270-39146D35B16B}" type="slidenum">
              <a:rPr lang="en-US"/>
              <a:pPr/>
              <a:t>26</a:t>
            </a:fld>
            <a:endParaRPr lang="en-US"/>
          </a:p>
        </p:txBody>
      </p:sp>
      <p:sp>
        <p:nvSpPr>
          <p:cNvPr id="471042" name="Rectangle 2"/>
          <p:cNvSpPr>
            <a:spLocks noGrp="1" noChangeArrowheads="1"/>
          </p:cNvSpPr>
          <p:nvPr>
            <p:ph type="title"/>
          </p:nvPr>
        </p:nvSpPr>
        <p:spPr>
          <a:xfrm>
            <a:off x="1676400" y="152400"/>
            <a:ext cx="9144000" cy="1143000"/>
          </a:xfrm>
        </p:spPr>
        <p:txBody>
          <a:bodyPr/>
          <a:lstStyle/>
          <a:p>
            <a:r>
              <a:rPr lang="en-US" dirty="0"/>
              <a:t>MWMR atomic implementation</a:t>
            </a:r>
          </a:p>
        </p:txBody>
      </p:sp>
      <p:sp>
        <p:nvSpPr>
          <p:cNvPr id="471044" name="AutoShape 4"/>
          <p:cNvSpPr>
            <a:spLocks noChangeArrowheads="1"/>
          </p:cNvSpPr>
          <p:nvPr/>
        </p:nvSpPr>
        <p:spPr bwMode="auto">
          <a:xfrm>
            <a:off x="3962400" y="1241042"/>
            <a:ext cx="4419600" cy="4871438"/>
          </a:xfrm>
          <a:prstGeom prst="roundRect">
            <a:avLst>
              <a:gd name="adj" fmla="val 16667"/>
            </a:avLst>
          </a:prstGeom>
          <a:solidFill>
            <a:schemeClr val="accent1"/>
          </a:solidFill>
          <a:ln w="9525">
            <a:solidFill>
              <a:schemeClr val="tx1"/>
            </a:solidFill>
            <a:miter lim="800000"/>
            <a:headEnd/>
            <a:tailEnd/>
          </a:ln>
          <a:effectLst/>
        </p:spPr>
        <p:txBody>
          <a:bodyPr wrap="square" lIns="92075" tIns="46038" rIns="92075" bIns="46038" anchor="ctr">
            <a:spAutoFit/>
          </a:bodyPr>
          <a:lstStyle/>
          <a:p>
            <a:pPr marL="457200" indent="-457200" eaLnBrk="0" hangingPunct="0">
              <a:buClr>
                <a:schemeClr val="tx1"/>
              </a:buClr>
            </a:pPr>
            <a:r>
              <a:rPr lang="fr-CH" sz="1800" b="1" dirty="0" err="1">
                <a:solidFill>
                  <a:srgbClr val="000000"/>
                </a:solidFill>
              </a:rPr>
              <a:t>write</a:t>
            </a:r>
            <a:r>
              <a:rPr lang="fr-CH" sz="1800" dirty="0">
                <a:solidFill>
                  <a:srgbClr val="000000"/>
                </a:solidFill>
              </a:rPr>
              <a:t>(v) </a:t>
            </a:r>
            <a:r>
              <a:rPr lang="fr-CH" sz="1800" dirty="0" err="1">
                <a:solidFill>
                  <a:srgbClr val="000000"/>
                </a:solidFill>
              </a:rPr>
              <a:t>at</a:t>
            </a:r>
            <a:r>
              <a:rPr lang="fr-CH" sz="1800" dirty="0">
                <a:solidFill>
                  <a:srgbClr val="000000"/>
                </a:solidFill>
              </a:rPr>
              <a:t> </a:t>
            </a:r>
            <a:r>
              <a:rPr lang="fr-CH" sz="1800" dirty="0" err="1">
                <a:solidFill>
                  <a:srgbClr val="000000"/>
                </a:solidFill>
              </a:rPr>
              <a:t>writer</a:t>
            </a:r>
            <a:r>
              <a:rPr lang="fr-CH" sz="1800" dirty="0">
                <a:solidFill>
                  <a:srgbClr val="000000"/>
                </a:solidFill>
              </a:rPr>
              <a:t> </a:t>
            </a:r>
            <a:r>
              <a:rPr lang="fr-CH" sz="1800" dirty="0" err="1">
                <a:solidFill>
                  <a:srgbClr val="000000"/>
                </a:solidFill>
              </a:rPr>
              <a:t>wi</a:t>
            </a:r>
            <a:r>
              <a:rPr lang="fr-CH" sz="1800" dirty="0">
                <a:solidFill>
                  <a:srgbClr val="000000"/>
                </a:solidFill>
              </a:rPr>
              <a:t>, i</a:t>
            </a:r>
            <a:r>
              <a:rPr lang="fr-CH" sz="1800" dirty="0">
                <a:solidFill>
                  <a:srgbClr val="000000"/>
                </a:solidFill>
                <a:sym typeface="Symbol" pitchFamily="18" charset="2"/>
              </a:rPr>
              <a:t>1..W</a:t>
            </a:r>
          </a:p>
          <a:p>
            <a:pPr marL="457200" indent="-457200" eaLnBrk="0" hangingPunct="0">
              <a:buClr>
                <a:schemeClr val="tx1"/>
              </a:buClr>
            </a:pPr>
            <a:r>
              <a:rPr lang="fr-CH" sz="1800" dirty="0" err="1">
                <a:solidFill>
                  <a:srgbClr val="000000"/>
                </a:solidFill>
              </a:rPr>
              <a:t>Query</a:t>
            </a:r>
            <a:r>
              <a:rPr lang="fr-CH" sz="1800" dirty="0">
                <a:solidFill>
                  <a:srgbClr val="000000"/>
                </a:solidFill>
              </a:rPr>
              <a:t>:</a:t>
            </a:r>
          </a:p>
          <a:p>
            <a:pPr marL="457200" indent="-457200" eaLnBrk="0" hangingPunct="0">
              <a:buClr>
                <a:schemeClr val="tx1"/>
              </a:buClr>
              <a:buFont typeface="Arial" charset="0"/>
              <a:buAutoNum type="arabicPeriod"/>
            </a:pPr>
            <a:r>
              <a:rPr lang="fr-CH" sz="1800" dirty="0" err="1">
                <a:solidFill>
                  <a:srgbClr val="000000"/>
                </a:solidFill>
              </a:rPr>
              <a:t>rs</a:t>
            </a:r>
            <a:r>
              <a:rPr lang="fr-CH" sz="1800" dirty="0">
                <a:solidFill>
                  <a:srgbClr val="000000"/>
                </a:solidFill>
              </a:rPr>
              <a:t> := </a:t>
            </a:r>
            <a:r>
              <a:rPr lang="fr-CH" sz="1800" dirty="0" err="1">
                <a:solidFill>
                  <a:srgbClr val="000000"/>
                </a:solidFill>
              </a:rPr>
              <a:t>rs</a:t>
            </a:r>
            <a:r>
              <a:rPr lang="fr-CH" sz="1800" dirty="0">
                <a:solidFill>
                  <a:srgbClr val="000000"/>
                </a:solidFill>
              </a:rPr>
              <a:t> + 1</a:t>
            </a:r>
          </a:p>
          <a:p>
            <a:pPr marL="457200" indent="-457200" eaLnBrk="0" hangingPunct="0">
              <a:buClr>
                <a:schemeClr val="tx1"/>
              </a:buClr>
              <a:buFont typeface="Arial" charset="0"/>
              <a:buAutoNum type="arabicPeriod"/>
            </a:pPr>
            <a:r>
              <a:rPr lang="fr-CH" sz="1800" dirty="0" err="1">
                <a:solidFill>
                  <a:srgbClr val="000000"/>
                </a:solidFill>
              </a:rPr>
              <a:t>send</a:t>
            </a:r>
            <a:r>
              <a:rPr lang="fr-CH" sz="1800" dirty="0">
                <a:solidFill>
                  <a:srgbClr val="000000"/>
                </a:solidFill>
              </a:rPr>
              <a:t> [</a:t>
            </a:r>
            <a:r>
              <a:rPr lang="fr-CH" sz="1800" b="1" dirty="0">
                <a:solidFill>
                  <a:srgbClr val="000000"/>
                </a:solidFill>
              </a:rPr>
              <a:t>R</a:t>
            </a:r>
            <a:r>
              <a:rPr lang="fr-CH" sz="1800" dirty="0">
                <a:solidFill>
                  <a:srgbClr val="000000"/>
                </a:solidFill>
              </a:rPr>
              <a:t>, </a:t>
            </a:r>
            <a:r>
              <a:rPr lang="fr-CH" sz="1800" dirty="0" err="1">
                <a:solidFill>
                  <a:srgbClr val="000000"/>
                </a:solidFill>
              </a:rPr>
              <a:t>rs</a:t>
            </a:r>
            <a:r>
              <a:rPr lang="fr-CH" sz="1800" dirty="0">
                <a:solidFill>
                  <a:srgbClr val="000000"/>
                </a:solidFill>
              </a:rPr>
              <a:t>] to </a:t>
            </a:r>
            <a:r>
              <a:rPr lang="fr-CH" sz="1800" b="1" dirty="0">
                <a:solidFill>
                  <a:srgbClr val="000000"/>
                </a:solidFill>
              </a:rPr>
              <a:t>all </a:t>
            </a:r>
            <a:r>
              <a:rPr lang="fr-CH" b="1" dirty="0" err="1">
                <a:solidFill>
                  <a:srgbClr val="000000"/>
                </a:solidFill>
              </a:rPr>
              <a:t>replicas</a:t>
            </a:r>
            <a:endParaRPr lang="fr-CH" sz="1800" dirty="0">
              <a:solidFill>
                <a:srgbClr val="000000"/>
              </a:solidFill>
            </a:endParaRPr>
          </a:p>
          <a:p>
            <a:pPr marL="457200" indent="-457200" eaLnBrk="0" hangingPunct="0">
              <a:buClr>
                <a:schemeClr val="tx1"/>
              </a:buClr>
              <a:buFont typeface="Arial" charset="0"/>
              <a:buAutoNum type="arabicPeriod"/>
            </a:pPr>
            <a:r>
              <a:rPr lang="fr-CH" sz="1800" dirty="0" err="1">
                <a:solidFill>
                  <a:srgbClr val="000000"/>
                </a:solidFill>
              </a:rPr>
              <a:t>wait</a:t>
            </a:r>
            <a:r>
              <a:rPr lang="fr-CH" sz="1800" dirty="0">
                <a:solidFill>
                  <a:srgbClr val="000000"/>
                </a:solidFill>
              </a:rPr>
              <a:t> for </a:t>
            </a:r>
            <a:r>
              <a:rPr lang="fr-CH" sz="1800" dirty="0">
                <a:solidFill>
                  <a:schemeClr val="tx1"/>
                </a:solidFill>
              </a:rPr>
              <a:t>S-t</a:t>
            </a:r>
            <a:r>
              <a:rPr lang="fr-CH" sz="1800" dirty="0">
                <a:solidFill>
                  <a:srgbClr val="000000"/>
                </a:solidFill>
              </a:rPr>
              <a:t> of </a:t>
            </a:r>
            <a:r>
              <a:rPr lang="fr-CH" sz="1800" dirty="0" err="1">
                <a:solidFill>
                  <a:srgbClr val="000000"/>
                </a:solidFill>
              </a:rPr>
              <a:t>pj</a:t>
            </a:r>
            <a:r>
              <a:rPr lang="fr-CH" sz="1800" dirty="0">
                <a:solidFill>
                  <a:srgbClr val="000000"/>
                </a:solidFill>
              </a:rPr>
              <a:t>:</a:t>
            </a:r>
          </a:p>
          <a:p>
            <a:pPr marL="457200" indent="-457200" eaLnBrk="0" hangingPunct="0">
              <a:buClr>
                <a:schemeClr val="tx1"/>
              </a:buClr>
              <a:buFont typeface="Arial" charset="0"/>
              <a:buAutoNum type="arabicPeriod"/>
            </a:pPr>
            <a:r>
              <a:rPr lang="fr-CH" sz="1800" dirty="0">
                <a:solidFill>
                  <a:srgbClr val="000000"/>
                </a:solidFill>
              </a:rPr>
              <a:t> 	</a:t>
            </a:r>
            <a:r>
              <a:rPr lang="fr-CH" sz="1800" dirty="0" err="1">
                <a:solidFill>
                  <a:srgbClr val="000000"/>
                </a:solidFill>
              </a:rPr>
              <a:t>receive</a:t>
            </a:r>
            <a:r>
              <a:rPr lang="fr-CH" sz="1800" dirty="0">
                <a:solidFill>
                  <a:srgbClr val="000000"/>
                </a:solidFill>
              </a:rPr>
              <a:t> [</a:t>
            </a:r>
            <a:r>
              <a:rPr lang="fr-CH" sz="1800" b="1" dirty="0">
                <a:solidFill>
                  <a:srgbClr val="000000"/>
                </a:solidFill>
              </a:rPr>
              <a:t>R</a:t>
            </a:r>
            <a:r>
              <a:rPr lang="fr-CH" sz="1800" dirty="0">
                <a:solidFill>
                  <a:srgbClr val="000000"/>
                </a:solidFill>
              </a:rPr>
              <a:t>, </a:t>
            </a:r>
            <a:r>
              <a:rPr lang="fr-CH" sz="1800" dirty="0" err="1">
                <a:solidFill>
                  <a:srgbClr val="000000"/>
                </a:solidFill>
              </a:rPr>
              <a:t>rs</a:t>
            </a:r>
            <a:r>
              <a:rPr lang="fr-CH" sz="1800" dirty="0">
                <a:solidFill>
                  <a:srgbClr val="000000"/>
                </a:solidFill>
              </a:rPr>
              <a:t>, </a:t>
            </a:r>
            <a:r>
              <a:rPr lang="fr-CH" sz="1800" dirty="0" err="1">
                <a:solidFill>
                  <a:srgbClr val="000000"/>
                </a:solidFill>
              </a:rPr>
              <a:t>tsj</a:t>
            </a:r>
            <a:r>
              <a:rPr lang="fr-CH" sz="1800" dirty="0">
                <a:solidFill>
                  <a:srgbClr val="000000"/>
                </a:solidFill>
              </a:rPr>
              <a:t>, </a:t>
            </a:r>
            <a:r>
              <a:rPr lang="fr-CH" sz="1800" dirty="0" err="1">
                <a:solidFill>
                  <a:srgbClr val="000000"/>
                </a:solidFill>
              </a:rPr>
              <a:t>vj</a:t>
            </a:r>
            <a:r>
              <a:rPr lang="fr-CH" sz="1800" dirty="0">
                <a:solidFill>
                  <a:srgbClr val="000000"/>
                </a:solidFill>
              </a:rPr>
              <a:t>, </a:t>
            </a:r>
            <a:r>
              <a:rPr lang="fr-CH" sz="1800" dirty="0" err="1">
                <a:solidFill>
                  <a:srgbClr val="C70000"/>
                </a:solidFill>
              </a:rPr>
              <a:t>sig</a:t>
            </a:r>
            <a:r>
              <a:rPr lang="fr-CH" sz="1800" dirty="0">
                <a:solidFill>
                  <a:srgbClr val="000000"/>
                </a:solidFill>
              </a:rPr>
              <a:t>]</a:t>
            </a:r>
          </a:p>
          <a:p>
            <a:pPr marL="457200" indent="-457200" eaLnBrk="0" hangingPunct="0">
              <a:buClr>
                <a:schemeClr val="tx1"/>
              </a:buClr>
            </a:pPr>
            <a:r>
              <a:rPr lang="fr-CH" sz="1800" dirty="0">
                <a:solidFill>
                  <a:srgbClr val="C70000"/>
                </a:solidFill>
              </a:rPr>
              <a:t>		</a:t>
            </a:r>
            <a:r>
              <a:rPr lang="fr-CH" sz="1800" dirty="0" err="1">
                <a:solidFill>
                  <a:srgbClr val="C70000"/>
                </a:solidFill>
              </a:rPr>
              <a:t>such</a:t>
            </a:r>
            <a:r>
              <a:rPr lang="fr-CH" sz="1800" dirty="0">
                <a:solidFill>
                  <a:srgbClr val="C70000"/>
                </a:solidFill>
              </a:rPr>
              <a:t> </a:t>
            </a:r>
            <a:r>
              <a:rPr lang="fr-CH" sz="1800" dirty="0" err="1">
                <a:solidFill>
                  <a:srgbClr val="C70000"/>
                </a:solidFill>
              </a:rPr>
              <a:t>that</a:t>
            </a:r>
            <a:r>
              <a:rPr lang="fr-CH" sz="1800" dirty="0">
                <a:solidFill>
                  <a:srgbClr val="C70000"/>
                </a:solidFill>
              </a:rPr>
              <a:t> Ver(</a:t>
            </a:r>
            <a:r>
              <a:rPr lang="fr-CH" sz="1800" dirty="0" err="1">
                <a:solidFill>
                  <a:srgbClr val="C70000"/>
                </a:solidFill>
              </a:rPr>
              <a:t>sig</a:t>
            </a:r>
            <a:r>
              <a:rPr lang="fr-CH" sz="1800" dirty="0">
                <a:solidFill>
                  <a:srgbClr val="C70000"/>
                </a:solidFill>
              </a:rPr>
              <a:t>, (</a:t>
            </a:r>
            <a:r>
              <a:rPr lang="fr-CH" sz="1800" dirty="0" err="1">
                <a:solidFill>
                  <a:srgbClr val="C70000"/>
                </a:solidFill>
              </a:rPr>
              <a:t>tsj,vj</a:t>
            </a:r>
            <a:r>
              <a:rPr lang="fr-CH" sz="1800" dirty="0">
                <a:solidFill>
                  <a:srgbClr val="C70000"/>
                </a:solidFill>
              </a:rPr>
              <a:t>))</a:t>
            </a:r>
          </a:p>
          <a:p>
            <a:pPr marL="457200" indent="-457200" eaLnBrk="0" hangingPunct="0">
              <a:buClr>
                <a:schemeClr val="tx1"/>
              </a:buClr>
              <a:buFont typeface="Arial" charset="0"/>
              <a:buAutoNum type="arabicPeriod" startAt="5"/>
            </a:pPr>
            <a:r>
              <a:rPr lang="fr-CH" sz="1800" dirty="0">
                <a:solidFill>
                  <a:srgbClr val="000000"/>
                </a:solidFill>
              </a:rPr>
              <a:t>t := </a:t>
            </a:r>
            <a:r>
              <a:rPr lang="fr-CH" sz="1800" dirty="0" err="1">
                <a:solidFill>
                  <a:srgbClr val="000000"/>
                </a:solidFill>
              </a:rPr>
              <a:t>largest</a:t>
            </a:r>
            <a:r>
              <a:rPr lang="fr-CH" sz="1800" dirty="0">
                <a:solidFill>
                  <a:srgbClr val="000000"/>
                </a:solidFill>
              </a:rPr>
              <a:t> [</a:t>
            </a:r>
            <a:r>
              <a:rPr lang="fr-CH" sz="1800" dirty="0" err="1">
                <a:solidFill>
                  <a:srgbClr val="000000"/>
                </a:solidFill>
              </a:rPr>
              <a:t>tsj</a:t>
            </a:r>
            <a:r>
              <a:rPr lang="fr-CH" sz="1800" dirty="0">
                <a:solidFill>
                  <a:srgbClr val="000000"/>
                </a:solidFill>
              </a:rPr>
              <a:t>, x] , x</a:t>
            </a:r>
            <a:r>
              <a:rPr lang="fr-CH" sz="1800" dirty="0">
                <a:solidFill>
                  <a:srgbClr val="000000"/>
                </a:solidFill>
                <a:sym typeface="Symbol" pitchFamily="18" charset="2"/>
              </a:rPr>
              <a:t>1..W</a:t>
            </a:r>
            <a:endParaRPr lang="fr-CH" sz="1800" dirty="0">
              <a:solidFill>
                <a:srgbClr val="000000"/>
              </a:solidFill>
            </a:endParaRPr>
          </a:p>
          <a:p>
            <a:pPr marL="457200" indent="-457200" eaLnBrk="0" hangingPunct="0">
              <a:buClr>
                <a:schemeClr val="tx1"/>
              </a:buClr>
              <a:buFont typeface="Arial" charset="0"/>
              <a:buAutoNum type="arabicPeriod" startAt="5"/>
            </a:pPr>
            <a:r>
              <a:rPr lang="fr-CH" sz="1800" dirty="0" err="1">
                <a:solidFill>
                  <a:srgbClr val="000000"/>
                </a:solidFill>
              </a:rPr>
              <a:t>ts</a:t>
            </a:r>
            <a:r>
              <a:rPr lang="fr-CH" sz="1800" dirty="0">
                <a:solidFill>
                  <a:srgbClr val="000000"/>
                </a:solidFill>
              </a:rPr>
              <a:t> := [t+1, i]</a:t>
            </a:r>
          </a:p>
          <a:p>
            <a:pPr marL="457200" indent="-457200" eaLnBrk="0" hangingPunct="0">
              <a:buClr>
                <a:schemeClr val="tx1"/>
              </a:buClr>
            </a:pPr>
            <a:r>
              <a:rPr lang="fr-CH" sz="1800" dirty="0" err="1">
                <a:solidFill>
                  <a:srgbClr val="000000"/>
                </a:solidFill>
              </a:rPr>
              <a:t>Regular</a:t>
            </a:r>
            <a:r>
              <a:rPr lang="fr-CH" sz="1800" dirty="0">
                <a:solidFill>
                  <a:srgbClr val="000000"/>
                </a:solidFill>
              </a:rPr>
              <a:t>-</a:t>
            </a:r>
            <a:r>
              <a:rPr lang="fr-CH" sz="1800" dirty="0" err="1">
                <a:solidFill>
                  <a:srgbClr val="000000"/>
                </a:solidFill>
              </a:rPr>
              <a:t>write</a:t>
            </a:r>
            <a:r>
              <a:rPr lang="fr-CH" sz="1800" dirty="0">
                <a:solidFill>
                  <a:srgbClr val="000000"/>
                </a:solidFill>
              </a:rPr>
              <a:t>:</a:t>
            </a:r>
          </a:p>
          <a:p>
            <a:pPr marL="457200" indent="-457200" eaLnBrk="0" hangingPunct="0">
              <a:buClr>
                <a:schemeClr val="tx1"/>
              </a:buClr>
              <a:buFont typeface="Arial" charset="0"/>
              <a:buAutoNum type="arabicPeriod" startAt="7"/>
            </a:pPr>
            <a:r>
              <a:rPr lang="fr-CH" sz="1800" dirty="0" err="1">
                <a:solidFill>
                  <a:srgbClr val="000000"/>
                </a:solidFill>
              </a:rPr>
              <a:t>rs</a:t>
            </a:r>
            <a:r>
              <a:rPr lang="fr-CH" sz="1800" dirty="0">
                <a:solidFill>
                  <a:srgbClr val="000000"/>
                </a:solidFill>
              </a:rPr>
              <a:t> := </a:t>
            </a:r>
            <a:r>
              <a:rPr lang="fr-CH" sz="1800" dirty="0" err="1">
                <a:solidFill>
                  <a:srgbClr val="000000"/>
                </a:solidFill>
              </a:rPr>
              <a:t>rs</a:t>
            </a:r>
            <a:r>
              <a:rPr lang="fr-CH" sz="1800" dirty="0">
                <a:solidFill>
                  <a:srgbClr val="000000"/>
                </a:solidFill>
              </a:rPr>
              <a:t> + 1</a:t>
            </a:r>
          </a:p>
          <a:p>
            <a:pPr marL="457200" indent="-457200" eaLnBrk="0" hangingPunct="0">
              <a:buClr>
                <a:schemeClr val="tx1"/>
              </a:buClr>
              <a:buFont typeface="Arial" charset="0"/>
              <a:buAutoNum type="arabicPeriod" startAt="7"/>
            </a:pPr>
            <a:r>
              <a:rPr lang="fr-CH" sz="1800" dirty="0" err="1">
                <a:solidFill>
                  <a:srgbClr val="C70000"/>
                </a:solidFill>
              </a:rPr>
              <a:t>sig</a:t>
            </a:r>
            <a:r>
              <a:rPr lang="fr-CH" sz="1800" dirty="0">
                <a:solidFill>
                  <a:srgbClr val="C70000"/>
                </a:solidFill>
              </a:rPr>
              <a:t> := </a:t>
            </a:r>
            <a:r>
              <a:rPr lang="fr-CH" sz="1800" dirty="0" err="1">
                <a:solidFill>
                  <a:srgbClr val="C70000"/>
                </a:solidFill>
              </a:rPr>
              <a:t>Sign</a:t>
            </a:r>
            <a:r>
              <a:rPr lang="fr-CH" sz="1800" dirty="0">
                <a:solidFill>
                  <a:srgbClr val="C70000"/>
                </a:solidFill>
              </a:rPr>
              <a:t>(</a:t>
            </a:r>
            <a:r>
              <a:rPr lang="fr-CH" sz="1800" dirty="0" err="1">
                <a:solidFill>
                  <a:srgbClr val="C70000"/>
                </a:solidFill>
              </a:rPr>
              <a:t>ts,v</a:t>
            </a:r>
            <a:r>
              <a:rPr lang="fr-CH" sz="1800" dirty="0">
                <a:solidFill>
                  <a:srgbClr val="C70000"/>
                </a:solidFill>
              </a:rPr>
              <a:t>)</a:t>
            </a:r>
          </a:p>
          <a:p>
            <a:pPr marL="457200" indent="-457200" eaLnBrk="0" hangingPunct="0">
              <a:buClr>
                <a:schemeClr val="tx1"/>
              </a:buClr>
              <a:buFont typeface="Arial" charset="0"/>
              <a:buAutoNum type="arabicPeriod" startAt="7"/>
            </a:pPr>
            <a:r>
              <a:rPr lang="fr-CH" sz="1800" dirty="0" err="1">
                <a:solidFill>
                  <a:srgbClr val="000000"/>
                </a:solidFill>
              </a:rPr>
              <a:t>send</a:t>
            </a:r>
            <a:r>
              <a:rPr lang="fr-CH" sz="1800" dirty="0">
                <a:solidFill>
                  <a:srgbClr val="000000"/>
                </a:solidFill>
              </a:rPr>
              <a:t> [</a:t>
            </a:r>
            <a:r>
              <a:rPr lang="fr-CH" sz="1800" b="1" dirty="0">
                <a:solidFill>
                  <a:srgbClr val="000000"/>
                </a:solidFill>
              </a:rPr>
              <a:t>W</a:t>
            </a:r>
            <a:r>
              <a:rPr lang="fr-CH" sz="1800" dirty="0">
                <a:solidFill>
                  <a:srgbClr val="000000"/>
                </a:solidFill>
              </a:rPr>
              <a:t>, </a:t>
            </a:r>
            <a:r>
              <a:rPr lang="fr-CH" sz="1800" dirty="0" err="1">
                <a:solidFill>
                  <a:srgbClr val="000000"/>
                </a:solidFill>
              </a:rPr>
              <a:t>rs</a:t>
            </a:r>
            <a:r>
              <a:rPr lang="fr-CH" sz="1800" dirty="0">
                <a:solidFill>
                  <a:srgbClr val="000000"/>
                </a:solidFill>
              </a:rPr>
              <a:t>, </a:t>
            </a:r>
            <a:r>
              <a:rPr lang="fr-CH" sz="1800" dirty="0" err="1">
                <a:solidFill>
                  <a:srgbClr val="000000"/>
                </a:solidFill>
              </a:rPr>
              <a:t>ts</a:t>
            </a:r>
            <a:r>
              <a:rPr lang="fr-CH" sz="1800" dirty="0">
                <a:solidFill>
                  <a:srgbClr val="000000"/>
                </a:solidFill>
              </a:rPr>
              <a:t>, v, </a:t>
            </a:r>
            <a:r>
              <a:rPr lang="fr-CH" sz="1800" dirty="0" err="1">
                <a:solidFill>
                  <a:srgbClr val="000000"/>
                </a:solidFill>
              </a:rPr>
              <a:t>sig</a:t>
            </a:r>
            <a:r>
              <a:rPr lang="fr-CH" sz="1800" dirty="0">
                <a:solidFill>
                  <a:srgbClr val="000000"/>
                </a:solidFill>
              </a:rPr>
              <a:t>] to </a:t>
            </a:r>
            <a:r>
              <a:rPr lang="fr-CH" sz="1800" b="1" dirty="0">
                <a:solidFill>
                  <a:srgbClr val="000000"/>
                </a:solidFill>
              </a:rPr>
              <a:t>all servers</a:t>
            </a:r>
            <a:endParaRPr lang="fr-CH" sz="1800" dirty="0">
              <a:solidFill>
                <a:srgbClr val="000000"/>
              </a:solidFill>
            </a:endParaRPr>
          </a:p>
          <a:p>
            <a:pPr marL="457200" indent="-457200" eaLnBrk="0" hangingPunct="0">
              <a:buClr>
                <a:schemeClr val="tx1"/>
              </a:buClr>
              <a:buFont typeface="Arial" charset="0"/>
              <a:buAutoNum type="arabicPeriod" startAt="7"/>
            </a:pPr>
            <a:r>
              <a:rPr lang="fr-CH" sz="1800" dirty="0" err="1">
                <a:solidFill>
                  <a:srgbClr val="000000"/>
                </a:solidFill>
              </a:rPr>
              <a:t>wait</a:t>
            </a:r>
            <a:r>
              <a:rPr lang="fr-CH" sz="1800" dirty="0">
                <a:solidFill>
                  <a:srgbClr val="000000"/>
                </a:solidFill>
              </a:rPr>
              <a:t> for </a:t>
            </a:r>
            <a:r>
              <a:rPr lang="fr-CH" sz="1800" dirty="0">
                <a:solidFill>
                  <a:schemeClr val="tx1"/>
                </a:solidFill>
              </a:rPr>
              <a:t>S-t</a:t>
            </a:r>
            <a:r>
              <a:rPr lang="fr-CH" sz="1800" dirty="0">
                <a:solidFill>
                  <a:srgbClr val="000000"/>
                </a:solidFill>
              </a:rPr>
              <a:t> </a:t>
            </a:r>
            <a:r>
              <a:rPr lang="fr-CH" dirty="0" err="1">
                <a:solidFill>
                  <a:srgbClr val="000000"/>
                </a:solidFill>
              </a:rPr>
              <a:t>replicas</a:t>
            </a:r>
            <a:r>
              <a:rPr lang="fr-CH" sz="1800" dirty="0">
                <a:solidFill>
                  <a:srgbClr val="000000"/>
                </a:solidFill>
              </a:rPr>
              <a:t>:</a:t>
            </a:r>
          </a:p>
          <a:p>
            <a:pPr marL="457200" indent="-457200" eaLnBrk="0" hangingPunct="0">
              <a:buClr>
                <a:schemeClr val="tx1"/>
              </a:buClr>
              <a:buFont typeface="Arial" charset="0"/>
              <a:buAutoNum type="arabicPeriod" startAt="7"/>
            </a:pPr>
            <a:r>
              <a:rPr lang="fr-CH" sz="1800" dirty="0">
                <a:solidFill>
                  <a:srgbClr val="000000"/>
                </a:solidFill>
              </a:rPr>
              <a:t> 	</a:t>
            </a:r>
            <a:r>
              <a:rPr lang="fr-CH" sz="1800" dirty="0" err="1">
                <a:solidFill>
                  <a:srgbClr val="000000"/>
                </a:solidFill>
              </a:rPr>
              <a:t>receive</a:t>
            </a:r>
            <a:r>
              <a:rPr lang="fr-CH" sz="1800" dirty="0">
                <a:solidFill>
                  <a:srgbClr val="000000"/>
                </a:solidFill>
              </a:rPr>
              <a:t> [</a:t>
            </a:r>
            <a:r>
              <a:rPr lang="fr-CH" sz="1800" b="1" dirty="0">
                <a:solidFill>
                  <a:srgbClr val="000000"/>
                </a:solidFill>
              </a:rPr>
              <a:t>ACK</a:t>
            </a:r>
            <a:r>
              <a:rPr lang="fr-CH" sz="1800" dirty="0">
                <a:solidFill>
                  <a:srgbClr val="000000"/>
                </a:solidFill>
              </a:rPr>
              <a:t>, </a:t>
            </a:r>
            <a:r>
              <a:rPr lang="fr-CH" sz="1800" dirty="0" err="1">
                <a:solidFill>
                  <a:srgbClr val="000000"/>
                </a:solidFill>
              </a:rPr>
              <a:t>rs</a:t>
            </a:r>
            <a:r>
              <a:rPr lang="fr-CH" sz="1800" dirty="0">
                <a:solidFill>
                  <a:srgbClr val="000000"/>
                </a:solidFill>
              </a:rPr>
              <a:t>]</a:t>
            </a:r>
          </a:p>
          <a:p>
            <a:pPr marL="457200" indent="-457200" eaLnBrk="0" hangingPunct="0">
              <a:buClr>
                <a:schemeClr val="tx1"/>
              </a:buClr>
              <a:buFont typeface="Arial" charset="0"/>
              <a:buAutoNum type="arabicPeriod" startAt="7"/>
            </a:pPr>
            <a:r>
              <a:rPr lang="fr-CH" sz="1800" dirty="0">
                <a:solidFill>
                  <a:srgbClr val="000000"/>
                </a:solidFill>
              </a:rPr>
              <a:t>Return.</a:t>
            </a:r>
            <a:endParaRPr lang="en-US" sz="1800" dirty="0">
              <a:solidFill>
                <a:srgbClr val="000000"/>
              </a:solidFill>
            </a:endParaRPr>
          </a:p>
        </p:txBody>
      </p:sp>
    </p:spTree>
    <p:extLst>
      <p:ext uri="{BB962C8B-B14F-4D97-AF65-F5344CB8AC3E}">
        <p14:creationId xmlns:p14="http://schemas.microsoft.com/office/powerpoint/2010/main" val="29369335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Signatures</a:t>
            </a:r>
          </a:p>
        </p:txBody>
      </p:sp>
      <p:sp>
        <p:nvSpPr>
          <p:cNvPr id="3" name="Content Placeholder 2"/>
          <p:cNvSpPr>
            <a:spLocks noGrp="1"/>
          </p:cNvSpPr>
          <p:nvPr>
            <p:ph idx="1"/>
          </p:nvPr>
        </p:nvSpPr>
        <p:spPr/>
        <p:txBody>
          <a:bodyPr/>
          <a:lstStyle/>
          <a:p>
            <a:r>
              <a:rPr lang="en-US" b="1" dirty="0"/>
              <a:t>The correctness of our implementations heavily depends on digital signatures</a:t>
            </a:r>
          </a:p>
          <a:p>
            <a:pPr lvl="1"/>
            <a:r>
              <a:rPr lang="en-US" dirty="0"/>
              <a:t>Malicious replicas cannot forge a “good bye” tweet</a:t>
            </a:r>
          </a:p>
          <a:p>
            <a:endParaRPr lang="en-US" dirty="0"/>
          </a:p>
          <a:p>
            <a:r>
              <a:rPr lang="en-US" b="1" dirty="0"/>
              <a:t>Removing signatures is possible</a:t>
            </a:r>
          </a:p>
          <a:p>
            <a:pPr lvl="1"/>
            <a:r>
              <a:rPr lang="en-US" dirty="0"/>
              <a:t>Yet considerably increases the complexity of the solution</a:t>
            </a:r>
          </a:p>
          <a:p>
            <a:pPr lvl="1"/>
            <a:r>
              <a:rPr lang="en-US" dirty="0"/>
              <a:t>Beyond the scope of this lecture</a:t>
            </a:r>
          </a:p>
          <a:p>
            <a:pPr lvl="1"/>
            <a:endParaRPr lang="en-US" dirty="0"/>
          </a:p>
          <a:p>
            <a:r>
              <a:rPr lang="en-US" b="1" dirty="0"/>
              <a:t>(Few) Pointers</a:t>
            </a:r>
          </a:p>
          <a:p>
            <a:pPr lvl="1"/>
            <a:r>
              <a:rPr lang="en-US" sz="1400" dirty="0"/>
              <a:t>D. </a:t>
            </a:r>
            <a:r>
              <a:rPr lang="en-US" sz="1400" dirty="0" err="1"/>
              <a:t>Malkhi</a:t>
            </a:r>
            <a:r>
              <a:rPr lang="en-US" sz="1400" dirty="0"/>
              <a:t>, M.K. Reiter: Byzantine Quorum Systems. Distributed Computing 11(4): 203-213 (1998)</a:t>
            </a:r>
          </a:p>
          <a:p>
            <a:pPr lvl="1"/>
            <a:r>
              <a:rPr lang="en-US" sz="1400" dirty="0"/>
              <a:t>JP. Martin, </a:t>
            </a:r>
            <a:r>
              <a:rPr lang="en-US" sz="1400" dirty="0" err="1"/>
              <a:t>L.Alvisi</a:t>
            </a:r>
            <a:r>
              <a:rPr lang="en-US" sz="1400" dirty="0"/>
              <a:t>, M. </a:t>
            </a:r>
            <a:r>
              <a:rPr lang="en-US" sz="1400" dirty="0" err="1"/>
              <a:t>Dahlin</a:t>
            </a:r>
            <a:r>
              <a:rPr lang="en-US" sz="1400" dirty="0"/>
              <a:t>: Minimal Byzantine Storage. DISC 2002: 311-325</a:t>
            </a:r>
          </a:p>
          <a:p>
            <a:pPr lvl="1"/>
            <a:r>
              <a:rPr lang="en-US" sz="1400" dirty="0"/>
              <a:t>R. </a:t>
            </a:r>
            <a:r>
              <a:rPr lang="en-US" sz="1400" dirty="0" err="1"/>
              <a:t>Guerraoui</a:t>
            </a:r>
            <a:r>
              <a:rPr lang="en-US" sz="1400" dirty="0"/>
              <a:t>, M. </a:t>
            </a:r>
            <a:r>
              <a:rPr lang="en-US" sz="1400" dirty="0" err="1"/>
              <a:t>Vukolic</a:t>
            </a:r>
            <a:r>
              <a:rPr lang="en-US" sz="1400" dirty="0"/>
              <a:t>: How fast can a very robust read be? PODC 2006: 248-257</a:t>
            </a:r>
          </a:p>
          <a:p>
            <a:pPr lvl="1"/>
            <a:r>
              <a:rPr lang="en-US" sz="1400" dirty="0"/>
              <a:t>R. </a:t>
            </a:r>
            <a:r>
              <a:rPr lang="en-US" sz="1400" dirty="0" err="1"/>
              <a:t>Guerraoui</a:t>
            </a:r>
            <a:r>
              <a:rPr lang="en-US" sz="1400" dirty="0"/>
              <a:t>, M. </a:t>
            </a:r>
            <a:r>
              <a:rPr lang="en-US" sz="1400" dirty="0" err="1"/>
              <a:t>Vukolic</a:t>
            </a:r>
            <a:r>
              <a:rPr lang="en-US" sz="1400" dirty="0"/>
              <a:t>: Refined quorum systems. Distributed Computing 23(1): 1-42 (2010)</a:t>
            </a:r>
          </a:p>
          <a:p>
            <a:pPr lvl="1"/>
            <a:r>
              <a:rPr lang="en-US" sz="1400" u="sng" dirty="0"/>
              <a:t>M. </a:t>
            </a:r>
            <a:r>
              <a:rPr lang="en-US" sz="1400" u="sng" dirty="0" err="1"/>
              <a:t>Vukolic</a:t>
            </a:r>
            <a:r>
              <a:rPr lang="en-US" sz="1400" u="sng" dirty="0"/>
              <a:t>. Quorum Systems with applications to storage and consensus </a:t>
            </a:r>
          </a:p>
          <a:p>
            <a:pPr lvl="1"/>
            <a:endParaRPr lang="en-US" sz="1400" dirty="0"/>
          </a:p>
          <a:p>
            <a:pPr lvl="1"/>
            <a:endParaRPr lang="en-US"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27</a:t>
            </a:fld>
            <a:endParaRPr lang="fr-FR" dirty="0"/>
          </a:p>
        </p:txBody>
      </p:sp>
      <p:pic>
        <p:nvPicPr>
          <p:cNvPr id="1026" name="Picture 2">
            <a:extLst>
              <a:ext uri="{FF2B5EF4-FFF2-40B4-BE49-F238E27FC236}">
                <a16:creationId xmlns:a16="http://schemas.microsoft.com/office/drawing/2014/main" id="{69F661F0-9C93-3C44-93B7-527E90382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4346576"/>
            <a:ext cx="2108200" cy="237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9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linds(horizontal)">
                                      <p:cBhvr>
                                        <p:cTn id="24" dur="500"/>
                                        <p:tgtEl>
                                          <p:spTgt spid="3">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blinds(horizontal)">
                                      <p:cBhvr>
                                        <p:cTn id="30" dur="500"/>
                                        <p:tgtEl>
                                          <p:spTgt spid="3">
                                            <p:txEl>
                                              <p:pRg st="11" end="1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blinds(horizontal)">
                                      <p:cBhvr>
                                        <p:cTn id="3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1"/>
          <p:cNvPicPr>
            <a:picLocks noChangeAspect="1" noChangeArrowheads="1"/>
          </p:cNvPicPr>
          <p:nvPr/>
        </p:nvPicPr>
        <p:blipFill>
          <a:blip r:embed="rId3"/>
          <a:srcRect/>
          <a:stretch>
            <a:fillRect/>
          </a:stretch>
        </p:blipFill>
        <p:spPr bwMode="auto">
          <a:xfrm>
            <a:off x="1905000" y="2286000"/>
            <a:ext cx="935038" cy="1066800"/>
          </a:xfrm>
          <a:prstGeom prst="rect">
            <a:avLst/>
          </a:prstGeom>
          <a:noFill/>
          <a:ln w="9525" algn="ctr">
            <a:noFill/>
            <a:miter lim="800000"/>
            <a:headEnd/>
            <a:tailEnd/>
          </a:ln>
          <a:effectLst/>
        </p:spPr>
      </p:pic>
      <p:sp>
        <p:nvSpPr>
          <p:cNvPr id="26" name="Slide Number Placeholder 2"/>
          <p:cNvSpPr>
            <a:spLocks noGrp="1"/>
          </p:cNvSpPr>
          <p:nvPr>
            <p:ph type="sldNum" sz="quarter" idx="12"/>
          </p:nvPr>
        </p:nvSpPr>
        <p:spPr>
          <a:xfrm>
            <a:off x="8382000" y="6477000"/>
            <a:ext cx="719138" cy="196850"/>
          </a:xfrm>
        </p:spPr>
        <p:txBody>
          <a:bodyPr/>
          <a:lstStyle/>
          <a:p>
            <a:fld id="{41158055-E7C3-43C2-901E-E40F3281D8C7}" type="slidenum">
              <a:rPr lang="en-US"/>
              <a:pPr/>
              <a:t>28</a:t>
            </a:fld>
            <a:endParaRPr lang="en-US" dirty="0"/>
          </a:p>
        </p:txBody>
      </p:sp>
      <p:pic>
        <p:nvPicPr>
          <p:cNvPr id="3092" name="Picture 20" descr="bs00580_"/>
          <p:cNvPicPr>
            <a:picLocks noChangeAspect="1" noChangeArrowheads="1"/>
          </p:cNvPicPr>
          <p:nvPr/>
        </p:nvPicPr>
        <p:blipFill>
          <a:blip r:embed="rId4"/>
          <a:stretch>
            <a:fillRect/>
          </a:stretch>
        </p:blipFill>
        <p:spPr bwMode="auto">
          <a:xfrm>
            <a:off x="3162300" y="4191000"/>
            <a:ext cx="1676400" cy="1676400"/>
          </a:xfrm>
          <a:prstGeom prst="rect">
            <a:avLst/>
          </a:prstGeom>
          <a:noFill/>
          <a:ln w="9525">
            <a:noFill/>
            <a:miter lim="800000"/>
            <a:headEnd/>
            <a:tailEnd/>
          </a:ln>
        </p:spPr>
      </p:pic>
      <p:pic>
        <p:nvPicPr>
          <p:cNvPr id="3095" name="Picture 23" descr="bs00580_"/>
          <p:cNvPicPr>
            <a:picLocks noChangeAspect="1" noChangeArrowheads="1"/>
          </p:cNvPicPr>
          <p:nvPr/>
        </p:nvPicPr>
        <p:blipFill>
          <a:blip r:embed="rId4"/>
          <a:stretch>
            <a:fillRect/>
          </a:stretch>
        </p:blipFill>
        <p:spPr bwMode="auto">
          <a:xfrm>
            <a:off x="7124700" y="4267200"/>
            <a:ext cx="1676400" cy="1676400"/>
          </a:xfrm>
          <a:prstGeom prst="rect">
            <a:avLst/>
          </a:prstGeom>
          <a:noFill/>
          <a:ln w="9525">
            <a:noFill/>
            <a:miter lim="800000"/>
            <a:headEnd/>
            <a:tailEnd/>
          </a:ln>
        </p:spPr>
      </p:pic>
      <p:pic>
        <p:nvPicPr>
          <p:cNvPr id="3094" name="Picture 22" descr="bs00580_"/>
          <p:cNvPicPr>
            <a:picLocks noChangeAspect="1" noChangeArrowheads="1"/>
          </p:cNvPicPr>
          <p:nvPr/>
        </p:nvPicPr>
        <p:blipFill>
          <a:blip r:embed="rId4"/>
          <a:stretch>
            <a:fillRect/>
          </a:stretch>
        </p:blipFill>
        <p:spPr bwMode="auto">
          <a:xfrm>
            <a:off x="4876800" y="2438400"/>
            <a:ext cx="1676400" cy="1676400"/>
          </a:xfrm>
          <a:prstGeom prst="rect">
            <a:avLst/>
          </a:prstGeom>
          <a:noFill/>
          <a:ln w="9525">
            <a:noFill/>
            <a:miter lim="800000"/>
            <a:headEnd/>
            <a:tailEnd/>
          </a:ln>
        </p:spPr>
      </p:pic>
      <p:pic>
        <p:nvPicPr>
          <p:cNvPr id="269332" name="Picture 6" descr="bs00580_"/>
          <p:cNvPicPr>
            <a:picLocks noChangeAspect="1" noChangeArrowheads="1"/>
          </p:cNvPicPr>
          <p:nvPr/>
        </p:nvPicPr>
        <p:blipFill>
          <a:blip r:embed="rId4"/>
          <a:stretch>
            <a:fillRect/>
          </a:stretch>
        </p:blipFill>
        <p:spPr bwMode="auto">
          <a:xfrm>
            <a:off x="4985544" y="3200400"/>
            <a:ext cx="1600200" cy="1600200"/>
          </a:xfrm>
          <a:prstGeom prst="rect">
            <a:avLst/>
          </a:prstGeom>
          <a:noFill/>
          <a:ln w="9525">
            <a:noFill/>
            <a:miter lim="800000"/>
            <a:headEnd/>
            <a:tailEnd/>
          </a:ln>
        </p:spPr>
      </p:pic>
      <p:sp>
        <p:nvSpPr>
          <p:cNvPr id="269333" name="Line 7"/>
          <p:cNvSpPr>
            <a:spLocks noChangeShapeType="1"/>
          </p:cNvSpPr>
          <p:nvPr/>
        </p:nvSpPr>
        <p:spPr bwMode="auto">
          <a:xfrm>
            <a:off x="5486400" y="1652588"/>
            <a:ext cx="1588" cy="1333500"/>
          </a:xfrm>
          <a:prstGeom prst="line">
            <a:avLst/>
          </a:prstGeom>
          <a:noFill/>
          <a:ln w="9525">
            <a:solidFill>
              <a:schemeClr val="tx1"/>
            </a:solidFill>
            <a:miter lim="800000"/>
            <a:headEnd/>
            <a:tailEnd type="triangle" w="med" len="med"/>
          </a:ln>
        </p:spPr>
        <p:txBody>
          <a:bodyPr wrap="none"/>
          <a:lstStyle/>
          <a:p>
            <a:endParaRPr lang="en-US"/>
          </a:p>
        </p:txBody>
      </p:sp>
      <p:sp>
        <p:nvSpPr>
          <p:cNvPr id="269334" name="Line 8"/>
          <p:cNvSpPr>
            <a:spLocks noChangeShapeType="1"/>
          </p:cNvSpPr>
          <p:nvPr/>
        </p:nvSpPr>
        <p:spPr bwMode="auto">
          <a:xfrm flipV="1">
            <a:off x="5791200" y="1652588"/>
            <a:ext cx="1588" cy="1333500"/>
          </a:xfrm>
          <a:prstGeom prst="line">
            <a:avLst/>
          </a:prstGeom>
          <a:noFill/>
          <a:ln w="9525">
            <a:solidFill>
              <a:schemeClr val="tx1"/>
            </a:solidFill>
            <a:round/>
            <a:headEnd/>
            <a:tailEnd type="triangle" w="med" len="med"/>
          </a:ln>
        </p:spPr>
        <p:txBody>
          <a:bodyPr wrap="none" anchor="ctr"/>
          <a:lstStyle/>
          <a:p>
            <a:endParaRPr lang="en-US"/>
          </a:p>
        </p:txBody>
      </p:sp>
      <p:sp>
        <p:nvSpPr>
          <p:cNvPr id="269335" name="Line 11"/>
          <p:cNvSpPr>
            <a:spLocks noChangeShapeType="1"/>
          </p:cNvSpPr>
          <p:nvPr/>
        </p:nvSpPr>
        <p:spPr bwMode="auto">
          <a:xfrm flipH="1">
            <a:off x="6477001" y="1606550"/>
            <a:ext cx="1382713" cy="1333500"/>
          </a:xfrm>
          <a:prstGeom prst="line">
            <a:avLst/>
          </a:prstGeom>
          <a:noFill/>
          <a:ln w="9525">
            <a:solidFill>
              <a:schemeClr val="tx1"/>
            </a:solidFill>
            <a:miter lim="800000"/>
            <a:headEnd/>
            <a:tailEnd type="triangle" w="med" len="med"/>
          </a:ln>
        </p:spPr>
        <p:txBody>
          <a:bodyPr wrap="none"/>
          <a:lstStyle/>
          <a:p>
            <a:endParaRPr lang="en-US"/>
          </a:p>
        </p:txBody>
      </p:sp>
      <p:sp>
        <p:nvSpPr>
          <p:cNvPr id="269336" name="Line 12"/>
          <p:cNvSpPr>
            <a:spLocks noChangeShapeType="1"/>
          </p:cNvSpPr>
          <p:nvPr/>
        </p:nvSpPr>
        <p:spPr bwMode="auto">
          <a:xfrm flipV="1">
            <a:off x="6477001" y="1674814"/>
            <a:ext cx="1673225" cy="1677987"/>
          </a:xfrm>
          <a:prstGeom prst="line">
            <a:avLst/>
          </a:prstGeom>
          <a:noFill/>
          <a:ln w="9525">
            <a:solidFill>
              <a:schemeClr val="tx1"/>
            </a:solidFill>
            <a:round/>
            <a:headEnd/>
            <a:tailEnd type="triangle" w="med" len="med"/>
          </a:ln>
        </p:spPr>
        <p:txBody>
          <a:bodyPr wrap="none" anchor="ctr"/>
          <a:lstStyle/>
          <a:p>
            <a:endParaRPr lang="en-US"/>
          </a:p>
        </p:txBody>
      </p:sp>
      <p:sp>
        <p:nvSpPr>
          <p:cNvPr id="269337" name="Line 14"/>
          <p:cNvSpPr>
            <a:spLocks noChangeShapeType="1"/>
          </p:cNvSpPr>
          <p:nvPr/>
        </p:nvSpPr>
        <p:spPr bwMode="auto">
          <a:xfrm>
            <a:off x="3200401" y="1712914"/>
            <a:ext cx="1527175" cy="1639887"/>
          </a:xfrm>
          <a:prstGeom prst="line">
            <a:avLst/>
          </a:prstGeom>
          <a:noFill/>
          <a:ln w="9525">
            <a:solidFill>
              <a:schemeClr val="tx1"/>
            </a:solidFill>
            <a:miter lim="800000"/>
            <a:headEnd/>
            <a:tailEnd type="triangle" w="med" len="med"/>
          </a:ln>
        </p:spPr>
        <p:txBody>
          <a:bodyPr wrap="none"/>
          <a:lstStyle/>
          <a:p>
            <a:endParaRPr lang="en-US"/>
          </a:p>
        </p:txBody>
      </p:sp>
      <p:sp>
        <p:nvSpPr>
          <p:cNvPr id="269338" name="Line 15"/>
          <p:cNvSpPr>
            <a:spLocks noChangeShapeType="1"/>
          </p:cNvSpPr>
          <p:nvPr/>
        </p:nvSpPr>
        <p:spPr bwMode="auto">
          <a:xfrm flipH="1" flipV="1">
            <a:off x="3505201" y="1614488"/>
            <a:ext cx="1236663" cy="1371600"/>
          </a:xfrm>
          <a:prstGeom prst="line">
            <a:avLst/>
          </a:prstGeom>
          <a:noFill/>
          <a:ln w="9525">
            <a:solidFill>
              <a:schemeClr val="tx1"/>
            </a:solidFill>
            <a:round/>
            <a:headEnd/>
            <a:tailEnd type="triangle" w="med" len="med"/>
          </a:ln>
        </p:spPr>
        <p:txBody>
          <a:bodyPr wrap="none" anchor="ctr"/>
          <a:lstStyle/>
          <a:p>
            <a:endParaRPr lang="en-US"/>
          </a:p>
        </p:txBody>
      </p:sp>
      <p:pic>
        <p:nvPicPr>
          <p:cNvPr id="269340" name="Picture 6" descr="bs00580_"/>
          <p:cNvPicPr>
            <a:picLocks noChangeAspect="1" noChangeArrowheads="1"/>
          </p:cNvPicPr>
          <p:nvPr/>
        </p:nvPicPr>
        <p:blipFill>
          <a:blip r:embed="rId4"/>
          <a:stretch>
            <a:fillRect/>
          </a:stretch>
        </p:blipFill>
        <p:spPr bwMode="auto">
          <a:xfrm>
            <a:off x="7848600" y="3124200"/>
            <a:ext cx="1600200" cy="1600200"/>
          </a:xfrm>
          <a:prstGeom prst="rect">
            <a:avLst/>
          </a:prstGeom>
          <a:noFill/>
          <a:ln w="9525">
            <a:noFill/>
            <a:miter lim="800000"/>
            <a:headEnd/>
            <a:tailEnd/>
          </a:ln>
        </p:spPr>
      </p:pic>
      <p:sp>
        <p:nvSpPr>
          <p:cNvPr id="269342" name="Line 30"/>
          <p:cNvSpPr>
            <a:spLocks noChangeShapeType="1"/>
          </p:cNvSpPr>
          <p:nvPr/>
        </p:nvSpPr>
        <p:spPr bwMode="auto">
          <a:xfrm>
            <a:off x="6477000" y="3810000"/>
            <a:ext cx="762000" cy="0"/>
          </a:xfrm>
          <a:prstGeom prst="line">
            <a:avLst/>
          </a:prstGeom>
          <a:noFill/>
          <a:ln w="38100">
            <a:solidFill>
              <a:schemeClr val="tx1"/>
            </a:solidFill>
            <a:round/>
            <a:headEnd/>
            <a:tailEnd/>
          </a:ln>
          <a:effectLst/>
        </p:spPr>
        <p:txBody>
          <a:bodyPr/>
          <a:lstStyle/>
          <a:p>
            <a:endParaRPr lang="en-US"/>
          </a:p>
        </p:txBody>
      </p:sp>
      <p:sp>
        <p:nvSpPr>
          <p:cNvPr id="269343" name="Line 31"/>
          <p:cNvSpPr>
            <a:spLocks noChangeShapeType="1"/>
          </p:cNvSpPr>
          <p:nvPr/>
        </p:nvSpPr>
        <p:spPr bwMode="auto">
          <a:xfrm>
            <a:off x="6477000" y="4114800"/>
            <a:ext cx="762000" cy="0"/>
          </a:xfrm>
          <a:prstGeom prst="line">
            <a:avLst/>
          </a:prstGeom>
          <a:noFill/>
          <a:ln w="38100">
            <a:solidFill>
              <a:schemeClr val="tx1"/>
            </a:solidFill>
            <a:round/>
            <a:headEnd/>
            <a:tailEnd/>
          </a:ln>
          <a:effectLst/>
        </p:spPr>
        <p:txBody>
          <a:bodyPr/>
          <a:lstStyle/>
          <a:p>
            <a:endParaRPr lang="en-US"/>
          </a:p>
        </p:txBody>
      </p:sp>
      <p:sp>
        <p:nvSpPr>
          <p:cNvPr id="269347" name="Text Box 35"/>
          <p:cNvSpPr txBox="1">
            <a:spLocks noChangeArrowheads="1"/>
          </p:cNvSpPr>
          <p:nvPr/>
        </p:nvSpPr>
        <p:spPr bwMode="auto">
          <a:xfrm>
            <a:off x="2951647" y="4038601"/>
            <a:ext cx="1324402" cy="535531"/>
          </a:xfrm>
          <a:prstGeom prst="rect">
            <a:avLst/>
          </a:prstGeom>
          <a:noFill/>
          <a:ln w="9525" algn="ctr">
            <a:noFill/>
            <a:miter lim="800000"/>
            <a:headEnd/>
            <a:tailEnd/>
          </a:ln>
          <a:effectLst/>
        </p:spPr>
        <p:txBody>
          <a:bodyPr wrap="none">
            <a:spAutoFit/>
          </a:bodyPr>
          <a:lstStyle/>
          <a:p>
            <a:pPr>
              <a:buFontTx/>
              <a:buNone/>
            </a:pPr>
            <a:r>
              <a:rPr lang="en-US" sz="3200" dirty="0">
                <a:solidFill>
                  <a:schemeClr val="tx1"/>
                </a:solidFill>
              </a:rPr>
              <a:t>S M R</a:t>
            </a:r>
          </a:p>
        </p:txBody>
      </p:sp>
      <p:sp>
        <p:nvSpPr>
          <p:cNvPr id="27" name="Title 1"/>
          <p:cNvSpPr txBox="1">
            <a:spLocks/>
          </p:cNvSpPr>
          <p:nvPr/>
        </p:nvSpPr>
        <p:spPr>
          <a:xfrm>
            <a:off x="346075" y="509589"/>
            <a:ext cx="8569325" cy="647700"/>
          </a:xfrm>
          <a:prstGeom prst="rect">
            <a:avLst/>
          </a:prstGeom>
        </p:spPr>
        <p:txBody>
          <a:bodyPr/>
          <a:lstStyle/>
          <a:p>
            <a:pPr eaLnBrk="0" hangingPunct="0">
              <a:lnSpc>
                <a:spcPct val="100000"/>
              </a:lnSpc>
              <a:defRPr/>
            </a:pPr>
            <a:r>
              <a:rPr lang="en-US" sz="3200" b="1" kern="0" dirty="0">
                <a:solidFill>
                  <a:srgbClr val="0099CC"/>
                </a:solidFill>
                <a:effectLst>
                  <a:outerShdw blurRad="38100" dist="38100" dir="2700000" algn="tl">
                    <a:srgbClr val="DDDDDD"/>
                  </a:outerShdw>
                </a:effectLst>
                <a:latin typeface="+mj-lt"/>
                <a:ea typeface="ＭＳ Ｐゴシック" charset="-128"/>
                <a:cs typeface="ＭＳ Ｐゴシック" charset="-128"/>
              </a:rPr>
              <a:t>State machine replication (SMR)</a:t>
            </a:r>
          </a:p>
        </p:txBody>
      </p:sp>
      <p:pic>
        <p:nvPicPr>
          <p:cNvPr id="28" name="Picture 12" descr="thinkpad"/>
          <p:cNvPicPr>
            <a:picLocks noChangeAspect="1" noChangeArrowheads="1"/>
          </p:cNvPicPr>
          <p:nvPr/>
        </p:nvPicPr>
        <p:blipFill>
          <a:blip r:embed="rId5" cstate="print"/>
          <a:srcRect/>
          <a:stretch>
            <a:fillRect/>
          </a:stretch>
        </p:blipFill>
        <p:spPr bwMode="auto">
          <a:xfrm>
            <a:off x="2667000" y="1143000"/>
            <a:ext cx="476250" cy="476250"/>
          </a:xfrm>
          <a:prstGeom prst="rect">
            <a:avLst/>
          </a:prstGeom>
          <a:noFill/>
          <a:ln w="9525">
            <a:noFill/>
            <a:miter lim="800000"/>
            <a:headEnd/>
            <a:tailEnd/>
          </a:ln>
          <a:effectLst/>
        </p:spPr>
      </p:pic>
      <p:pic>
        <p:nvPicPr>
          <p:cNvPr id="30" name="Picture 12" descr="thinkpad"/>
          <p:cNvPicPr>
            <a:picLocks noChangeAspect="1" noChangeArrowheads="1"/>
          </p:cNvPicPr>
          <p:nvPr/>
        </p:nvPicPr>
        <p:blipFill>
          <a:blip r:embed="rId5" cstate="print"/>
          <a:srcRect/>
          <a:stretch>
            <a:fillRect/>
          </a:stretch>
        </p:blipFill>
        <p:spPr bwMode="auto">
          <a:xfrm>
            <a:off x="5410200" y="1143000"/>
            <a:ext cx="476250" cy="476250"/>
          </a:xfrm>
          <a:prstGeom prst="rect">
            <a:avLst/>
          </a:prstGeom>
          <a:noFill/>
          <a:ln w="9525">
            <a:noFill/>
            <a:miter lim="800000"/>
            <a:headEnd/>
            <a:tailEnd/>
          </a:ln>
          <a:effectLst/>
        </p:spPr>
      </p:pic>
      <p:pic>
        <p:nvPicPr>
          <p:cNvPr id="31" name="Picture 12" descr="thinkpad"/>
          <p:cNvPicPr>
            <a:picLocks noChangeAspect="1" noChangeArrowheads="1"/>
          </p:cNvPicPr>
          <p:nvPr/>
        </p:nvPicPr>
        <p:blipFill>
          <a:blip r:embed="rId5" cstate="print"/>
          <a:srcRect/>
          <a:stretch>
            <a:fillRect/>
          </a:stretch>
        </p:blipFill>
        <p:spPr bwMode="auto">
          <a:xfrm>
            <a:off x="7848600" y="1066800"/>
            <a:ext cx="476250" cy="476250"/>
          </a:xfrm>
          <a:prstGeom prst="rect">
            <a:avLst/>
          </a:prstGeom>
          <a:noFill/>
          <a:ln w="9525">
            <a:noFill/>
            <a:miter lim="800000"/>
            <a:headEnd/>
            <a:tailEnd/>
          </a:ln>
          <a:effectLst/>
        </p:spPr>
      </p:pic>
      <p:pic>
        <p:nvPicPr>
          <p:cNvPr id="269330" name="Picture 12"/>
          <p:cNvPicPr>
            <a:picLocks noChangeAspect="1"/>
          </p:cNvPicPr>
          <p:nvPr/>
        </p:nvPicPr>
        <p:blipFill>
          <a:blip r:embed="rId6"/>
          <a:stretch>
            <a:fillRect/>
          </a:stretch>
        </p:blipFill>
        <p:spPr bwMode="auto">
          <a:xfrm>
            <a:off x="5715000" y="3733800"/>
            <a:ext cx="609600" cy="457200"/>
          </a:xfrm>
          <a:prstGeom prst="rect">
            <a:avLst/>
          </a:prstGeom>
          <a:noFill/>
          <a:ln w="9525">
            <a:noFill/>
            <a:miter lim="800000"/>
            <a:headEnd/>
            <a:tailEnd/>
          </a:ln>
        </p:spPr>
      </p:pic>
      <p:pic>
        <p:nvPicPr>
          <p:cNvPr id="37" name="Picture 12"/>
          <p:cNvPicPr>
            <a:picLocks noChangeAspect="1"/>
          </p:cNvPicPr>
          <p:nvPr/>
        </p:nvPicPr>
        <p:blipFill>
          <a:blip r:embed="rId6"/>
          <a:stretch>
            <a:fillRect/>
          </a:stretch>
        </p:blipFill>
        <p:spPr bwMode="auto">
          <a:xfrm>
            <a:off x="8610600" y="3733800"/>
            <a:ext cx="609600" cy="457200"/>
          </a:xfrm>
          <a:prstGeom prst="rect">
            <a:avLst/>
          </a:prstGeom>
          <a:noFill/>
          <a:ln w="9525">
            <a:noFill/>
            <a:miter lim="800000"/>
            <a:headEnd/>
            <a:tailEnd/>
          </a:ln>
        </p:spPr>
      </p:pic>
      <p:pic>
        <p:nvPicPr>
          <p:cNvPr id="35" name="Picture 34" descr="devil.gif"/>
          <p:cNvPicPr>
            <a:picLocks noChangeAspect="1"/>
          </p:cNvPicPr>
          <p:nvPr/>
        </p:nvPicPr>
        <p:blipFill>
          <a:blip r:embed="rId7"/>
          <a:stretch>
            <a:fillRect/>
          </a:stretch>
        </p:blipFill>
        <p:spPr>
          <a:xfrm>
            <a:off x="4800600" y="3276601"/>
            <a:ext cx="1524000" cy="1440557"/>
          </a:xfrm>
          <a:prstGeom prst="rect">
            <a:avLst/>
          </a:prstGeom>
        </p:spPr>
      </p:pic>
    </p:spTree>
    <p:extLst>
      <p:ext uri="{BB962C8B-B14F-4D97-AF65-F5344CB8AC3E}">
        <p14:creationId xmlns:p14="http://schemas.microsoft.com/office/powerpoint/2010/main" val="38132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333"/>
                                        </p:tgtEl>
                                        <p:attrNameLst>
                                          <p:attrName>style.visibility</p:attrName>
                                        </p:attrNameLst>
                                      </p:cBhvr>
                                      <p:to>
                                        <p:strVal val="visible"/>
                                      </p:to>
                                    </p:set>
                                    <p:animEffect transition="in" filter="blinds(horizontal)">
                                      <p:cBhvr>
                                        <p:cTn id="7" dur="500"/>
                                        <p:tgtEl>
                                          <p:spTgt spid="2693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9334"/>
                                        </p:tgtEl>
                                        <p:attrNameLst>
                                          <p:attrName>style.visibility</p:attrName>
                                        </p:attrNameLst>
                                      </p:cBhvr>
                                      <p:to>
                                        <p:strVal val="visible"/>
                                      </p:to>
                                    </p:set>
                                    <p:animEffect transition="in" filter="blinds(horizontal)">
                                      <p:cBhvr>
                                        <p:cTn id="10" dur="500"/>
                                        <p:tgtEl>
                                          <p:spTgt spid="2693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9335"/>
                                        </p:tgtEl>
                                        <p:attrNameLst>
                                          <p:attrName>style.visibility</p:attrName>
                                        </p:attrNameLst>
                                      </p:cBhvr>
                                      <p:to>
                                        <p:strVal val="visible"/>
                                      </p:to>
                                    </p:set>
                                    <p:animEffect transition="in" filter="blinds(horizontal)">
                                      <p:cBhvr>
                                        <p:cTn id="13" dur="500"/>
                                        <p:tgtEl>
                                          <p:spTgt spid="2693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9336"/>
                                        </p:tgtEl>
                                        <p:attrNameLst>
                                          <p:attrName>style.visibility</p:attrName>
                                        </p:attrNameLst>
                                      </p:cBhvr>
                                      <p:to>
                                        <p:strVal val="visible"/>
                                      </p:to>
                                    </p:set>
                                    <p:animEffect transition="in" filter="blinds(horizontal)">
                                      <p:cBhvr>
                                        <p:cTn id="16" dur="500"/>
                                        <p:tgtEl>
                                          <p:spTgt spid="26933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9337"/>
                                        </p:tgtEl>
                                        <p:attrNameLst>
                                          <p:attrName>style.visibility</p:attrName>
                                        </p:attrNameLst>
                                      </p:cBhvr>
                                      <p:to>
                                        <p:strVal val="visible"/>
                                      </p:to>
                                    </p:set>
                                    <p:animEffect transition="in" filter="blinds(horizontal)">
                                      <p:cBhvr>
                                        <p:cTn id="19" dur="500"/>
                                        <p:tgtEl>
                                          <p:spTgt spid="26933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69338"/>
                                        </p:tgtEl>
                                        <p:attrNameLst>
                                          <p:attrName>style.visibility</p:attrName>
                                        </p:attrNameLst>
                                      </p:cBhvr>
                                      <p:to>
                                        <p:strVal val="visible"/>
                                      </p:to>
                                    </p:set>
                                    <p:animEffect transition="in" filter="blinds(horizontal)">
                                      <p:cBhvr>
                                        <p:cTn id="22" dur="500"/>
                                        <p:tgtEl>
                                          <p:spTgt spid="2693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9330"/>
                                        </p:tgtEl>
                                        <p:attrNameLst>
                                          <p:attrName>style.visibility</p:attrName>
                                        </p:attrNameLst>
                                      </p:cBhvr>
                                      <p:to>
                                        <p:strVal val="visible"/>
                                      </p:to>
                                    </p:set>
                                    <p:animEffect transition="in" filter="blinds(horizontal)">
                                      <p:cBhvr>
                                        <p:cTn id="32" dur="500"/>
                                        <p:tgtEl>
                                          <p:spTgt spid="269330"/>
                                        </p:tgtEl>
                                      </p:cBhvr>
                                    </p:animEffect>
                                  </p:childTnLst>
                                </p:cTn>
                              </p:par>
                              <p:par>
                                <p:cTn id="33" presetID="3" presetClass="exit" presetSubtype="10" fill="hold" nodeType="withEffect">
                                  <p:stCondLst>
                                    <p:cond delay="0"/>
                                  </p:stCondLst>
                                  <p:childTnLst>
                                    <p:animEffect transition="out" filter="blinds(horizontal)">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269332"/>
                                        </p:tgtEl>
                                      </p:cBhvr>
                                    </p:animEffect>
                                    <p:set>
                                      <p:cBhvr>
                                        <p:cTn id="40" dur="1" fill="hold">
                                          <p:stCondLst>
                                            <p:cond delay="499"/>
                                          </p:stCondLst>
                                        </p:cTn>
                                        <p:tgtEl>
                                          <p:spTgt spid="26933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269336"/>
                                        </p:tgtEl>
                                      </p:cBhvr>
                                    </p:animEffect>
                                    <p:set>
                                      <p:cBhvr>
                                        <p:cTn id="43" dur="1" fill="hold">
                                          <p:stCondLst>
                                            <p:cond delay="499"/>
                                          </p:stCondLst>
                                        </p:cTn>
                                        <p:tgtEl>
                                          <p:spTgt spid="269336"/>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269335"/>
                                        </p:tgtEl>
                                      </p:cBhvr>
                                    </p:animEffect>
                                    <p:set>
                                      <p:cBhvr>
                                        <p:cTn id="46" dur="1" fill="hold">
                                          <p:stCondLst>
                                            <p:cond delay="499"/>
                                          </p:stCondLst>
                                        </p:cTn>
                                        <p:tgtEl>
                                          <p:spTgt spid="269335"/>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269334"/>
                                        </p:tgtEl>
                                      </p:cBhvr>
                                    </p:animEffect>
                                    <p:set>
                                      <p:cBhvr>
                                        <p:cTn id="49" dur="1" fill="hold">
                                          <p:stCondLst>
                                            <p:cond delay="499"/>
                                          </p:stCondLst>
                                        </p:cTn>
                                        <p:tgtEl>
                                          <p:spTgt spid="269334"/>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269333"/>
                                        </p:tgtEl>
                                      </p:cBhvr>
                                    </p:animEffect>
                                    <p:set>
                                      <p:cBhvr>
                                        <p:cTn id="52" dur="1" fill="hold">
                                          <p:stCondLst>
                                            <p:cond delay="499"/>
                                          </p:stCondLst>
                                        </p:cTn>
                                        <p:tgtEl>
                                          <p:spTgt spid="269333"/>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269338"/>
                                        </p:tgtEl>
                                      </p:cBhvr>
                                    </p:animEffect>
                                    <p:set>
                                      <p:cBhvr>
                                        <p:cTn id="55" dur="1" fill="hold">
                                          <p:stCondLst>
                                            <p:cond delay="499"/>
                                          </p:stCondLst>
                                        </p:cTn>
                                        <p:tgtEl>
                                          <p:spTgt spid="269338"/>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269337"/>
                                        </p:tgtEl>
                                      </p:cBhvr>
                                    </p:animEffect>
                                    <p:set>
                                      <p:cBhvr>
                                        <p:cTn id="58" dur="1" fill="hold">
                                          <p:stCondLst>
                                            <p:cond delay="499"/>
                                          </p:stCondLst>
                                        </p:cTn>
                                        <p:tgtEl>
                                          <p:spTgt spid="269337"/>
                                        </p:tgtEl>
                                        <p:attrNameLst>
                                          <p:attrName>style.visibility</p:attrName>
                                        </p:attrNameLst>
                                      </p:cBhvr>
                                      <p:to>
                                        <p:strVal val="hidden"/>
                                      </p:to>
                                    </p:set>
                                  </p:childTnLst>
                                </p:cTn>
                              </p:par>
                              <p:par>
                                <p:cTn id="59" presetID="3" presetClass="exit" presetSubtype="10" fill="hold" nodeType="withEffect">
                                  <p:stCondLst>
                                    <p:cond delay="0"/>
                                  </p:stCondLst>
                                  <p:childTnLst>
                                    <p:animEffect transition="out" filter="blinds(horizontal)">
                                      <p:cBhvr>
                                        <p:cTn id="60" dur="500"/>
                                        <p:tgtEl>
                                          <p:spTgt spid="269330"/>
                                        </p:tgtEl>
                                      </p:cBhvr>
                                    </p:animEffect>
                                    <p:set>
                                      <p:cBhvr>
                                        <p:cTn id="61" dur="1" fill="hold">
                                          <p:stCondLst>
                                            <p:cond delay="499"/>
                                          </p:stCondLst>
                                        </p:cTn>
                                        <p:tgtEl>
                                          <p:spTgt spid="269330"/>
                                        </p:tgtEl>
                                        <p:attrNameLst>
                                          <p:attrName>style.visibility</p:attrName>
                                        </p:attrNameLst>
                                      </p:cBhvr>
                                      <p:to>
                                        <p:strVal val="hidden"/>
                                      </p:to>
                                    </p:set>
                                  </p:childTnLst>
                                </p:cTn>
                              </p:par>
                              <p:par>
                                <p:cTn id="62" presetID="3" presetClass="entr" presetSubtype="10" fill="hold" nodeType="withEffect">
                                  <p:stCondLst>
                                    <p:cond delay="0"/>
                                  </p:stCondLst>
                                  <p:childTnLst>
                                    <p:set>
                                      <p:cBhvr>
                                        <p:cTn id="63" dur="1" fill="hold">
                                          <p:stCondLst>
                                            <p:cond delay="0"/>
                                          </p:stCondLst>
                                        </p:cTn>
                                        <p:tgtEl>
                                          <p:spTgt spid="3092"/>
                                        </p:tgtEl>
                                        <p:attrNameLst>
                                          <p:attrName>style.visibility</p:attrName>
                                        </p:attrNameLst>
                                      </p:cBhvr>
                                      <p:to>
                                        <p:strVal val="visible"/>
                                      </p:to>
                                    </p:set>
                                    <p:animEffect transition="in" filter="blinds(horizontal)">
                                      <p:cBhvr>
                                        <p:cTn id="64" dur="500"/>
                                        <p:tgtEl>
                                          <p:spTgt spid="3092"/>
                                        </p:tgtEl>
                                      </p:cBhvr>
                                    </p:animEffect>
                                  </p:childTnLst>
                                </p:cTn>
                              </p:par>
                              <p:par>
                                <p:cTn id="65" presetID="3" presetClass="entr" presetSubtype="10" fill="hold" nodeType="withEffect">
                                  <p:stCondLst>
                                    <p:cond delay="0"/>
                                  </p:stCondLst>
                                  <p:childTnLst>
                                    <p:set>
                                      <p:cBhvr>
                                        <p:cTn id="66" dur="1" fill="hold">
                                          <p:stCondLst>
                                            <p:cond delay="0"/>
                                          </p:stCondLst>
                                        </p:cTn>
                                        <p:tgtEl>
                                          <p:spTgt spid="3094"/>
                                        </p:tgtEl>
                                        <p:attrNameLst>
                                          <p:attrName>style.visibility</p:attrName>
                                        </p:attrNameLst>
                                      </p:cBhvr>
                                      <p:to>
                                        <p:strVal val="visible"/>
                                      </p:to>
                                    </p:set>
                                    <p:animEffect transition="in" filter="blinds(horizontal)">
                                      <p:cBhvr>
                                        <p:cTn id="67" dur="500"/>
                                        <p:tgtEl>
                                          <p:spTgt spid="3094"/>
                                        </p:tgtEl>
                                      </p:cBhvr>
                                    </p:animEffect>
                                  </p:childTnLst>
                                </p:cTn>
                              </p:par>
                              <p:par>
                                <p:cTn id="68" presetID="3" presetClass="entr" presetSubtype="10" fill="hold" nodeType="withEffect">
                                  <p:stCondLst>
                                    <p:cond delay="0"/>
                                  </p:stCondLst>
                                  <p:childTnLst>
                                    <p:set>
                                      <p:cBhvr>
                                        <p:cTn id="69" dur="1" fill="hold">
                                          <p:stCondLst>
                                            <p:cond delay="0"/>
                                          </p:stCondLst>
                                        </p:cTn>
                                        <p:tgtEl>
                                          <p:spTgt spid="3095"/>
                                        </p:tgtEl>
                                        <p:attrNameLst>
                                          <p:attrName>style.visibility</p:attrName>
                                        </p:attrNameLst>
                                      </p:cBhvr>
                                      <p:to>
                                        <p:strVal val="visible"/>
                                      </p:to>
                                    </p:set>
                                    <p:animEffect transition="in" filter="blinds(horizontal)">
                                      <p:cBhvr>
                                        <p:cTn id="70" dur="500"/>
                                        <p:tgtEl>
                                          <p:spTgt spid="3095"/>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path" presetSubtype="0" accel="50000" decel="50000" fill="hold" nodeType="clickEffect">
                                  <p:stCondLst>
                                    <p:cond delay="0"/>
                                  </p:stCondLst>
                                  <p:childTnLst>
                                    <p:animMotion origin="layout" path="M -3.33333E-6 2.22222E-6 L -0.17916 2.22222E-6 " pathEditMode="relative" rAng="0" ptsTypes="AA">
                                      <p:cBhvr>
                                        <p:cTn id="74" dur="1000" fill="hold"/>
                                        <p:tgtEl>
                                          <p:spTgt spid="3092"/>
                                        </p:tgtEl>
                                        <p:attrNameLst>
                                          <p:attrName>ppt_x</p:attrName>
                                          <p:attrName>ppt_y</p:attrName>
                                        </p:attrNameLst>
                                      </p:cBhvr>
                                      <p:rCtr x="-90" y="0"/>
                                    </p:animMotion>
                                  </p:childTnLst>
                                </p:cTn>
                              </p:par>
                              <p:par>
                                <p:cTn id="75" presetID="35" presetClass="path" presetSubtype="0" accel="50000" decel="50000" fill="hold" nodeType="withEffect">
                                  <p:stCondLst>
                                    <p:cond delay="0"/>
                                  </p:stCondLst>
                                  <p:childTnLst>
                                    <p:animMotion origin="layout" path="M 0.0 -4.44444E-6 L -0.2125 -4.44444E-6 " pathEditMode="relative" rAng="0" ptsTypes="AA">
                                      <p:cBhvr>
                                        <p:cTn id="76" dur="1000" fill="hold"/>
                                        <p:tgtEl>
                                          <p:spTgt spid="3094"/>
                                        </p:tgtEl>
                                        <p:attrNameLst>
                                          <p:attrName>ppt_x</p:attrName>
                                          <p:attrName>ppt_y</p:attrName>
                                        </p:attrNameLst>
                                      </p:cBhvr>
                                      <p:rCtr x="-106" y="0"/>
                                    </p:animMotion>
                                  </p:childTnLst>
                                </p:cTn>
                              </p:par>
                              <p:par>
                                <p:cTn id="77" presetID="35" presetClass="path" presetSubtype="0" accel="50000" decel="50000" fill="hold" nodeType="withEffect">
                                  <p:stCondLst>
                                    <p:cond delay="0"/>
                                  </p:stCondLst>
                                  <p:childTnLst>
                                    <p:animMotion origin="layout" path="M 3.33333E-6 1.11111E-6 L -0.30417 1.11111E-6 " pathEditMode="relative" rAng="0" ptsTypes="AA">
                                      <p:cBhvr>
                                        <p:cTn id="78" dur="1000" fill="hold"/>
                                        <p:tgtEl>
                                          <p:spTgt spid="3095"/>
                                        </p:tgtEl>
                                        <p:attrNameLst>
                                          <p:attrName>ppt_x</p:attrName>
                                          <p:attrName>ppt_y</p:attrName>
                                        </p:attrNameLst>
                                      </p:cBhvr>
                                      <p:rCtr x="-152" y="0"/>
                                    </p:animMotion>
                                  </p:childTnLst>
                                </p:cTn>
                              </p:par>
                            </p:childTnLst>
                          </p:cTn>
                        </p:par>
                        <p:par>
                          <p:cTn id="79" fill="hold">
                            <p:stCondLst>
                              <p:cond delay="1000"/>
                            </p:stCondLst>
                            <p:childTnLst>
                              <p:par>
                                <p:cTn id="80" presetID="3" presetClass="entr" presetSubtype="10" fill="hold" nodeType="afterEffect">
                                  <p:stCondLst>
                                    <p:cond delay="0"/>
                                  </p:stCondLst>
                                  <p:childTnLst>
                                    <p:set>
                                      <p:cBhvr>
                                        <p:cTn id="81" dur="1" fill="hold">
                                          <p:stCondLst>
                                            <p:cond delay="0"/>
                                          </p:stCondLst>
                                        </p:cTn>
                                        <p:tgtEl>
                                          <p:spTgt spid="269347">
                                            <p:txEl>
                                              <p:pRg st="0" end="0"/>
                                            </p:txEl>
                                          </p:spTgt>
                                        </p:tgtEl>
                                        <p:attrNameLst>
                                          <p:attrName>style.visibility</p:attrName>
                                        </p:attrNameLst>
                                      </p:cBhvr>
                                      <p:to>
                                        <p:strVal val="visible"/>
                                      </p:to>
                                    </p:set>
                                    <p:animEffect transition="in" filter="blinds(horizontal)">
                                      <p:cBhvr>
                                        <p:cTn id="82" dur="500"/>
                                        <p:tgtEl>
                                          <p:spTgt spid="269347">
                                            <p:txEl>
                                              <p:pRg st="0" end="0"/>
                                            </p:txEl>
                                          </p:spTgt>
                                        </p:tgtEl>
                                      </p:cBhvr>
                                    </p:animEffect>
                                  </p:childTnLst>
                                </p:cTn>
                              </p:par>
                            </p:childTnLst>
                          </p:cTn>
                        </p:par>
                        <p:par>
                          <p:cTn id="83" fill="hold">
                            <p:stCondLst>
                              <p:cond delay="1500"/>
                            </p:stCondLst>
                            <p:childTnLst>
                              <p:par>
                                <p:cTn id="84" presetID="3" presetClass="entr" presetSubtype="10" fill="hold" grpId="0" nodeType="afterEffect">
                                  <p:stCondLst>
                                    <p:cond delay="0"/>
                                  </p:stCondLst>
                                  <p:childTnLst>
                                    <p:set>
                                      <p:cBhvr>
                                        <p:cTn id="85" dur="1" fill="hold">
                                          <p:stCondLst>
                                            <p:cond delay="0"/>
                                          </p:stCondLst>
                                        </p:cTn>
                                        <p:tgtEl>
                                          <p:spTgt spid="269342"/>
                                        </p:tgtEl>
                                        <p:attrNameLst>
                                          <p:attrName>style.visibility</p:attrName>
                                        </p:attrNameLst>
                                      </p:cBhvr>
                                      <p:to>
                                        <p:strVal val="visible"/>
                                      </p:to>
                                    </p:set>
                                    <p:animEffect transition="in" filter="blinds(horizontal)">
                                      <p:cBhvr>
                                        <p:cTn id="86" dur="500"/>
                                        <p:tgtEl>
                                          <p:spTgt spid="269342"/>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69343"/>
                                        </p:tgtEl>
                                        <p:attrNameLst>
                                          <p:attrName>style.visibility</p:attrName>
                                        </p:attrNameLst>
                                      </p:cBhvr>
                                      <p:to>
                                        <p:strVal val="visible"/>
                                      </p:to>
                                    </p:set>
                                    <p:animEffect transition="in" filter="blinds(horizontal)">
                                      <p:cBhvr>
                                        <p:cTn id="89" dur="500"/>
                                        <p:tgtEl>
                                          <p:spTgt spid="269343"/>
                                        </p:tgtEl>
                                      </p:cBhvr>
                                    </p:animEffect>
                                  </p:childTnLst>
                                </p:cTn>
                              </p:par>
                            </p:childTnLst>
                          </p:cTn>
                        </p:par>
                        <p:par>
                          <p:cTn id="90" fill="hold">
                            <p:stCondLst>
                              <p:cond delay="2000"/>
                            </p:stCondLst>
                            <p:childTnLst>
                              <p:par>
                                <p:cTn id="91" presetID="3" presetClass="entr" presetSubtype="10" fill="hold"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blinds(horizontal)">
                                      <p:cBhvr>
                                        <p:cTn id="93" dur="500"/>
                                        <p:tgtEl>
                                          <p:spTgt spid="37"/>
                                        </p:tgtEl>
                                      </p:cBhvr>
                                    </p:animEffect>
                                  </p:childTnLst>
                                </p:cTn>
                              </p:par>
                              <p:par>
                                <p:cTn id="94" presetID="3" presetClass="entr" presetSubtype="10" fill="hold" nodeType="withEffect">
                                  <p:stCondLst>
                                    <p:cond delay="0"/>
                                  </p:stCondLst>
                                  <p:childTnLst>
                                    <p:set>
                                      <p:cBhvr>
                                        <p:cTn id="95" dur="1" fill="hold">
                                          <p:stCondLst>
                                            <p:cond delay="0"/>
                                          </p:stCondLst>
                                        </p:cTn>
                                        <p:tgtEl>
                                          <p:spTgt spid="269340"/>
                                        </p:tgtEl>
                                        <p:attrNameLst>
                                          <p:attrName>style.visibility</p:attrName>
                                        </p:attrNameLst>
                                      </p:cBhvr>
                                      <p:to>
                                        <p:strVal val="visible"/>
                                      </p:to>
                                    </p:set>
                                    <p:animEffect transition="in" filter="blinds(horizontal)">
                                      <p:cBhvr>
                                        <p:cTn id="96" dur="500"/>
                                        <p:tgtEl>
                                          <p:spTgt spid="269340"/>
                                        </p:tgtEl>
                                      </p:cBhvr>
                                    </p:animEffect>
                                  </p:childTnLst>
                                </p:cTn>
                              </p:par>
                            </p:childTnLst>
                          </p:cTn>
                        </p:par>
                        <p:par>
                          <p:cTn id="97" fill="hold">
                            <p:stCondLst>
                              <p:cond delay="2500"/>
                            </p:stCondLst>
                            <p:childTnLst>
                              <p:par>
                                <p:cTn id="98" presetID="3" presetClass="entr" presetSubtype="10" fill="hold"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blinds(horizontal)">
                                      <p:cBhvr>
                                        <p:cTn id="10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33" grpId="0" animBg="1"/>
      <p:bldP spid="269333" grpId="1" animBg="1"/>
      <p:bldP spid="269334" grpId="0" animBg="1"/>
      <p:bldP spid="269334" grpId="1" animBg="1"/>
      <p:bldP spid="269335" grpId="0" animBg="1"/>
      <p:bldP spid="269335" grpId="1" animBg="1"/>
      <p:bldP spid="269336" grpId="0" animBg="1"/>
      <p:bldP spid="269336" grpId="1" animBg="1"/>
      <p:bldP spid="269337" grpId="0" animBg="1"/>
      <p:bldP spid="269337" grpId="1" animBg="1"/>
      <p:bldP spid="269338" grpId="0" animBg="1"/>
      <p:bldP spid="269338" grpId="1" animBg="1"/>
      <p:bldP spid="269342" grpId="0" animBg="1"/>
      <p:bldP spid="2693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news straight away</a:t>
            </a:r>
          </a:p>
        </p:txBody>
      </p:sp>
      <p:sp>
        <p:nvSpPr>
          <p:cNvPr id="3" name="Content Placeholder 2"/>
          <p:cNvSpPr>
            <a:spLocks noGrp="1"/>
          </p:cNvSpPr>
          <p:nvPr>
            <p:ph idx="1"/>
          </p:nvPr>
        </p:nvSpPr>
        <p:spPr/>
        <p:txBody>
          <a:bodyPr/>
          <a:lstStyle/>
          <a:p>
            <a:r>
              <a:rPr lang="en-US" b="1" dirty="0"/>
              <a:t>State machine replication needs consensus</a:t>
            </a:r>
          </a:p>
          <a:p>
            <a:pPr lvl="1"/>
            <a:r>
              <a:rPr lang="en-US" dirty="0"/>
              <a:t>Replicas need to agree on a total order of clients requests </a:t>
            </a:r>
          </a:p>
          <a:p>
            <a:endParaRPr lang="en-US" dirty="0"/>
          </a:p>
          <a:p>
            <a:r>
              <a:rPr lang="en-US" b="1" dirty="0"/>
              <a:t>Consensus is impossible in our playground (FLP)</a:t>
            </a:r>
          </a:p>
          <a:p>
            <a:pPr lvl="1"/>
            <a:r>
              <a:rPr lang="en-US" dirty="0"/>
              <a:t>Asynchrony + faults</a:t>
            </a:r>
          </a:p>
          <a:p>
            <a:pPr lvl="1"/>
            <a:r>
              <a:rPr lang="en-US" dirty="0"/>
              <a:t>Even if faults are crash-only</a:t>
            </a:r>
          </a:p>
          <a:p>
            <a:pPr lvl="1"/>
            <a:r>
              <a:rPr lang="en-US" sz="1400" dirty="0"/>
              <a:t>Michael J. Fischer, Nancy A. Lynch, Mike Paterson: Impossibility of Distributed Consensus with One Faulty Process J. ACM 32(2): 374-382 (1985)</a:t>
            </a:r>
          </a:p>
          <a:p>
            <a:pPr lvl="1"/>
            <a:endParaRPr lang="en-US" sz="1400" dirty="0"/>
          </a:p>
          <a:p>
            <a:r>
              <a:rPr lang="en-US" b="1" dirty="0"/>
              <a:t>Observe:</a:t>
            </a:r>
          </a:p>
          <a:p>
            <a:pPr lvl="1"/>
            <a:r>
              <a:rPr lang="en-US" dirty="0"/>
              <a:t>SMR is more general than a R/W storage service</a:t>
            </a:r>
          </a:p>
          <a:p>
            <a:pPr lvl="1"/>
            <a:r>
              <a:rPr lang="en-US" dirty="0"/>
              <a:t>R/W storage is possible in our playground (as we just saw…)</a:t>
            </a:r>
          </a:p>
          <a:p>
            <a:pPr lvl="1"/>
            <a:endParaRPr lang="en-US" sz="1400"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29</a:t>
            </a:fld>
            <a:endParaRPr lang="fr-FR" dirty="0"/>
          </a:p>
        </p:txBody>
      </p:sp>
    </p:spTree>
    <p:extLst>
      <p:ext uri="{BB962C8B-B14F-4D97-AF65-F5344CB8AC3E}">
        <p14:creationId xmlns:p14="http://schemas.microsoft.com/office/powerpoint/2010/main" val="271656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Byzantine Fault Tolerance (BFT)</a:t>
            </a:r>
          </a:p>
        </p:txBody>
      </p:sp>
      <p:sp>
        <p:nvSpPr>
          <p:cNvPr id="3" name="Content Placeholder 2"/>
          <p:cNvSpPr>
            <a:spLocks noGrp="1"/>
          </p:cNvSpPr>
          <p:nvPr>
            <p:ph idx="1"/>
          </p:nvPr>
        </p:nvSpPr>
        <p:spPr/>
        <p:txBody>
          <a:bodyPr/>
          <a:lstStyle/>
          <a:p>
            <a:r>
              <a:rPr lang="en-US" b="1" dirty="0"/>
              <a:t>Malicious behavior typically modeled with arbitrary faults</a:t>
            </a:r>
          </a:p>
          <a:p>
            <a:endParaRPr lang="en-US" dirty="0"/>
          </a:p>
          <a:p>
            <a:r>
              <a:rPr lang="en-US" b="1" dirty="0"/>
              <a:t>For historical reasons* arbitrary faults are also called Byzantine faults</a:t>
            </a:r>
          </a:p>
          <a:p>
            <a:endParaRPr lang="en-US" dirty="0"/>
          </a:p>
          <a:p>
            <a:r>
              <a:rPr lang="en-US" b="1" dirty="0"/>
              <a:t>Examples of arbitrary faults</a:t>
            </a:r>
          </a:p>
          <a:p>
            <a:pPr lvl="1"/>
            <a:r>
              <a:rPr lang="en-US" dirty="0"/>
              <a:t>Bugs</a:t>
            </a:r>
          </a:p>
          <a:p>
            <a:pPr lvl="1"/>
            <a:r>
              <a:rPr lang="en-US" dirty="0"/>
              <a:t>Intrusions</a:t>
            </a:r>
          </a:p>
          <a:p>
            <a:pPr lvl="1"/>
            <a:r>
              <a:rPr lang="en-US" dirty="0"/>
              <a:t>Rogue administrator(s) (e.g., in blockchain)</a:t>
            </a:r>
          </a:p>
          <a:p>
            <a:pPr marL="0" indent="0">
              <a:buNone/>
            </a:pPr>
            <a:endParaRPr lang="en-US" dirty="0"/>
          </a:p>
          <a:p>
            <a:pPr>
              <a:buNone/>
            </a:pPr>
            <a:r>
              <a:rPr lang="en-US" sz="1400" b="1" dirty="0">
                <a:solidFill>
                  <a:schemeClr val="tx2"/>
                </a:solidFill>
              </a:rPr>
              <a:t>* L. </a:t>
            </a:r>
            <a:r>
              <a:rPr lang="en-US" sz="1400" b="1" dirty="0" err="1">
                <a:solidFill>
                  <a:schemeClr val="tx2"/>
                </a:solidFill>
              </a:rPr>
              <a:t>Lamport</a:t>
            </a:r>
            <a:r>
              <a:rPr lang="en-US" sz="1400" b="1" dirty="0">
                <a:solidFill>
                  <a:schemeClr val="tx2"/>
                </a:solidFill>
              </a:rPr>
              <a:t>, R. E. </a:t>
            </a:r>
            <a:r>
              <a:rPr lang="en-US" sz="1400" b="1" dirty="0" err="1">
                <a:solidFill>
                  <a:schemeClr val="tx2"/>
                </a:solidFill>
              </a:rPr>
              <a:t>Shostak</a:t>
            </a:r>
            <a:r>
              <a:rPr lang="en-US" sz="1400" b="1" dirty="0">
                <a:solidFill>
                  <a:schemeClr val="tx2"/>
                </a:solidFill>
              </a:rPr>
              <a:t>, M. C. Pease: The Byzantine Generals Problem.  ACM Trans. Program. Lang. Syst. 4(3): 382-401 (1982)</a:t>
            </a:r>
          </a:p>
        </p:txBody>
      </p:sp>
      <p:sp>
        <p:nvSpPr>
          <p:cNvPr id="5" name="Slide Number Placeholder 4"/>
          <p:cNvSpPr>
            <a:spLocks noGrp="1"/>
          </p:cNvSpPr>
          <p:nvPr>
            <p:ph type="sldNum" sz="quarter" idx="12"/>
          </p:nvPr>
        </p:nvSpPr>
        <p:spPr/>
        <p:txBody>
          <a:bodyPr/>
          <a:lstStyle/>
          <a:p>
            <a:fld id="{1BF42408-2616-4508-8D53-7ECB2ACB5E88}" type="slidenum">
              <a:rPr lang="fr-FR" smtClean="0"/>
              <a:pPr/>
              <a:t>3</a:t>
            </a:fld>
            <a:endParaRPr lang="fr-FR" dirty="0"/>
          </a:p>
        </p:txBody>
      </p:sp>
    </p:spTree>
    <p:extLst>
      <p:ext uri="{BB962C8B-B14F-4D97-AF65-F5344CB8AC3E}">
        <p14:creationId xmlns:p14="http://schemas.microsoft.com/office/powerpoint/2010/main" val="213940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things are not that bad, after all</a:t>
            </a:r>
          </a:p>
        </p:txBody>
      </p:sp>
      <p:sp>
        <p:nvSpPr>
          <p:cNvPr id="3" name="Content Placeholder 2"/>
          <p:cNvSpPr>
            <a:spLocks noGrp="1"/>
          </p:cNvSpPr>
          <p:nvPr>
            <p:ph idx="1"/>
          </p:nvPr>
        </p:nvSpPr>
        <p:spPr>
          <a:xfrm>
            <a:off x="366183" y="1325563"/>
            <a:ext cx="11241099" cy="5111750"/>
          </a:xfrm>
        </p:spPr>
        <p:txBody>
          <a:bodyPr/>
          <a:lstStyle/>
          <a:p>
            <a:r>
              <a:rPr lang="en-US" dirty="0"/>
              <a:t>Consensus is possible, despite (Byzantine) faults</a:t>
            </a:r>
          </a:p>
          <a:p>
            <a:pPr lvl="1"/>
            <a:r>
              <a:rPr lang="en-US" dirty="0"/>
              <a:t>Probabilistically, with probability 1</a:t>
            </a:r>
          </a:p>
          <a:p>
            <a:pPr lvl="1"/>
            <a:r>
              <a:rPr lang="en-US" dirty="0"/>
              <a:t>Deterministically, if the system expresses some amount of synchrony</a:t>
            </a:r>
          </a:p>
          <a:p>
            <a:endParaRPr lang="en-US" dirty="0"/>
          </a:p>
          <a:p>
            <a:r>
              <a:rPr lang="en-US" dirty="0"/>
              <a:t>So we change our playground</a:t>
            </a:r>
          </a:p>
          <a:p>
            <a:pPr lvl="1"/>
            <a:r>
              <a:rPr lang="en-US" dirty="0"/>
              <a:t>We assume eventual synchrony* </a:t>
            </a:r>
          </a:p>
          <a:p>
            <a:pPr lvl="1"/>
            <a:r>
              <a:rPr lang="en-US" dirty="0"/>
              <a:t>Messages cannot be delayed indefinitely 	</a:t>
            </a:r>
          </a:p>
          <a:p>
            <a:pPr lvl="1"/>
            <a:endParaRPr lang="en-US" dirty="0"/>
          </a:p>
          <a:p>
            <a:pPr lvl="1"/>
            <a:endParaRPr lang="en-US" dirty="0"/>
          </a:p>
          <a:p>
            <a:pPr lvl="1">
              <a:buNone/>
            </a:pPr>
            <a:endParaRPr lang="en-US" dirty="0"/>
          </a:p>
          <a:p>
            <a:pPr lvl="1"/>
            <a:endParaRPr lang="en-US" dirty="0"/>
          </a:p>
          <a:p>
            <a:pPr lvl="1">
              <a:buNone/>
            </a:pPr>
            <a:r>
              <a:rPr lang="en-US" dirty="0"/>
              <a:t>* </a:t>
            </a:r>
            <a:r>
              <a:rPr lang="en-US" sz="1400" dirty="0"/>
              <a:t>Cynthia </a:t>
            </a:r>
            <a:r>
              <a:rPr lang="en-US" sz="1400" dirty="0" err="1"/>
              <a:t>Dwork</a:t>
            </a:r>
            <a:r>
              <a:rPr lang="en-US" sz="1400" dirty="0"/>
              <a:t>, Nancy A. Lynch, Larry J. </a:t>
            </a:r>
            <a:r>
              <a:rPr lang="en-US" sz="1400" dirty="0" err="1"/>
              <a:t>Stockmeyer</a:t>
            </a:r>
            <a:r>
              <a:rPr lang="en-US" sz="1400" dirty="0"/>
              <a:t>: Consensus in the presence of partial synchrony. J. ACM 35(2): 288-323 (1988)</a:t>
            </a:r>
          </a:p>
        </p:txBody>
      </p:sp>
      <p:sp>
        <p:nvSpPr>
          <p:cNvPr id="5" name="Slide Number Placeholder 4"/>
          <p:cNvSpPr>
            <a:spLocks noGrp="1"/>
          </p:cNvSpPr>
          <p:nvPr>
            <p:ph type="sldNum" sz="quarter" idx="12"/>
          </p:nvPr>
        </p:nvSpPr>
        <p:spPr/>
        <p:txBody>
          <a:bodyPr/>
          <a:lstStyle/>
          <a:p>
            <a:fld id="{1BF42408-2616-4508-8D53-7ECB2ACB5E88}" type="slidenum">
              <a:rPr lang="fr-FR" smtClean="0"/>
              <a:pPr/>
              <a:t>30</a:t>
            </a:fld>
            <a:endParaRPr lang="fr-FR" dirty="0"/>
          </a:p>
        </p:txBody>
      </p:sp>
    </p:spTree>
    <p:extLst>
      <p:ext uri="{BB962C8B-B14F-4D97-AF65-F5344CB8AC3E}">
        <p14:creationId xmlns:p14="http://schemas.microsoft.com/office/powerpoint/2010/main" val="209720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synchrony</a:t>
            </a:r>
          </a:p>
        </p:txBody>
      </p:sp>
      <p:sp>
        <p:nvSpPr>
          <p:cNvPr id="3" name="Content Placeholder 2"/>
          <p:cNvSpPr>
            <a:spLocks noGrp="1"/>
          </p:cNvSpPr>
          <p:nvPr>
            <p:ph idx="1"/>
          </p:nvPr>
        </p:nvSpPr>
        <p:spPr>
          <a:xfrm>
            <a:off x="487201" y="1517650"/>
            <a:ext cx="8740775" cy="5111750"/>
          </a:xfrm>
        </p:spPr>
        <p:txBody>
          <a:bodyPr/>
          <a:lstStyle/>
          <a:p>
            <a:r>
              <a:rPr lang="en-US" dirty="0"/>
              <a:t>The system is asynchronous until some (unknown) point in time T</a:t>
            </a:r>
          </a:p>
          <a:p>
            <a:endParaRPr lang="en-US" dirty="0"/>
          </a:p>
          <a:p>
            <a:r>
              <a:rPr lang="en-US" dirty="0"/>
              <a:t>After T, the system is synchronous </a:t>
            </a:r>
          </a:p>
          <a:p>
            <a:pPr lvl="1"/>
            <a:r>
              <a:rPr lang="en-US" dirty="0"/>
              <a:t>messages are delivered within a (possibly unknown) period </a:t>
            </a:r>
            <a:r>
              <a:rPr lang="en-US" dirty="0">
                <a:latin typeface="Symbol" pitchFamily="18" charset="2"/>
              </a:rPr>
              <a:t>D</a:t>
            </a:r>
            <a:endParaRPr lang="en-US" dirty="0"/>
          </a:p>
          <a:p>
            <a:endParaRPr lang="en-US" dirty="0"/>
          </a:p>
          <a:p>
            <a:r>
              <a:rPr lang="en-US" dirty="0"/>
              <a:t>Assumption about the (real-world) system</a:t>
            </a:r>
          </a:p>
          <a:p>
            <a:pPr lvl="1"/>
            <a:r>
              <a:rPr lang="en-US" dirty="0"/>
              <a:t>Communication is not synchronous</a:t>
            </a:r>
          </a:p>
          <a:p>
            <a:pPr lvl="1"/>
            <a:r>
              <a:rPr lang="en-US" dirty="0"/>
              <a:t>But not completely asynchronous either </a:t>
            </a:r>
          </a:p>
          <a:p>
            <a:pPr lvl="1"/>
            <a:r>
              <a:rPr lang="en-US" dirty="0"/>
              <a:t>Allows us to circumvent the FLP impossibility</a:t>
            </a:r>
          </a:p>
          <a:p>
            <a:endParaRPr lang="en-US"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31</a:t>
            </a:fld>
            <a:endParaRPr lang="fr-FR" dirty="0"/>
          </a:p>
        </p:txBody>
      </p:sp>
    </p:spTree>
    <p:extLst>
      <p:ext uri="{BB962C8B-B14F-4D97-AF65-F5344CB8AC3E}">
        <p14:creationId xmlns:p14="http://schemas.microsoft.com/office/powerpoint/2010/main" val="2502215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BFT SMR protocols</a:t>
            </a:r>
          </a:p>
        </p:txBody>
      </p:sp>
      <p:sp>
        <p:nvSpPr>
          <p:cNvPr id="3" name="Content Placeholder 2"/>
          <p:cNvSpPr>
            <a:spLocks noGrp="1"/>
          </p:cNvSpPr>
          <p:nvPr>
            <p:ph idx="1"/>
          </p:nvPr>
        </p:nvSpPr>
        <p:spPr/>
        <p:txBody>
          <a:bodyPr/>
          <a:lstStyle/>
          <a:p>
            <a:r>
              <a:rPr lang="en-US" dirty="0"/>
              <a:t>Castro/</a:t>
            </a:r>
            <a:r>
              <a:rPr lang="en-US" dirty="0" err="1"/>
              <a:t>Liskov</a:t>
            </a:r>
            <a:r>
              <a:rPr lang="en-US" dirty="0"/>
              <a:t> Practical BFT (PBFT)</a:t>
            </a:r>
          </a:p>
          <a:p>
            <a:endParaRPr lang="en-US" dirty="0"/>
          </a:p>
          <a:p>
            <a:r>
              <a:rPr lang="en-US" dirty="0"/>
              <a:t>How can we further improve  it</a:t>
            </a:r>
          </a:p>
        </p:txBody>
      </p:sp>
      <p:sp>
        <p:nvSpPr>
          <p:cNvPr id="5" name="Slide Number Placeholder 4"/>
          <p:cNvSpPr>
            <a:spLocks noGrp="1"/>
          </p:cNvSpPr>
          <p:nvPr>
            <p:ph type="sldNum" sz="quarter" idx="12"/>
          </p:nvPr>
        </p:nvSpPr>
        <p:spPr/>
        <p:txBody>
          <a:bodyPr/>
          <a:lstStyle/>
          <a:p>
            <a:fld id="{1BF42408-2616-4508-8D53-7ECB2ACB5E88}" type="slidenum">
              <a:rPr lang="fr-FR" smtClean="0"/>
              <a:pPr/>
              <a:t>32</a:t>
            </a:fld>
            <a:endParaRPr lang="fr-FR" dirty="0"/>
          </a:p>
        </p:txBody>
      </p:sp>
    </p:spTree>
    <p:extLst>
      <p:ext uri="{BB962C8B-B14F-4D97-AF65-F5344CB8AC3E}">
        <p14:creationId xmlns:p14="http://schemas.microsoft.com/office/powerpoint/2010/main" val="3909158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PBFT</a:t>
            </a:r>
          </a:p>
        </p:txBody>
      </p:sp>
      <p:sp>
        <p:nvSpPr>
          <p:cNvPr id="3" name="Content Placeholder 2"/>
          <p:cNvSpPr>
            <a:spLocks noGrp="1"/>
          </p:cNvSpPr>
          <p:nvPr>
            <p:ph idx="1"/>
          </p:nvPr>
        </p:nvSpPr>
        <p:spPr/>
        <p:txBody>
          <a:bodyPr/>
          <a:lstStyle/>
          <a:p>
            <a:r>
              <a:rPr lang="en-US" dirty="0"/>
              <a:t>Seminal paper by Miguel Castro and Barbara </a:t>
            </a:r>
            <a:r>
              <a:rPr lang="en-US" dirty="0" err="1"/>
              <a:t>Liskov</a:t>
            </a:r>
            <a:endParaRPr lang="en-US" dirty="0"/>
          </a:p>
          <a:p>
            <a:pPr lvl="1"/>
            <a:r>
              <a:rPr lang="en-US" dirty="0"/>
              <a:t>Practical Byzantine fault tolerance and proactive recovery. ACM Trans. </a:t>
            </a:r>
            <a:r>
              <a:rPr lang="en-US" dirty="0" err="1"/>
              <a:t>Comput</a:t>
            </a:r>
            <a:r>
              <a:rPr lang="en-US" dirty="0"/>
              <a:t>. Syst. 20(4): 398-461 (2002)</a:t>
            </a:r>
          </a:p>
          <a:p>
            <a:pPr lvl="1"/>
            <a:endParaRPr lang="en-US" dirty="0"/>
          </a:p>
          <a:p>
            <a:r>
              <a:rPr lang="en-US" dirty="0"/>
              <a:t>A BFT SMR implementation w. </a:t>
            </a:r>
          </a:p>
          <a:p>
            <a:pPr lvl="1"/>
            <a:r>
              <a:rPr lang="en-US" dirty="0"/>
              <a:t>eventual synchrony </a:t>
            </a:r>
          </a:p>
          <a:p>
            <a:pPr lvl="1"/>
            <a:r>
              <a:rPr lang="en-US" dirty="0"/>
              <a:t>3t+1 replicas (clearly optimal)</a:t>
            </a:r>
          </a:p>
        </p:txBody>
      </p:sp>
      <p:sp>
        <p:nvSpPr>
          <p:cNvPr id="5" name="Slide Number Placeholder 4"/>
          <p:cNvSpPr>
            <a:spLocks noGrp="1"/>
          </p:cNvSpPr>
          <p:nvPr>
            <p:ph type="sldNum" sz="quarter" idx="12"/>
          </p:nvPr>
        </p:nvSpPr>
        <p:spPr/>
        <p:txBody>
          <a:bodyPr/>
          <a:lstStyle/>
          <a:p>
            <a:fld id="{1BF42408-2616-4508-8D53-7ECB2ACB5E88}" type="slidenum">
              <a:rPr lang="fr-FR" smtClean="0"/>
              <a:pPr/>
              <a:t>33</a:t>
            </a:fld>
            <a:endParaRPr lang="fr-FR" dirty="0"/>
          </a:p>
        </p:txBody>
      </p:sp>
    </p:spTree>
    <p:extLst>
      <p:ext uri="{BB962C8B-B14F-4D97-AF65-F5344CB8AC3E}">
        <p14:creationId xmlns:p14="http://schemas.microsoft.com/office/powerpoint/2010/main" val="3885362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PBFT components</a:t>
            </a:r>
          </a:p>
        </p:txBody>
      </p:sp>
      <p:sp>
        <p:nvSpPr>
          <p:cNvPr id="3" name="Content Placeholder 2"/>
          <p:cNvSpPr>
            <a:spLocks noGrp="1"/>
          </p:cNvSpPr>
          <p:nvPr>
            <p:ph idx="1"/>
          </p:nvPr>
        </p:nvSpPr>
        <p:spPr/>
        <p:txBody>
          <a:bodyPr/>
          <a:lstStyle/>
          <a:p>
            <a:r>
              <a:rPr lang="en-US" dirty="0"/>
              <a:t>Common-case operation</a:t>
            </a:r>
          </a:p>
          <a:p>
            <a:r>
              <a:rPr lang="en-US" dirty="0"/>
              <a:t>Reconfiguration (view changes)</a:t>
            </a:r>
          </a:p>
          <a:p>
            <a:r>
              <a:rPr lang="en-US" dirty="0"/>
              <a:t>Garbage Collection</a:t>
            </a:r>
          </a:p>
          <a:p>
            <a:r>
              <a:rPr lang="en-US" dirty="0"/>
              <a:t>Recovery</a:t>
            </a:r>
          </a:p>
          <a:p>
            <a:endParaRPr lang="en-US" dirty="0"/>
          </a:p>
          <a:p>
            <a:r>
              <a:rPr lang="en-US" dirty="0"/>
              <a:t>This lecture focuses on the common-case (mostly)</a:t>
            </a:r>
          </a:p>
        </p:txBody>
      </p:sp>
      <p:sp>
        <p:nvSpPr>
          <p:cNvPr id="5" name="Slide Number Placeholder 4"/>
          <p:cNvSpPr>
            <a:spLocks noGrp="1"/>
          </p:cNvSpPr>
          <p:nvPr>
            <p:ph type="sldNum" sz="quarter" idx="12"/>
          </p:nvPr>
        </p:nvSpPr>
        <p:spPr/>
        <p:txBody>
          <a:bodyPr/>
          <a:lstStyle/>
          <a:p>
            <a:fld id="{1BF42408-2616-4508-8D53-7ECB2ACB5E88}" type="slidenum">
              <a:rPr lang="fr-FR" smtClean="0"/>
              <a:pPr/>
              <a:t>34</a:t>
            </a:fld>
            <a:endParaRPr lang="fr-FR" dirty="0"/>
          </a:p>
        </p:txBody>
      </p:sp>
    </p:spTree>
    <p:extLst>
      <p:ext uri="{BB962C8B-B14F-4D97-AF65-F5344CB8AC3E}">
        <p14:creationId xmlns:p14="http://schemas.microsoft.com/office/powerpoint/2010/main" val="30097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PBFT common case</a:t>
            </a:r>
          </a:p>
        </p:txBody>
      </p:sp>
      <p:sp>
        <p:nvSpPr>
          <p:cNvPr id="5" name="Slide Number Placeholder 4"/>
          <p:cNvSpPr>
            <a:spLocks noGrp="1"/>
          </p:cNvSpPr>
          <p:nvPr>
            <p:ph type="sldNum" sz="quarter" idx="12"/>
          </p:nvPr>
        </p:nvSpPr>
        <p:spPr>
          <a:xfrm>
            <a:off x="243416" y="6447531"/>
            <a:ext cx="1339851" cy="184150"/>
          </a:xfrm>
        </p:spPr>
        <p:txBody>
          <a:bodyPr/>
          <a:lstStyle/>
          <a:p>
            <a:fld id="{1BF42408-2616-4508-8D53-7ECB2ACB5E88}" type="slidenum">
              <a:rPr lang="fr-FR" smtClean="0"/>
              <a:pPr/>
              <a:t>35</a:t>
            </a:fld>
            <a:endParaRPr lang="fr-FR" dirty="0"/>
          </a:p>
        </p:txBody>
      </p:sp>
      <p:sp>
        <p:nvSpPr>
          <p:cNvPr id="7" name="Line 4"/>
          <p:cNvSpPr>
            <a:spLocks noChangeShapeType="1"/>
          </p:cNvSpPr>
          <p:nvPr/>
        </p:nvSpPr>
        <p:spPr bwMode="auto">
          <a:xfrm>
            <a:off x="1873250" y="1859903"/>
            <a:ext cx="8001000" cy="0"/>
          </a:xfrm>
          <a:prstGeom prst="line">
            <a:avLst/>
          </a:prstGeom>
          <a:noFill/>
          <a:ln w="9525">
            <a:solidFill>
              <a:schemeClr val="tx1"/>
            </a:solidFill>
            <a:round/>
            <a:headEnd/>
            <a:tailEnd/>
          </a:ln>
          <a:effectLst/>
        </p:spPr>
        <p:txBody>
          <a:bodyPr/>
          <a:lstStyle/>
          <a:p>
            <a:endParaRPr lang="en-US"/>
          </a:p>
        </p:txBody>
      </p:sp>
      <p:sp>
        <p:nvSpPr>
          <p:cNvPr id="8" name="Line 5"/>
          <p:cNvSpPr>
            <a:spLocks noChangeShapeType="1"/>
          </p:cNvSpPr>
          <p:nvPr/>
        </p:nvSpPr>
        <p:spPr bwMode="auto">
          <a:xfrm>
            <a:off x="1873250" y="2698103"/>
            <a:ext cx="8001000" cy="0"/>
          </a:xfrm>
          <a:prstGeom prst="line">
            <a:avLst/>
          </a:prstGeom>
          <a:noFill/>
          <a:ln w="9525">
            <a:solidFill>
              <a:schemeClr val="tx1"/>
            </a:solidFill>
            <a:round/>
            <a:headEnd/>
            <a:tailEnd/>
          </a:ln>
          <a:effectLst/>
        </p:spPr>
        <p:txBody>
          <a:bodyPr/>
          <a:lstStyle/>
          <a:p>
            <a:endParaRPr lang="en-US"/>
          </a:p>
        </p:txBody>
      </p:sp>
      <p:sp>
        <p:nvSpPr>
          <p:cNvPr id="9" name="Line 6"/>
          <p:cNvSpPr>
            <a:spLocks noChangeShapeType="1"/>
          </p:cNvSpPr>
          <p:nvPr/>
        </p:nvSpPr>
        <p:spPr bwMode="auto">
          <a:xfrm>
            <a:off x="1873250" y="3002903"/>
            <a:ext cx="8001000" cy="0"/>
          </a:xfrm>
          <a:prstGeom prst="line">
            <a:avLst/>
          </a:prstGeom>
          <a:noFill/>
          <a:ln w="9525">
            <a:solidFill>
              <a:schemeClr val="tx1"/>
            </a:solidFill>
            <a:round/>
            <a:headEnd/>
            <a:tailEnd/>
          </a:ln>
          <a:effectLst/>
        </p:spPr>
        <p:txBody>
          <a:bodyPr/>
          <a:lstStyle/>
          <a:p>
            <a:endParaRPr lang="en-US"/>
          </a:p>
        </p:txBody>
      </p:sp>
      <p:sp>
        <p:nvSpPr>
          <p:cNvPr id="10" name="Line 7"/>
          <p:cNvSpPr>
            <a:spLocks noChangeShapeType="1"/>
          </p:cNvSpPr>
          <p:nvPr/>
        </p:nvSpPr>
        <p:spPr bwMode="auto">
          <a:xfrm>
            <a:off x="1873250" y="3307703"/>
            <a:ext cx="8001000" cy="0"/>
          </a:xfrm>
          <a:prstGeom prst="line">
            <a:avLst/>
          </a:prstGeom>
          <a:noFill/>
          <a:ln w="9525">
            <a:solidFill>
              <a:schemeClr val="tx1"/>
            </a:solidFill>
            <a:round/>
            <a:headEnd/>
            <a:tailEnd/>
          </a:ln>
          <a:effectLst/>
        </p:spPr>
        <p:txBody>
          <a:bodyPr/>
          <a:lstStyle/>
          <a:p>
            <a:endParaRPr lang="en-US"/>
          </a:p>
        </p:txBody>
      </p:sp>
      <p:sp>
        <p:nvSpPr>
          <p:cNvPr id="11" name="Line 8"/>
          <p:cNvSpPr>
            <a:spLocks noChangeShapeType="1"/>
          </p:cNvSpPr>
          <p:nvPr/>
        </p:nvSpPr>
        <p:spPr bwMode="auto">
          <a:xfrm>
            <a:off x="1873250" y="3612503"/>
            <a:ext cx="8001000" cy="0"/>
          </a:xfrm>
          <a:prstGeom prst="line">
            <a:avLst/>
          </a:prstGeom>
          <a:noFill/>
          <a:ln w="9525">
            <a:solidFill>
              <a:schemeClr val="tx1"/>
            </a:solidFill>
            <a:round/>
            <a:headEnd/>
            <a:tailEnd/>
          </a:ln>
          <a:effectLst/>
        </p:spPr>
        <p:txBody>
          <a:bodyPr/>
          <a:lstStyle/>
          <a:p>
            <a:endParaRPr lang="en-US"/>
          </a:p>
        </p:txBody>
      </p:sp>
      <p:sp>
        <p:nvSpPr>
          <p:cNvPr id="12" name="Text Box 9"/>
          <p:cNvSpPr txBox="1">
            <a:spLocks noChangeArrowheads="1"/>
          </p:cNvSpPr>
          <p:nvPr/>
        </p:nvSpPr>
        <p:spPr bwMode="auto">
          <a:xfrm>
            <a:off x="1416051" y="1555103"/>
            <a:ext cx="843501"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client</a:t>
            </a:r>
          </a:p>
        </p:txBody>
      </p:sp>
      <p:sp>
        <p:nvSpPr>
          <p:cNvPr id="13" name="Text Box 10"/>
          <p:cNvSpPr txBox="1">
            <a:spLocks noChangeArrowheads="1"/>
          </p:cNvSpPr>
          <p:nvPr/>
        </p:nvSpPr>
        <p:spPr bwMode="auto">
          <a:xfrm>
            <a:off x="1416050" y="2393303"/>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4" name="Text Box 11"/>
          <p:cNvSpPr txBox="1">
            <a:spLocks noChangeArrowheads="1"/>
          </p:cNvSpPr>
          <p:nvPr/>
        </p:nvSpPr>
        <p:spPr bwMode="auto">
          <a:xfrm>
            <a:off x="1416051" y="2774303"/>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5" name="Text Box 12"/>
          <p:cNvSpPr txBox="1">
            <a:spLocks noChangeArrowheads="1"/>
          </p:cNvSpPr>
          <p:nvPr/>
        </p:nvSpPr>
        <p:spPr bwMode="auto">
          <a:xfrm>
            <a:off x="1416051" y="3155303"/>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6" name="Text Box 13"/>
          <p:cNvSpPr txBox="1">
            <a:spLocks noChangeArrowheads="1"/>
          </p:cNvSpPr>
          <p:nvPr/>
        </p:nvSpPr>
        <p:spPr bwMode="auto">
          <a:xfrm>
            <a:off x="1416051" y="3460103"/>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7" name="Line 14"/>
          <p:cNvSpPr>
            <a:spLocks noChangeShapeType="1"/>
          </p:cNvSpPr>
          <p:nvPr/>
        </p:nvSpPr>
        <p:spPr bwMode="auto">
          <a:xfrm>
            <a:off x="2863850" y="1859903"/>
            <a:ext cx="533400" cy="838200"/>
          </a:xfrm>
          <a:prstGeom prst="line">
            <a:avLst/>
          </a:prstGeom>
          <a:noFill/>
          <a:ln w="9525">
            <a:solidFill>
              <a:schemeClr val="tx1"/>
            </a:solidFill>
            <a:round/>
            <a:headEnd/>
            <a:tailEnd type="triangle" w="med" len="med"/>
          </a:ln>
          <a:effectLst/>
        </p:spPr>
        <p:txBody>
          <a:bodyPr/>
          <a:lstStyle/>
          <a:p>
            <a:endParaRPr lang="en-US"/>
          </a:p>
        </p:txBody>
      </p:sp>
      <p:sp>
        <p:nvSpPr>
          <p:cNvPr id="18" name="Line 15"/>
          <p:cNvSpPr>
            <a:spLocks noChangeShapeType="1"/>
          </p:cNvSpPr>
          <p:nvPr/>
        </p:nvSpPr>
        <p:spPr bwMode="auto">
          <a:xfrm>
            <a:off x="3397250" y="2698103"/>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9" name="Line 16"/>
          <p:cNvSpPr>
            <a:spLocks noChangeShapeType="1"/>
          </p:cNvSpPr>
          <p:nvPr/>
        </p:nvSpPr>
        <p:spPr bwMode="auto">
          <a:xfrm>
            <a:off x="3397250" y="2698103"/>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20" name="Line 17"/>
          <p:cNvSpPr>
            <a:spLocks noChangeShapeType="1"/>
          </p:cNvSpPr>
          <p:nvPr/>
        </p:nvSpPr>
        <p:spPr bwMode="auto">
          <a:xfrm>
            <a:off x="3397250" y="2698103"/>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21" name="Line 18"/>
          <p:cNvSpPr>
            <a:spLocks noChangeShapeType="1"/>
          </p:cNvSpPr>
          <p:nvPr/>
        </p:nvSpPr>
        <p:spPr bwMode="auto">
          <a:xfrm flipV="1">
            <a:off x="4540250" y="2698103"/>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2" name="Line 19"/>
          <p:cNvSpPr>
            <a:spLocks noChangeShapeType="1"/>
          </p:cNvSpPr>
          <p:nvPr/>
        </p:nvSpPr>
        <p:spPr bwMode="auto">
          <a:xfrm>
            <a:off x="4540250" y="2698103"/>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3" name="Line 20"/>
          <p:cNvSpPr>
            <a:spLocks noChangeShapeType="1"/>
          </p:cNvSpPr>
          <p:nvPr/>
        </p:nvSpPr>
        <p:spPr bwMode="auto">
          <a:xfrm>
            <a:off x="4540250" y="2698103"/>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24" name="Line 21"/>
          <p:cNvSpPr>
            <a:spLocks noChangeShapeType="1"/>
          </p:cNvSpPr>
          <p:nvPr/>
        </p:nvSpPr>
        <p:spPr bwMode="auto">
          <a:xfrm>
            <a:off x="4540250" y="2698103"/>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25" name="Line 22"/>
          <p:cNvSpPr>
            <a:spLocks noChangeShapeType="1"/>
          </p:cNvSpPr>
          <p:nvPr/>
        </p:nvSpPr>
        <p:spPr bwMode="auto">
          <a:xfrm>
            <a:off x="4540250" y="3002903"/>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6" name="Line 23"/>
          <p:cNvSpPr>
            <a:spLocks noChangeShapeType="1"/>
          </p:cNvSpPr>
          <p:nvPr/>
        </p:nvSpPr>
        <p:spPr bwMode="auto">
          <a:xfrm>
            <a:off x="4540250" y="3002903"/>
            <a:ext cx="1066800" cy="609600"/>
          </a:xfrm>
          <a:prstGeom prst="line">
            <a:avLst/>
          </a:prstGeom>
          <a:noFill/>
          <a:ln w="9525">
            <a:solidFill>
              <a:schemeClr val="tx1"/>
            </a:solidFill>
            <a:round/>
            <a:headEnd/>
            <a:tailEnd type="triangle" w="med" len="med"/>
          </a:ln>
          <a:effectLst/>
        </p:spPr>
        <p:txBody>
          <a:bodyPr/>
          <a:lstStyle/>
          <a:p>
            <a:endParaRPr lang="en-US"/>
          </a:p>
        </p:txBody>
      </p:sp>
      <p:sp>
        <p:nvSpPr>
          <p:cNvPr id="27" name="Line 24"/>
          <p:cNvSpPr>
            <a:spLocks noChangeShapeType="1"/>
          </p:cNvSpPr>
          <p:nvPr/>
        </p:nvSpPr>
        <p:spPr bwMode="auto">
          <a:xfrm flipV="1">
            <a:off x="4540250" y="3002903"/>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8" name="Line 25"/>
          <p:cNvSpPr>
            <a:spLocks noChangeShapeType="1"/>
          </p:cNvSpPr>
          <p:nvPr/>
        </p:nvSpPr>
        <p:spPr bwMode="auto">
          <a:xfrm flipV="1">
            <a:off x="4540250" y="2698103"/>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29" name="Line 26"/>
          <p:cNvSpPr>
            <a:spLocks noChangeShapeType="1"/>
          </p:cNvSpPr>
          <p:nvPr/>
        </p:nvSpPr>
        <p:spPr bwMode="auto">
          <a:xfrm>
            <a:off x="4540250" y="3307703"/>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30" name="Line 27"/>
          <p:cNvSpPr>
            <a:spLocks noChangeShapeType="1"/>
          </p:cNvSpPr>
          <p:nvPr/>
        </p:nvSpPr>
        <p:spPr bwMode="auto">
          <a:xfrm flipV="1">
            <a:off x="4540250" y="2698103"/>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31" name="Line 28"/>
          <p:cNvSpPr>
            <a:spLocks noChangeShapeType="1"/>
          </p:cNvSpPr>
          <p:nvPr/>
        </p:nvSpPr>
        <p:spPr bwMode="auto">
          <a:xfrm flipV="1">
            <a:off x="4540250" y="3002903"/>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32" name="Line 29"/>
          <p:cNvSpPr>
            <a:spLocks noChangeShapeType="1"/>
          </p:cNvSpPr>
          <p:nvPr/>
        </p:nvSpPr>
        <p:spPr bwMode="auto">
          <a:xfrm flipV="1">
            <a:off x="4540250" y="3307703"/>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33" name="Line 30"/>
          <p:cNvSpPr>
            <a:spLocks noChangeShapeType="1"/>
          </p:cNvSpPr>
          <p:nvPr/>
        </p:nvSpPr>
        <p:spPr bwMode="auto">
          <a:xfrm flipV="1">
            <a:off x="5530850" y="2698103"/>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34" name="Line 31"/>
          <p:cNvSpPr>
            <a:spLocks noChangeShapeType="1"/>
          </p:cNvSpPr>
          <p:nvPr/>
        </p:nvSpPr>
        <p:spPr bwMode="auto">
          <a:xfrm>
            <a:off x="5530850" y="2698103"/>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35" name="Line 32"/>
          <p:cNvSpPr>
            <a:spLocks noChangeShapeType="1"/>
          </p:cNvSpPr>
          <p:nvPr/>
        </p:nvSpPr>
        <p:spPr bwMode="auto">
          <a:xfrm>
            <a:off x="5530850" y="2698103"/>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36" name="Line 33"/>
          <p:cNvSpPr>
            <a:spLocks noChangeShapeType="1"/>
          </p:cNvSpPr>
          <p:nvPr/>
        </p:nvSpPr>
        <p:spPr bwMode="auto">
          <a:xfrm>
            <a:off x="5530850" y="2698103"/>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37" name="Line 34"/>
          <p:cNvSpPr>
            <a:spLocks noChangeShapeType="1"/>
          </p:cNvSpPr>
          <p:nvPr/>
        </p:nvSpPr>
        <p:spPr bwMode="auto">
          <a:xfrm>
            <a:off x="5607050" y="3002903"/>
            <a:ext cx="1066800" cy="304800"/>
          </a:xfrm>
          <a:prstGeom prst="line">
            <a:avLst/>
          </a:prstGeom>
          <a:noFill/>
          <a:ln w="9525">
            <a:solidFill>
              <a:schemeClr val="tx1"/>
            </a:solidFill>
            <a:round/>
            <a:headEnd/>
            <a:tailEnd type="triangle" w="med" len="med"/>
          </a:ln>
          <a:effectLst/>
        </p:spPr>
        <p:txBody>
          <a:bodyPr/>
          <a:lstStyle/>
          <a:p>
            <a:endParaRPr lang="en-US"/>
          </a:p>
        </p:txBody>
      </p:sp>
      <p:sp>
        <p:nvSpPr>
          <p:cNvPr id="38" name="Line 35"/>
          <p:cNvSpPr>
            <a:spLocks noChangeShapeType="1"/>
          </p:cNvSpPr>
          <p:nvPr/>
        </p:nvSpPr>
        <p:spPr bwMode="auto">
          <a:xfrm>
            <a:off x="5530850" y="3002903"/>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39" name="Line 36"/>
          <p:cNvSpPr>
            <a:spLocks noChangeShapeType="1"/>
          </p:cNvSpPr>
          <p:nvPr/>
        </p:nvSpPr>
        <p:spPr bwMode="auto">
          <a:xfrm flipV="1">
            <a:off x="5607050" y="3002903"/>
            <a:ext cx="1066800" cy="304800"/>
          </a:xfrm>
          <a:prstGeom prst="line">
            <a:avLst/>
          </a:prstGeom>
          <a:noFill/>
          <a:ln w="9525">
            <a:solidFill>
              <a:schemeClr val="tx1"/>
            </a:solidFill>
            <a:round/>
            <a:headEnd/>
            <a:tailEnd type="triangle" w="med" len="med"/>
          </a:ln>
          <a:effectLst/>
        </p:spPr>
        <p:txBody>
          <a:bodyPr/>
          <a:lstStyle/>
          <a:p>
            <a:endParaRPr lang="en-US"/>
          </a:p>
        </p:txBody>
      </p:sp>
      <p:sp>
        <p:nvSpPr>
          <p:cNvPr id="40" name="Line 37"/>
          <p:cNvSpPr>
            <a:spLocks noChangeShapeType="1"/>
          </p:cNvSpPr>
          <p:nvPr/>
        </p:nvSpPr>
        <p:spPr bwMode="auto">
          <a:xfrm flipV="1">
            <a:off x="5530850" y="2698103"/>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41" name="Line 38"/>
          <p:cNvSpPr>
            <a:spLocks noChangeShapeType="1"/>
          </p:cNvSpPr>
          <p:nvPr/>
        </p:nvSpPr>
        <p:spPr bwMode="auto">
          <a:xfrm>
            <a:off x="6140450" y="3307703"/>
            <a:ext cx="533400" cy="304800"/>
          </a:xfrm>
          <a:prstGeom prst="line">
            <a:avLst/>
          </a:prstGeom>
          <a:noFill/>
          <a:ln w="9525">
            <a:solidFill>
              <a:schemeClr val="tx1"/>
            </a:solidFill>
            <a:round/>
            <a:headEnd/>
            <a:tailEnd type="triangle" w="med" len="med"/>
          </a:ln>
          <a:effectLst/>
        </p:spPr>
        <p:txBody>
          <a:bodyPr/>
          <a:lstStyle/>
          <a:p>
            <a:endParaRPr lang="en-US"/>
          </a:p>
        </p:txBody>
      </p:sp>
      <p:sp>
        <p:nvSpPr>
          <p:cNvPr id="42" name="Line 39"/>
          <p:cNvSpPr>
            <a:spLocks noChangeShapeType="1"/>
          </p:cNvSpPr>
          <p:nvPr/>
        </p:nvSpPr>
        <p:spPr bwMode="auto">
          <a:xfrm flipV="1">
            <a:off x="5607050" y="2698103"/>
            <a:ext cx="1066800" cy="914400"/>
          </a:xfrm>
          <a:prstGeom prst="line">
            <a:avLst/>
          </a:prstGeom>
          <a:noFill/>
          <a:ln w="9525">
            <a:solidFill>
              <a:schemeClr val="tx1"/>
            </a:solidFill>
            <a:round/>
            <a:headEnd/>
            <a:tailEnd type="triangle" w="med" len="med"/>
          </a:ln>
          <a:effectLst/>
        </p:spPr>
        <p:txBody>
          <a:bodyPr/>
          <a:lstStyle/>
          <a:p>
            <a:endParaRPr lang="en-US"/>
          </a:p>
        </p:txBody>
      </p:sp>
      <p:sp>
        <p:nvSpPr>
          <p:cNvPr id="43" name="Line 40"/>
          <p:cNvSpPr>
            <a:spLocks noChangeShapeType="1"/>
          </p:cNvSpPr>
          <p:nvPr/>
        </p:nvSpPr>
        <p:spPr bwMode="auto">
          <a:xfrm flipV="1">
            <a:off x="5530850" y="3002903"/>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44" name="Line 41"/>
          <p:cNvSpPr>
            <a:spLocks noChangeShapeType="1"/>
          </p:cNvSpPr>
          <p:nvPr/>
        </p:nvSpPr>
        <p:spPr bwMode="auto">
          <a:xfrm flipV="1">
            <a:off x="5607050" y="3307703"/>
            <a:ext cx="1066800" cy="304800"/>
          </a:xfrm>
          <a:prstGeom prst="line">
            <a:avLst/>
          </a:prstGeom>
          <a:noFill/>
          <a:ln w="9525">
            <a:solidFill>
              <a:schemeClr val="tx1"/>
            </a:solidFill>
            <a:round/>
            <a:headEnd/>
            <a:tailEnd type="triangle" w="med" len="med"/>
          </a:ln>
          <a:effectLst/>
        </p:spPr>
        <p:txBody>
          <a:bodyPr/>
          <a:lstStyle/>
          <a:p>
            <a:endParaRPr lang="en-US"/>
          </a:p>
        </p:txBody>
      </p:sp>
      <p:sp>
        <p:nvSpPr>
          <p:cNvPr id="45" name="Line 42"/>
          <p:cNvSpPr>
            <a:spLocks noChangeShapeType="1"/>
          </p:cNvSpPr>
          <p:nvPr/>
        </p:nvSpPr>
        <p:spPr bwMode="auto">
          <a:xfrm flipV="1">
            <a:off x="6673850" y="1859903"/>
            <a:ext cx="762000" cy="838200"/>
          </a:xfrm>
          <a:prstGeom prst="line">
            <a:avLst/>
          </a:prstGeom>
          <a:noFill/>
          <a:ln w="9525">
            <a:solidFill>
              <a:schemeClr val="tx1"/>
            </a:solidFill>
            <a:round/>
            <a:headEnd/>
            <a:tailEnd type="triangle" w="med" len="med"/>
          </a:ln>
          <a:effectLst/>
        </p:spPr>
        <p:txBody>
          <a:bodyPr/>
          <a:lstStyle/>
          <a:p>
            <a:endParaRPr lang="en-US"/>
          </a:p>
        </p:txBody>
      </p:sp>
      <p:sp>
        <p:nvSpPr>
          <p:cNvPr id="46" name="Line 43"/>
          <p:cNvSpPr>
            <a:spLocks noChangeShapeType="1"/>
          </p:cNvSpPr>
          <p:nvPr/>
        </p:nvSpPr>
        <p:spPr bwMode="auto">
          <a:xfrm flipV="1">
            <a:off x="6673850" y="1859903"/>
            <a:ext cx="762000" cy="1143000"/>
          </a:xfrm>
          <a:prstGeom prst="line">
            <a:avLst/>
          </a:prstGeom>
          <a:noFill/>
          <a:ln w="9525">
            <a:solidFill>
              <a:schemeClr val="tx1"/>
            </a:solidFill>
            <a:round/>
            <a:headEnd/>
            <a:tailEnd type="triangle" w="med" len="med"/>
          </a:ln>
          <a:effectLst/>
        </p:spPr>
        <p:txBody>
          <a:bodyPr/>
          <a:lstStyle/>
          <a:p>
            <a:endParaRPr lang="en-US"/>
          </a:p>
        </p:txBody>
      </p:sp>
      <p:sp>
        <p:nvSpPr>
          <p:cNvPr id="47" name="Line 44"/>
          <p:cNvSpPr>
            <a:spLocks noChangeShapeType="1"/>
          </p:cNvSpPr>
          <p:nvPr/>
        </p:nvSpPr>
        <p:spPr bwMode="auto">
          <a:xfrm flipV="1">
            <a:off x="6673850" y="1859903"/>
            <a:ext cx="762000" cy="1447800"/>
          </a:xfrm>
          <a:prstGeom prst="line">
            <a:avLst/>
          </a:prstGeom>
          <a:noFill/>
          <a:ln w="9525">
            <a:solidFill>
              <a:schemeClr val="tx1"/>
            </a:solidFill>
            <a:round/>
            <a:headEnd/>
            <a:tailEnd type="triangle" w="med" len="med"/>
          </a:ln>
          <a:effectLst/>
        </p:spPr>
        <p:txBody>
          <a:bodyPr/>
          <a:lstStyle/>
          <a:p>
            <a:endParaRPr lang="en-US"/>
          </a:p>
        </p:txBody>
      </p:sp>
      <p:sp>
        <p:nvSpPr>
          <p:cNvPr id="48" name="Line 45"/>
          <p:cNvSpPr>
            <a:spLocks noChangeShapeType="1"/>
          </p:cNvSpPr>
          <p:nvPr/>
        </p:nvSpPr>
        <p:spPr bwMode="auto">
          <a:xfrm flipV="1">
            <a:off x="6673850" y="1859903"/>
            <a:ext cx="762000" cy="1752600"/>
          </a:xfrm>
          <a:prstGeom prst="line">
            <a:avLst/>
          </a:prstGeom>
          <a:noFill/>
          <a:ln w="9525">
            <a:solidFill>
              <a:schemeClr val="tx1"/>
            </a:solidFill>
            <a:round/>
            <a:headEnd/>
            <a:tailEnd type="triangle" w="med" len="med"/>
          </a:ln>
          <a:effectLst/>
        </p:spPr>
        <p:txBody>
          <a:bodyPr/>
          <a:lstStyle/>
          <a:p>
            <a:endParaRPr lang="en-US"/>
          </a:p>
        </p:txBody>
      </p:sp>
      <p:sp>
        <p:nvSpPr>
          <p:cNvPr id="49" name="Text Box 46"/>
          <p:cNvSpPr txBox="1">
            <a:spLocks noChangeArrowheads="1"/>
          </p:cNvSpPr>
          <p:nvPr/>
        </p:nvSpPr>
        <p:spPr bwMode="auto">
          <a:xfrm>
            <a:off x="2178050" y="1478903"/>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50" name="Text Box 47"/>
          <p:cNvSpPr txBox="1">
            <a:spLocks noChangeArrowheads="1"/>
          </p:cNvSpPr>
          <p:nvPr/>
        </p:nvSpPr>
        <p:spPr bwMode="auto">
          <a:xfrm>
            <a:off x="6597650" y="1478903"/>
            <a:ext cx="2383986" cy="397032"/>
          </a:xfrm>
          <a:prstGeom prst="rect">
            <a:avLst/>
          </a:prstGeom>
          <a:solidFill>
            <a:srgbClr val="00FF00"/>
          </a:solidFill>
          <a:ln w="9525" algn="ctr">
            <a:noFill/>
            <a:miter lim="800000"/>
            <a:headEnd/>
            <a:tailEnd/>
          </a:ln>
          <a:effectLst/>
        </p:spPr>
        <p:txBody>
          <a:bodyPr wrap="none">
            <a:spAutoFit/>
          </a:bodyPr>
          <a:lstStyle/>
          <a:p>
            <a:pPr>
              <a:buFontTx/>
              <a:buNone/>
            </a:pPr>
            <a:r>
              <a:rPr lang="en-US">
                <a:solidFill>
                  <a:schemeClr val="tx1"/>
                </a:solidFill>
              </a:rPr>
              <a:t>commit(req,reply)</a:t>
            </a:r>
          </a:p>
        </p:txBody>
      </p:sp>
      <p:sp>
        <p:nvSpPr>
          <p:cNvPr id="51" name="Line 48"/>
          <p:cNvSpPr>
            <a:spLocks noChangeShapeType="1"/>
          </p:cNvSpPr>
          <p:nvPr/>
        </p:nvSpPr>
        <p:spPr bwMode="auto">
          <a:xfrm>
            <a:off x="6826250" y="3536303"/>
            <a:ext cx="152400" cy="152400"/>
          </a:xfrm>
          <a:prstGeom prst="line">
            <a:avLst/>
          </a:prstGeom>
          <a:noFill/>
          <a:ln w="15875">
            <a:solidFill>
              <a:srgbClr val="FF0000"/>
            </a:solidFill>
            <a:round/>
            <a:headEnd/>
            <a:tailEnd/>
          </a:ln>
          <a:effectLst/>
        </p:spPr>
        <p:txBody>
          <a:bodyPr/>
          <a:lstStyle/>
          <a:p>
            <a:endParaRPr lang="en-US"/>
          </a:p>
        </p:txBody>
      </p:sp>
      <p:sp>
        <p:nvSpPr>
          <p:cNvPr id="52" name="Line 49"/>
          <p:cNvSpPr>
            <a:spLocks noChangeShapeType="1"/>
          </p:cNvSpPr>
          <p:nvPr/>
        </p:nvSpPr>
        <p:spPr bwMode="auto">
          <a:xfrm flipH="1">
            <a:off x="6826250" y="3536303"/>
            <a:ext cx="152400" cy="152400"/>
          </a:xfrm>
          <a:prstGeom prst="line">
            <a:avLst/>
          </a:prstGeom>
          <a:noFill/>
          <a:ln w="15875">
            <a:solidFill>
              <a:srgbClr val="FF0000"/>
            </a:solidFill>
            <a:round/>
            <a:headEnd/>
            <a:tailEnd/>
          </a:ln>
          <a:effectLst/>
        </p:spPr>
        <p:txBody>
          <a:bodyPr/>
          <a:lstStyle/>
          <a:p>
            <a:endParaRPr lang="en-US"/>
          </a:p>
        </p:txBody>
      </p:sp>
      <p:sp>
        <p:nvSpPr>
          <p:cNvPr id="53" name="Text Box 50"/>
          <p:cNvSpPr txBox="1">
            <a:spLocks noChangeArrowheads="1"/>
          </p:cNvSpPr>
          <p:nvPr/>
        </p:nvSpPr>
        <p:spPr bwMode="auto">
          <a:xfrm>
            <a:off x="1739901" y="3764903"/>
            <a:ext cx="742511"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t = 1</a:t>
            </a:r>
          </a:p>
        </p:txBody>
      </p:sp>
      <p:cxnSp>
        <p:nvCxnSpPr>
          <p:cNvPr id="58" name="Straight Arrow Connector 57"/>
          <p:cNvCxnSpPr/>
          <p:nvPr/>
        </p:nvCxnSpPr>
        <p:spPr bwMode="auto">
          <a:xfrm rot="5400000" flipH="1" flipV="1">
            <a:off x="6103144" y="4336403"/>
            <a:ext cx="1142206" cy="7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1" name="TextBox 60"/>
          <p:cNvSpPr txBox="1"/>
          <p:nvPr/>
        </p:nvSpPr>
        <p:spPr>
          <a:xfrm>
            <a:off x="3549650" y="4831704"/>
            <a:ext cx="5943600" cy="1615827"/>
          </a:xfrm>
          <a:prstGeom prst="rect">
            <a:avLst/>
          </a:prstGeom>
          <a:noFill/>
        </p:spPr>
        <p:txBody>
          <a:bodyPr wrap="square" rtlCol="0">
            <a:spAutoFit/>
          </a:bodyPr>
          <a:lstStyle/>
          <a:p>
            <a:r>
              <a:rPr lang="en-US" dirty="0"/>
              <a:t>If (</a:t>
            </a:r>
            <a:r>
              <a:rPr lang="en-US" dirty="0" err="1"/>
              <a:t>order#,req</a:t>
            </a:r>
            <a:r>
              <a:rPr lang="en-US" dirty="0"/>
              <a:t>) is </a:t>
            </a:r>
            <a:r>
              <a:rPr lang="en-US" dirty="0" err="1"/>
              <a:t>commited</a:t>
            </a:r>
            <a:r>
              <a:rPr lang="en-US" dirty="0"/>
              <a:t> by 2t+1 replicas </a:t>
            </a:r>
          </a:p>
          <a:p>
            <a:r>
              <a:rPr lang="en-US" dirty="0">
                <a:sym typeface="Wingdings" pitchFamily="2" charset="2"/>
              </a:rPr>
              <a:t> (</a:t>
            </a:r>
            <a:r>
              <a:rPr lang="en-US" dirty="0" err="1">
                <a:sym typeface="Wingdings" pitchFamily="2" charset="2"/>
              </a:rPr>
              <a:t>order#,req</a:t>
            </a:r>
            <a:r>
              <a:rPr lang="en-US" dirty="0">
                <a:sym typeface="Wingdings" pitchFamily="2" charset="2"/>
              </a:rPr>
              <a:t>) is </a:t>
            </a:r>
            <a:r>
              <a:rPr lang="en-US" b="1" dirty="0">
                <a:sym typeface="Wingdings" pitchFamily="2" charset="2"/>
              </a:rPr>
              <a:t>executed </a:t>
            </a:r>
            <a:r>
              <a:rPr lang="en-US" dirty="0">
                <a:sym typeface="Wingdings" pitchFamily="2" charset="2"/>
              </a:rPr>
              <a:t>locally by a replica</a:t>
            </a:r>
            <a:endParaRPr lang="en-US" dirty="0"/>
          </a:p>
          <a:p>
            <a:r>
              <a:rPr lang="en-US" i="1" u="sng" dirty="0"/>
              <a:t>At this point at least t+1 correct replicas  agree on order </a:t>
            </a:r>
          </a:p>
        </p:txBody>
      </p:sp>
      <p:sp>
        <p:nvSpPr>
          <p:cNvPr id="63" name="TextBox 62"/>
          <p:cNvSpPr txBox="1"/>
          <p:nvPr/>
        </p:nvSpPr>
        <p:spPr>
          <a:xfrm>
            <a:off x="3373091" y="2088504"/>
            <a:ext cx="2132315" cy="701731"/>
          </a:xfrm>
          <a:prstGeom prst="rect">
            <a:avLst/>
          </a:prstGeom>
          <a:noFill/>
        </p:spPr>
        <p:txBody>
          <a:bodyPr wrap="none" rtlCol="0">
            <a:spAutoFit/>
          </a:bodyPr>
          <a:lstStyle/>
          <a:p>
            <a:r>
              <a:rPr lang="en-US" dirty="0"/>
              <a:t>Append order# </a:t>
            </a:r>
          </a:p>
          <a:p>
            <a:r>
              <a:rPr lang="en-US" dirty="0"/>
              <a:t>to </a:t>
            </a:r>
            <a:r>
              <a:rPr lang="en-US" dirty="0" err="1"/>
              <a:t>req</a:t>
            </a:r>
            <a:endParaRPr lang="en-US" dirty="0"/>
          </a:p>
        </p:txBody>
      </p:sp>
      <p:sp>
        <p:nvSpPr>
          <p:cNvPr id="64" name="TextBox 63"/>
          <p:cNvSpPr txBox="1"/>
          <p:nvPr/>
        </p:nvSpPr>
        <p:spPr>
          <a:xfrm>
            <a:off x="2847307" y="3993504"/>
            <a:ext cx="6107762" cy="701731"/>
          </a:xfrm>
          <a:prstGeom prst="rect">
            <a:avLst/>
          </a:prstGeom>
          <a:noFill/>
        </p:spPr>
        <p:txBody>
          <a:bodyPr wrap="none" rtlCol="0">
            <a:spAutoFit/>
          </a:bodyPr>
          <a:lstStyle/>
          <a:p>
            <a:r>
              <a:rPr lang="en-US" dirty="0"/>
              <a:t>If (</a:t>
            </a:r>
            <a:r>
              <a:rPr lang="en-US" dirty="0" err="1"/>
              <a:t>order#,req</a:t>
            </a:r>
            <a:r>
              <a:rPr lang="en-US" dirty="0"/>
              <a:t>) is confirmed by 2t+1 replicas</a:t>
            </a:r>
          </a:p>
          <a:p>
            <a:r>
              <a:rPr lang="en-US" dirty="0">
                <a:sym typeface="Wingdings" pitchFamily="2" charset="2"/>
              </a:rPr>
              <a:t> (</a:t>
            </a:r>
            <a:r>
              <a:rPr lang="en-US" dirty="0" err="1">
                <a:sym typeface="Wingdings" pitchFamily="2" charset="2"/>
              </a:rPr>
              <a:t>order#,req</a:t>
            </a:r>
            <a:r>
              <a:rPr lang="en-US" dirty="0">
                <a:sym typeface="Wingdings" pitchFamily="2" charset="2"/>
              </a:rPr>
              <a:t>) is committed locally by a replica</a:t>
            </a:r>
            <a:endParaRPr lang="en-US" dirty="0"/>
          </a:p>
        </p:txBody>
      </p:sp>
      <p:cxnSp>
        <p:nvCxnSpPr>
          <p:cNvPr id="65" name="Straight Arrow Connector 64"/>
          <p:cNvCxnSpPr/>
          <p:nvPr/>
        </p:nvCxnSpPr>
        <p:spPr bwMode="auto">
          <a:xfrm rot="5400000" flipH="1" flipV="1">
            <a:off x="5378847" y="3840706"/>
            <a:ext cx="304800" cy="7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32974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blinds(horizontal)">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63"/>
                                        </p:tgtEl>
                                      </p:cBhvr>
                                    </p:animEffect>
                                    <p:set>
                                      <p:cBhvr>
                                        <p:cTn id="21" dur="1" fill="hold">
                                          <p:stCondLst>
                                            <p:cond delay="499"/>
                                          </p:stCondLst>
                                        </p:cTn>
                                        <p:tgtEl>
                                          <p:spTgt spid="63"/>
                                        </p:tgtEl>
                                        <p:attrNameLst>
                                          <p:attrName>style.visibility</p:attrName>
                                        </p:attrNameLst>
                                      </p:cBhvr>
                                      <p:to>
                                        <p:strVal val="hidden"/>
                                      </p:to>
                                    </p:set>
                                  </p:childTnLst>
                                </p:cTn>
                              </p:par>
                              <p:par>
                                <p:cTn id="22" presetID="18" presetClass="entr" presetSubtype="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downRight)">
                                      <p:cBhvr>
                                        <p:cTn id="24" dur="500"/>
                                        <p:tgtEl>
                                          <p:spTgt spid="18"/>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downRight)">
                                      <p:cBhvr>
                                        <p:cTn id="27" dur="500"/>
                                        <p:tgtEl>
                                          <p:spTgt spid="19"/>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strips(downRigh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strips(downRight)">
                                      <p:cBhvr>
                                        <p:cTn id="35" dur="500"/>
                                        <p:tgtEl>
                                          <p:spTgt spid="21"/>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strips(downRight)">
                                      <p:cBhvr>
                                        <p:cTn id="38" dur="500"/>
                                        <p:tgtEl>
                                          <p:spTgt spid="22"/>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strips(downRight)">
                                      <p:cBhvr>
                                        <p:cTn id="41" dur="500"/>
                                        <p:tgtEl>
                                          <p:spTgt spid="23"/>
                                        </p:tgtEl>
                                      </p:cBhvr>
                                    </p:animEffect>
                                  </p:childTnLst>
                                </p:cTn>
                              </p:par>
                              <p:par>
                                <p:cTn id="42" presetID="18" presetClass="entr" presetSubtype="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par>
                                <p:cTn id="45" presetID="18" presetClass="entr" presetSubtype="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strips(downRight)">
                                      <p:cBhvr>
                                        <p:cTn id="50" dur="500"/>
                                        <p:tgtEl>
                                          <p:spTgt spid="26"/>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strips(downRight)">
                                      <p:cBhvr>
                                        <p:cTn id="53" dur="500"/>
                                        <p:tgtEl>
                                          <p:spTgt spid="27"/>
                                        </p:tgtEl>
                                      </p:cBhvr>
                                    </p:animEffect>
                                  </p:childTnLst>
                                </p:cTn>
                              </p:par>
                              <p:par>
                                <p:cTn id="54" presetID="18" presetClass="entr" presetSubtype="6"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strips(downRight)">
                                      <p:cBhvr>
                                        <p:cTn id="56" dur="500"/>
                                        <p:tgtEl>
                                          <p:spTgt spid="28"/>
                                        </p:tgtEl>
                                      </p:cBhvr>
                                    </p:animEffect>
                                  </p:childTnLst>
                                </p:cTn>
                              </p:par>
                              <p:par>
                                <p:cTn id="57" presetID="18" presetClass="entr" presetSubtype="6"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strips(downRight)">
                                      <p:cBhvr>
                                        <p:cTn id="59" dur="500"/>
                                        <p:tgtEl>
                                          <p:spTgt spid="29"/>
                                        </p:tgtEl>
                                      </p:cBhvr>
                                    </p:animEffect>
                                  </p:childTnLst>
                                </p:cTn>
                              </p:par>
                              <p:par>
                                <p:cTn id="60" presetID="18" presetClass="entr" presetSubtype="6"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strips(downRight)">
                                      <p:cBhvr>
                                        <p:cTn id="62" dur="500"/>
                                        <p:tgtEl>
                                          <p:spTgt spid="30"/>
                                        </p:tgtEl>
                                      </p:cBhvr>
                                    </p:animEffect>
                                  </p:childTnLst>
                                </p:cTn>
                              </p:par>
                              <p:par>
                                <p:cTn id="63" presetID="18" presetClass="entr" presetSubtype="6"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strips(downRight)">
                                      <p:cBhvr>
                                        <p:cTn id="65" dur="500"/>
                                        <p:tgtEl>
                                          <p:spTgt spid="31"/>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strips(downRight)">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blinds(horizontal)">
                                      <p:cBhvr>
                                        <p:cTn id="73" dur="500"/>
                                        <p:tgtEl>
                                          <p:spTgt spid="6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blinds(horizontal)">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strips(downRight)">
                                      <p:cBhvr>
                                        <p:cTn id="81" dur="500"/>
                                        <p:tgtEl>
                                          <p:spTgt spid="33"/>
                                        </p:tgtEl>
                                      </p:cBhvr>
                                    </p:animEffect>
                                  </p:childTnLst>
                                </p:cTn>
                              </p:par>
                              <p:par>
                                <p:cTn id="82" presetID="18" presetClass="entr" presetSubtype="6"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strips(downRight)">
                                      <p:cBhvr>
                                        <p:cTn id="84" dur="500"/>
                                        <p:tgtEl>
                                          <p:spTgt spid="34"/>
                                        </p:tgtEl>
                                      </p:cBhvr>
                                    </p:animEffect>
                                  </p:childTnLst>
                                </p:cTn>
                              </p:par>
                              <p:par>
                                <p:cTn id="85" presetID="18" presetClass="entr" presetSubtype="6"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strips(downRight)">
                                      <p:cBhvr>
                                        <p:cTn id="87" dur="500"/>
                                        <p:tgtEl>
                                          <p:spTgt spid="35"/>
                                        </p:tgtEl>
                                      </p:cBhvr>
                                    </p:animEffect>
                                  </p:childTnLst>
                                </p:cTn>
                              </p:par>
                              <p:par>
                                <p:cTn id="88" presetID="18" presetClass="entr" presetSubtype="6"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strips(downRight)">
                                      <p:cBhvr>
                                        <p:cTn id="90" dur="500"/>
                                        <p:tgtEl>
                                          <p:spTgt spid="36"/>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strips(downRight)">
                                      <p:cBhvr>
                                        <p:cTn id="93" dur="500"/>
                                        <p:tgtEl>
                                          <p:spTgt spid="37"/>
                                        </p:tgtEl>
                                      </p:cBhvr>
                                    </p:animEffect>
                                  </p:childTnLst>
                                </p:cTn>
                              </p:par>
                              <p:par>
                                <p:cTn id="94" presetID="18" presetClass="entr" presetSubtype="6"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strips(downRight)">
                                      <p:cBhvr>
                                        <p:cTn id="96" dur="500"/>
                                        <p:tgtEl>
                                          <p:spTgt spid="38"/>
                                        </p:tgtEl>
                                      </p:cBhvr>
                                    </p:animEffect>
                                  </p:childTnLst>
                                </p:cTn>
                              </p:par>
                              <p:par>
                                <p:cTn id="97" presetID="18" presetClass="entr" presetSubtype="6"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strips(downRight)">
                                      <p:cBhvr>
                                        <p:cTn id="99" dur="500"/>
                                        <p:tgtEl>
                                          <p:spTgt spid="39"/>
                                        </p:tgtEl>
                                      </p:cBhvr>
                                    </p:animEffect>
                                  </p:childTnLst>
                                </p:cTn>
                              </p:par>
                              <p:par>
                                <p:cTn id="100" presetID="18" presetClass="entr" presetSubtype="6"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strips(downRight)">
                                      <p:cBhvr>
                                        <p:cTn id="102" dur="500"/>
                                        <p:tgtEl>
                                          <p:spTgt spid="40"/>
                                        </p:tgtEl>
                                      </p:cBhvr>
                                    </p:animEffect>
                                  </p:childTnLst>
                                </p:cTn>
                              </p:par>
                              <p:par>
                                <p:cTn id="103" presetID="18" presetClass="entr" presetSubtype="6"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strips(downRight)">
                                      <p:cBhvr>
                                        <p:cTn id="105" dur="500"/>
                                        <p:tgtEl>
                                          <p:spTgt spid="41"/>
                                        </p:tgtEl>
                                      </p:cBhvr>
                                    </p:animEffect>
                                  </p:childTnLst>
                                </p:cTn>
                              </p:par>
                              <p:par>
                                <p:cTn id="106" presetID="18" presetClass="entr" presetSubtype="6"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strips(downRight)">
                                      <p:cBhvr>
                                        <p:cTn id="108" dur="500"/>
                                        <p:tgtEl>
                                          <p:spTgt spid="4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strips(downRight)">
                                      <p:cBhvr>
                                        <p:cTn id="111" dur="500"/>
                                        <p:tgtEl>
                                          <p:spTgt spid="43"/>
                                        </p:tgtEl>
                                      </p:cBhvr>
                                    </p:animEffect>
                                  </p:childTnLst>
                                </p:cTn>
                              </p:par>
                              <p:par>
                                <p:cTn id="112" presetID="18" presetClass="entr" presetSubtype="6"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strips(downRight)">
                                      <p:cBhvr>
                                        <p:cTn id="114" dur="500"/>
                                        <p:tgtEl>
                                          <p:spTgt spid="44"/>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61">
                                            <p:txEl>
                                              <p:pRg st="0" end="0"/>
                                            </p:txEl>
                                          </p:spTgt>
                                        </p:tgtEl>
                                        <p:attrNameLst>
                                          <p:attrName>style.visibility</p:attrName>
                                        </p:attrNameLst>
                                      </p:cBhvr>
                                      <p:to>
                                        <p:strVal val="visible"/>
                                      </p:to>
                                    </p:set>
                                    <p:animEffect transition="in" filter="blinds(horizontal)">
                                      <p:cBhvr>
                                        <p:cTn id="119" dur="500"/>
                                        <p:tgtEl>
                                          <p:spTgt spid="61">
                                            <p:txEl>
                                              <p:pRg st="0" end="0"/>
                                            </p:txEl>
                                          </p:spTgt>
                                        </p:tgtEl>
                                      </p:cBhvr>
                                    </p:animEffect>
                                  </p:childTnLst>
                                </p:cTn>
                              </p:par>
                              <p:par>
                                <p:cTn id="120" presetID="3" presetClass="entr" presetSubtype="10" fill="hold" nodeType="withEffect">
                                  <p:stCondLst>
                                    <p:cond delay="0"/>
                                  </p:stCondLst>
                                  <p:childTnLst>
                                    <p:set>
                                      <p:cBhvr>
                                        <p:cTn id="121" dur="1" fill="hold">
                                          <p:stCondLst>
                                            <p:cond delay="0"/>
                                          </p:stCondLst>
                                        </p:cTn>
                                        <p:tgtEl>
                                          <p:spTgt spid="61">
                                            <p:txEl>
                                              <p:pRg st="1" end="1"/>
                                            </p:txEl>
                                          </p:spTgt>
                                        </p:tgtEl>
                                        <p:attrNameLst>
                                          <p:attrName>style.visibility</p:attrName>
                                        </p:attrNameLst>
                                      </p:cBhvr>
                                      <p:to>
                                        <p:strVal val="visible"/>
                                      </p:to>
                                    </p:set>
                                    <p:animEffect transition="in" filter="blinds(horizontal)">
                                      <p:cBhvr>
                                        <p:cTn id="122" dur="500"/>
                                        <p:tgtEl>
                                          <p:spTgt spid="61">
                                            <p:txEl>
                                              <p:pRg st="1" end="1"/>
                                            </p:txEl>
                                          </p:spTgt>
                                        </p:tgtEl>
                                      </p:cBhvr>
                                    </p:animEffect>
                                  </p:childTnLst>
                                </p:cTn>
                              </p:par>
                              <p:par>
                                <p:cTn id="123" presetID="3" presetClass="entr" presetSubtype="10" fill="hold"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linds(horizontal)">
                                      <p:cBhvr>
                                        <p:cTn id="125" dur="500"/>
                                        <p:tgtEl>
                                          <p:spTgt spid="58"/>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61">
                                            <p:txEl>
                                              <p:pRg st="2" end="2"/>
                                            </p:txEl>
                                          </p:spTgt>
                                        </p:tgtEl>
                                        <p:attrNameLst>
                                          <p:attrName>style.visibility</p:attrName>
                                        </p:attrNameLst>
                                      </p:cBhvr>
                                      <p:to>
                                        <p:strVal val="visible"/>
                                      </p:to>
                                    </p:set>
                                    <p:animEffect transition="in" filter="blinds(horizontal)">
                                      <p:cBhvr>
                                        <p:cTn id="130" dur="500"/>
                                        <p:tgtEl>
                                          <p:spTgt spid="61">
                                            <p:txEl>
                                              <p:pRg st="2" end="2"/>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8" presetClass="entr" presetSubtype="3" fill="hold" grpId="0" nodeType="click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strips(upRight)">
                                      <p:cBhvr>
                                        <p:cTn id="135" dur="500"/>
                                        <p:tgtEl>
                                          <p:spTgt spid="45"/>
                                        </p:tgtEl>
                                      </p:cBhvr>
                                    </p:animEffect>
                                  </p:childTnLst>
                                </p:cTn>
                              </p:par>
                              <p:par>
                                <p:cTn id="136" presetID="18" presetClass="entr" presetSubtype="3" fill="hold" grpId="0" nodeType="with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strips(upRight)">
                                      <p:cBhvr>
                                        <p:cTn id="138" dur="500"/>
                                        <p:tgtEl>
                                          <p:spTgt spid="46"/>
                                        </p:tgtEl>
                                      </p:cBhvr>
                                    </p:animEffect>
                                  </p:childTnLst>
                                </p:cTn>
                              </p:par>
                              <p:par>
                                <p:cTn id="139" presetID="18" presetClass="entr" presetSubtype="3" fill="hold" grpId="0" nodeType="with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strips(upRight)">
                                      <p:cBhvr>
                                        <p:cTn id="141" dur="500"/>
                                        <p:tgtEl>
                                          <p:spTgt spid="47"/>
                                        </p:tgtEl>
                                      </p:cBhvr>
                                    </p:animEffect>
                                  </p:childTnLst>
                                </p:cTn>
                              </p:par>
                              <p:par>
                                <p:cTn id="142" presetID="18" presetClass="entr" presetSubtype="3"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Effect transition="in" filter="strips(upRight)">
                                      <p:cBhvr>
                                        <p:cTn id="144" dur="500"/>
                                        <p:tgtEl>
                                          <p:spTgt spid="48"/>
                                        </p:tgtEl>
                                      </p:cBhvr>
                                    </p:animEffect>
                                  </p:childTnLst>
                                </p:cTn>
                              </p:par>
                            </p:childTnLst>
                          </p:cTn>
                        </p:par>
                        <p:par>
                          <p:cTn id="145" fill="hold">
                            <p:stCondLst>
                              <p:cond delay="500"/>
                            </p:stCondLst>
                            <p:childTnLst>
                              <p:par>
                                <p:cTn id="146" presetID="3" presetClass="entr" presetSubtype="10" fill="hold" grpId="0" nodeType="after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blinds(horizontal)">
                                      <p:cBhvr>
                                        <p:cTn id="148" dur="500"/>
                                        <p:tgtEl>
                                          <p:spTgt spid="50"/>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xit" presetSubtype="10" fill="hold" grpId="1" nodeType="clickEffect">
                                  <p:stCondLst>
                                    <p:cond delay="0"/>
                                  </p:stCondLst>
                                  <p:childTnLst>
                                    <p:animEffect transition="out" filter="blinds(horizontal)">
                                      <p:cBhvr>
                                        <p:cTn id="152" dur="500"/>
                                        <p:tgtEl>
                                          <p:spTgt spid="48"/>
                                        </p:tgtEl>
                                      </p:cBhvr>
                                    </p:animEffect>
                                    <p:set>
                                      <p:cBhvr>
                                        <p:cTn id="153" dur="1" fill="hold">
                                          <p:stCondLst>
                                            <p:cond delay="499"/>
                                          </p:stCondLst>
                                        </p:cTn>
                                        <p:tgtEl>
                                          <p:spTgt spid="48"/>
                                        </p:tgtEl>
                                        <p:attrNameLst>
                                          <p:attrName>style.visibility</p:attrName>
                                        </p:attrNameLst>
                                      </p:cBhvr>
                                      <p:to>
                                        <p:strVal val="hidden"/>
                                      </p:to>
                                    </p:set>
                                  </p:childTnLst>
                                </p:cTn>
                              </p:par>
                            </p:childTnLst>
                          </p:cTn>
                        </p:par>
                        <p:par>
                          <p:cTn id="154" fill="hold">
                            <p:stCondLst>
                              <p:cond delay="500"/>
                            </p:stCondLst>
                            <p:childTnLst>
                              <p:par>
                                <p:cTn id="155" presetID="3" presetClass="entr" presetSubtype="10" fill="hold" grpId="0" nodeType="afterEffect">
                                  <p:stCondLst>
                                    <p:cond delay="0"/>
                                  </p:stCondLst>
                                  <p:childTnLst>
                                    <p:set>
                                      <p:cBhvr>
                                        <p:cTn id="156" dur="1" fill="hold">
                                          <p:stCondLst>
                                            <p:cond delay="0"/>
                                          </p:stCondLst>
                                        </p:cTn>
                                        <p:tgtEl>
                                          <p:spTgt spid="51"/>
                                        </p:tgtEl>
                                        <p:attrNameLst>
                                          <p:attrName>style.visibility</p:attrName>
                                        </p:attrNameLst>
                                      </p:cBhvr>
                                      <p:to>
                                        <p:strVal val="visible"/>
                                      </p:to>
                                    </p:set>
                                    <p:animEffect transition="in" filter="blinds(horizontal)">
                                      <p:cBhvr>
                                        <p:cTn id="157" dur="500"/>
                                        <p:tgtEl>
                                          <p:spTgt spid="51"/>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52"/>
                                        </p:tgtEl>
                                        <p:attrNameLst>
                                          <p:attrName>style.visibility</p:attrName>
                                        </p:attrNameLst>
                                      </p:cBhvr>
                                      <p:to>
                                        <p:strVal val="visible"/>
                                      </p:to>
                                    </p:set>
                                    <p:animEffect transition="in" filter="blinds(horizontal)">
                                      <p:cBhvr>
                                        <p:cTn id="16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8" grpId="1" animBg="1"/>
      <p:bldP spid="49" grpId="0" animBg="1"/>
      <p:bldP spid="50" grpId="0" animBg="1"/>
      <p:bldP spid="51" grpId="0" animBg="1"/>
      <p:bldP spid="52" grpId="0" animBg="1"/>
      <p:bldP spid="63" grpId="0"/>
      <p:bldP spid="63" grpId="1"/>
      <p:bldP spid="6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PBFT common-case: Summary</a:t>
            </a:r>
          </a:p>
        </p:txBody>
      </p:sp>
      <p:sp>
        <p:nvSpPr>
          <p:cNvPr id="3" name="Content Placeholder 2"/>
          <p:cNvSpPr>
            <a:spLocks noGrp="1"/>
          </p:cNvSpPr>
          <p:nvPr>
            <p:ph idx="1"/>
          </p:nvPr>
        </p:nvSpPr>
        <p:spPr/>
        <p:txBody>
          <a:bodyPr/>
          <a:lstStyle/>
          <a:p>
            <a:r>
              <a:rPr lang="en-US" b="1" dirty="0"/>
              <a:t>Primary/leader based</a:t>
            </a:r>
          </a:p>
          <a:p>
            <a:pPr lvl="1"/>
            <a:r>
              <a:rPr lang="en-US" dirty="0"/>
              <a:t>Client’s send requests to a primary replica</a:t>
            </a:r>
          </a:p>
          <a:p>
            <a:pPr lvl="1"/>
            <a:r>
              <a:rPr lang="en-US" dirty="0"/>
              <a:t>Primary/leader imposes the order on other replicas (a 3-phase subprotocol)</a:t>
            </a:r>
          </a:p>
          <a:p>
            <a:pPr lvl="2"/>
            <a:r>
              <a:rPr lang="en-US" dirty="0"/>
              <a:t>At the end, correct replicas agree on the order of </a:t>
            </a:r>
            <a:r>
              <a:rPr lang="en-US" dirty="0" err="1"/>
              <a:t>reqs</a:t>
            </a:r>
            <a:endParaRPr lang="en-US" dirty="0"/>
          </a:p>
          <a:p>
            <a:pPr lvl="1"/>
            <a:r>
              <a:rPr lang="en-US" dirty="0"/>
              <a:t>Replicas execute the request</a:t>
            </a:r>
          </a:p>
          <a:p>
            <a:pPr lvl="2"/>
            <a:r>
              <a:rPr lang="en-US" dirty="0"/>
              <a:t> guarantees that correct replicas execute </a:t>
            </a:r>
            <a:r>
              <a:rPr lang="en-US" dirty="0" err="1"/>
              <a:t>reqs</a:t>
            </a:r>
            <a:r>
              <a:rPr lang="en-US" dirty="0"/>
              <a:t> in the same order</a:t>
            </a:r>
          </a:p>
          <a:p>
            <a:pPr lvl="2"/>
            <a:endParaRPr lang="en-US" dirty="0"/>
          </a:p>
          <a:p>
            <a:r>
              <a:rPr lang="en-US" b="1" dirty="0"/>
              <a:t>Replicas then send reply to the client</a:t>
            </a:r>
          </a:p>
          <a:p>
            <a:pPr lvl="1"/>
            <a:r>
              <a:rPr lang="en-US" dirty="0"/>
              <a:t>Client acts on the reply if it is confirmed by at least t+1 replicas </a:t>
            </a:r>
          </a:p>
          <a:p>
            <a:pPr lvl="1"/>
            <a:endParaRPr lang="en-US" dirty="0"/>
          </a:p>
          <a:p>
            <a:r>
              <a:rPr lang="en-US" b="1" dirty="0"/>
              <a:t>Designed to work when the system is synchronous</a:t>
            </a:r>
          </a:p>
          <a:p>
            <a:pPr lvl="1"/>
            <a:r>
              <a:rPr lang="en-US" dirty="0"/>
              <a:t>With eventual synchrony, this will eventually happen</a:t>
            </a:r>
          </a:p>
        </p:txBody>
      </p:sp>
      <p:sp>
        <p:nvSpPr>
          <p:cNvPr id="5" name="Slide Number Placeholder 4"/>
          <p:cNvSpPr>
            <a:spLocks noGrp="1"/>
          </p:cNvSpPr>
          <p:nvPr>
            <p:ph type="sldNum" sz="quarter" idx="12"/>
          </p:nvPr>
        </p:nvSpPr>
        <p:spPr/>
        <p:txBody>
          <a:bodyPr/>
          <a:lstStyle/>
          <a:p>
            <a:fld id="{1BF42408-2616-4508-8D53-7ECB2ACB5E88}" type="slidenum">
              <a:rPr lang="fr-FR" smtClean="0"/>
              <a:pPr/>
              <a:t>36</a:t>
            </a:fld>
            <a:endParaRPr lang="fr-FR" dirty="0"/>
          </a:p>
        </p:txBody>
      </p:sp>
    </p:spTree>
    <p:extLst>
      <p:ext uri="{BB962C8B-B14F-4D97-AF65-F5344CB8AC3E}">
        <p14:creationId xmlns:p14="http://schemas.microsoft.com/office/powerpoint/2010/main" val="1144635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buNone/>
            </a:pPr>
            <a:r>
              <a:rPr lang="en-US" dirty="0"/>
              <a:t>		</a:t>
            </a:r>
            <a:r>
              <a:rPr lang="en-US" sz="3600" dirty="0"/>
              <a:t>Why 3 phases for agreement?</a:t>
            </a:r>
          </a:p>
        </p:txBody>
      </p:sp>
      <p:sp>
        <p:nvSpPr>
          <p:cNvPr id="5" name="Slide Number Placeholder 4"/>
          <p:cNvSpPr>
            <a:spLocks noGrp="1"/>
          </p:cNvSpPr>
          <p:nvPr>
            <p:ph type="sldNum" sz="quarter" idx="12"/>
          </p:nvPr>
        </p:nvSpPr>
        <p:spPr/>
        <p:txBody>
          <a:bodyPr/>
          <a:lstStyle/>
          <a:p>
            <a:fld id="{1BF42408-2616-4508-8D53-7ECB2ACB5E88}" type="slidenum">
              <a:rPr lang="fr-FR" smtClean="0"/>
              <a:pPr/>
              <a:t>37</a:t>
            </a:fld>
            <a:endParaRPr lang="fr-FR" dirty="0"/>
          </a:p>
        </p:txBody>
      </p:sp>
    </p:spTree>
    <p:extLst>
      <p:ext uri="{BB962C8B-B14F-4D97-AF65-F5344CB8AC3E}">
        <p14:creationId xmlns:p14="http://schemas.microsoft.com/office/powerpoint/2010/main" val="2826964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we had a single phase?</a:t>
            </a:r>
          </a:p>
        </p:txBody>
      </p:sp>
      <p:sp>
        <p:nvSpPr>
          <p:cNvPr id="5" name="Slide Number Placeholder 4"/>
          <p:cNvSpPr>
            <a:spLocks noGrp="1"/>
          </p:cNvSpPr>
          <p:nvPr>
            <p:ph type="sldNum" sz="quarter" idx="12"/>
          </p:nvPr>
        </p:nvSpPr>
        <p:spPr/>
        <p:txBody>
          <a:bodyPr/>
          <a:lstStyle/>
          <a:p>
            <a:fld id="{1BF42408-2616-4508-8D53-7ECB2ACB5E88}" type="slidenum">
              <a:rPr lang="fr-FR" smtClean="0"/>
              <a:pPr/>
              <a:t>38</a:t>
            </a:fld>
            <a:endParaRPr lang="fr-FR" dirty="0"/>
          </a:p>
        </p:txBody>
      </p:sp>
      <p:sp>
        <p:nvSpPr>
          <p:cNvPr id="6" name="Line 4"/>
          <p:cNvSpPr>
            <a:spLocks noChangeShapeType="1"/>
          </p:cNvSpPr>
          <p:nvPr/>
        </p:nvSpPr>
        <p:spPr bwMode="auto">
          <a:xfrm>
            <a:off x="2667000" y="2438400"/>
            <a:ext cx="75438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667000" y="3276600"/>
            <a:ext cx="75438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667000" y="3581400"/>
            <a:ext cx="75438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667000" y="3886200"/>
            <a:ext cx="75438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667000" y="4191000"/>
            <a:ext cx="75438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2209801" y="2133600"/>
            <a:ext cx="843501"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client</a:t>
            </a:r>
          </a:p>
        </p:txBody>
      </p:sp>
      <p:sp>
        <p:nvSpPr>
          <p:cNvPr id="12" name="Text Box 10"/>
          <p:cNvSpPr txBox="1">
            <a:spLocks noChangeArrowheads="1"/>
          </p:cNvSpPr>
          <p:nvPr/>
        </p:nvSpPr>
        <p:spPr bwMode="auto">
          <a:xfrm>
            <a:off x="2209800" y="29718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2209801" y="3352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2209801" y="3733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2209801" y="40386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657600" y="2438400"/>
            <a:ext cx="533400" cy="8382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4343400" y="3276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4343400" y="3276600"/>
            <a:ext cx="990600" cy="609600"/>
          </a:xfrm>
          <a:prstGeom prst="line">
            <a:avLst/>
          </a:prstGeom>
          <a:noFill/>
          <a:ln w="9525">
            <a:solidFill>
              <a:srgbClr val="1E00D2"/>
            </a:solidFill>
            <a:round/>
            <a:headEnd/>
            <a:tailEnd type="triangle" w="med" len="med"/>
          </a:ln>
          <a:effectLst/>
        </p:spPr>
        <p:txBody>
          <a:bodyPr/>
          <a:lstStyle/>
          <a:p>
            <a:endParaRPr lang="en-US"/>
          </a:p>
        </p:txBody>
      </p:sp>
      <p:sp>
        <p:nvSpPr>
          <p:cNvPr id="19" name="Line 17"/>
          <p:cNvSpPr>
            <a:spLocks noChangeShapeType="1"/>
          </p:cNvSpPr>
          <p:nvPr/>
        </p:nvSpPr>
        <p:spPr bwMode="auto">
          <a:xfrm>
            <a:off x="4343400" y="3276600"/>
            <a:ext cx="990600" cy="914400"/>
          </a:xfrm>
          <a:prstGeom prst="line">
            <a:avLst/>
          </a:prstGeom>
          <a:noFill/>
          <a:ln w="9525">
            <a:solidFill>
              <a:srgbClr val="1E00D2"/>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971800" y="20574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52" name="Text Box 50"/>
          <p:cNvSpPr txBox="1">
            <a:spLocks noChangeArrowheads="1"/>
          </p:cNvSpPr>
          <p:nvPr/>
        </p:nvSpPr>
        <p:spPr bwMode="auto">
          <a:xfrm>
            <a:off x="2533651" y="4343400"/>
            <a:ext cx="742511"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t = 1</a:t>
            </a:r>
          </a:p>
        </p:txBody>
      </p:sp>
      <p:sp>
        <p:nvSpPr>
          <p:cNvPr id="53" name="Line 4"/>
          <p:cNvSpPr>
            <a:spLocks noChangeShapeType="1"/>
          </p:cNvSpPr>
          <p:nvPr/>
        </p:nvSpPr>
        <p:spPr bwMode="auto">
          <a:xfrm>
            <a:off x="2590800" y="5562600"/>
            <a:ext cx="7696200" cy="0"/>
          </a:xfrm>
          <a:prstGeom prst="line">
            <a:avLst/>
          </a:prstGeom>
          <a:noFill/>
          <a:ln w="9525">
            <a:solidFill>
              <a:schemeClr val="tx1"/>
            </a:solidFill>
            <a:round/>
            <a:headEnd/>
            <a:tailEnd/>
          </a:ln>
          <a:effectLst/>
        </p:spPr>
        <p:txBody>
          <a:bodyPr/>
          <a:lstStyle/>
          <a:p>
            <a:endParaRPr lang="en-US"/>
          </a:p>
        </p:txBody>
      </p:sp>
      <p:sp>
        <p:nvSpPr>
          <p:cNvPr id="54" name="Text Box 9"/>
          <p:cNvSpPr txBox="1">
            <a:spLocks noChangeArrowheads="1"/>
          </p:cNvSpPr>
          <p:nvPr/>
        </p:nvSpPr>
        <p:spPr bwMode="auto">
          <a:xfrm>
            <a:off x="2133601" y="5257800"/>
            <a:ext cx="843501"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client</a:t>
            </a:r>
          </a:p>
        </p:txBody>
      </p:sp>
      <p:sp>
        <p:nvSpPr>
          <p:cNvPr id="55" name="Text Box 46"/>
          <p:cNvSpPr txBox="1">
            <a:spLocks noChangeArrowheads="1"/>
          </p:cNvSpPr>
          <p:nvPr/>
        </p:nvSpPr>
        <p:spPr bwMode="auto">
          <a:xfrm>
            <a:off x="2831480" y="5562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cxnSp>
        <p:nvCxnSpPr>
          <p:cNvPr id="58" name="Straight Arrow Connector 57"/>
          <p:cNvCxnSpPr>
            <a:stCxn id="55" idx="0"/>
          </p:cNvCxnSpPr>
          <p:nvPr/>
        </p:nvCxnSpPr>
        <p:spPr bwMode="auto">
          <a:xfrm flipV="1">
            <a:off x="4211827" y="3276604"/>
            <a:ext cx="131575" cy="2285997"/>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sp>
        <p:nvSpPr>
          <p:cNvPr id="62" name="TextBox 61"/>
          <p:cNvSpPr txBox="1"/>
          <p:nvPr/>
        </p:nvSpPr>
        <p:spPr>
          <a:xfrm>
            <a:off x="4343400" y="4267201"/>
            <a:ext cx="2146742" cy="701731"/>
          </a:xfrm>
          <a:prstGeom prst="rect">
            <a:avLst/>
          </a:prstGeom>
          <a:noFill/>
        </p:spPr>
        <p:txBody>
          <a:bodyPr wrap="none" rtlCol="0">
            <a:spAutoFit/>
          </a:bodyPr>
          <a:lstStyle/>
          <a:p>
            <a:r>
              <a:rPr lang="en-US" b="1" dirty="0">
                <a:solidFill>
                  <a:srgbClr val="FF0000"/>
                </a:solidFill>
              </a:rPr>
              <a:t>No agreement </a:t>
            </a:r>
          </a:p>
          <a:p>
            <a:r>
              <a:rPr lang="en-US" b="1" dirty="0">
                <a:solidFill>
                  <a:srgbClr val="FF0000"/>
                </a:solidFill>
              </a:rPr>
              <a:t>on order!</a:t>
            </a:r>
          </a:p>
        </p:txBody>
      </p:sp>
      <p:pic>
        <p:nvPicPr>
          <p:cNvPr id="63" name="Picture 62" descr="devil.gif"/>
          <p:cNvPicPr>
            <a:picLocks noChangeAspect="1"/>
          </p:cNvPicPr>
          <p:nvPr/>
        </p:nvPicPr>
        <p:blipFill>
          <a:blip r:embed="rId2"/>
          <a:stretch>
            <a:fillRect/>
          </a:stretch>
        </p:blipFill>
        <p:spPr>
          <a:xfrm>
            <a:off x="1600201" y="2819401"/>
            <a:ext cx="644909" cy="609599"/>
          </a:xfrm>
          <a:prstGeom prst="rect">
            <a:avLst/>
          </a:prstGeom>
        </p:spPr>
      </p:pic>
      <p:sp>
        <p:nvSpPr>
          <p:cNvPr id="64" name="TextBox 63"/>
          <p:cNvSpPr txBox="1"/>
          <p:nvPr/>
        </p:nvSpPr>
        <p:spPr>
          <a:xfrm>
            <a:off x="3824921" y="2514601"/>
            <a:ext cx="3512500" cy="701731"/>
          </a:xfrm>
          <a:prstGeom prst="rect">
            <a:avLst/>
          </a:prstGeom>
          <a:noFill/>
        </p:spPr>
        <p:txBody>
          <a:bodyPr wrap="none" rtlCol="0">
            <a:spAutoFit/>
          </a:bodyPr>
          <a:lstStyle/>
          <a:p>
            <a:r>
              <a:rPr lang="en-US" dirty="0"/>
              <a:t>Primary assigns the same </a:t>
            </a:r>
          </a:p>
          <a:p>
            <a:r>
              <a:rPr lang="en-US" dirty="0"/>
              <a:t>order# to different </a:t>
            </a:r>
            <a:r>
              <a:rPr lang="en-US" dirty="0" err="1"/>
              <a:t>reqs</a:t>
            </a:r>
            <a:endParaRPr lang="en-US" dirty="0"/>
          </a:p>
        </p:txBody>
      </p:sp>
    </p:spTree>
    <p:extLst>
      <p:ext uri="{BB962C8B-B14F-4D97-AF65-F5344CB8AC3E}">
        <p14:creationId xmlns:p14="http://schemas.microsoft.com/office/powerpoint/2010/main" val="379915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linds(horizontal)">
                                      <p:cBhvr>
                                        <p:cTn id="16" dur="500"/>
                                        <p:tgtEl>
                                          <p:spTgt spid="5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blinds(horizontal)">
                                      <p:cBhvr>
                                        <p:cTn id="19" dur="500"/>
                                        <p:tgtEl>
                                          <p:spTgt spid="5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linds(horizontal)">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linds(horizont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blinds(horizontal)">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blinds(horizontal)">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strips(downRight)">
                                      <p:cBhvr>
                                        <p:cTn id="42" dur="500"/>
                                        <p:tgtEl>
                                          <p:spTgt spid="17"/>
                                        </p:tgtEl>
                                      </p:cBhvr>
                                    </p:animEffect>
                                  </p:childTnLst>
                                </p:cTn>
                              </p:par>
                              <p:par>
                                <p:cTn id="43" presetID="18" presetClass="entr" presetSubtype="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strips(downRight)">
                                      <p:cBhvr>
                                        <p:cTn id="45" dur="500"/>
                                        <p:tgtEl>
                                          <p:spTgt spid="18"/>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strips(downRight)">
                                      <p:cBhvr>
                                        <p:cTn id="48" dur="500"/>
                                        <p:tgtEl>
                                          <p:spTgt spid="19"/>
                                        </p:tgtEl>
                                      </p:cBhvr>
                                    </p:animEffect>
                                  </p:childTnLst>
                                </p:cTn>
                              </p:par>
                            </p:childTnLst>
                          </p:cTn>
                        </p:par>
                        <p:par>
                          <p:cTn id="49" fill="hold">
                            <p:stCondLst>
                              <p:cond delay="500"/>
                            </p:stCondLst>
                            <p:childTnLst>
                              <p:par>
                                <p:cTn id="50" presetID="3" presetClass="entr" presetSubtype="10"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linds(horizontal)">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64"/>
                                        </p:tgtEl>
                                      </p:cBhvr>
                                    </p:animEffect>
                                    <p:set>
                                      <p:cBhvr>
                                        <p:cTn id="57"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48" grpId="0" animBg="1"/>
      <p:bldP spid="53" grpId="0" animBg="1"/>
      <p:bldP spid="54" grpId="0"/>
      <p:bldP spid="55" grpId="0" animBg="1"/>
      <p:bldP spid="62" grpId="0"/>
      <p:bldP spid="64" grpId="0"/>
      <p:bldP spid="64"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we had 2 phases only?</a:t>
            </a:r>
          </a:p>
        </p:txBody>
      </p:sp>
      <p:sp>
        <p:nvSpPr>
          <p:cNvPr id="5" name="Slide Number Placeholder 4"/>
          <p:cNvSpPr>
            <a:spLocks noGrp="1"/>
          </p:cNvSpPr>
          <p:nvPr>
            <p:ph type="sldNum" sz="quarter" idx="12"/>
          </p:nvPr>
        </p:nvSpPr>
        <p:spPr/>
        <p:txBody>
          <a:bodyPr/>
          <a:lstStyle/>
          <a:p>
            <a:fld id="{1BF42408-2616-4508-8D53-7ECB2ACB5E88}" type="slidenum">
              <a:rPr lang="fr-FR" smtClean="0"/>
              <a:pPr/>
              <a:t>39</a:t>
            </a:fld>
            <a:endParaRPr lang="fr-FR" dirty="0"/>
          </a:p>
        </p:txBody>
      </p:sp>
      <p:sp>
        <p:nvSpPr>
          <p:cNvPr id="6" name="Line 4"/>
          <p:cNvSpPr>
            <a:spLocks noChangeShapeType="1"/>
          </p:cNvSpPr>
          <p:nvPr/>
        </p:nvSpPr>
        <p:spPr bwMode="auto">
          <a:xfrm>
            <a:off x="2362200" y="2438400"/>
            <a:ext cx="80010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286000" y="3048000"/>
            <a:ext cx="80010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286000" y="3352800"/>
            <a:ext cx="80010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286000" y="3657600"/>
            <a:ext cx="80010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286000" y="3962400"/>
            <a:ext cx="80010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1905001" y="2133600"/>
            <a:ext cx="843501"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client</a:t>
            </a:r>
          </a:p>
        </p:txBody>
      </p:sp>
      <p:sp>
        <p:nvSpPr>
          <p:cNvPr id="12" name="Text Box 10"/>
          <p:cNvSpPr txBox="1">
            <a:spLocks noChangeArrowheads="1"/>
          </p:cNvSpPr>
          <p:nvPr/>
        </p:nvSpPr>
        <p:spPr bwMode="auto">
          <a:xfrm>
            <a:off x="1828800" y="27432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1828801" y="31242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1828801" y="35052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1828801" y="3810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352800" y="2438400"/>
            <a:ext cx="457200" cy="6096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3810000" y="3048000"/>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3810000" y="3048000"/>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19" name="Line 17"/>
          <p:cNvSpPr>
            <a:spLocks noChangeShapeType="1"/>
          </p:cNvSpPr>
          <p:nvPr/>
        </p:nvSpPr>
        <p:spPr bwMode="auto">
          <a:xfrm>
            <a:off x="3810000" y="30480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20" name="Line 18"/>
          <p:cNvSpPr>
            <a:spLocks noChangeShapeType="1"/>
          </p:cNvSpPr>
          <p:nvPr/>
        </p:nvSpPr>
        <p:spPr bwMode="auto">
          <a:xfrm flipV="1">
            <a:off x="4953000" y="30480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1" name="Line 19"/>
          <p:cNvSpPr>
            <a:spLocks noChangeShapeType="1"/>
          </p:cNvSpPr>
          <p:nvPr/>
        </p:nvSpPr>
        <p:spPr bwMode="auto">
          <a:xfrm>
            <a:off x="4953000" y="30480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2" name="Line 20"/>
          <p:cNvSpPr>
            <a:spLocks noChangeShapeType="1"/>
          </p:cNvSpPr>
          <p:nvPr/>
        </p:nvSpPr>
        <p:spPr bwMode="auto">
          <a:xfrm>
            <a:off x="4953000" y="30480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23" name="Line 21"/>
          <p:cNvSpPr>
            <a:spLocks noChangeShapeType="1"/>
          </p:cNvSpPr>
          <p:nvPr/>
        </p:nvSpPr>
        <p:spPr bwMode="auto">
          <a:xfrm>
            <a:off x="4953000" y="30480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24" name="Line 22"/>
          <p:cNvSpPr>
            <a:spLocks noChangeShapeType="1"/>
          </p:cNvSpPr>
          <p:nvPr/>
        </p:nvSpPr>
        <p:spPr bwMode="auto">
          <a:xfrm>
            <a:off x="49530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5" name="Line 23"/>
          <p:cNvSpPr>
            <a:spLocks noChangeShapeType="1"/>
          </p:cNvSpPr>
          <p:nvPr/>
        </p:nvSpPr>
        <p:spPr bwMode="auto">
          <a:xfrm>
            <a:off x="4953000" y="3352800"/>
            <a:ext cx="1066800" cy="609600"/>
          </a:xfrm>
          <a:prstGeom prst="line">
            <a:avLst/>
          </a:prstGeom>
          <a:noFill/>
          <a:ln w="9525">
            <a:solidFill>
              <a:schemeClr val="tx1"/>
            </a:solidFill>
            <a:round/>
            <a:headEnd/>
            <a:tailEnd type="triangle" w="med" len="med"/>
          </a:ln>
          <a:effectLst/>
        </p:spPr>
        <p:txBody>
          <a:bodyPr/>
          <a:lstStyle/>
          <a:p>
            <a:endParaRPr lang="en-US"/>
          </a:p>
        </p:txBody>
      </p:sp>
      <p:sp>
        <p:nvSpPr>
          <p:cNvPr id="26" name="Line 24"/>
          <p:cNvSpPr>
            <a:spLocks noChangeShapeType="1"/>
          </p:cNvSpPr>
          <p:nvPr/>
        </p:nvSpPr>
        <p:spPr bwMode="auto">
          <a:xfrm flipV="1">
            <a:off x="49530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7" name="Line 25"/>
          <p:cNvSpPr>
            <a:spLocks noChangeShapeType="1"/>
          </p:cNvSpPr>
          <p:nvPr/>
        </p:nvSpPr>
        <p:spPr bwMode="auto">
          <a:xfrm flipV="1">
            <a:off x="4953000" y="30480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28" name="Line 26"/>
          <p:cNvSpPr>
            <a:spLocks noChangeShapeType="1"/>
          </p:cNvSpPr>
          <p:nvPr/>
        </p:nvSpPr>
        <p:spPr bwMode="auto">
          <a:xfrm>
            <a:off x="49530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9" name="Line 27"/>
          <p:cNvSpPr>
            <a:spLocks noChangeShapeType="1"/>
          </p:cNvSpPr>
          <p:nvPr/>
        </p:nvSpPr>
        <p:spPr bwMode="auto">
          <a:xfrm flipV="1">
            <a:off x="4953000" y="30480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30" name="Line 28"/>
          <p:cNvSpPr>
            <a:spLocks noChangeShapeType="1"/>
          </p:cNvSpPr>
          <p:nvPr/>
        </p:nvSpPr>
        <p:spPr bwMode="auto">
          <a:xfrm flipV="1">
            <a:off x="4953000" y="33528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31" name="Line 29"/>
          <p:cNvSpPr>
            <a:spLocks noChangeShapeType="1"/>
          </p:cNvSpPr>
          <p:nvPr/>
        </p:nvSpPr>
        <p:spPr bwMode="auto">
          <a:xfrm flipV="1">
            <a:off x="49530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667000" y="20574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54" name="TextBox 53"/>
          <p:cNvSpPr txBox="1"/>
          <p:nvPr/>
        </p:nvSpPr>
        <p:spPr>
          <a:xfrm>
            <a:off x="3276600" y="4495801"/>
            <a:ext cx="6030818" cy="701731"/>
          </a:xfrm>
          <a:prstGeom prst="rect">
            <a:avLst/>
          </a:prstGeom>
          <a:noFill/>
        </p:spPr>
        <p:txBody>
          <a:bodyPr wrap="none" rtlCol="0">
            <a:spAutoFit/>
          </a:bodyPr>
          <a:lstStyle/>
          <a:p>
            <a:r>
              <a:rPr lang="en-US" dirty="0"/>
              <a:t>If (</a:t>
            </a:r>
            <a:r>
              <a:rPr lang="en-US" dirty="0" err="1"/>
              <a:t>order#,req</a:t>
            </a:r>
            <a:r>
              <a:rPr lang="en-US" dirty="0"/>
              <a:t>) is confirmed by 2t+1 replicas</a:t>
            </a:r>
          </a:p>
          <a:p>
            <a:r>
              <a:rPr lang="en-US" dirty="0">
                <a:sym typeface="Wingdings" pitchFamily="2" charset="2"/>
              </a:rPr>
              <a:t> (</a:t>
            </a:r>
            <a:r>
              <a:rPr lang="en-US" dirty="0" err="1">
                <a:sym typeface="Wingdings" pitchFamily="2" charset="2"/>
              </a:rPr>
              <a:t>order#,req</a:t>
            </a:r>
            <a:r>
              <a:rPr lang="en-US" dirty="0">
                <a:sym typeface="Wingdings" pitchFamily="2" charset="2"/>
              </a:rPr>
              <a:t>) is </a:t>
            </a:r>
            <a:r>
              <a:rPr lang="en-US" b="1" dirty="0">
                <a:solidFill>
                  <a:srgbClr val="FF0000"/>
                </a:solidFill>
                <a:sym typeface="Wingdings" pitchFamily="2" charset="2"/>
              </a:rPr>
              <a:t>executed</a:t>
            </a:r>
            <a:r>
              <a:rPr lang="en-US" dirty="0">
                <a:sym typeface="Wingdings" pitchFamily="2" charset="2"/>
              </a:rPr>
              <a:t> locally by a replica</a:t>
            </a:r>
            <a:endParaRPr lang="en-US" dirty="0"/>
          </a:p>
        </p:txBody>
      </p:sp>
      <p:sp>
        <p:nvSpPr>
          <p:cNvPr id="56" name="TextBox 55"/>
          <p:cNvSpPr txBox="1"/>
          <p:nvPr/>
        </p:nvSpPr>
        <p:spPr>
          <a:xfrm>
            <a:off x="732367" y="5590962"/>
            <a:ext cx="10362132" cy="701731"/>
          </a:xfrm>
          <a:prstGeom prst="rect">
            <a:avLst/>
          </a:prstGeom>
          <a:noFill/>
        </p:spPr>
        <p:txBody>
          <a:bodyPr wrap="none" rtlCol="0">
            <a:spAutoFit/>
          </a:bodyPr>
          <a:lstStyle/>
          <a:p>
            <a:r>
              <a:rPr lang="en-US" b="1" dirty="0"/>
              <a:t>Can we really do this? Seems ok… </a:t>
            </a:r>
            <a:r>
              <a:rPr lang="en-US" b="1" u="sng" dirty="0"/>
              <a:t>It also did for NEO blockchain designers</a:t>
            </a:r>
          </a:p>
          <a:p>
            <a:r>
              <a:rPr lang="en-US" b="1" dirty="0"/>
              <a:t>A majority of correct replicas seem to agree on order…</a:t>
            </a:r>
          </a:p>
        </p:txBody>
      </p:sp>
      <p:cxnSp>
        <p:nvCxnSpPr>
          <p:cNvPr id="78" name="Straight Arrow Connector 77"/>
          <p:cNvCxnSpPr/>
          <p:nvPr/>
        </p:nvCxnSpPr>
        <p:spPr bwMode="auto">
          <a:xfrm rot="5400000" flipH="1" flipV="1">
            <a:off x="5753100" y="4229100"/>
            <a:ext cx="381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26473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Right)">
                                      <p:cBhvr>
                                        <p:cTn id="16" dur="500"/>
                                        <p:tgtEl>
                                          <p:spTgt spid="17"/>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500"/>
                                        <p:tgtEl>
                                          <p:spTgt spid="18"/>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downRigh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trips(downRight)">
                                      <p:cBhvr>
                                        <p:cTn id="27" dur="500"/>
                                        <p:tgtEl>
                                          <p:spTgt spid="20"/>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500"/>
                                        <p:tgtEl>
                                          <p:spTgt spid="21"/>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Right)">
                                      <p:cBhvr>
                                        <p:cTn id="33" dur="500"/>
                                        <p:tgtEl>
                                          <p:spTgt spid="22"/>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trips(downRight)">
                                      <p:cBhvr>
                                        <p:cTn id="36" dur="500"/>
                                        <p:tgtEl>
                                          <p:spTgt spid="23"/>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Right)">
                                      <p:cBhvr>
                                        <p:cTn id="39" dur="500"/>
                                        <p:tgtEl>
                                          <p:spTgt spid="24"/>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trips(downRight)">
                                      <p:cBhvr>
                                        <p:cTn id="42" dur="500"/>
                                        <p:tgtEl>
                                          <p:spTgt spid="25"/>
                                        </p:tgtEl>
                                      </p:cBhvr>
                                    </p:animEffect>
                                  </p:childTnLst>
                                </p:cTn>
                              </p:par>
                              <p:par>
                                <p:cTn id="43" presetID="18" presetClass="entr" presetSubtype="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strips(downRight)">
                                      <p:cBhvr>
                                        <p:cTn id="45" dur="500"/>
                                        <p:tgtEl>
                                          <p:spTgt spid="26"/>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downRight)">
                                      <p:cBhvr>
                                        <p:cTn id="48" dur="500"/>
                                        <p:tgtEl>
                                          <p:spTgt spid="27"/>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strips(downRight)">
                                      <p:cBhvr>
                                        <p:cTn id="51" dur="500"/>
                                        <p:tgtEl>
                                          <p:spTgt spid="28"/>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strips(downRight)">
                                      <p:cBhvr>
                                        <p:cTn id="54" dur="500"/>
                                        <p:tgtEl>
                                          <p:spTgt spid="29"/>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strips(downRight)">
                                      <p:cBhvr>
                                        <p:cTn id="57" dur="500"/>
                                        <p:tgtEl>
                                          <p:spTgt spid="30"/>
                                        </p:tgtEl>
                                      </p:cBhvr>
                                    </p:animEffect>
                                  </p:childTnLst>
                                </p:cTn>
                              </p:par>
                              <p:par>
                                <p:cTn id="58" presetID="18" presetClass="entr" presetSubtype="6"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Righ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blinds(horizontal)">
                                      <p:cBhvr>
                                        <p:cTn id="65" dur="500"/>
                                        <p:tgtEl>
                                          <p:spTgt spid="78"/>
                                        </p:tgtEl>
                                      </p:cBhvr>
                                    </p:animEffect>
                                  </p:childTnLst>
                                </p:cTn>
                              </p:par>
                              <p:par>
                                <p:cTn id="66" presetID="3" presetClass="entr" presetSubtype="10" fill="hold" nodeType="withEffect">
                                  <p:stCondLst>
                                    <p:cond delay="0"/>
                                  </p:stCondLst>
                                  <p:childTnLst>
                                    <p:set>
                                      <p:cBhvr>
                                        <p:cTn id="67" dur="1" fill="hold">
                                          <p:stCondLst>
                                            <p:cond delay="0"/>
                                          </p:stCondLst>
                                        </p:cTn>
                                        <p:tgtEl>
                                          <p:spTgt spid="54">
                                            <p:txEl>
                                              <p:pRg st="0" end="0"/>
                                            </p:txEl>
                                          </p:spTgt>
                                        </p:tgtEl>
                                        <p:attrNameLst>
                                          <p:attrName>style.visibility</p:attrName>
                                        </p:attrNameLst>
                                      </p:cBhvr>
                                      <p:to>
                                        <p:strVal val="visible"/>
                                      </p:to>
                                    </p:set>
                                    <p:animEffect transition="in" filter="blinds(horizontal)">
                                      <p:cBhvr>
                                        <p:cTn id="68" dur="500"/>
                                        <p:tgtEl>
                                          <p:spTgt spid="54">
                                            <p:txEl>
                                              <p:pRg st="0" end="0"/>
                                            </p:txEl>
                                          </p:spTgt>
                                        </p:tgtEl>
                                      </p:cBhvr>
                                    </p:animEffect>
                                  </p:childTnLst>
                                </p:cTn>
                              </p:par>
                              <p:par>
                                <p:cTn id="69" presetID="3" presetClass="entr" presetSubtype="10" fill="hold" nodeType="withEffect">
                                  <p:stCondLst>
                                    <p:cond delay="0"/>
                                  </p:stCondLst>
                                  <p:childTnLst>
                                    <p:set>
                                      <p:cBhvr>
                                        <p:cTn id="70" dur="1" fill="hold">
                                          <p:stCondLst>
                                            <p:cond delay="0"/>
                                          </p:stCondLst>
                                        </p:cTn>
                                        <p:tgtEl>
                                          <p:spTgt spid="54">
                                            <p:txEl>
                                              <p:pRg st="1" end="1"/>
                                            </p:txEl>
                                          </p:spTgt>
                                        </p:tgtEl>
                                        <p:attrNameLst>
                                          <p:attrName>style.visibility</p:attrName>
                                        </p:attrNameLst>
                                      </p:cBhvr>
                                      <p:to>
                                        <p:strVal val="visible"/>
                                      </p:to>
                                    </p:set>
                                    <p:animEffect transition="in" filter="blinds(horizontal)">
                                      <p:cBhvr>
                                        <p:cTn id="71" dur="500"/>
                                        <p:tgtEl>
                                          <p:spTgt spid="54">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Effect transition="in" filter="blinds(horizontal)">
                                      <p:cBhvr>
                                        <p:cTn id="76" dur="500"/>
                                        <p:tgtEl>
                                          <p:spTgt spid="56">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56">
                                            <p:txEl>
                                              <p:pRg st="1" end="1"/>
                                            </p:txEl>
                                          </p:spTgt>
                                        </p:tgtEl>
                                        <p:attrNameLst>
                                          <p:attrName>style.visibility</p:attrName>
                                        </p:attrNameLst>
                                      </p:cBhvr>
                                      <p:to>
                                        <p:strVal val="visible"/>
                                      </p:to>
                                    </p:set>
                                    <p:animEffect transition="in" filter="blinds(horizontal)">
                                      <p:cBhvr>
                                        <p:cTn id="81" dur="500"/>
                                        <p:tgtEl>
                                          <p:spTgt spid="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Blockchain?</a:t>
            </a:r>
          </a:p>
        </p:txBody>
      </p:sp>
      <p:sp>
        <p:nvSpPr>
          <p:cNvPr id="3" name="Content Placeholder 2"/>
          <p:cNvSpPr>
            <a:spLocks noGrp="1"/>
          </p:cNvSpPr>
          <p:nvPr>
            <p:ph idx="1"/>
          </p:nvPr>
        </p:nvSpPr>
        <p:spPr>
          <a:xfrm>
            <a:off x="345488" y="1203346"/>
            <a:ext cx="8837150" cy="4890294"/>
          </a:xfrm>
        </p:spPr>
        <p:txBody>
          <a:bodyPr/>
          <a:lstStyle/>
          <a:p>
            <a:pPr>
              <a:buFont typeface="Arial" pitchFamily="34" charset="0"/>
              <a:buChar char="•"/>
            </a:pPr>
            <a:r>
              <a:rPr lang="en-US" b="1" dirty="0"/>
              <a:t>A chain (sequence) of </a:t>
            </a:r>
            <a:r>
              <a:rPr lang="en-US" b="1" u="sng" dirty="0"/>
              <a:t>blocks</a:t>
            </a:r>
            <a:r>
              <a:rPr lang="en-US" b="1" dirty="0"/>
              <a:t> of transactions</a:t>
            </a:r>
          </a:p>
          <a:p>
            <a:pPr lvl="1">
              <a:buFontTx/>
              <a:buChar char="-"/>
            </a:pPr>
            <a:r>
              <a:rPr lang="en-US" dirty="0"/>
              <a:t>Each block consists of a number of (ordered) transactions</a:t>
            </a:r>
          </a:p>
          <a:p>
            <a:pPr lvl="1">
              <a:buFontTx/>
              <a:buChar char="-"/>
            </a:pPr>
            <a:r>
              <a:rPr lang="en-US" dirty="0"/>
              <a:t>Blockchain establishes total order of transactions</a:t>
            </a:r>
          </a:p>
          <a:p>
            <a:pPr>
              <a:buFont typeface="Arial" pitchFamily="34" charset="0"/>
              <a:buChar char="•"/>
            </a:pPr>
            <a:endParaRPr lang="en-US" b="1" dirty="0"/>
          </a:p>
        </p:txBody>
      </p:sp>
      <p:sp>
        <p:nvSpPr>
          <p:cNvPr id="4" name="Slide Number Placeholder 3"/>
          <p:cNvSpPr>
            <a:spLocks noGrp="1"/>
          </p:cNvSpPr>
          <p:nvPr>
            <p:ph type="sldNum" sz="quarter" idx="10"/>
          </p:nvPr>
        </p:nvSpPr>
        <p:spPr>
          <a:xfrm>
            <a:off x="243417" y="6816883"/>
            <a:ext cx="488949" cy="184150"/>
          </a:xfrm>
        </p:spPr>
        <p:txBody>
          <a:bodyPr/>
          <a:lstStyle/>
          <a:p>
            <a:pPr>
              <a:defRPr/>
            </a:pPr>
            <a:fld id="{E23F79AF-49DC-4B5E-91D2-565AEFA11497}" type="slidenum">
              <a:rPr lang="fr-FR" smtClean="0"/>
              <a:pPr>
                <a:defRPr/>
              </a:pPr>
              <a:t>4</a:t>
            </a:fld>
            <a:endParaRPr lang="fr-FR" dirty="0"/>
          </a:p>
        </p:txBody>
      </p:sp>
      <p:sp>
        <p:nvSpPr>
          <p:cNvPr id="5" name="Rectangle 4"/>
          <p:cNvSpPr/>
          <p:nvPr/>
        </p:nvSpPr>
        <p:spPr bwMode="auto">
          <a:xfrm>
            <a:off x="5820418" y="2488008"/>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cxnSp>
        <p:nvCxnSpPr>
          <p:cNvPr id="6" name="Straight Arrow Connector 5"/>
          <p:cNvCxnSpPr>
            <a:stCxn id="7" idx="1"/>
            <a:endCxn id="5" idx="3"/>
          </p:cNvCxnSpPr>
          <p:nvPr/>
        </p:nvCxnSpPr>
        <p:spPr bwMode="auto">
          <a:xfrm flipH="1" flipV="1">
            <a:off x="6204725" y="2746425"/>
            <a:ext cx="373066" cy="16042"/>
          </a:xfrm>
          <a:prstGeom prst="straightConnector1">
            <a:avLst/>
          </a:prstGeom>
          <a:noFill/>
          <a:ln w="9525" cap="flat" cmpd="sng" algn="ctr">
            <a:solidFill>
              <a:schemeClr val="tx1"/>
            </a:solidFill>
            <a:prstDash val="solid"/>
            <a:round/>
            <a:headEnd type="none" w="med" len="med"/>
            <a:tailEnd type="triangle"/>
          </a:ln>
          <a:effectLst/>
        </p:spPr>
      </p:cxnSp>
      <p:sp>
        <p:nvSpPr>
          <p:cNvPr id="7" name="Rectangle 6"/>
          <p:cNvSpPr/>
          <p:nvPr/>
        </p:nvSpPr>
        <p:spPr bwMode="auto">
          <a:xfrm>
            <a:off x="6577797" y="2504050"/>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cxnSp>
        <p:nvCxnSpPr>
          <p:cNvPr id="8" name="Straight Arrow Connector 7"/>
          <p:cNvCxnSpPr>
            <a:stCxn id="9" idx="1"/>
            <a:endCxn id="7" idx="3"/>
          </p:cNvCxnSpPr>
          <p:nvPr/>
        </p:nvCxnSpPr>
        <p:spPr bwMode="auto">
          <a:xfrm flipH="1">
            <a:off x="6962104" y="2762467"/>
            <a:ext cx="373066" cy="0"/>
          </a:xfrm>
          <a:prstGeom prst="straightConnector1">
            <a:avLst/>
          </a:prstGeom>
          <a:noFill/>
          <a:ln w="9525" cap="flat" cmpd="sng" algn="ctr">
            <a:solidFill>
              <a:schemeClr val="tx1"/>
            </a:solidFill>
            <a:prstDash val="solid"/>
            <a:round/>
            <a:headEnd type="none" w="med" len="med"/>
            <a:tailEnd type="triangle"/>
          </a:ln>
          <a:effectLst/>
        </p:spPr>
      </p:cxnSp>
      <p:sp>
        <p:nvSpPr>
          <p:cNvPr id="9" name="Rectangle 8"/>
          <p:cNvSpPr/>
          <p:nvPr/>
        </p:nvSpPr>
        <p:spPr bwMode="auto">
          <a:xfrm>
            <a:off x="7335176" y="2504050"/>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sp>
        <p:nvSpPr>
          <p:cNvPr id="10" name="TextBox 9"/>
          <p:cNvSpPr txBox="1"/>
          <p:nvPr/>
        </p:nvSpPr>
        <p:spPr>
          <a:xfrm>
            <a:off x="5318001" y="2623852"/>
            <a:ext cx="466794" cy="397032"/>
          </a:xfrm>
          <a:prstGeom prst="rect">
            <a:avLst/>
          </a:prstGeom>
          <a:noFill/>
        </p:spPr>
        <p:txBody>
          <a:bodyPr wrap="none" rtlCol="0">
            <a:spAutoFit/>
          </a:bodyPr>
          <a:lstStyle/>
          <a:p>
            <a:r>
              <a:rPr lang="en-US" dirty="0">
                <a:solidFill>
                  <a:schemeClr val="tx1"/>
                </a:solidFill>
              </a:rPr>
              <a:t>…</a:t>
            </a:r>
          </a:p>
        </p:txBody>
      </p:sp>
      <p:sp>
        <p:nvSpPr>
          <p:cNvPr id="11" name="Rectangle 10"/>
          <p:cNvSpPr/>
          <p:nvPr/>
        </p:nvSpPr>
        <p:spPr bwMode="auto">
          <a:xfrm>
            <a:off x="4939317" y="2488008"/>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#1</a:t>
            </a:r>
          </a:p>
        </p:txBody>
      </p:sp>
      <p:sp>
        <p:nvSpPr>
          <p:cNvPr id="12" name="Rectangle 11"/>
          <p:cNvSpPr/>
          <p:nvPr/>
        </p:nvSpPr>
        <p:spPr bwMode="auto">
          <a:xfrm>
            <a:off x="3892175" y="2496029"/>
            <a:ext cx="674072"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#0</a:t>
            </a:r>
          </a:p>
          <a:p>
            <a:pPr algn="ctr"/>
            <a:r>
              <a:rPr lang="en-US" sz="1200" dirty="0">
                <a:solidFill>
                  <a:srgbClr val="191919"/>
                </a:solidFill>
                <a:latin typeface="HelvNeue Light for IBM" pitchFamily="34" charset="0"/>
              </a:rPr>
              <a:t>Genesis block</a:t>
            </a:r>
          </a:p>
        </p:txBody>
      </p:sp>
      <p:cxnSp>
        <p:nvCxnSpPr>
          <p:cNvPr id="13" name="Straight Arrow Connector 12"/>
          <p:cNvCxnSpPr/>
          <p:nvPr/>
        </p:nvCxnSpPr>
        <p:spPr bwMode="auto">
          <a:xfrm flipH="1" flipV="1">
            <a:off x="4566246" y="2762472"/>
            <a:ext cx="396498" cy="4193"/>
          </a:xfrm>
          <a:prstGeom prst="straightConnector1">
            <a:avLst/>
          </a:prstGeom>
          <a:noFill/>
          <a:ln w="9525" cap="flat" cmpd="sng" algn="ctr">
            <a:solidFill>
              <a:schemeClr val="tx1"/>
            </a:solidFill>
            <a:prstDash val="solid"/>
            <a:round/>
            <a:headEnd type="none" w="med" len="med"/>
            <a:tailEnd type="triangle"/>
          </a:ln>
          <a:effectLst/>
        </p:spPr>
      </p:cxnSp>
      <p:sp>
        <p:nvSpPr>
          <p:cNvPr id="15" name="Rectangle 14"/>
          <p:cNvSpPr/>
          <p:nvPr/>
        </p:nvSpPr>
        <p:spPr>
          <a:xfrm>
            <a:off x="2475039" y="4153723"/>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Helvetica Neue"/>
                <a:cs typeface="Helvetica Neue"/>
              </a:rPr>
              <a:t>Node A</a:t>
            </a:r>
          </a:p>
        </p:txBody>
      </p:sp>
      <p:sp>
        <p:nvSpPr>
          <p:cNvPr id="16" name="Rectangle 15"/>
          <p:cNvSpPr/>
          <p:nvPr/>
        </p:nvSpPr>
        <p:spPr>
          <a:xfrm>
            <a:off x="7942433" y="4153723"/>
            <a:ext cx="1350240" cy="559161"/>
          </a:xfrm>
          <a:prstGeom prst="rect">
            <a:avLst/>
          </a:prstGeom>
          <a:solidFill>
            <a:srgbClr val="3366F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E</a:t>
            </a:r>
          </a:p>
        </p:txBody>
      </p:sp>
      <p:sp>
        <p:nvSpPr>
          <p:cNvPr id="17" name="Rectangle 16"/>
          <p:cNvSpPr/>
          <p:nvPr/>
        </p:nvSpPr>
        <p:spPr>
          <a:xfrm>
            <a:off x="2474531" y="4895149"/>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B</a:t>
            </a:r>
          </a:p>
        </p:txBody>
      </p:sp>
      <p:sp>
        <p:nvSpPr>
          <p:cNvPr id="18" name="Rectangle 17"/>
          <p:cNvSpPr/>
          <p:nvPr/>
        </p:nvSpPr>
        <p:spPr>
          <a:xfrm>
            <a:off x="7942432" y="4888136"/>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D</a:t>
            </a:r>
          </a:p>
        </p:txBody>
      </p:sp>
      <p:sp>
        <p:nvSpPr>
          <p:cNvPr id="19" name="Rectangle 18"/>
          <p:cNvSpPr/>
          <p:nvPr/>
        </p:nvSpPr>
        <p:spPr>
          <a:xfrm>
            <a:off x="5227551" y="5511352"/>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C</a:t>
            </a:r>
          </a:p>
        </p:txBody>
      </p:sp>
      <p:sp>
        <p:nvSpPr>
          <p:cNvPr id="20" name="Rectangle 19"/>
          <p:cNvSpPr/>
          <p:nvPr/>
        </p:nvSpPr>
        <p:spPr>
          <a:xfrm>
            <a:off x="5227551" y="3772890"/>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F</a:t>
            </a:r>
          </a:p>
        </p:txBody>
      </p:sp>
      <p:sp>
        <p:nvSpPr>
          <p:cNvPr id="21" name="Oval 20"/>
          <p:cNvSpPr/>
          <p:nvPr/>
        </p:nvSpPr>
        <p:spPr>
          <a:xfrm>
            <a:off x="3776388" y="4343347"/>
            <a:ext cx="4129619" cy="1124589"/>
          </a:xfrm>
          <a:prstGeom prst="ellipse">
            <a:avLst/>
          </a:prstGeom>
          <a:noFill/>
          <a:ln w="76200" cmpd="sng">
            <a:solidFill>
              <a:srgbClr val="FF6600">
                <a:alpha val="4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7217406" y="5228894"/>
            <a:ext cx="829226" cy="492879"/>
            <a:chOff x="5814215" y="1502897"/>
            <a:chExt cx="829226" cy="492879"/>
          </a:xfrm>
        </p:grpSpPr>
        <p:sp>
          <p:nvSpPr>
            <p:cNvPr id="23" name="Folded Corner 22"/>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24" name="Group 23"/>
            <p:cNvGrpSpPr/>
            <p:nvPr/>
          </p:nvGrpSpPr>
          <p:grpSpPr>
            <a:xfrm>
              <a:off x="5887240" y="1513232"/>
              <a:ext cx="726381" cy="72644"/>
              <a:chOff x="4163354" y="2836022"/>
              <a:chExt cx="726381" cy="72644"/>
            </a:xfrm>
            <a:solidFill>
              <a:srgbClr val="FFFFFF"/>
            </a:solidFill>
          </p:grpSpPr>
          <p:sp>
            <p:nvSpPr>
              <p:cNvPr id="25" name="Rectangle 24"/>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6" name="Group 25"/>
              <p:cNvGrpSpPr/>
              <p:nvPr/>
            </p:nvGrpSpPr>
            <p:grpSpPr>
              <a:xfrm>
                <a:off x="4236379" y="2836022"/>
                <a:ext cx="108712" cy="72644"/>
                <a:chOff x="3929202" y="2317750"/>
                <a:chExt cx="108712" cy="72644"/>
              </a:xfrm>
              <a:grpFill/>
            </p:grpSpPr>
            <p:sp>
              <p:nvSpPr>
                <p:cNvPr id="42" name="Rectangle 4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3" name="Rectangle 4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7" name="Group 26"/>
              <p:cNvGrpSpPr/>
              <p:nvPr/>
            </p:nvGrpSpPr>
            <p:grpSpPr>
              <a:xfrm>
                <a:off x="4343892" y="2836022"/>
                <a:ext cx="108712" cy="72644"/>
                <a:chOff x="3929202" y="2317750"/>
                <a:chExt cx="108712" cy="72644"/>
              </a:xfrm>
              <a:grpFill/>
            </p:grpSpPr>
            <p:sp>
              <p:nvSpPr>
                <p:cNvPr id="40" name="Rectangle 3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1" name="Rectangle 4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8" name="Group 27"/>
              <p:cNvGrpSpPr/>
              <p:nvPr/>
            </p:nvGrpSpPr>
            <p:grpSpPr>
              <a:xfrm>
                <a:off x="4452604" y="2836022"/>
                <a:ext cx="108712" cy="72644"/>
                <a:chOff x="3929202" y="2317750"/>
                <a:chExt cx="108712" cy="72644"/>
              </a:xfrm>
              <a:grpFill/>
            </p:grpSpPr>
            <p:sp>
              <p:nvSpPr>
                <p:cNvPr id="38" name="Rectangle 3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9" name="Rectangle 3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9" name="Group 28"/>
              <p:cNvGrpSpPr/>
              <p:nvPr/>
            </p:nvGrpSpPr>
            <p:grpSpPr>
              <a:xfrm>
                <a:off x="4561316" y="2836022"/>
                <a:ext cx="108712" cy="72644"/>
                <a:chOff x="3929202" y="2317750"/>
                <a:chExt cx="108712" cy="72644"/>
              </a:xfrm>
              <a:grpFill/>
            </p:grpSpPr>
            <p:sp>
              <p:nvSpPr>
                <p:cNvPr id="36" name="Rectangle 3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Rectangle 3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0" name="Group 29"/>
              <p:cNvGrpSpPr/>
              <p:nvPr/>
            </p:nvGrpSpPr>
            <p:grpSpPr>
              <a:xfrm>
                <a:off x="4672311" y="2836022"/>
                <a:ext cx="108712" cy="72644"/>
                <a:chOff x="3929202" y="2317750"/>
                <a:chExt cx="108712" cy="72644"/>
              </a:xfrm>
              <a:grpFill/>
            </p:grpSpPr>
            <p:sp>
              <p:nvSpPr>
                <p:cNvPr id="34" name="Rectangle 3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Rectangle 3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1" name="Group 30"/>
              <p:cNvGrpSpPr/>
              <p:nvPr/>
            </p:nvGrpSpPr>
            <p:grpSpPr>
              <a:xfrm>
                <a:off x="4781023" y="2836022"/>
                <a:ext cx="108712" cy="72644"/>
                <a:chOff x="3929202" y="2317750"/>
                <a:chExt cx="108712" cy="72644"/>
              </a:xfrm>
              <a:grpFill/>
            </p:grpSpPr>
            <p:sp>
              <p:nvSpPr>
                <p:cNvPr id="32" name="Rectangle 3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Rectangle 3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44" name="Group 43"/>
          <p:cNvGrpSpPr/>
          <p:nvPr/>
        </p:nvGrpSpPr>
        <p:grpSpPr>
          <a:xfrm>
            <a:off x="7315101" y="4300996"/>
            <a:ext cx="829226" cy="492879"/>
            <a:chOff x="5814215" y="1502897"/>
            <a:chExt cx="829226" cy="492879"/>
          </a:xfrm>
        </p:grpSpPr>
        <p:sp>
          <p:nvSpPr>
            <p:cNvPr id="45" name="Folded Corner 44"/>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46" name="Group 45"/>
            <p:cNvGrpSpPr/>
            <p:nvPr/>
          </p:nvGrpSpPr>
          <p:grpSpPr>
            <a:xfrm>
              <a:off x="5887240" y="1513232"/>
              <a:ext cx="726381" cy="72644"/>
              <a:chOff x="4163354" y="2836022"/>
              <a:chExt cx="726381" cy="72644"/>
            </a:xfrm>
            <a:solidFill>
              <a:srgbClr val="FFFFFF"/>
            </a:solidFill>
          </p:grpSpPr>
          <p:sp>
            <p:nvSpPr>
              <p:cNvPr id="47" name="Rectangle 46"/>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48" name="Group 47"/>
              <p:cNvGrpSpPr/>
              <p:nvPr/>
            </p:nvGrpSpPr>
            <p:grpSpPr>
              <a:xfrm>
                <a:off x="4236379" y="2836022"/>
                <a:ext cx="108712" cy="72644"/>
                <a:chOff x="3929202" y="2317750"/>
                <a:chExt cx="108712" cy="72644"/>
              </a:xfrm>
              <a:grpFill/>
            </p:grpSpPr>
            <p:sp>
              <p:nvSpPr>
                <p:cNvPr id="64" name="Rectangle 6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Rectangle 6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49" name="Group 48"/>
              <p:cNvGrpSpPr/>
              <p:nvPr/>
            </p:nvGrpSpPr>
            <p:grpSpPr>
              <a:xfrm>
                <a:off x="4343892" y="2836022"/>
                <a:ext cx="108712" cy="72644"/>
                <a:chOff x="3929202" y="2317750"/>
                <a:chExt cx="108712" cy="72644"/>
              </a:xfrm>
              <a:grpFill/>
            </p:grpSpPr>
            <p:sp>
              <p:nvSpPr>
                <p:cNvPr id="62" name="Rectangle 6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ectangle 6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0" name="Group 49"/>
              <p:cNvGrpSpPr/>
              <p:nvPr/>
            </p:nvGrpSpPr>
            <p:grpSpPr>
              <a:xfrm>
                <a:off x="4452604" y="2836022"/>
                <a:ext cx="108712" cy="72644"/>
                <a:chOff x="3929202" y="2317750"/>
                <a:chExt cx="108712" cy="72644"/>
              </a:xfrm>
              <a:grpFill/>
            </p:grpSpPr>
            <p:sp>
              <p:nvSpPr>
                <p:cNvPr id="60" name="Rectangle 5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Rectangle 6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 name="Group 50"/>
              <p:cNvGrpSpPr/>
              <p:nvPr/>
            </p:nvGrpSpPr>
            <p:grpSpPr>
              <a:xfrm>
                <a:off x="4561316" y="2836022"/>
                <a:ext cx="108712" cy="72644"/>
                <a:chOff x="3929202" y="2317750"/>
                <a:chExt cx="108712" cy="72644"/>
              </a:xfrm>
              <a:grpFill/>
            </p:grpSpPr>
            <p:sp>
              <p:nvSpPr>
                <p:cNvPr id="58" name="Rectangle 5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9" name="Rectangle 5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2" name="Group 51"/>
              <p:cNvGrpSpPr/>
              <p:nvPr/>
            </p:nvGrpSpPr>
            <p:grpSpPr>
              <a:xfrm>
                <a:off x="4672311" y="2836022"/>
                <a:ext cx="108712" cy="72644"/>
                <a:chOff x="3929202" y="2317750"/>
                <a:chExt cx="108712" cy="72644"/>
              </a:xfrm>
              <a:grpFill/>
            </p:grpSpPr>
            <p:sp>
              <p:nvSpPr>
                <p:cNvPr id="56" name="Rectangle 5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Rectangle 5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3" name="Group 52"/>
              <p:cNvGrpSpPr/>
              <p:nvPr/>
            </p:nvGrpSpPr>
            <p:grpSpPr>
              <a:xfrm>
                <a:off x="4781023" y="2836022"/>
                <a:ext cx="108712" cy="72644"/>
                <a:chOff x="3929202" y="2317750"/>
                <a:chExt cx="108712" cy="72644"/>
              </a:xfrm>
              <a:grpFill/>
            </p:grpSpPr>
            <p:sp>
              <p:nvSpPr>
                <p:cNvPr id="54" name="Rectangle 5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5" name="Rectangle 5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66" name="Group 65"/>
          <p:cNvGrpSpPr/>
          <p:nvPr/>
        </p:nvGrpSpPr>
        <p:grpSpPr>
          <a:xfrm>
            <a:off x="4970846" y="5207870"/>
            <a:ext cx="829226" cy="492879"/>
            <a:chOff x="5814215" y="1502897"/>
            <a:chExt cx="829226" cy="492879"/>
          </a:xfrm>
        </p:grpSpPr>
        <p:sp>
          <p:nvSpPr>
            <p:cNvPr id="67" name="Folded Corner 66"/>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68" name="Group 67"/>
            <p:cNvGrpSpPr/>
            <p:nvPr/>
          </p:nvGrpSpPr>
          <p:grpSpPr>
            <a:xfrm>
              <a:off x="5887240" y="1513232"/>
              <a:ext cx="726381" cy="72644"/>
              <a:chOff x="4163354" y="2836022"/>
              <a:chExt cx="726381" cy="72644"/>
            </a:xfrm>
            <a:solidFill>
              <a:srgbClr val="FFFFFF"/>
            </a:solidFill>
          </p:grpSpPr>
          <p:sp>
            <p:nvSpPr>
              <p:cNvPr id="69" name="Rectangle 68"/>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70" name="Group 69"/>
              <p:cNvGrpSpPr/>
              <p:nvPr/>
            </p:nvGrpSpPr>
            <p:grpSpPr>
              <a:xfrm>
                <a:off x="4236379" y="2836022"/>
                <a:ext cx="108712" cy="72644"/>
                <a:chOff x="3929202" y="2317750"/>
                <a:chExt cx="108712" cy="72644"/>
              </a:xfrm>
              <a:grpFill/>
            </p:grpSpPr>
            <p:sp>
              <p:nvSpPr>
                <p:cNvPr id="86" name="Rectangle 8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7" name="Rectangle 8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1" name="Group 70"/>
              <p:cNvGrpSpPr/>
              <p:nvPr/>
            </p:nvGrpSpPr>
            <p:grpSpPr>
              <a:xfrm>
                <a:off x="4343892" y="2836022"/>
                <a:ext cx="108712" cy="72644"/>
                <a:chOff x="3929202" y="2317750"/>
                <a:chExt cx="108712" cy="72644"/>
              </a:xfrm>
              <a:grpFill/>
            </p:grpSpPr>
            <p:sp>
              <p:nvSpPr>
                <p:cNvPr id="84" name="Rectangle 8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Rectangle 8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2" name="Group 71"/>
              <p:cNvGrpSpPr/>
              <p:nvPr/>
            </p:nvGrpSpPr>
            <p:grpSpPr>
              <a:xfrm>
                <a:off x="4452604" y="2836022"/>
                <a:ext cx="108712" cy="72644"/>
                <a:chOff x="3929202" y="2317750"/>
                <a:chExt cx="108712" cy="72644"/>
              </a:xfrm>
              <a:grpFill/>
            </p:grpSpPr>
            <p:sp>
              <p:nvSpPr>
                <p:cNvPr id="82" name="Rectangle 8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3" name="Rectangle 8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3" name="Group 72"/>
              <p:cNvGrpSpPr/>
              <p:nvPr/>
            </p:nvGrpSpPr>
            <p:grpSpPr>
              <a:xfrm>
                <a:off x="4561316" y="2836022"/>
                <a:ext cx="108712" cy="72644"/>
                <a:chOff x="3929202" y="2317750"/>
                <a:chExt cx="108712" cy="72644"/>
              </a:xfrm>
              <a:grpFill/>
            </p:grpSpPr>
            <p:sp>
              <p:nvSpPr>
                <p:cNvPr id="80" name="Rectangle 7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1" name="Rectangle 8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4" name="Group 73"/>
              <p:cNvGrpSpPr/>
              <p:nvPr/>
            </p:nvGrpSpPr>
            <p:grpSpPr>
              <a:xfrm>
                <a:off x="4672311" y="2836022"/>
                <a:ext cx="108712" cy="72644"/>
                <a:chOff x="3929202" y="2317750"/>
                <a:chExt cx="108712" cy="72644"/>
              </a:xfrm>
              <a:grpFill/>
            </p:grpSpPr>
            <p:sp>
              <p:nvSpPr>
                <p:cNvPr id="78" name="Rectangle 7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9" name="Rectangle 7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5" name="Group 74"/>
              <p:cNvGrpSpPr/>
              <p:nvPr/>
            </p:nvGrpSpPr>
            <p:grpSpPr>
              <a:xfrm>
                <a:off x="4781023" y="2836022"/>
                <a:ext cx="108712" cy="72644"/>
                <a:chOff x="3929202" y="2317750"/>
                <a:chExt cx="108712" cy="72644"/>
              </a:xfrm>
              <a:grpFill/>
            </p:grpSpPr>
            <p:sp>
              <p:nvSpPr>
                <p:cNvPr id="76" name="Rectangle 7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7" name="Rectangle 7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88" name="Group 87"/>
          <p:cNvGrpSpPr/>
          <p:nvPr/>
        </p:nvGrpSpPr>
        <p:grpSpPr>
          <a:xfrm>
            <a:off x="5926088" y="4191937"/>
            <a:ext cx="829226" cy="492879"/>
            <a:chOff x="5814215" y="1502897"/>
            <a:chExt cx="829226" cy="492879"/>
          </a:xfrm>
        </p:grpSpPr>
        <p:sp>
          <p:nvSpPr>
            <p:cNvPr id="89" name="Folded Corner 88"/>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90" name="Group 89"/>
            <p:cNvGrpSpPr/>
            <p:nvPr/>
          </p:nvGrpSpPr>
          <p:grpSpPr>
            <a:xfrm>
              <a:off x="5887240" y="1513232"/>
              <a:ext cx="726381" cy="72644"/>
              <a:chOff x="4163354" y="2836022"/>
              <a:chExt cx="726381" cy="72644"/>
            </a:xfrm>
            <a:solidFill>
              <a:srgbClr val="FFFFFF"/>
            </a:solidFill>
          </p:grpSpPr>
          <p:sp>
            <p:nvSpPr>
              <p:cNvPr id="91" name="Rectangle 90"/>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92" name="Group 91"/>
              <p:cNvGrpSpPr/>
              <p:nvPr/>
            </p:nvGrpSpPr>
            <p:grpSpPr>
              <a:xfrm>
                <a:off x="4236379" y="2836022"/>
                <a:ext cx="108712" cy="72644"/>
                <a:chOff x="3929202" y="2317750"/>
                <a:chExt cx="108712" cy="72644"/>
              </a:xfrm>
              <a:grpFill/>
            </p:grpSpPr>
            <p:sp>
              <p:nvSpPr>
                <p:cNvPr id="108" name="Rectangle 10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9" name="Rectangle 10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3" name="Group 92"/>
              <p:cNvGrpSpPr/>
              <p:nvPr/>
            </p:nvGrpSpPr>
            <p:grpSpPr>
              <a:xfrm>
                <a:off x="4343892" y="2836022"/>
                <a:ext cx="108712" cy="72644"/>
                <a:chOff x="3929202" y="2317750"/>
                <a:chExt cx="108712" cy="72644"/>
              </a:xfrm>
              <a:grpFill/>
            </p:grpSpPr>
            <p:sp>
              <p:nvSpPr>
                <p:cNvPr id="106" name="Rectangle 10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7" name="Rectangle 10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4" name="Group 93"/>
              <p:cNvGrpSpPr/>
              <p:nvPr/>
            </p:nvGrpSpPr>
            <p:grpSpPr>
              <a:xfrm>
                <a:off x="4452604" y="2836022"/>
                <a:ext cx="108712" cy="72644"/>
                <a:chOff x="3929202" y="2317750"/>
                <a:chExt cx="108712" cy="72644"/>
              </a:xfrm>
              <a:grpFill/>
            </p:grpSpPr>
            <p:sp>
              <p:nvSpPr>
                <p:cNvPr id="104" name="Rectangle 10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5" name="Rectangle 10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5" name="Group 94"/>
              <p:cNvGrpSpPr/>
              <p:nvPr/>
            </p:nvGrpSpPr>
            <p:grpSpPr>
              <a:xfrm>
                <a:off x="4561316" y="2836022"/>
                <a:ext cx="108712" cy="72644"/>
                <a:chOff x="3929202" y="2317750"/>
                <a:chExt cx="108712" cy="72644"/>
              </a:xfrm>
              <a:grpFill/>
            </p:grpSpPr>
            <p:sp>
              <p:nvSpPr>
                <p:cNvPr id="102" name="Rectangle 10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3" name="Rectangle 10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6" name="Group 95"/>
              <p:cNvGrpSpPr/>
              <p:nvPr/>
            </p:nvGrpSpPr>
            <p:grpSpPr>
              <a:xfrm>
                <a:off x="4672311" y="2836022"/>
                <a:ext cx="108712" cy="72644"/>
                <a:chOff x="3929202" y="2317750"/>
                <a:chExt cx="108712" cy="72644"/>
              </a:xfrm>
              <a:grpFill/>
            </p:grpSpPr>
            <p:sp>
              <p:nvSpPr>
                <p:cNvPr id="100" name="Rectangle 9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1" name="Rectangle 10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7" name="Group 96"/>
              <p:cNvGrpSpPr/>
              <p:nvPr/>
            </p:nvGrpSpPr>
            <p:grpSpPr>
              <a:xfrm>
                <a:off x="4781023" y="2836022"/>
                <a:ext cx="108712" cy="72644"/>
                <a:chOff x="3929202" y="2317750"/>
                <a:chExt cx="108712" cy="72644"/>
              </a:xfrm>
              <a:grpFill/>
            </p:grpSpPr>
            <p:sp>
              <p:nvSpPr>
                <p:cNvPr id="98" name="Rectangle 9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9" name="Rectangle 9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110" name="Group 109"/>
          <p:cNvGrpSpPr/>
          <p:nvPr/>
        </p:nvGrpSpPr>
        <p:grpSpPr>
          <a:xfrm>
            <a:off x="3554971" y="5199907"/>
            <a:ext cx="829226" cy="492879"/>
            <a:chOff x="5814215" y="1502897"/>
            <a:chExt cx="829226" cy="492879"/>
          </a:xfrm>
        </p:grpSpPr>
        <p:sp>
          <p:nvSpPr>
            <p:cNvPr id="111" name="Folded Corner 110"/>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112" name="Group 111"/>
            <p:cNvGrpSpPr/>
            <p:nvPr/>
          </p:nvGrpSpPr>
          <p:grpSpPr>
            <a:xfrm>
              <a:off x="5887240" y="1513232"/>
              <a:ext cx="726381" cy="72644"/>
              <a:chOff x="4163354" y="2836022"/>
              <a:chExt cx="726381" cy="72644"/>
            </a:xfrm>
            <a:solidFill>
              <a:srgbClr val="FFFFFF"/>
            </a:solidFill>
          </p:grpSpPr>
          <p:sp>
            <p:nvSpPr>
              <p:cNvPr id="113" name="Rectangle 112"/>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14" name="Group 113"/>
              <p:cNvGrpSpPr/>
              <p:nvPr/>
            </p:nvGrpSpPr>
            <p:grpSpPr>
              <a:xfrm>
                <a:off x="4236379" y="2836022"/>
                <a:ext cx="108712" cy="72644"/>
                <a:chOff x="3929202" y="2317750"/>
                <a:chExt cx="108712" cy="72644"/>
              </a:xfrm>
              <a:grpFill/>
            </p:grpSpPr>
            <p:sp>
              <p:nvSpPr>
                <p:cNvPr id="130" name="Rectangle 12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1" name="Rectangle 13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5" name="Group 114"/>
              <p:cNvGrpSpPr/>
              <p:nvPr/>
            </p:nvGrpSpPr>
            <p:grpSpPr>
              <a:xfrm>
                <a:off x="4343892" y="2836022"/>
                <a:ext cx="108712" cy="72644"/>
                <a:chOff x="3929202" y="2317750"/>
                <a:chExt cx="108712" cy="72644"/>
              </a:xfrm>
              <a:grpFill/>
            </p:grpSpPr>
            <p:sp>
              <p:nvSpPr>
                <p:cNvPr id="128" name="Rectangle 12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9" name="Rectangle 12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6" name="Group 115"/>
              <p:cNvGrpSpPr/>
              <p:nvPr/>
            </p:nvGrpSpPr>
            <p:grpSpPr>
              <a:xfrm>
                <a:off x="4452604" y="2836022"/>
                <a:ext cx="108712" cy="72644"/>
                <a:chOff x="3929202" y="2317750"/>
                <a:chExt cx="108712" cy="72644"/>
              </a:xfrm>
              <a:grpFill/>
            </p:grpSpPr>
            <p:sp>
              <p:nvSpPr>
                <p:cNvPr id="126" name="Rectangle 12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7" name="Rectangle 12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7" name="Group 116"/>
              <p:cNvGrpSpPr/>
              <p:nvPr/>
            </p:nvGrpSpPr>
            <p:grpSpPr>
              <a:xfrm>
                <a:off x="4561316" y="2836022"/>
                <a:ext cx="108712" cy="72644"/>
                <a:chOff x="3929202" y="2317750"/>
                <a:chExt cx="108712" cy="72644"/>
              </a:xfrm>
              <a:grpFill/>
            </p:grpSpPr>
            <p:sp>
              <p:nvSpPr>
                <p:cNvPr id="124" name="Rectangle 12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5" name="Rectangle 12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8" name="Group 117"/>
              <p:cNvGrpSpPr/>
              <p:nvPr/>
            </p:nvGrpSpPr>
            <p:grpSpPr>
              <a:xfrm>
                <a:off x="4672311" y="2836022"/>
                <a:ext cx="108712" cy="72644"/>
                <a:chOff x="3929202" y="2317750"/>
                <a:chExt cx="108712" cy="72644"/>
              </a:xfrm>
              <a:grpFill/>
            </p:grpSpPr>
            <p:sp>
              <p:nvSpPr>
                <p:cNvPr id="122" name="Rectangle 12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3" name="Rectangle 12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9" name="Group 118"/>
              <p:cNvGrpSpPr/>
              <p:nvPr/>
            </p:nvGrpSpPr>
            <p:grpSpPr>
              <a:xfrm>
                <a:off x="4781023" y="2836022"/>
                <a:ext cx="108712" cy="72644"/>
                <a:chOff x="3929202" y="2317750"/>
                <a:chExt cx="108712" cy="72644"/>
              </a:xfrm>
              <a:grpFill/>
            </p:grpSpPr>
            <p:sp>
              <p:nvSpPr>
                <p:cNvPr id="120" name="Rectangle 11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1" name="Rectangle 12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132" name="Group 131"/>
          <p:cNvGrpSpPr/>
          <p:nvPr/>
        </p:nvGrpSpPr>
        <p:grpSpPr>
          <a:xfrm>
            <a:off x="3726234" y="4245688"/>
            <a:ext cx="829226" cy="492879"/>
            <a:chOff x="5814215" y="1502897"/>
            <a:chExt cx="829226" cy="492879"/>
          </a:xfrm>
        </p:grpSpPr>
        <p:sp>
          <p:nvSpPr>
            <p:cNvPr id="133" name="Folded Corner 132"/>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134" name="Group 133"/>
            <p:cNvGrpSpPr/>
            <p:nvPr/>
          </p:nvGrpSpPr>
          <p:grpSpPr>
            <a:xfrm>
              <a:off x="5887240" y="1513232"/>
              <a:ext cx="726381" cy="72644"/>
              <a:chOff x="4163354" y="2836022"/>
              <a:chExt cx="726381" cy="72644"/>
            </a:xfrm>
            <a:solidFill>
              <a:srgbClr val="FFFFFF"/>
            </a:solidFill>
          </p:grpSpPr>
          <p:sp>
            <p:nvSpPr>
              <p:cNvPr id="135" name="Rectangle 134"/>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36" name="Group 135"/>
              <p:cNvGrpSpPr/>
              <p:nvPr/>
            </p:nvGrpSpPr>
            <p:grpSpPr>
              <a:xfrm>
                <a:off x="4236379" y="2836022"/>
                <a:ext cx="108712" cy="72644"/>
                <a:chOff x="3929202" y="2317750"/>
                <a:chExt cx="108712" cy="72644"/>
              </a:xfrm>
              <a:grpFill/>
            </p:grpSpPr>
            <p:sp>
              <p:nvSpPr>
                <p:cNvPr id="152" name="Rectangle 15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3" name="Rectangle 15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7" name="Group 136"/>
              <p:cNvGrpSpPr/>
              <p:nvPr/>
            </p:nvGrpSpPr>
            <p:grpSpPr>
              <a:xfrm>
                <a:off x="4343892" y="2836022"/>
                <a:ext cx="108712" cy="72644"/>
                <a:chOff x="3929202" y="2317750"/>
                <a:chExt cx="108712" cy="72644"/>
              </a:xfrm>
              <a:grpFill/>
            </p:grpSpPr>
            <p:sp>
              <p:nvSpPr>
                <p:cNvPr id="150" name="Rectangle 14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1" name="Rectangle 15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8" name="Group 137"/>
              <p:cNvGrpSpPr/>
              <p:nvPr/>
            </p:nvGrpSpPr>
            <p:grpSpPr>
              <a:xfrm>
                <a:off x="4452604" y="2836022"/>
                <a:ext cx="108712" cy="72644"/>
                <a:chOff x="3929202" y="2317750"/>
                <a:chExt cx="108712" cy="72644"/>
              </a:xfrm>
              <a:grpFill/>
            </p:grpSpPr>
            <p:sp>
              <p:nvSpPr>
                <p:cNvPr id="148" name="Rectangle 14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9" name="Rectangle 14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9" name="Group 138"/>
              <p:cNvGrpSpPr/>
              <p:nvPr/>
            </p:nvGrpSpPr>
            <p:grpSpPr>
              <a:xfrm>
                <a:off x="4561316" y="2836022"/>
                <a:ext cx="108712" cy="72644"/>
                <a:chOff x="3929202" y="2317750"/>
                <a:chExt cx="108712" cy="72644"/>
              </a:xfrm>
              <a:grpFill/>
            </p:grpSpPr>
            <p:sp>
              <p:nvSpPr>
                <p:cNvPr id="146" name="Rectangle 14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7" name="Rectangle 14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40" name="Group 139"/>
              <p:cNvGrpSpPr/>
              <p:nvPr/>
            </p:nvGrpSpPr>
            <p:grpSpPr>
              <a:xfrm>
                <a:off x="4672311" y="2836022"/>
                <a:ext cx="108712" cy="72644"/>
                <a:chOff x="3929202" y="2317750"/>
                <a:chExt cx="108712" cy="72644"/>
              </a:xfrm>
              <a:grpFill/>
            </p:grpSpPr>
            <p:sp>
              <p:nvSpPr>
                <p:cNvPr id="144" name="Rectangle 14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5" name="Rectangle 14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41" name="Group 140"/>
              <p:cNvGrpSpPr/>
              <p:nvPr/>
            </p:nvGrpSpPr>
            <p:grpSpPr>
              <a:xfrm>
                <a:off x="4781023" y="2836022"/>
                <a:ext cx="108712" cy="72644"/>
                <a:chOff x="3929202" y="2317750"/>
                <a:chExt cx="108712" cy="72644"/>
              </a:xfrm>
              <a:grpFill/>
            </p:grpSpPr>
            <p:sp>
              <p:nvSpPr>
                <p:cNvPr id="142" name="Rectangle 14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3" name="Rectangle 14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pic>
        <p:nvPicPr>
          <p:cNvPr id="154" name="pasted-image.pdf"/>
          <p:cNvPicPr>
            <a:picLocks noChangeAspect="1"/>
          </p:cNvPicPr>
          <p:nvPr/>
        </p:nvPicPr>
        <p:blipFill>
          <a:blip r:embed="rId2"/>
          <a:stretch>
            <a:fillRect/>
          </a:stretch>
        </p:blipFill>
        <p:spPr>
          <a:xfrm>
            <a:off x="2019236" y="4270590"/>
            <a:ext cx="356616" cy="356616"/>
          </a:xfrm>
          <a:prstGeom prst="rect">
            <a:avLst/>
          </a:prstGeom>
          <a:ln w="12700">
            <a:miter lim="400000"/>
          </a:ln>
        </p:spPr>
      </p:pic>
      <p:pic>
        <p:nvPicPr>
          <p:cNvPr id="155" name="pasted-image.pdf"/>
          <p:cNvPicPr>
            <a:picLocks noChangeAspect="1"/>
          </p:cNvPicPr>
          <p:nvPr/>
        </p:nvPicPr>
        <p:blipFill>
          <a:blip r:embed="rId3"/>
          <a:stretch>
            <a:fillRect/>
          </a:stretch>
        </p:blipFill>
        <p:spPr>
          <a:xfrm>
            <a:off x="9448232" y="3986224"/>
            <a:ext cx="407050" cy="365760"/>
          </a:xfrm>
          <a:prstGeom prst="rect">
            <a:avLst/>
          </a:prstGeom>
          <a:ln w="12700">
            <a:miter lim="400000"/>
          </a:ln>
        </p:spPr>
      </p:pic>
      <p:pic>
        <p:nvPicPr>
          <p:cNvPr id="156" name="pasted-image.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4465" y="3123463"/>
            <a:ext cx="548640" cy="578974"/>
          </a:xfrm>
          <a:prstGeom prst="rect">
            <a:avLst/>
          </a:prstGeom>
          <a:ln w="12700">
            <a:miter lim="400000"/>
          </a:ln>
        </p:spPr>
      </p:pic>
      <p:pic>
        <p:nvPicPr>
          <p:cNvPr id="157" name="pasted-image.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4540" y="5899504"/>
            <a:ext cx="548640" cy="578974"/>
          </a:xfrm>
          <a:prstGeom prst="rect">
            <a:avLst/>
          </a:prstGeom>
          <a:ln w="12700">
            <a:miter lim="400000"/>
          </a:ln>
        </p:spPr>
      </p:pic>
      <p:pic>
        <p:nvPicPr>
          <p:cNvPr id="158" name="pasted-image.pd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2377" y="4957697"/>
            <a:ext cx="376684" cy="470518"/>
          </a:xfrm>
          <a:prstGeom prst="rect">
            <a:avLst/>
          </a:prstGeom>
          <a:ln w="12700">
            <a:miter lim="400000"/>
          </a:ln>
        </p:spPr>
      </p:pic>
      <p:pic>
        <p:nvPicPr>
          <p:cNvPr id="159" name="pasted-image.pdf"/>
          <p:cNvPicPr/>
          <p:nvPr/>
        </p:nvPicPr>
        <p:blipFill>
          <a:blip r:embed="rId6" cstate="screen">
            <a:extLst>
              <a:ext uri="{28A0092B-C50C-407E-A947-70E740481C1C}">
                <a14:useLocalDpi xmlns:a14="http://schemas.microsoft.com/office/drawing/2010/main"/>
              </a:ext>
            </a:extLst>
          </a:blip>
          <a:stretch>
            <a:fillRect/>
          </a:stretch>
        </p:blipFill>
        <p:spPr>
          <a:xfrm>
            <a:off x="9486746" y="4862624"/>
            <a:ext cx="531158" cy="519611"/>
          </a:xfrm>
          <a:prstGeom prst="rect">
            <a:avLst/>
          </a:prstGeom>
          <a:ln w="12700">
            <a:miter lim="400000"/>
          </a:ln>
        </p:spPr>
      </p:pic>
      <p:sp>
        <p:nvSpPr>
          <p:cNvPr id="160" name="Oval 159"/>
          <p:cNvSpPr/>
          <p:nvPr/>
        </p:nvSpPr>
        <p:spPr>
          <a:xfrm>
            <a:off x="3691318" y="4102510"/>
            <a:ext cx="966669" cy="755128"/>
          </a:xfrm>
          <a:prstGeom prst="ellipse">
            <a:avLst/>
          </a:prstGeom>
          <a:noFill/>
          <a:ln w="5715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1" name="Straight Connector 160"/>
          <p:cNvCxnSpPr/>
          <p:nvPr/>
        </p:nvCxnSpPr>
        <p:spPr>
          <a:xfrm flipH="1" flipV="1">
            <a:off x="3375160" y="3838277"/>
            <a:ext cx="361930" cy="398154"/>
          </a:xfrm>
          <a:prstGeom prst="line">
            <a:avLst/>
          </a:prstGeom>
          <a:ln w="5715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62" name="TextBox 161"/>
          <p:cNvSpPr txBox="1"/>
          <p:nvPr/>
        </p:nvSpPr>
        <p:spPr>
          <a:xfrm>
            <a:off x="1789812" y="2798960"/>
            <a:ext cx="1632020" cy="1061829"/>
          </a:xfrm>
          <a:prstGeom prst="rect">
            <a:avLst/>
          </a:prstGeom>
          <a:noFill/>
          <a:ln w="28575" cmpd="sng">
            <a:solidFill>
              <a:schemeClr val="bg1">
                <a:lumMod val="50000"/>
              </a:schemeClr>
            </a:solidFill>
          </a:ln>
        </p:spPr>
        <p:txBody>
          <a:bodyPr wrap="square" rtlCol="0">
            <a:spAutoFit/>
          </a:bodyPr>
          <a:lstStyle/>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Consensus protocol ensures ledger replicas are identical*</a:t>
            </a:r>
          </a:p>
        </p:txBody>
      </p:sp>
      <p:sp>
        <p:nvSpPr>
          <p:cNvPr id="163" name="TextBox 162"/>
          <p:cNvSpPr txBox="1"/>
          <p:nvPr/>
        </p:nvSpPr>
        <p:spPr>
          <a:xfrm>
            <a:off x="8357701" y="2560640"/>
            <a:ext cx="1834156" cy="397032"/>
          </a:xfrm>
          <a:prstGeom prst="rect">
            <a:avLst/>
          </a:prstGeom>
          <a:noFill/>
        </p:spPr>
        <p:txBody>
          <a:bodyPr wrap="none" rtlCol="0">
            <a:spAutoFit/>
          </a:bodyPr>
          <a:lstStyle/>
          <a:p>
            <a:r>
              <a:rPr lang="en-US" dirty="0" err="1">
                <a:solidFill>
                  <a:schemeClr val="tx1"/>
                </a:solidFill>
              </a:rPr>
              <a:t>datastructure</a:t>
            </a:r>
            <a:endParaRPr lang="en-US" dirty="0">
              <a:solidFill>
                <a:schemeClr val="tx1"/>
              </a:solidFill>
            </a:endParaRPr>
          </a:p>
        </p:txBody>
      </p:sp>
      <p:sp>
        <p:nvSpPr>
          <p:cNvPr id="164" name="TextBox 163"/>
          <p:cNvSpPr txBox="1"/>
          <p:nvPr/>
        </p:nvSpPr>
        <p:spPr>
          <a:xfrm>
            <a:off x="7797105" y="6022333"/>
            <a:ext cx="2210862" cy="701731"/>
          </a:xfrm>
          <a:prstGeom prst="rect">
            <a:avLst/>
          </a:prstGeom>
          <a:noFill/>
        </p:spPr>
        <p:txBody>
          <a:bodyPr wrap="none" rtlCol="0">
            <a:spAutoFit/>
          </a:bodyPr>
          <a:lstStyle/>
          <a:p>
            <a:pPr algn="ctr"/>
            <a:r>
              <a:rPr lang="en-US" dirty="0">
                <a:solidFill>
                  <a:schemeClr val="tx1"/>
                </a:solidFill>
              </a:rPr>
              <a:t>Network of </a:t>
            </a:r>
          </a:p>
          <a:p>
            <a:pPr algn="ctr"/>
            <a:r>
              <a:rPr lang="en-US" dirty="0">
                <a:solidFill>
                  <a:srgbClr val="FF0000"/>
                </a:solidFill>
              </a:rPr>
              <a:t>untrusted nodes</a:t>
            </a:r>
          </a:p>
        </p:txBody>
      </p:sp>
    </p:spTree>
    <p:extLst>
      <p:ext uri="{BB962C8B-B14F-4D97-AF65-F5344CB8AC3E}">
        <p14:creationId xmlns:p14="http://schemas.microsoft.com/office/powerpoint/2010/main" val="26141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par>
                                <p:cTn id="26" presetID="14" presetClass="entr" presetSubtype="1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par>
                                <p:cTn id="29" presetID="14" presetClass="entr" presetSubtype="1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randombar(horizontal)">
                                      <p:cBhvr>
                                        <p:cTn id="31" dur="500"/>
                                        <p:tgtEl>
                                          <p:spTgt spid="44"/>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randombar(horizontal)">
                                      <p:cBhvr>
                                        <p:cTn id="37" dur="500"/>
                                        <p:tgtEl>
                                          <p:spTgt spid="88"/>
                                        </p:tgtEl>
                                      </p:cBhvr>
                                    </p:animEffect>
                                  </p:childTnLst>
                                </p:cTn>
                              </p:par>
                              <p:par>
                                <p:cTn id="38" presetID="14" presetClass="entr" presetSubtype="10" fill="hold" nodeType="with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randombar(horizontal)">
                                      <p:cBhvr>
                                        <p:cTn id="40" dur="500"/>
                                        <p:tgtEl>
                                          <p:spTgt spid="1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randombar(horizontal)">
                                      <p:cBhvr>
                                        <p:cTn id="43" dur="500"/>
                                        <p:tgtEl>
                                          <p:spTgt spid="132"/>
                                        </p:tgtEl>
                                      </p:cBhvr>
                                    </p:animEffect>
                                  </p:childTnLst>
                                </p:cTn>
                              </p:par>
                              <p:par>
                                <p:cTn id="44" presetID="14" presetClass="entr" presetSubtype="10" fill="hold" nodeType="withEffect">
                                  <p:stCondLst>
                                    <p:cond delay="0"/>
                                  </p:stCondLst>
                                  <p:childTnLst>
                                    <p:set>
                                      <p:cBhvr>
                                        <p:cTn id="45" dur="1" fill="hold">
                                          <p:stCondLst>
                                            <p:cond delay="0"/>
                                          </p:stCondLst>
                                        </p:cTn>
                                        <p:tgtEl>
                                          <p:spTgt spid="154"/>
                                        </p:tgtEl>
                                        <p:attrNameLst>
                                          <p:attrName>style.visibility</p:attrName>
                                        </p:attrNameLst>
                                      </p:cBhvr>
                                      <p:to>
                                        <p:strVal val="visible"/>
                                      </p:to>
                                    </p:set>
                                    <p:animEffect transition="in" filter="randombar(horizontal)">
                                      <p:cBhvr>
                                        <p:cTn id="46" dur="500"/>
                                        <p:tgtEl>
                                          <p:spTgt spid="154"/>
                                        </p:tgtEl>
                                      </p:cBhvr>
                                    </p:animEffect>
                                  </p:childTnLst>
                                </p:cTn>
                              </p:par>
                              <p:par>
                                <p:cTn id="47" presetID="14" presetClass="entr" presetSubtype="10" fill="hold" nodeType="with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randombar(horizontal)">
                                      <p:cBhvr>
                                        <p:cTn id="49" dur="500"/>
                                        <p:tgtEl>
                                          <p:spTgt spid="155"/>
                                        </p:tgtEl>
                                      </p:cBhvr>
                                    </p:animEffect>
                                  </p:childTnLst>
                                </p:cTn>
                              </p:par>
                              <p:par>
                                <p:cTn id="50" presetID="14" presetClass="entr" presetSubtype="10" fill="hold" nodeType="withEffect">
                                  <p:stCondLst>
                                    <p:cond delay="0"/>
                                  </p:stCondLst>
                                  <p:childTnLst>
                                    <p:set>
                                      <p:cBhvr>
                                        <p:cTn id="51" dur="1" fill="hold">
                                          <p:stCondLst>
                                            <p:cond delay="0"/>
                                          </p:stCondLst>
                                        </p:cTn>
                                        <p:tgtEl>
                                          <p:spTgt spid="156"/>
                                        </p:tgtEl>
                                        <p:attrNameLst>
                                          <p:attrName>style.visibility</p:attrName>
                                        </p:attrNameLst>
                                      </p:cBhvr>
                                      <p:to>
                                        <p:strVal val="visible"/>
                                      </p:to>
                                    </p:set>
                                    <p:animEffect transition="in" filter="randombar(horizontal)">
                                      <p:cBhvr>
                                        <p:cTn id="52" dur="500"/>
                                        <p:tgtEl>
                                          <p:spTgt spid="156"/>
                                        </p:tgtEl>
                                      </p:cBhvr>
                                    </p:animEffect>
                                  </p:childTnLst>
                                </p:cTn>
                              </p:par>
                              <p:par>
                                <p:cTn id="53" presetID="14" presetClass="entr" presetSubtype="10" fill="hold" nodeType="withEffect">
                                  <p:stCondLst>
                                    <p:cond delay="0"/>
                                  </p:stCondLst>
                                  <p:childTnLst>
                                    <p:set>
                                      <p:cBhvr>
                                        <p:cTn id="54" dur="1" fill="hold">
                                          <p:stCondLst>
                                            <p:cond delay="0"/>
                                          </p:stCondLst>
                                        </p:cTn>
                                        <p:tgtEl>
                                          <p:spTgt spid="157"/>
                                        </p:tgtEl>
                                        <p:attrNameLst>
                                          <p:attrName>style.visibility</p:attrName>
                                        </p:attrNameLst>
                                      </p:cBhvr>
                                      <p:to>
                                        <p:strVal val="visible"/>
                                      </p:to>
                                    </p:set>
                                    <p:animEffect transition="in" filter="randombar(horizontal)">
                                      <p:cBhvr>
                                        <p:cTn id="55" dur="500"/>
                                        <p:tgtEl>
                                          <p:spTgt spid="157"/>
                                        </p:tgtEl>
                                      </p:cBhvr>
                                    </p:animEffect>
                                  </p:childTnLst>
                                </p:cTn>
                              </p:par>
                              <p:par>
                                <p:cTn id="56" presetID="14" presetClass="entr" presetSubtype="10" fill="hold" nodeType="withEffect">
                                  <p:stCondLst>
                                    <p:cond delay="0"/>
                                  </p:stCondLst>
                                  <p:childTnLst>
                                    <p:set>
                                      <p:cBhvr>
                                        <p:cTn id="57" dur="1" fill="hold">
                                          <p:stCondLst>
                                            <p:cond delay="0"/>
                                          </p:stCondLst>
                                        </p:cTn>
                                        <p:tgtEl>
                                          <p:spTgt spid="158"/>
                                        </p:tgtEl>
                                        <p:attrNameLst>
                                          <p:attrName>style.visibility</p:attrName>
                                        </p:attrNameLst>
                                      </p:cBhvr>
                                      <p:to>
                                        <p:strVal val="visible"/>
                                      </p:to>
                                    </p:set>
                                    <p:animEffect transition="in" filter="randombar(horizontal)">
                                      <p:cBhvr>
                                        <p:cTn id="58" dur="500"/>
                                        <p:tgtEl>
                                          <p:spTgt spid="158"/>
                                        </p:tgtEl>
                                      </p:cBhvr>
                                    </p:animEffect>
                                  </p:childTnLst>
                                </p:cTn>
                              </p:par>
                              <p:par>
                                <p:cTn id="59" presetID="14" presetClass="entr" presetSubtype="10" fill="hold" nodeType="with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randombar(horizontal)">
                                      <p:cBhvr>
                                        <p:cTn id="61" dur="500"/>
                                        <p:tgtEl>
                                          <p:spTgt spid="159"/>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60"/>
                                        </p:tgtEl>
                                        <p:attrNameLst>
                                          <p:attrName>style.visibility</p:attrName>
                                        </p:attrNameLst>
                                      </p:cBhvr>
                                      <p:to>
                                        <p:strVal val="visible"/>
                                      </p:to>
                                    </p:set>
                                    <p:animEffect transition="in" filter="randombar(horizontal)">
                                      <p:cBhvr>
                                        <p:cTn id="64" dur="500"/>
                                        <p:tgtEl>
                                          <p:spTgt spid="160"/>
                                        </p:tgtEl>
                                      </p:cBhvr>
                                    </p:animEffect>
                                  </p:childTnLst>
                                </p:cTn>
                              </p:par>
                              <p:par>
                                <p:cTn id="65" presetID="14" presetClass="entr" presetSubtype="10" fill="hold" nodeType="with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randombar(horizontal)">
                                      <p:cBhvr>
                                        <p:cTn id="67" dur="500"/>
                                        <p:tgtEl>
                                          <p:spTgt spid="16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62"/>
                                        </p:tgtEl>
                                        <p:attrNameLst>
                                          <p:attrName>style.visibility</p:attrName>
                                        </p:attrNameLst>
                                      </p:cBhvr>
                                      <p:to>
                                        <p:strVal val="visible"/>
                                      </p:to>
                                    </p:set>
                                    <p:animEffect transition="in" filter="randombar(horizontal)">
                                      <p:cBhvr>
                                        <p:cTn id="70" dur="500"/>
                                        <p:tgtEl>
                                          <p:spTgt spid="162"/>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64"/>
                                        </p:tgtEl>
                                        <p:attrNameLst>
                                          <p:attrName>style.visibility</p:attrName>
                                        </p:attrNameLst>
                                      </p:cBhvr>
                                      <p:to>
                                        <p:strVal val="visible"/>
                                      </p:to>
                                    </p:set>
                                    <p:animEffect transition="in" filter="randombar(horizontal)">
                                      <p:cBhvr>
                                        <p:cTn id="73"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160" grpId="0" animBg="1"/>
      <p:bldP spid="162" grpId="0" animBg="1"/>
      <p:bldP spid="16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there are issues…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40</a:t>
            </a:fld>
            <a:endParaRPr lang="fr-FR" dirty="0"/>
          </a:p>
        </p:txBody>
      </p:sp>
      <p:sp>
        <p:nvSpPr>
          <p:cNvPr id="6" name="Line 4"/>
          <p:cNvSpPr>
            <a:spLocks noChangeShapeType="1"/>
          </p:cNvSpPr>
          <p:nvPr/>
        </p:nvSpPr>
        <p:spPr bwMode="auto">
          <a:xfrm>
            <a:off x="2514600" y="2514600"/>
            <a:ext cx="38100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514600" y="3352800"/>
            <a:ext cx="38100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514600" y="3657600"/>
            <a:ext cx="38100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514600" y="3962400"/>
            <a:ext cx="38100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514600" y="4267200"/>
            <a:ext cx="38100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1752601" y="2286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sp>
        <p:nvSpPr>
          <p:cNvPr id="12" name="Text Box 10"/>
          <p:cNvSpPr txBox="1">
            <a:spLocks noChangeArrowheads="1"/>
          </p:cNvSpPr>
          <p:nvPr/>
        </p:nvSpPr>
        <p:spPr bwMode="auto">
          <a:xfrm>
            <a:off x="2057400" y="30480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2057401" y="3429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2057401" y="3810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2057401" y="4114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505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4038600" y="3352800"/>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4038600" y="3352800"/>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21" name="Line 19"/>
          <p:cNvSpPr>
            <a:spLocks noChangeShapeType="1"/>
          </p:cNvSpPr>
          <p:nvPr/>
        </p:nvSpPr>
        <p:spPr bwMode="auto">
          <a:xfrm>
            <a:off x="51816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6" name="Line 24"/>
          <p:cNvSpPr>
            <a:spLocks noChangeShapeType="1"/>
          </p:cNvSpPr>
          <p:nvPr/>
        </p:nvSpPr>
        <p:spPr bwMode="auto">
          <a:xfrm flipV="1">
            <a:off x="51816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819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36" name="TextBox 35"/>
          <p:cNvSpPr txBox="1"/>
          <p:nvPr/>
        </p:nvSpPr>
        <p:spPr>
          <a:xfrm>
            <a:off x="1914314" y="1066801"/>
            <a:ext cx="10123284" cy="701731"/>
          </a:xfrm>
          <a:prstGeom prst="rect">
            <a:avLst/>
          </a:prstGeom>
          <a:noFill/>
        </p:spPr>
        <p:txBody>
          <a:bodyPr wrap="none" rtlCol="0">
            <a:spAutoFit/>
          </a:bodyPr>
          <a:lstStyle/>
          <a:p>
            <a:r>
              <a:rPr lang="en-US" b="1" i="1" dirty="0"/>
              <a:t>Let’s consider t=2 </a:t>
            </a:r>
            <a:r>
              <a:rPr lang="en-US" b="1" i="1" dirty="0">
                <a:sym typeface="Wingdings" pitchFamily="2" charset="2"/>
              </a:rPr>
              <a:t> i.e., we have a total of 7 replicas</a:t>
            </a:r>
          </a:p>
          <a:p>
            <a:r>
              <a:rPr lang="en-US" dirty="0">
                <a:sym typeface="Wingdings" pitchFamily="2" charset="2"/>
              </a:rPr>
              <a:t>Consider 2 executions, in both primary is malicious and r2 executes the request</a:t>
            </a:r>
            <a:endParaRPr lang="en-US" dirty="0"/>
          </a:p>
        </p:txBody>
      </p:sp>
      <p:sp>
        <p:nvSpPr>
          <p:cNvPr id="37" name="Line 6"/>
          <p:cNvSpPr>
            <a:spLocks noChangeShapeType="1"/>
          </p:cNvSpPr>
          <p:nvPr/>
        </p:nvSpPr>
        <p:spPr bwMode="auto">
          <a:xfrm>
            <a:off x="2514600" y="4572000"/>
            <a:ext cx="3810000" cy="0"/>
          </a:xfrm>
          <a:prstGeom prst="line">
            <a:avLst/>
          </a:prstGeom>
          <a:noFill/>
          <a:ln w="9525">
            <a:solidFill>
              <a:schemeClr val="tx1"/>
            </a:solidFill>
            <a:round/>
            <a:headEnd/>
            <a:tailEnd/>
          </a:ln>
          <a:effectLst/>
        </p:spPr>
        <p:txBody>
          <a:bodyPr/>
          <a:lstStyle/>
          <a:p>
            <a:endParaRPr lang="en-US"/>
          </a:p>
        </p:txBody>
      </p:sp>
      <p:sp>
        <p:nvSpPr>
          <p:cNvPr id="38" name="Line 7"/>
          <p:cNvSpPr>
            <a:spLocks noChangeShapeType="1"/>
          </p:cNvSpPr>
          <p:nvPr/>
        </p:nvSpPr>
        <p:spPr bwMode="auto">
          <a:xfrm>
            <a:off x="2514600" y="4876800"/>
            <a:ext cx="3810000" cy="0"/>
          </a:xfrm>
          <a:prstGeom prst="line">
            <a:avLst/>
          </a:prstGeom>
          <a:noFill/>
          <a:ln w="9525">
            <a:solidFill>
              <a:schemeClr val="tx1"/>
            </a:solidFill>
            <a:round/>
            <a:headEnd/>
            <a:tailEnd/>
          </a:ln>
          <a:effectLst/>
        </p:spPr>
        <p:txBody>
          <a:bodyPr/>
          <a:lstStyle/>
          <a:p>
            <a:endParaRPr lang="en-US"/>
          </a:p>
        </p:txBody>
      </p:sp>
      <p:sp>
        <p:nvSpPr>
          <p:cNvPr id="39" name="Line 8"/>
          <p:cNvSpPr>
            <a:spLocks noChangeShapeType="1"/>
          </p:cNvSpPr>
          <p:nvPr/>
        </p:nvSpPr>
        <p:spPr bwMode="auto">
          <a:xfrm>
            <a:off x="2514600" y="5181600"/>
            <a:ext cx="3810000" cy="0"/>
          </a:xfrm>
          <a:prstGeom prst="line">
            <a:avLst/>
          </a:prstGeom>
          <a:noFill/>
          <a:ln w="9525">
            <a:solidFill>
              <a:schemeClr val="tx1"/>
            </a:solidFill>
            <a:round/>
            <a:headEnd/>
            <a:tailEnd/>
          </a:ln>
          <a:effectLst/>
        </p:spPr>
        <p:txBody>
          <a:bodyPr/>
          <a:lstStyle/>
          <a:p>
            <a:endParaRPr lang="en-US"/>
          </a:p>
        </p:txBody>
      </p:sp>
      <p:sp>
        <p:nvSpPr>
          <p:cNvPr id="40" name="Text Box 11"/>
          <p:cNvSpPr txBox="1">
            <a:spLocks noChangeArrowheads="1"/>
          </p:cNvSpPr>
          <p:nvPr/>
        </p:nvSpPr>
        <p:spPr bwMode="auto">
          <a:xfrm>
            <a:off x="2041553" y="4343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r5 </a:t>
            </a:r>
          </a:p>
        </p:txBody>
      </p:sp>
      <p:sp>
        <p:nvSpPr>
          <p:cNvPr id="41" name="Text Box 12"/>
          <p:cNvSpPr txBox="1">
            <a:spLocks noChangeArrowheads="1"/>
          </p:cNvSpPr>
          <p:nvPr/>
        </p:nvSpPr>
        <p:spPr bwMode="auto">
          <a:xfrm>
            <a:off x="2041553" y="4724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r6 </a:t>
            </a:r>
          </a:p>
        </p:txBody>
      </p:sp>
      <p:sp>
        <p:nvSpPr>
          <p:cNvPr id="42" name="Text Box 13"/>
          <p:cNvSpPr txBox="1">
            <a:spLocks noChangeArrowheads="1"/>
          </p:cNvSpPr>
          <p:nvPr/>
        </p:nvSpPr>
        <p:spPr bwMode="auto">
          <a:xfrm>
            <a:off x="2041553" y="50292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r7 </a:t>
            </a:r>
          </a:p>
        </p:txBody>
      </p:sp>
      <p:sp>
        <p:nvSpPr>
          <p:cNvPr id="44" name="Line 4"/>
          <p:cNvSpPr>
            <a:spLocks noChangeShapeType="1"/>
          </p:cNvSpPr>
          <p:nvPr/>
        </p:nvSpPr>
        <p:spPr bwMode="auto">
          <a:xfrm>
            <a:off x="2438400" y="5943600"/>
            <a:ext cx="3810000" cy="0"/>
          </a:xfrm>
          <a:prstGeom prst="line">
            <a:avLst/>
          </a:prstGeom>
          <a:noFill/>
          <a:ln w="9525">
            <a:solidFill>
              <a:schemeClr val="tx1"/>
            </a:solidFill>
            <a:round/>
            <a:headEnd/>
            <a:tailEnd/>
          </a:ln>
          <a:effectLst/>
        </p:spPr>
        <p:txBody>
          <a:bodyPr/>
          <a:lstStyle/>
          <a:p>
            <a:endParaRPr lang="en-US"/>
          </a:p>
        </p:txBody>
      </p:sp>
      <p:sp>
        <p:nvSpPr>
          <p:cNvPr id="45" name="Text Box 46"/>
          <p:cNvSpPr txBox="1">
            <a:spLocks noChangeArrowheads="1"/>
          </p:cNvSpPr>
          <p:nvPr/>
        </p:nvSpPr>
        <p:spPr bwMode="auto">
          <a:xfrm>
            <a:off x="2679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sp>
        <p:nvSpPr>
          <p:cNvPr id="46" name="Text Box 9"/>
          <p:cNvSpPr txBox="1">
            <a:spLocks noChangeArrowheads="1"/>
          </p:cNvSpPr>
          <p:nvPr/>
        </p:nvSpPr>
        <p:spPr bwMode="auto">
          <a:xfrm>
            <a:off x="1752601" y="5715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cxnSp>
        <p:nvCxnSpPr>
          <p:cNvPr id="49" name="Straight Arrow Connector 48"/>
          <p:cNvCxnSpPr/>
          <p:nvPr/>
        </p:nvCxnSpPr>
        <p:spPr bwMode="auto">
          <a:xfrm rot="5400000" flipH="1" flipV="1">
            <a:off x="2171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sp>
        <p:nvSpPr>
          <p:cNvPr id="51" name="Line 4"/>
          <p:cNvSpPr>
            <a:spLocks noChangeShapeType="1"/>
          </p:cNvSpPr>
          <p:nvPr/>
        </p:nvSpPr>
        <p:spPr bwMode="auto">
          <a:xfrm>
            <a:off x="6705600" y="2514600"/>
            <a:ext cx="3810000" cy="0"/>
          </a:xfrm>
          <a:prstGeom prst="line">
            <a:avLst/>
          </a:prstGeom>
          <a:noFill/>
          <a:ln w="9525">
            <a:solidFill>
              <a:schemeClr val="tx1"/>
            </a:solidFill>
            <a:round/>
            <a:headEnd/>
            <a:tailEnd/>
          </a:ln>
          <a:effectLst/>
        </p:spPr>
        <p:txBody>
          <a:bodyPr/>
          <a:lstStyle/>
          <a:p>
            <a:endParaRPr lang="en-US"/>
          </a:p>
        </p:txBody>
      </p:sp>
      <p:sp>
        <p:nvSpPr>
          <p:cNvPr id="53" name="Line 5"/>
          <p:cNvSpPr>
            <a:spLocks noChangeShapeType="1"/>
          </p:cNvSpPr>
          <p:nvPr/>
        </p:nvSpPr>
        <p:spPr bwMode="auto">
          <a:xfrm>
            <a:off x="6705600" y="3352800"/>
            <a:ext cx="3810000" cy="0"/>
          </a:xfrm>
          <a:prstGeom prst="line">
            <a:avLst/>
          </a:prstGeom>
          <a:noFill/>
          <a:ln w="9525">
            <a:solidFill>
              <a:schemeClr val="tx1"/>
            </a:solidFill>
            <a:round/>
            <a:headEnd/>
            <a:tailEnd/>
          </a:ln>
          <a:effectLst/>
        </p:spPr>
        <p:txBody>
          <a:bodyPr/>
          <a:lstStyle/>
          <a:p>
            <a:endParaRPr lang="en-US"/>
          </a:p>
        </p:txBody>
      </p:sp>
      <p:sp>
        <p:nvSpPr>
          <p:cNvPr id="57" name="Line 6"/>
          <p:cNvSpPr>
            <a:spLocks noChangeShapeType="1"/>
          </p:cNvSpPr>
          <p:nvPr/>
        </p:nvSpPr>
        <p:spPr bwMode="auto">
          <a:xfrm>
            <a:off x="6705600" y="3657600"/>
            <a:ext cx="3810000" cy="0"/>
          </a:xfrm>
          <a:prstGeom prst="line">
            <a:avLst/>
          </a:prstGeom>
          <a:noFill/>
          <a:ln w="9525">
            <a:solidFill>
              <a:schemeClr val="tx1"/>
            </a:solidFill>
            <a:round/>
            <a:headEnd/>
            <a:tailEnd/>
          </a:ln>
          <a:effectLst/>
        </p:spPr>
        <p:txBody>
          <a:bodyPr/>
          <a:lstStyle/>
          <a:p>
            <a:endParaRPr lang="en-US"/>
          </a:p>
        </p:txBody>
      </p:sp>
      <p:sp>
        <p:nvSpPr>
          <p:cNvPr id="58" name="Line 7"/>
          <p:cNvSpPr>
            <a:spLocks noChangeShapeType="1"/>
          </p:cNvSpPr>
          <p:nvPr/>
        </p:nvSpPr>
        <p:spPr bwMode="auto">
          <a:xfrm>
            <a:off x="6705600" y="3962400"/>
            <a:ext cx="3810000" cy="0"/>
          </a:xfrm>
          <a:prstGeom prst="line">
            <a:avLst/>
          </a:prstGeom>
          <a:noFill/>
          <a:ln w="9525">
            <a:solidFill>
              <a:schemeClr val="tx1"/>
            </a:solidFill>
            <a:round/>
            <a:headEnd/>
            <a:tailEnd/>
          </a:ln>
          <a:effectLst/>
        </p:spPr>
        <p:txBody>
          <a:bodyPr/>
          <a:lstStyle/>
          <a:p>
            <a:endParaRPr lang="en-US"/>
          </a:p>
        </p:txBody>
      </p:sp>
      <p:sp>
        <p:nvSpPr>
          <p:cNvPr id="59" name="Line 8"/>
          <p:cNvSpPr>
            <a:spLocks noChangeShapeType="1"/>
          </p:cNvSpPr>
          <p:nvPr/>
        </p:nvSpPr>
        <p:spPr bwMode="auto">
          <a:xfrm>
            <a:off x="6705600" y="4267200"/>
            <a:ext cx="3810000" cy="0"/>
          </a:xfrm>
          <a:prstGeom prst="line">
            <a:avLst/>
          </a:prstGeom>
          <a:noFill/>
          <a:ln w="9525">
            <a:solidFill>
              <a:schemeClr val="tx1"/>
            </a:solidFill>
            <a:round/>
            <a:headEnd/>
            <a:tailEnd/>
          </a:ln>
          <a:effectLst/>
        </p:spPr>
        <p:txBody>
          <a:bodyPr/>
          <a:lstStyle/>
          <a:p>
            <a:endParaRPr lang="en-US"/>
          </a:p>
        </p:txBody>
      </p:sp>
      <p:sp>
        <p:nvSpPr>
          <p:cNvPr id="65" name="Line 14"/>
          <p:cNvSpPr>
            <a:spLocks noChangeShapeType="1"/>
          </p:cNvSpPr>
          <p:nvPr/>
        </p:nvSpPr>
        <p:spPr bwMode="auto">
          <a:xfrm>
            <a:off x="7696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66" name="Line 15"/>
          <p:cNvSpPr>
            <a:spLocks noChangeShapeType="1"/>
          </p:cNvSpPr>
          <p:nvPr/>
        </p:nvSpPr>
        <p:spPr bwMode="auto">
          <a:xfrm>
            <a:off x="8229600" y="3352800"/>
            <a:ext cx="1143000" cy="304800"/>
          </a:xfrm>
          <a:prstGeom prst="line">
            <a:avLst/>
          </a:prstGeom>
          <a:noFill/>
          <a:ln w="9525">
            <a:solidFill>
              <a:srgbClr val="1E00D2"/>
            </a:solidFill>
            <a:round/>
            <a:headEnd/>
            <a:tailEnd type="triangle" w="med" len="med"/>
          </a:ln>
          <a:effectLst/>
        </p:spPr>
        <p:txBody>
          <a:bodyPr/>
          <a:lstStyle/>
          <a:p>
            <a:endParaRPr lang="en-US"/>
          </a:p>
        </p:txBody>
      </p:sp>
      <p:sp>
        <p:nvSpPr>
          <p:cNvPr id="67" name="Line 16"/>
          <p:cNvSpPr>
            <a:spLocks noChangeShapeType="1"/>
          </p:cNvSpPr>
          <p:nvPr/>
        </p:nvSpPr>
        <p:spPr bwMode="auto">
          <a:xfrm>
            <a:off x="8229600" y="3352800"/>
            <a:ext cx="1143000" cy="609600"/>
          </a:xfrm>
          <a:prstGeom prst="line">
            <a:avLst/>
          </a:prstGeom>
          <a:noFill/>
          <a:ln w="9525">
            <a:solidFill>
              <a:srgbClr val="1E00D2"/>
            </a:solidFill>
            <a:round/>
            <a:headEnd/>
            <a:tailEnd type="triangle" w="med" len="med"/>
          </a:ln>
          <a:effectLst/>
        </p:spPr>
        <p:txBody>
          <a:bodyPr/>
          <a:lstStyle/>
          <a:p>
            <a:endParaRPr lang="en-US"/>
          </a:p>
        </p:txBody>
      </p:sp>
      <p:sp>
        <p:nvSpPr>
          <p:cNvPr id="69" name="Line 24"/>
          <p:cNvSpPr>
            <a:spLocks noChangeShapeType="1"/>
          </p:cNvSpPr>
          <p:nvPr/>
        </p:nvSpPr>
        <p:spPr bwMode="auto">
          <a:xfrm flipV="1">
            <a:off x="9372600" y="36576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70" name="Text Box 46"/>
          <p:cNvSpPr txBox="1">
            <a:spLocks noChangeArrowheads="1"/>
          </p:cNvSpPr>
          <p:nvPr/>
        </p:nvSpPr>
        <p:spPr bwMode="auto">
          <a:xfrm>
            <a:off x="7010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71" name="Line 6"/>
          <p:cNvSpPr>
            <a:spLocks noChangeShapeType="1"/>
          </p:cNvSpPr>
          <p:nvPr/>
        </p:nvSpPr>
        <p:spPr bwMode="auto">
          <a:xfrm>
            <a:off x="6705600" y="4572000"/>
            <a:ext cx="3810000" cy="0"/>
          </a:xfrm>
          <a:prstGeom prst="line">
            <a:avLst/>
          </a:prstGeom>
          <a:noFill/>
          <a:ln w="9525">
            <a:solidFill>
              <a:schemeClr val="tx1"/>
            </a:solidFill>
            <a:round/>
            <a:headEnd/>
            <a:tailEnd/>
          </a:ln>
          <a:effectLst/>
        </p:spPr>
        <p:txBody>
          <a:bodyPr/>
          <a:lstStyle/>
          <a:p>
            <a:endParaRPr lang="en-US"/>
          </a:p>
        </p:txBody>
      </p:sp>
      <p:sp>
        <p:nvSpPr>
          <p:cNvPr id="72" name="Line 7"/>
          <p:cNvSpPr>
            <a:spLocks noChangeShapeType="1"/>
          </p:cNvSpPr>
          <p:nvPr/>
        </p:nvSpPr>
        <p:spPr bwMode="auto">
          <a:xfrm>
            <a:off x="6705600" y="4876800"/>
            <a:ext cx="3810000" cy="0"/>
          </a:xfrm>
          <a:prstGeom prst="line">
            <a:avLst/>
          </a:prstGeom>
          <a:noFill/>
          <a:ln w="9525">
            <a:solidFill>
              <a:schemeClr val="tx1"/>
            </a:solidFill>
            <a:round/>
            <a:headEnd/>
            <a:tailEnd/>
          </a:ln>
          <a:effectLst/>
        </p:spPr>
        <p:txBody>
          <a:bodyPr/>
          <a:lstStyle/>
          <a:p>
            <a:endParaRPr lang="en-US"/>
          </a:p>
        </p:txBody>
      </p:sp>
      <p:sp>
        <p:nvSpPr>
          <p:cNvPr id="73" name="Line 8"/>
          <p:cNvSpPr>
            <a:spLocks noChangeShapeType="1"/>
          </p:cNvSpPr>
          <p:nvPr/>
        </p:nvSpPr>
        <p:spPr bwMode="auto">
          <a:xfrm>
            <a:off x="6705600" y="5181600"/>
            <a:ext cx="3810000" cy="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6629400" y="5943600"/>
            <a:ext cx="3810000" cy="0"/>
          </a:xfrm>
          <a:prstGeom prst="line">
            <a:avLst/>
          </a:prstGeom>
          <a:noFill/>
          <a:ln w="9525">
            <a:solidFill>
              <a:schemeClr val="tx1"/>
            </a:solidFill>
            <a:round/>
            <a:headEnd/>
            <a:tailEnd/>
          </a:ln>
          <a:effectLst/>
        </p:spPr>
        <p:txBody>
          <a:bodyPr/>
          <a:lstStyle/>
          <a:p>
            <a:endParaRPr lang="en-US"/>
          </a:p>
        </p:txBody>
      </p:sp>
      <p:sp>
        <p:nvSpPr>
          <p:cNvPr id="78" name="Text Box 46"/>
          <p:cNvSpPr txBox="1">
            <a:spLocks noChangeArrowheads="1"/>
          </p:cNvSpPr>
          <p:nvPr/>
        </p:nvSpPr>
        <p:spPr bwMode="auto">
          <a:xfrm>
            <a:off x="6870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cxnSp>
        <p:nvCxnSpPr>
          <p:cNvPr id="80" name="Straight Arrow Connector 79"/>
          <p:cNvCxnSpPr/>
          <p:nvPr/>
        </p:nvCxnSpPr>
        <p:spPr bwMode="auto">
          <a:xfrm rot="5400000" flipH="1" flipV="1">
            <a:off x="6362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cxnSp>
        <p:nvCxnSpPr>
          <p:cNvPr id="82" name="Straight Connector 81"/>
          <p:cNvCxnSpPr/>
          <p:nvPr/>
        </p:nvCxnSpPr>
        <p:spPr bwMode="auto">
          <a:xfrm rot="5400000">
            <a:off x="4267200" y="4267200"/>
            <a:ext cx="4419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3" name="TextBox 82"/>
          <p:cNvSpPr txBox="1"/>
          <p:nvPr/>
        </p:nvSpPr>
        <p:spPr>
          <a:xfrm>
            <a:off x="3962401" y="1752600"/>
            <a:ext cx="639919" cy="397032"/>
          </a:xfrm>
          <a:prstGeom prst="rect">
            <a:avLst/>
          </a:prstGeom>
          <a:noFill/>
        </p:spPr>
        <p:txBody>
          <a:bodyPr wrap="none" rtlCol="0">
            <a:spAutoFit/>
          </a:bodyPr>
          <a:lstStyle/>
          <a:p>
            <a:r>
              <a:rPr lang="en-US" dirty="0"/>
              <a:t>ex1</a:t>
            </a:r>
          </a:p>
        </p:txBody>
      </p:sp>
      <p:sp>
        <p:nvSpPr>
          <p:cNvPr id="84" name="TextBox 83"/>
          <p:cNvSpPr txBox="1"/>
          <p:nvPr/>
        </p:nvSpPr>
        <p:spPr>
          <a:xfrm>
            <a:off x="8001001" y="1752600"/>
            <a:ext cx="639919" cy="397032"/>
          </a:xfrm>
          <a:prstGeom prst="rect">
            <a:avLst/>
          </a:prstGeom>
          <a:noFill/>
        </p:spPr>
        <p:txBody>
          <a:bodyPr wrap="none" rtlCol="0">
            <a:spAutoFit/>
          </a:bodyPr>
          <a:lstStyle/>
          <a:p>
            <a:r>
              <a:rPr lang="en-US" dirty="0"/>
              <a:t>ex2</a:t>
            </a:r>
          </a:p>
        </p:txBody>
      </p:sp>
      <p:pic>
        <p:nvPicPr>
          <p:cNvPr id="87" name="Picture 86" descr="devil.gif"/>
          <p:cNvPicPr>
            <a:picLocks noChangeAspect="1"/>
          </p:cNvPicPr>
          <p:nvPr/>
        </p:nvPicPr>
        <p:blipFill>
          <a:blip r:embed="rId2"/>
          <a:stretch>
            <a:fillRect/>
          </a:stretch>
        </p:blipFill>
        <p:spPr>
          <a:xfrm>
            <a:off x="1524001" y="2895601"/>
            <a:ext cx="644909" cy="609599"/>
          </a:xfrm>
          <a:prstGeom prst="rect">
            <a:avLst/>
          </a:prstGeom>
        </p:spPr>
      </p:pic>
      <p:sp>
        <p:nvSpPr>
          <p:cNvPr id="88" name="Line 15"/>
          <p:cNvSpPr>
            <a:spLocks noChangeShapeType="1"/>
          </p:cNvSpPr>
          <p:nvPr/>
        </p:nvSpPr>
        <p:spPr bwMode="auto">
          <a:xfrm>
            <a:off x="4038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89" name="Line 15"/>
          <p:cNvSpPr>
            <a:spLocks noChangeShapeType="1"/>
          </p:cNvSpPr>
          <p:nvPr/>
        </p:nvSpPr>
        <p:spPr bwMode="auto">
          <a:xfrm>
            <a:off x="4038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0" name="Line 15"/>
          <p:cNvSpPr>
            <a:spLocks noChangeShapeType="1"/>
          </p:cNvSpPr>
          <p:nvPr/>
        </p:nvSpPr>
        <p:spPr bwMode="auto">
          <a:xfrm>
            <a:off x="4038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1" name="Line 15"/>
          <p:cNvSpPr>
            <a:spLocks noChangeShapeType="1"/>
          </p:cNvSpPr>
          <p:nvPr/>
        </p:nvSpPr>
        <p:spPr bwMode="auto">
          <a:xfrm>
            <a:off x="4038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2" name="Line 24"/>
          <p:cNvSpPr>
            <a:spLocks noChangeShapeType="1"/>
          </p:cNvSpPr>
          <p:nvPr/>
        </p:nvSpPr>
        <p:spPr bwMode="auto">
          <a:xfrm flipV="1">
            <a:off x="5181600" y="36576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93" name="Line 24"/>
          <p:cNvSpPr>
            <a:spLocks noChangeShapeType="1"/>
          </p:cNvSpPr>
          <p:nvPr/>
        </p:nvSpPr>
        <p:spPr bwMode="auto">
          <a:xfrm flipV="1">
            <a:off x="5181600" y="36576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94" name="Line 15"/>
          <p:cNvSpPr>
            <a:spLocks noChangeShapeType="1"/>
          </p:cNvSpPr>
          <p:nvPr/>
        </p:nvSpPr>
        <p:spPr bwMode="auto">
          <a:xfrm>
            <a:off x="8229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5" name="Line 15"/>
          <p:cNvSpPr>
            <a:spLocks noChangeShapeType="1"/>
          </p:cNvSpPr>
          <p:nvPr/>
        </p:nvSpPr>
        <p:spPr bwMode="auto">
          <a:xfrm>
            <a:off x="8229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6" name="Line 15"/>
          <p:cNvSpPr>
            <a:spLocks noChangeShapeType="1"/>
          </p:cNvSpPr>
          <p:nvPr/>
        </p:nvSpPr>
        <p:spPr bwMode="auto">
          <a:xfrm>
            <a:off x="8229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97" name="Line 15"/>
          <p:cNvSpPr>
            <a:spLocks noChangeShapeType="1"/>
          </p:cNvSpPr>
          <p:nvPr/>
        </p:nvSpPr>
        <p:spPr bwMode="auto">
          <a:xfrm>
            <a:off x="8229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8" name="Line 15"/>
          <p:cNvSpPr>
            <a:spLocks noChangeShapeType="1"/>
          </p:cNvSpPr>
          <p:nvPr/>
        </p:nvSpPr>
        <p:spPr bwMode="auto">
          <a:xfrm>
            <a:off x="9372600" y="33528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99" name="Line 24"/>
          <p:cNvSpPr>
            <a:spLocks noChangeShapeType="1"/>
          </p:cNvSpPr>
          <p:nvPr/>
        </p:nvSpPr>
        <p:spPr bwMode="auto">
          <a:xfrm flipV="1">
            <a:off x="9372600" y="3657600"/>
            <a:ext cx="990600" cy="1219200"/>
          </a:xfrm>
          <a:prstGeom prst="line">
            <a:avLst/>
          </a:prstGeom>
          <a:noFill/>
          <a:ln w="9525">
            <a:solidFill>
              <a:srgbClr val="1E00D2"/>
            </a:solidFill>
            <a:round/>
            <a:headEnd/>
            <a:tailEnd type="triangle" w="med" len="med"/>
          </a:ln>
          <a:effectLst/>
        </p:spPr>
        <p:txBody>
          <a:bodyPr/>
          <a:lstStyle/>
          <a:p>
            <a:endParaRPr lang="en-US"/>
          </a:p>
        </p:txBody>
      </p:sp>
      <p:sp>
        <p:nvSpPr>
          <p:cNvPr id="100" name="Line 24"/>
          <p:cNvSpPr>
            <a:spLocks noChangeShapeType="1"/>
          </p:cNvSpPr>
          <p:nvPr/>
        </p:nvSpPr>
        <p:spPr bwMode="auto">
          <a:xfrm flipV="1">
            <a:off x="9448800" y="3657600"/>
            <a:ext cx="914400" cy="1524000"/>
          </a:xfrm>
          <a:prstGeom prst="line">
            <a:avLst/>
          </a:prstGeom>
          <a:noFill/>
          <a:ln w="9525">
            <a:solidFill>
              <a:srgbClr val="1E00D2"/>
            </a:solidFill>
            <a:round/>
            <a:headEnd/>
            <a:tailEnd type="triangle" w="med" len="med"/>
          </a:ln>
          <a:effectLst/>
        </p:spPr>
        <p:txBody>
          <a:bodyPr/>
          <a:lstStyle/>
          <a:p>
            <a:endParaRPr lang="en-US"/>
          </a:p>
        </p:txBody>
      </p:sp>
      <p:sp>
        <p:nvSpPr>
          <p:cNvPr id="101" name="Oval 100"/>
          <p:cNvSpPr/>
          <p:nvPr/>
        </p:nvSpPr>
        <p:spPr bwMode="auto">
          <a:xfrm>
            <a:off x="6248400" y="35814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
        <p:nvSpPr>
          <p:cNvPr id="103" name="Oval 102"/>
          <p:cNvSpPr/>
          <p:nvPr/>
        </p:nvSpPr>
        <p:spPr bwMode="auto">
          <a:xfrm>
            <a:off x="10363200" y="3581400"/>
            <a:ext cx="152400" cy="152400"/>
          </a:xfrm>
          <a:prstGeom prst="ellipse">
            <a:avLst/>
          </a:prstGeom>
          <a:solidFill>
            <a:srgbClr val="1E00D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Tree>
    <p:extLst>
      <p:ext uri="{BB962C8B-B14F-4D97-AF65-F5344CB8AC3E}">
        <p14:creationId xmlns:p14="http://schemas.microsoft.com/office/powerpoint/2010/main" val="71705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blinds(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blinds(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blinds(horizontal)">
                                      <p:cBhvr>
                                        <p:cTn id="17" dur="500"/>
                                        <p:tgtEl>
                                          <p:spTgt spid="8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linds(horizontal)">
                                      <p:cBhvr>
                                        <p:cTn id="50" dur="500"/>
                                        <p:tgtEl>
                                          <p:spTgt spid="3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linds(horizontal)">
                                      <p:cBhvr>
                                        <p:cTn id="53" dur="500"/>
                                        <p:tgtEl>
                                          <p:spTgt spid="3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blinds(horizontal)">
                                      <p:cBhvr>
                                        <p:cTn id="56" dur="500"/>
                                        <p:tgtEl>
                                          <p:spTgt spid="3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linds(horizontal)">
                                      <p:cBhvr>
                                        <p:cTn id="59" dur="500"/>
                                        <p:tgtEl>
                                          <p:spTgt spid="40"/>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linds(horizontal)">
                                      <p:cBhvr>
                                        <p:cTn id="62" dur="500"/>
                                        <p:tgtEl>
                                          <p:spTgt spid="41"/>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blinds(horizontal)">
                                      <p:cBhvr>
                                        <p:cTn id="65" dur="500"/>
                                        <p:tgtEl>
                                          <p:spTgt spid="4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blinds(horizontal)">
                                      <p:cBhvr>
                                        <p:cTn id="68" dur="500"/>
                                        <p:tgtEl>
                                          <p:spTgt spid="44"/>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blinds(horizontal)">
                                      <p:cBhvr>
                                        <p:cTn id="71" dur="500"/>
                                        <p:tgtEl>
                                          <p:spTgt spid="4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linds(horizontal)">
                                      <p:cBhvr>
                                        <p:cTn id="74" dur="500"/>
                                        <p:tgtEl>
                                          <p:spTgt spid="51"/>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blinds(horizontal)">
                                      <p:cBhvr>
                                        <p:cTn id="77" dur="500"/>
                                        <p:tgtEl>
                                          <p:spTgt spid="53"/>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blinds(horizontal)">
                                      <p:cBhvr>
                                        <p:cTn id="80" dur="500"/>
                                        <p:tgtEl>
                                          <p:spTgt spid="5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blinds(horizontal)">
                                      <p:cBhvr>
                                        <p:cTn id="83" dur="500"/>
                                        <p:tgtEl>
                                          <p:spTgt spid="5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blinds(horizontal)">
                                      <p:cBhvr>
                                        <p:cTn id="86" dur="500"/>
                                        <p:tgtEl>
                                          <p:spTgt spid="5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blinds(horizontal)">
                                      <p:cBhvr>
                                        <p:cTn id="89" dur="500"/>
                                        <p:tgtEl>
                                          <p:spTgt spid="71"/>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blinds(horizontal)">
                                      <p:cBhvr>
                                        <p:cTn id="92" dur="500"/>
                                        <p:tgtEl>
                                          <p:spTgt spid="72"/>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blinds(horizontal)">
                                      <p:cBhvr>
                                        <p:cTn id="95" dur="500"/>
                                        <p:tgtEl>
                                          <p:spTgt spid="73"/>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blinds(horizontal)">
                                      <p:cBhvr>
                                        <p:cTn id="98" dur="500"/>
                                        <p:tgtEl>
                                          <p:spTgt spid="77"/>
                                        </p:tgtEl>
                                      </p:cBhvr>
                                    </p:animEffect>
                                  </p:childTnLst>
                                </p:cTn>
                              </p:par>
                              <p:par>
                                <p:cTn id="99" presetID="3" presetClass="entr" presetSubtype="10" fill="hold"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blinds(horizontal)">
                                      <p:cBhvr>
                                        <p:cTn id="101" dur="500"/>
                                        <p:tgtEl>
                                          <p:spTgt spid="82"/>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blinds(horizontal)">
                                      <p:cBhvr>
                                        <p:cTn id="104" dur="500"/>
                                        <p:tgtEl>
                                          <p:spTgt spid="83"/>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blinds(horizontal)">
                                      <p:cBhvr>
                                        <p:cTn id="107" dur="500"/>
                                        <p:tgtEl>
                                          <p:spTgt spid="8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blinds(horizontal)">
                                      <p:cBhvr>
                                        <p:cTn id="112" dur="500"/>
                                        <p:tgtEl>
                                          <p:spTgt spid="70"/>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blinds(horizontal)">
                                      <p:cBhvr>
                                        <p:cTn id="115" dur="500"/>
                                        <p:tgtEl>
                                          <p:spTgt spid="48"/>
                                        </p:tgtEl>
                                      </p:cBhvr>
                                    </p:animEffect>
                                  </p:childTnLst>
                                </p:cTn>
                              </p:par>
                            </p:childTnLst>
                          </p:cTn>
                        </p:par>
                        <p:par>
                          <p:cTn id="116" fill="hold">
                            <p:stCondLst>
                              <p:cond delay="500"/>
                            </p:stCondLst>
                            <p:childTnLst>
                              <p:par>
                                <p:cTn id="117" presetID="18" presetClass="entr" presetSubtype="12" fill="hold" grpId="0" nodeType="after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strips(downLeft)">
                                      <p:cBhvr>
                                        <p:cTn id="119" dur="500"/>
                                        <p:tgtEl>
                                          <p:spTgt spid="16"/>
                                        </p:tgtEl>
                                      </p:cBhvr>
                                    </p:animEffect>
                                  </p:childTnLst>
                                </p:cTn>
                              </p:par>
                              <p:par>
                                <p:cTn id="120" presetID="18" presetClass="entr" presetSubtype="12" fill="hold" grpId="0" nodeType="with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strips(downLeft)">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blinds(horizontal)">
                                      <p:cBhvr>
                                        <p:cTn id="127" dur="500"/>
                                        <p:tgtEl>
                                          <p:spTgt spid="45"/>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blinds(horizontal)">
                                      <p:cBhvr>
                                        <p:cTn id="130" dur="500"/>
                                        <p:tgtEl>
                                          <p:spTgt spid="78"/>
                                        </p:tgtEl>
                                      </p:cBhvr>
                                    </p:animEffect>
                                  </p:childTnLst>
                                </p:cTn>
                              </p:par>
                            </p:childTnLst>
                          </p:cTn>
                        </p:par>
                        <p:par>
                          <p:cTn id="131" fill="hold">
                            <p:stCondLst>
                              <p:cond delay="500"/>
                            </p:stCondLst>
                            <p:childTnLst>
                              <p:par>
                                <p:cTn id="132" presetID="3" presetClass="entr" presetSubtype="10" fill="hold"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blinds(horizontal)">
                                      <p:cBhvr>
                                        <p:cTn id="134" dur="500"/>
                                        <p:tgtEl>
                                          <p:spTgt spid="49"/>
                                        </p:tgtEl>
                                      </p:cBhvr>
                                    </p:animEffect>
                                  </p:childTnLst>
                                </p:cTn>
                              </p:par>
                              <p:par>
                                <p:cTn id="135" presetID="3" presetClass="entr" presetSubtype="10" fill="hold" nodeType="withEffect">
                                  <p:stCondLst>
                                    <p:cond delay="0"/>
                                  </p:stCondLst>
                                  <p:childTnLst>
                                    <p:set>
                                      <p:cBhvr>
                                        <p:cTn id="136" dur="1" fill="hold">
                                          <p:stCondLst>
                                            <p:cond delay="0"/>
                                          </p:stCondLst>
                                        </p:cTn>
                                        <p:tgtEl>
                                          <p:spTgt spid="80"/>
                                        </p:tgtEl>
                                        <p:attrNameLst>
                                          <p:attrName>style.visibility</p:attrName>
                                        </p:attrNameLst>
                                      </p:cBhvr>
                                      <p:to>
                                        <p:strVal val="visible"/>
                                      </p:to>
                                    </p:set>
                                    <p:animEffect transition="in" filter="blinds(horizontal)">
                                      <p:cBhvr>
                                        <p:cTn id="137" dur="500"/>
                                        <p:tgtEl>
                                          <p:spTgt spid="80"/>
                                        </p:tgtEl>
                                      </p:cBhvr>
                                    </p:animEffect>
                                  </p:childTnLst>
                                </p:cTn>
                              </p:par>
                            </p:childTnLst>
                          </p:cTn>
                        </p:par>
                      </p:childTnLst>
                    </p:cTn>
                  </p:par>
                  <p:par>
                    <p:cTn id="138" fill="hold">
                      <p:stCondLst>
                        <p:cond delay="indefinite"/>
                      </p:stCondLst>
                      <p:childTnLst>
                        <p:par>
                          <p:cTn id="139" fill="hold">
                            <p:stCondLst>
                              <p:cond delay="0"/>
                            </p:stCondLst>
                            <p:childTnLst>
                              <p:par>
                                <p:cTn id="140" presetID="18" presetClass="entr" presetSubtype="6" fill="hold" grpId="0" nodeType="click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Right)">
                                      <p:cBhvr>
                                        <p:cTn id="142" dur="500"/>
                                        <p:tgtEl>
                                          <p:spTgt spid="17"/>
                                        </p:tgtEl>
                                      </p:cBhvr>
                                    </p:animEffect>
                                  </p:childTnLst>
                                </p:cTn>
                              </p:par>
                              <p:par>
                                <p:cTn id="143" presetID="18" presetClass="entr" presetSubtype="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strips(downRight)">
                                      <p:cBhvr>
                                        <p:cTn id="145" dur="500"/>
                                        <p:tgtEl>
                                          <p:spTgt spid="18"/>
                                        </p:tgtEl>
                                      </p:cBhvr>
                                    </p:animEffect>
                                  </p:childTnLst>
                                </p:cTn>
                              </p:par>
                              <p:par>
                                <p:cTn id="146" presetID="18" presetClass="entr" presetSubtype="6" fill="hold" grpId="0" nodeType="withEffect">
                                  <p:stCondLst>
                                    <p:cond delay="0"/>
                                  </p:stCondLst>
                                  <p:childTnLst>
                                    <p:set>
                                      <p:cBhvr>
                                        <p:cTn id="147" dur="1" fill="hold">
                                          <p:stCondLst>
                                            <p:cond delay="0"/>
                                          </p:stCondLst>
                                        </p:cTn>
                                        <p:tgtEl>
                                          <p:spTgt spid="88"/>
                                        </p:tgtEl>
                                        <p:attrNameLst>
                                          <p:attrName>style.visibility</p:attrName>
                                        </p:attrNameLst>
                                      </p:cBhvr>
                                      <p:to>
                                        <p:strVal val="visible"/>
                                      </p:to>
                                    </p:set>
                                    <p:animEffect transition="in" filter="strips(downRight)">
                                      <p:cBhvr>
                                        <p:cTn id="148" dur="500"/>
                                        <p:tgtEl>
                                          <p:spTgt spid="88"/>
                                        </p:tgtEl>
                                      </p:cBhvr>
                                    </p:animEffect>
                                  </p:childTnLst>
                                </p:cTn>
                              </p:par>
                              <p:par>
                                <p:cTn id="149" presetID="18" presetClass="entr" presetSubtype="6" fill="hold" grpId="0" nodeType="withEffect">
                                  <p:stCondLst>
                                    <p:cond delay="0"/>
                                  </p:stCondLst>
                                  <p:childTnLst>
                                    <p:set>
                                      <p:cBhvr>
                                        <p:cTn id="150" dur="1" fill="hold">
                                          <p:stCondLst>
                                            <p:cond delay="0"/>
                                          </p:stCondLst>
                                        </p:cTn>
                                        <p:tgtEl>
                                          <p:spTgt spid="89"/>
                                        </p:tgtEl>
                                        <p:attrNameLst>
                                          <p:attrName>style.visibility</p:attrName>
                                        </p:attrNameLst>
                                      </p:cBhvr>
                                      <p:to>
                                        <p:strVal val="visible"/>
                                      </p:to>
                                    </p:set>
                                    <p:animEffect transition="in" filter="strips(downRight)">
                                      <p:cBhvr>
                                        <p:cTn id="151" dur="500"/>
                                        <p:tgtEl>
                                          <p:spTgt spid="89"/>
                                        </p:tgtEl>
                                      </p:cBhvr>
                                    </p:animEffect>
                                  </p:childTnLst>
                                </p:cTn>
                              </p:par>
                              <p:par>
                                <p:cTn id="152" presetID="18" presetClass="entr" presetSubtype="6"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Effect transition="in" filter="strips(downRight)">
                                      <p:cBhvr>
                                        <p:cTn id="154" dur="500"/>
                                        <p:tgtEl>
                                          <p:spTgt spid="91"/>
                                        </p:tgtEl>
                                      </p:cBhvr>
                                    </p:animEffect>
                                  </p:childTnLst>
                                </p:cTn>
                              </p:par>
                              <p:par>
                                <p:cTn id="155" presetID="18" presetClass="entr" presetSubtype="6" fill="hold" grpId="0" nodeType="with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strips(downRight)">
                                      <p:cBhvr>
                                        <p:cTn id="157" dur="500"/>
                                        <p:tgtEl>
                                          <p:spTgt spid="90"/>
                                        </p:tgtEl>
                                      </p:cBhvr>
                                    </p:animEffect>
                                  </p:childTnLst>
                                </p:cTn>
                              </p:par>
                            </p:childTnLst>
                          </p:cTn>
                        </p:par>
                      </p:childTnLst>
                    </p:cTn>
                  </p:par>
                  <p:par>
                    <p:cTn id="158" fill="hold">
                      <p:stCondLst>
                        <p:cond delay="indefinite"/>
                      </p:stCondLst>
                      <p:childTnLst>
                        <p:par>
                          <p:cTn id="159" fill="hold">
                            <p:stCondLst>
                              <p:cond delay="0"/>
                            </p:stCondLst>
                            <p:childTnLst>
                              <p:par>
                                <p:cTn id="160" presetID="18" presetClass="entr" presetSubtype="6" fill="hold" grpId="0" nodeType="clickEffect">
                                  <p:stCondLst>
                                    <p:cond delay="0"/>
                                  </p:stCondLst>
                                  <p:childTnLst>
                                    <p:set>
                                      <p:cBhvr>
                                        <p:cTn id="161" dur="1" fill="hold">
                                          <p:stCondLst>
                                            <p:cond delay="0"/>
                                          </p:stCondLst>
                                        </p:cTn>
                                        <p:tgtEl>
                                          <p:spTgt spid="66"/>
                                        </p:tgtEl>
                                        <p:attrNameLst>
                                          <p:attrName>style.visibility</p:attrName>
                                        </p:attrNameLst>
                                      </p:cBhvr>
                                      <p:to>
                                        <p:strVal val="visible"/>
                                      </p:to>
                                    </p:set>
                                    <p:animEffect transition="in" filter="strips(downRight)">
                                      <p:cBhvr>
                                        <p:cTn id="162" dur="500"/>
                                        <p:tgtEl>
                                          <p:spTgt spid="66"/>
                                        </p:tgtEl>
                                      </p:cBhvr>
                                    </p:animEffect>
                                  </p:childTnLst>
                                </p:cTn>
                              </p:par>
                              <p:par>
                                <p:cTn id="163" presetID="18" presetClass="entr" presetSubtype="6" fill="hold" grpId="0" nodeType="withEffect">
                                  <p:stCondLst>
                                    <p:cond delay="0"/>
                                  </p:stCondLst>
                                  <p:childTnLst>
                                    <p:set>
                                      <p:cBhvr>
                                        <p:cTn id="164" dur="1" fill="hold">
                                          <p:stCondLst>
                                            <p:cond delay="0"/>
                                          </p:stCondLst>
                                        </p:cTn>
                                        <p:tgtEl>
                                          <p:spTgt spid="67"/>
                                        </p:tgtEl>
                                        <p:attrNameLst>
                                          <p:attrName>style.visibility</p:attrName>
                                        </p:attrNameLst>
                                      </p:cBhvr>
                                      <p:to>
                                        <p:strVal val="visible"/>
                                      </p:to>
                                    </p:set>
                                    <p:animEffect transition="in" filter="strips(downRight)">
                                      <p:cBhvr>
                                        <p:cTn id="165" dur="500"/>
                                        <p:tgtEl>
                                          <p:spTgt spid="67"/>
                                        </p:tgtEl>
                                      </p:cBhvr>
                                    </p:animEffect>
                                  </p:childTnLst>
                                </p:cTn>
                              </p:par>
                              <p:par>
                                <p:cTn id="166" presetID="18" presetClass="entr" presetSubtype="6" fill="hold" grpId="0" nodeType="withEffect">
                                  <p:stCondLst>
                                    <p:cond delay="0"/>
                                  </p:stCondLst>
                                  <p:childTnLst>
                                    <p:set>
                                      <p:cBhvr>
                                        <p:cTn id="167" dur="1" fill="hold">
                                          <p:stCondLst>
                                            <p:cond delay="0"/>
                                          </p:stCondLst>
                                        </p:cTn>
                                        <p:tgtEl>
                                          <p:spTgt spid="96"/>
                                        </p:tgtEl>
                                        <p:attrNameLst>
                                          <p:attrName>style.visibility</p:attrName>
                                        </p:attrNameLst>
                                      </p:cBhvr>
                                      <p:to>
                                        <p:strVal val="visible"/>
                                      </p:to>
                                    </p:set>
                                    <p:animEffect transition="in" filter="strips(downRight)">
                                      <p:cBhvr>
                                        <p:cTn id="168" dur="500"/>
                                        <p:tgtEl>
                                          <p:spTgt spid="96"/>
                                        </p:tgtEl>
                                      </p:cBhvr>
                                    </p:animEffect>
                                  </p:childTnLst>
                                </p:cTn>
                              </p:par>
                              <p:par>
                                <p:cTn id="169" presetID="18" presetClass="entr" presetSubtype="6" fill="hold" grpId="0" nodeType="withEffect">
                                  <p:stCondLst>
                                    <p:cond delay="0"/>
                                  </p:stCondLst>
                                  <p:childTnLst>
                                    <p:set>
                                      <p:cBhvr>
                                        <p:cTn id="170" dur="1" fill="hold">
                                          <p:stCondLst>
                                            <p:cond delay="0"/>
                                          </p:stCondLst>
                                        </p:cTn>
                                        <p:tgtEl>
                                          <p:spTgt spid="97"/>
                                        </p:tgtEl>
                                        <p:attrNameLst>
                                          <p:attrName>style.visibility</p:attrName>
                                        </p:attrNameLst>
                                      </p:cBhvr>
                                      <p:to>
                                        <p:strVal val="visible"/>
                                      </p:to>
                                    </p:set>
                                    <p:animEffect transition="in" filter="strips(downRight)">
                                      <p:cBhvr>
                                        <p:cTn id="171" dur="500"/>
                                        <p:tgtEl>
                                          <p:spTgt spid="97"/>
                                        </p:tgtEl>
                                      </p:cBhvr>
                                    </p:animEffect>
                                  </p:childTnLst>
                                </p:cTn>
                              </p:par>
                              <p:par>
                                <p:cTn id="172" presetID="18" presetClass="entr" presetSubtype="6" fill="hold" grpId="0" nodeType="withEffect">
                                  <p:stCondLst>
                                    <p:cond delay="0"/>
                                  </p:stCondLst>
                                  <p:childTnLst>
                                    <p:set>
                                      <p:cBhvr>
                                        <p:cTn id="173" dur="1" fill="hold">
                                          <p:stCondLst>
                                            <p:cond delay="0"/>
                                          </p:stCondLst>
                                        </p:cTn>
                                        <p:tgtEl>
                                          <p:spTgt spid="94"/>
                                        </p:tgtEl>
                                        <p:attrNameLst>
                                          <p:attrName>style.visibility</p:attrName>
                                        </p:attrNameLst>
                                      </p:cBhvr>
                                      <p:to>
                                        <p:strVal val="visible"/>
                                      </p:to>
                                    </p:set>
                                    <p:animEffect transition="in" filter="strips(downRight)">
                                      <p:cBhvr>
                                        <p:cTn id="174" dur="500"/>
                                        <p:tgtEl>
                                          <p:spTgt spid="94"/>
                                        </p:tgtEl>
                                      </p:cBhvr>
                                    </p:animEffect>
                                  </p:childTnLst>
                                </p:cTn>
                              </p:par>
                              <p:par>
                                <p:cTn id="175" presetID="18" presetClass="entr" presetSubtype="6" fill="hold" grpId="0" nodeType="withEffect">
                                  <p:stCondLst>
                                    <p:cond delay="0"/>
                                  </p:stCondLst>
                                  <p:childTnLst>
                                    <p:set>
                                      <p:cBhvr>
                                        <p:cTn id="176" dur="1" fill="hold">
                                          <p:stCondLst>
                                            <p:cond delay="0"/>
                                          </p:stCondLst>
                                        </p:cTn>
                                        <p:tgtEl>
                                          <p:spTgt spid="95"/>
                                        </p:tgtEl>
                                        <p:attrNameLst>
                                          <p:attrName>style.visibility</p:attrName>
                                        </p:attrNameLst>
                                      </p:cBhvr>
                                      <p:to>
                                        <p:strVal val="visible"/>
                                      </p:to>
                                    </p:set>
                                    <p:animEffect transition="in" filter="strips(downRight)">
                                      <p:cBhvr>
                                        <p:cTn id="177" dur="500"/>
                                        <p:tgtEl>
                                          <p:spTgt spid="95"/>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blinds(horizontal)">
                                      <p:cBhvr>
                                        <p:cTn id="182" dur="500"/>
                                        <p:tgtEl>
                                          <p:spTgt spid="21"/>
                                        </p:tgtEl>
                                      </p:cBhvr>
                                    </p:animEffect>
                                  </p:childTnLst>
                                </p:cTn>
                              </p:par>
                              <p:par>
                                <p:cTn id="183" presetID="3" presetClass="entr" presetSubtype="10"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Effect transition="in" filter="blinds(horizontal)">
                                      <p:cBhvr>
                                        <p:cTn id="185" dur="500"/>
                                        <p:tgtEl>
                                          <p:spTgt spid="26"/>
                                        </p:tgtEl>
                                      </p:cBhvr>
                                    </p:animEffect>
                                  </p:childTnLst>
                                </p:cTn>
                              </p:par>
                              <p:par>
                                <p:cTn id="186" presetID="3" presetClass="entr" presetSubtype="10" fill="hold" grpId="0" nodeType="withEffect">
                                  <p:stCondLst>
                                    <p:cond delay="0"/>
                                  </p:stCondLst>
                                  <p:childTnLst>
                                    <p:set>
                                      <p:cBhvr>
                                        <p:cTn id="187" dur="1" fill="hold">
                                          <p:stCondLst>
                                            <p:cond delay="0"/>
                                          </p:stCondLst>
                                        </p:cTn>
                                        <p:tgtEl>
                                          <p:spTgt spid="92"/>
                                        </p:tgtEl>
                                        <p:attrNameLst>
                                          <p:attrName>style.visibility</p:attrName>
                                        </p:attrNameLst>
                                      </p:cBhvr>
                                      <p:to>
                                        <p:strVal val="visible"/>
                                      </p:to>
                                    </p:set>
                                    <p:animEffect transition="in" filter="blinds(horizontal)">
                                      <p:cBhvr>
                                        <p:cTn id="188" dur="500"/>
                                        <p:tgtEl>
                                          <p:spTgt spid="92"/>
                                        </p:tgtEl>
                                      </p:cBhvr>
                                    </p:animEffect>
                                  </p:childTnLst>
                                </p:cTn>
                              </p:par>
                              <p:par>
                                <p:cTn id="189" presetID="3" presetClass="entr" presetSubtype="10" fill="hold" grpId="0" nodeType="withEffect">
                                  <p:stCondLst>
                                    <p:cond delay="0"/>
                                  </p:stCondLst>
                                  <p:childTnLst>
                                    <p:set>
                                      <p:cBhvr>
                                        <p:cTn id="190" dur="1" fill="hold">
                                          <p:stCondLst>
                                            <p:cond delay="0"/>
                                          </p:stCondLst>
                                        </p:cTn>
                                        <p:tgtEl>
                                          <p:spTgt spid="93"/>
                                        </p:tgtEl>
                                        <p:attrNameLst>
                                          <p:attrName>style.visibility</p:attrName>
                                        </p:attrNameLst>
                                      </p:cBhvr>
                                      <p:to>
                                        <p:strVal val="visible"/>
                                      </p:to>
                                    </p:set>
                                    <p:animEffect transition="in" filter="blinds(horizontal)">
                                      <p:cBhvr>
                                        <p:cTn id="191" dur="500"/>
                                        <p:tgtEl>
                                          <p:spTgt spid="93"/>
                                        </p:tgtEl>
                                      </p:cBhvr>
                                    </p:animEffect>
                                  </p:childTnLst>
                                </p:cTn>
                              </p:par>
                            </p:childTnLst>
                          </p:cTn>
                        </p:par>
                        <p:par>
                          <p:cTn id="192" fill="hold">
                            <p:stCondLst>
                              <p:cond delay="500"/>
                            </p:stCondLst>
                            <p:childTnLst>
                              <p:par>
                                <p:cTn id="193" presetID="3" presetClass="entr" presetSubtype="10" fill="hold" grpId="0" nodeType="afterEffect">
                                  <p:stCondLst>
                                    <p:cond delay="0"/>
                                  </p:stCondLst>
                                  <p:childTnLst>
                                    <p:set>
                                      <p:cBhvr>
                                        <p:cTn id="194" dur="1" fill="hold">
                                          <p:stCondLst>
                                            <p:cond delay="0"/>
                                          </p:stCondLst>
                                        </p:cTn>
                                        <p:tgtEl>
                                          <p:spTgt spid="101"/>
                                        </p:tgtEl>
                                        <p:attrNameLst>
                                          <p:attrName>style.visibility</p:attrName>
                                        </p:attrNameLst>
                                      </p:cBhvr>
                                      <p:to>
                                        <p:strVal val="visible"/>
                                      </p:to>
                                    </p:set>
                                    <p:animEffect transition="in" filter="blinds(horizontal)">
                                      <p:cBhvr>
                                        <p:cTn id="195" dur="500"/>
                                        <p:tgtEl>
                                          <p:spTgt spid="101"/>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98"/>
                                        </p:tgtEl>
                                        <p:attrNameLst>
                                          <p:attrName>style.visibility</p:attrName>
                                        </p:attrNameLst>
                                      </p:cBhvr>
                                      <p:to>
                                        <p:strVal val="visible"/>
                                      </p:to>
                                    </p:set>
                                    <p:animEffect transition="in" filter="blinds(horizontal)">
                                      <p:cBhvr>
                                        <p:cTn id="200" dur="500"/>
                                        <p:tgtEl>
                                          <p:spTgt spid="98"/>
                                        </p:tgtEl>
                                      </p:cBhvr>
                                    </p:animEffect>
                                  </p:childTnLst>
                                </p:cTn>
                              </p:par>
                              <p:par>
                                <p:cTn id="201" presetID="3" presetClass="entr" presetSubtype="1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blinds(horizontal)">
                                      <p:cBhvr>
                                        <p:cTn id="203" dur="500"/>
                                        <p:tgtEl>
                                          <p:spTgt spid="69"/>
                                        </p:tgtEl>
                                      </p:cBhvr>
                                    </p:animEffect>
                                  </p:childTnLst>
                                </p:cTn>
                              </p:par>
                              <p:par>
                                <p:cTn id="204" presetID="3" presetClass="entr" presetSubtype="10" fill="hold" grpId="0" nodeType="withEffect">
                                  <p:stCondLst>
                                    <p:cond delay="0"/>
                                  </p:stCondLst>
                                  <p:childTnLst>
                                    <p:set>
                                      <p:cBhvr>
                                        <p:cTn id="205" dur="1" fill="hold">
                                          <p:stCondLst>
                                            <p:cond delay="0"/>
                                          </p:stCondLst>
                                        </p:cTn>
                                        <p:tgtEl>
                                          <p:spTgt spid="99"/>
                                        </p:tgtEl>
                                        <p:attrNameLst>
                                          <p:attrName>style.visibility</p:attrName>
                                        </p:attrNameLst>
                                      </p:cBhvr>
                                      <p:to>
                                        <p:strVal val="visible"/>
                                      </p:to>
                                    </p:set>
                                    <p:animEffect transition="in" filter="blinds(horizontal)">
                                      <p:cBhvr>
                                        <p:cTn id="206" dur="500"/>
                                        <p:tgtEl>
                                          <p:spTgt spid="99"/>
                                        </p:tgtEl>
                                      </p:cBhvr>
                                    </p:animEffect>
                                  </p:childTnLst>
                                </p:cTn>
                              </p:par>
                              <p:par>
                                <p:cTn id="207" presetID="3" presetClass="entr" presetSubtype="10" fill="hold" grpId="0" nodeType="withEffect">
                                  <p:stCondLst>
                                    <p:cond delay="0"/>
                                  </p:stCondLst>
                                  <p:childTnLst>
                                    <p:set>
                                      <p:cBhvr>
                                        <p:cTn id="208" dur="1" fill="hold">
                                          <p:stCondLst>
                                            <p:cond delay="0"/>
                                          </p:stCondLst>
                                        </p:cTn>
                                        <p:tgtEl>
                                          <p:spTgt spid="100"/>
                                        </p:tgtEl>
                                        <p:attrNameLst>
                                          <p:attrName>style.visibility</p:attrName>
                                        </p:attrNameLst>
                                      </p:cBhvr>
                                      <p:to>
                                        <p:strVal val="visible"/>
                                      </p:to>
                                    </p:set>
                                    <p:animEffect transition="in" filter="blinds(horizontal)">
                                      <p:cBhvr>
                                        <p:cTn id="209" dur="500"/>
                                        <p:tgtEl>
                                          <p:spTgt spid="100"/>
                                        </p:tgtEl>
                                      </p:cBhvr>
                                    </p:animEffect>
                                  </p:childTnLst>
                                </p:cTn>
                              </p:par>
                            </p:childTnLst>
                          </p:cTn>
                        </p:par>
                        <p:par>
                          <p:cTn id="210" fill="hold">
                            <p:stCondLst>
                              <p:cond delay="500"/>
                            </p:stCondLst>
                            <p:childTnLst>
                              <p:par>
                                <p:cTn id="211" presetID="3" presetClass="entr" presetSubtype="10" fill="hold" grpId="0" nodeType="afterEffect">
                                  <p:stCondLst>
                                    <p:cond delay="0"/>
                                  </p:stCondLst>
                                  <p:childTnLst>
                                    <p:set>
                                      <p:cBhvr>
                                        <p:cTn id="212" dur="1" fill="hold">
                                          <p:stCondLst>
                                            <p:cond delay="0"/>
                                          </p:stCondLst>
                                        </p:cTn>
                                        <p:tgtEl>
                                          <p:spTgt spid="103"/>
                                        </p:tgtEl>
                                        <p:attrNameLst>
                                          <p:attrName>style.visibility</p:attrName>
                                        </p:attrNameLst>
                                      </p:cBhvr>
                                      <p:to>
                                        <p:strVal val="visible"/>
                                      </p:to>
                                    </p:set>
                                    <p:animEffect transition="in" filter="blinds(horizontal)">
                                      <p:cBhvr>
                                        <p:cTn id="21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animBg="1"/>
      <p:bldP spid="17" grpId="0" animBg="1"/>
      <p:bldP spid="18" grpId="0" animBg="1"/>
      <p:bldP spid="21" grpId="0" animBg="1"/>
      <p:bldP spid="26" grpId="0" animBg="1"/>
      <p:bldP spid="48" grpId="0" animBg="1"/>
      <p:bldP spid="37" grpId="0" animBg="1"/>
      <p:bldP spid="38" grpId="0" animBg="1"/>
      <p:bldP spid="39" grpId="0" animBg="1"/>
      <p:bldP spid="40" grpId="0"/>
      <p:bldP spid="41" grpId="0"/>
      <p:bldP spid="42" grpId="0"/>
      <p:bldP spid="44" grpId="0" animBg="1"/>
      <p:bldP spid="45" grpId="0" animBg="1"/>
      <p:bldP spid="46" grpId="0"/>
      <p:bldP spid="51" grpId="0" animBg="1"/>
      <p:bldP spid="53" grpId="0" animBg="1"/>
      <p:bldP spid="57" grpId="0" animBg="1"/>
      <p:bldP spid="58" grpId="0" animBg="1"/>
      <p:bldP spid="59" grpId="0" animBg="1"/>
      <p:bldP spid="65" grpId="0" animBg="1"/>
      <p:bldP spid="66" grpId="0" animBg="1"/>
      <p:bldP spid="67" grpId="0" animBg="1"/>
      <p:bldP spid="69" grpId="0" animBg="1"/>
      <p:bldP spid="70" grpId="0" animBg="1"/>
      <p:bldP spid="71" grpId="0" animBg="1"/>
      <p:bldP spid="72" grpId="0" animBg="1"/>
      <p:bldP spid="73" grpId="0" animBg="1"/>
      <p:bldP spid="77" grpId="0" animBg="1"/>
      <p:bldP spid="78" grpId="0" animBg="1"/>
      <p:bldP spid="83" grpId="0"/>
      <p:bldP spid="84" grpId="0"/>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there are issues…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41</a:t>
            </a:fld>
            <a:endParaRPr lang="fr-FR" dirty="0"/>
          </a:p>
        </p:txBody>
      </p:sp>
      <p:sp>
        <p:nvSpPr>
          <p:cNvPr id="6" name="Line 4"/>
          <p:cNvSpPr>
            <a:spLocks noChangeShapeType="1"/>
          </p:cNvSpPr>
          <p:nvPr/>
        </p:nvSpPr>
        <p:spPr bwMode="auto">
          <a:xfrm>
            <a:off x="2514600" y="2514600"/>
            <a:ext cx="38100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514600" y="3352800"/>
            <a:ext cx="38100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514600" y="3657600"/>
            <a:ext cx="38100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514600" y="3962400"/>
            <a:ext cx="38100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514600" y="4267200"/>
            <a:ext cx="38100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1752601" y="2286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sp>
        <p:nvSpPr>
          <p:cNvPr id="12" name="Text Box 10"/>
          <p:cNvSpPr txBox="1">
            <a:spLocks noChangeArrowheads="1"/>
          </p:cNvSpPr>
          <p:nvPr/>
        </p:nvSpPr>
        <p:spPr bwMode="auto">
          <a:xfrm>
            <a:off x="2057400" y="30480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2057401" y="3429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2057401" y="3810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2057401" y="4114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505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4038600" y="3352800"/>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4038600" y="3352800"/>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21" name="Line 19"/>
          <p:cNvSpPr>
            <a:spLocks noChangeShapeType="1"/>
          </p:cNvSpPr>
          <p:nvPr/>
        </p:nvSpPr>
        <p:spPr bwMode="auto">
          <a:xfrm>
            <a:off x="51816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6" name="Line 24"/>
          <p:cNvSpPr>
            <a:spLocks noChangeShapeType="1"/>
          </p:cNvSpPr>
          <p:nvPr/>
        </p:nvSpPr>
        <p:spPr bwMode="auto">
          <a:xfrm flipV="1">
            <a:off x="51816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819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36" name="TextBox 35"/>
          <p:cNvSpPr txBox="1"/>
          <p:nvPr/>
        </p:nvSpPr>
        <p:spPr>
          <a:xfrm>
            <a:off x="3200400" y="990601"/>
            <a:ext cx="6954148" cy="1615827"/>
          </a:xfrm>
          <a:prstGeom prst="rect">
            <a:avLst/>
          </a:prstGeom>
          <a:noFill/>
        </p:spPr>
        <p:txBody>
          <a:bodyPr wrap="none" rtlCol="0">
            <a:spAutoFit/>
          </a:bodyPr>
          <a:lstStyle/>
          <a:p>
            <a:r>
              <a:rPr lang="en-US" b="1" i="1" dirty="0"/>
              <a:t>Only r1, r2 and r3 can distinguish ex1 from ex2</a:t>
            </a:r>
          </a:p>
          <a:p>
            <a:r>
              <a:rPr lang="en-US" b="1" i="1" dirty="0"/>
              <a:t>r4 and r5 receive (</a:t>
            </a:r>
            <a:r>
              <a:rPr lang="en-US" b="1" i="1" dirty="0" err="1"/>
              <a:t>order#,req</a:t>
            </a:r>
            <a:r>
              <a:rPr lang="en-US" b="1" i="1" dirty="0"/>
              <a:t>) in both ex1 and ex2</a:t>
            </a:r>
          </a:p>
          <a:p>
            <a:r>
              <a:rPr lang="en-US" b="1" i="1" dirty="0"/>
              <a:t>r6 and r7 receive </a:t>
            </a:r>
            <a:r>
              <a:rPr lang="en-US" b="1" i="1" dirty="0">
                <a:solidFill>
                  <a:srgbClr val="1E00D2"/>
                </a:solidFill>
              </a:rPr>
              <a:t>(order#,req2)</a:t>
            </a:r>
            <a:r>
              <a:rPr lang="en-US" b="1" i="1" dirty="0"/>
              <a:t> in both ex1 and ex2</a:t>
            </a:r>
          </a:p>
          <a:p>
            <a:endParaRPr lang="en-US" b="1" i="1" dirty="0"/>
          </a:p>
          <a:p>
            <a:endParaRPr lang="en-US" dirty="0"/>
          </a:p>
        </p:txBody>
      </p:sp>
      <p:sp>
        <p:nvSpPr>
          <p:cNvPr id="37" name="Line 6"/>
          <p:cNvSpPr>
            <a:spLocks noChangeShapeType="1"/>
          </p:cNvSpPr>
          <p:nvPr/>
        </p:nvSpPr>
        <p:spPr bwMode="auto">
          <a:xfrm>
            <a:off x="2514600" y="4572000"/>
            <a:ext cx="3810000" cy="0"/>
          </a:xfrm>
          <a:prstGeom prst="line">
            <a:avLst/>
          </a:prstGeom>
          <a:noFill/>
          <a:ln w="9525">
            <a:solidFill>
              <a:schemeClr val="tx1"/>
            </a:solidFill>
            <a:round/>
            <a:headEnd/>
            <a:tailEnd/>
          </a:ln>
          <a:effectLst/>
        </p:spPr>
        <p:txBody>
          <a:bodyPr/>
          <a:lstStyle/>
          <a:p>
            <a:endParaRPr lang="en-US"/>
          </a:p>
        </p:txBody>
      </p:sp>
      <p:sp>
        <p:nvSpPr>
          <p:cNvPr id="38" name="Line 7"/>
          <p:cNvSpPr>
            <a:spLocks noChangeShapeType="1"/>
          </p:cNvSpPr>
          <p:nvPr/>
        </p:nvSpPr>
        <p:spPr bwMode="auto">
          <a:xfrm>
            <a:off x="2514600" y="4876800"/>
            <a:ext cx="3810000" cy="0"/>
          </a:xfrm>
          <a:prstGeom prst="line">
            <a:avLst/>
          </a:prstGeom>
          <a:noFill/>
          <a:ln w="9525">
            <a:solidFill>
              <a:schemeClr val="tx1"/>
            </a:solidFill>
            <a:round/>
            <a:headEnd/>
            <a:tailEnd/>
          </a:ln>
          <a:effectLst/>
        </p:spPr>
        <p:txBody>
          <a:bodyPr/>
          <a:lstStyle/>
          <a:p>
            <a:endParaRPr lang="en-US"/>
          </a:p>
        </p:txBody>
      </p:sp>
      <p:sp>
        <p:nvSpPr>
          <p:cNvPr id="39" name="Line 8"/>
          <p:cNvSpPr>
            <a:spLocks noChangeShapeType="1"/>
          </p:cNvSpPr>
          <p:nvPr/>
        </p:nvSpPr>
        <p:spPr bwMode="auto">
          <a:xfrm>
            <a:off x="2514600" y="5181600"/>
            <a:ext cx="3810000" cy="0"/>
          </a:xfrm>
          <a:prstGeom prst="line">
            <a:avLst/>
          </a:prstGeom>
          <a:noFill/>
          <a:ln w="9525">
            <a:solidFill>
              <a:schemeClr val="tx1"/>
            </a:solidFill>
            <a:round/>
            <a:headEnd/>
            <a:tailEnd/>
          </a:ln>
          <a:effectLst/>
        </p:spPr>
        <p:txBody>
          <a:bodyPr/>
          <a:lstStyle/>
          <a:p>
            <a:endParaRPr lang="en-US"/>
          </a:p>
        </p:txBody>
      </p:sp>
      <p:sp>
        <p:nvSpPr>
          <p:cNvPr id="40" name="Text Box 11"/>
          <p:cNvSpPr txBox="1">
            <a:spLocks noChangeArrowheads="1"/>
          </p:cNvSpPr>
          <p:nvPr/>
        </p:nvSpPr>
        <p:spPr bwMode="auto">
          <a:xfrm>
            <a:off x="2041553" y="4343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r5 </a:t>
            </a:r>
          </a:p>
        </p:txBody>
      </p:sp>
      <p:sp>
        <p:nvSpPr>
          <p:cNvPr id="41" name="Text Box 12"/>
          <p:cNvSpPr txBox="1">
            <a:spLocks noChangeArrowheads="1"/>
          </p:cNvSpPr>
          <p:nvPr/>
        </p:nvSpPr>
        <p:spPr bwMode="auto">
          <a:xfrm>
            <a:off x="2041553" y="4724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r6 </a:t>
            </a:r>
          </a:p>
        </p:txBody>
      </p:sp>
      <p:sp>
        <p:nvSpPr>
          <p:cNvPr id="42" name="Text Box 13"/>
          <p:cNvSpPr txBox="1">
            <a:spLocks noChangeArrowheads="1"/>
          </p:cNvSpPr>
          <p:nvPr/>
        </p:nvSpPr>
        <p:spPr bwMode="auto">
          <a:xfrm>
            <a:off x="2041553" y="50292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r7 </a:t>
            </a:r>
          </a:p>
        </p:txBody>
      </p:sp>
      <p:sp>
        <p:nvSpPr>
          <p:cNvPr id="44" name="Line 4"/>
          <p:cNvSpPr>
            <a:spLocks noChangeShapeType="1"/>
          </p:cNvSpPr>
          <p:nvPr/>
        </p:nvSpPr>
        <p:spPr bwMode="auto">
          <a:xfrm>
            <a:off x="2438400" y="5943600"/>
            <a:ext cx="3810000" cy="0"/>
          </a:xfrm>
          <a:prstGeom prst="line">
            <a:avLst/>
          </a:prstGeom>
          <a:noFill/>
          <a:ln w="9525">
            <a:solidFill>
              <a:schemeClr val="tx1"/>
            </a:solidFill>
            <a:round/>
            <a:headEnd/>
            <a:tailEnd/>
          </a:ln>
          <a:effectLst/>
        </p:spPr>
        <p:txBody>
          <a:bodyPr/>
          <a:lstStyle/>
          <a:p>
            <a:endParaRPr lang="en-US"/>
          </a:p>
        </p:txBody>
      </p:sp>
      <p:sp>
        <p:nvSpPr>
          <p:cNvPr id="45" name="Text Box 46"/>
          <p:cNvSpPr txBox="1">
            <a:spLocks noChangeArrowheads="1"/>
          </p:cNvSpPr>
          <p:nvPr/>
        </p:nvSpPr>
        <p:spPr bwMode="auto">
          <a:xfrm>
            <a:off x="2679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sp>
        <p:nvSpPr>
          <p:cNvPr id="46" name="Text Box 9"/>
          <p:cNvSpPr txBox="1">
            <a:spLocks noChangeArrowheads="1"/>
          </p:cNvSpPr>
          <p:nvPr/>
        </p:nvSpPr>
        <p:spPr bwMode="auto">
          <a:xfrm>
            <a:off x="1752601" y="5715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cxnSp>
        <p:nvCxnSpPr>
          <p:cNvPr id="49" name="Straight Arrow Connector 48"/>
          <p:cNvCxnSpPr/>
          <p:nvPr/>
        </p:nvCxnSpPr>
        <p:spPr bwMode="auto">
          <a:xfrm rot="5400000" flipH="1" flipV="1">
            <a:off x="2171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sp>
        <p:nvSpPr>
          <p:cNvPr id="51" name="Line 4"/>
          <p:cNvSpPr>
            <a:spLocks noChangeShapeType="1"/>
          </p:cNvSpPr>
          <p:nvPr/>
        </p:nvSpPr>
        <p:spPr bwMode="auto">
          <a:xfrm>
            <a:off x="6705600" y="2514600"/>
            <a:ext cx="3810000" cy="0"/>
          </a:xfrm>
          <a:prstGeom prst="line">
            <a:avLst/>
          </a:prstGeom>
          <a:noFill/>
          <a:ln w="9525">
            <a:solidFill>
              <a:schemeClr val="tx1"/>
            </a:solidFill>
            <a:round/>
            <a:headEnd/>
            <a:tailEnd/>
          </a:ln>
          <a:effectLst/>
        </p:spPr>
        <p:txBody>
          <a:bodyPr/>
          <a:lstStyle/>
          <a:p>
            <a:endParaRPr lang="en-US"/>
          </a:p>
        </p:txBody>
      </p:sp>
      <p:sp>
        <p:nvSpPr>
          <p:cNvPr id="53" name="Line 5"/>
          <p:cNvSpPr>
            <a:spLocks noChangeShapeType="1"/>
          </p:cNvSpPr>
          <p:nvPr/>
        </p:nvSpPr>
        <p:spPr bwMode="auto">
          <a:xfrm>
            <a:off x="6705600" y="3352800"/>
            <a:ext cx="3810000" cy="0"/>
          </a:xfrm>
          <a:prstGeom prst="line">
            <a:avLst/>
          </a:prstGeom>
          <a:noFill/>
          <a:ln w="9525">
            <a:solidFill>
              <a:schemeClr val="tx1"/>
            </a:solidFill>
            <a:round/>
            <a:headEnd/>
            <a:tailEnd/>
          </a:ln>
          <a:effectLst/>
        </p:spPr>
        <p:txBody>
          <a:bodyPr/>
          <a:lstStyle/>
          <a:p>
            <a:endParaRPr lang="en-US"/>
          </a:p>
        </p:txBody>
      </p:sp>
      <p:sp>
        <p:nvSpPr>
          <p:cNvPr id="57" name="Line 6"/>
          <p:cNvSpPr>
            <a:spLocks noChangeShapeType="1"/>
          </p:cNvSpPr>
          <p:nvPr/>
        </p:nvSpPr>
        <p:spPr bwMode="auto">
          <a:xfrm>
            <a:off x="6705600" y="3657600"/>
            <a:ext cx="3810000" cy="0"/>
          </a:xfrm>
          <a:prstGeom prst="line">
            <a:avLst/>
          </a:prstGeom>
          <a:noFill/>
          <a:ln w="9525">
            <a:solidFill>
              <a:schemeClr val="tx1"/>
            </a:solidFill>
            <a:round/>
            <a:headEnd/>
            <a:tailEnd/>
          </a:ln>
          <a:effectLst/>
        </p:spPr>
        <p:txBody>
          <a:bodyPr/>
          <a:lstStyle/>
          <a:p>
            <a:endParaRPr lang="en-US"/>
          </a:p>
        </p:txBody>
      </p:sp>
      <p:sp>
        <p:nvSpPr>
          <p:cNvPr id="58" name="Line 7"/>
          <p:cNvSpPr>
            <a:spLocks noChangeShapeType="1"/>
          </p:cNvSpPr>
          <p:nvPr/>
        </p:nvSpPr>
        <p:spPr bwMode="auto">
          <a:xfrm>
            <a:off x="6705600" y="3962400"/>
            <a:ext cx="3810000" cy="0"/>
          </a:xfrm>
          <a:prstGeom prst="line">
            <a:avLst/>
          </a:prstGeom>
          <a:noFill/>
          <a:ln w="9525">
            <a:solidFill>
              <a:schemeClr val="tx1"/>
            </a:solidFill>
            <a:round/>
            <a:headEnd/>
            <a:tailEnd/>
          </a:ln>
          <a:effectLst/>
        </p:spPr>
        <p:txBody>
          <a:bodyPr/>
          <a:lstStyle/>
          <a:p>
            <a:endParaRPr lang="en-US"/>
          </a:p>
        </p:txBody>
      </p:sp>
      <p:sp>
        <p:nvSpPr>
          <p:cNvPr id="59" name="Line 8"/>
          <p:cNvSpPr>
            <a:spLocks noChangeShapeType="1"/>
          </p:cNvSpPr>
          <p:nvPr/>
        </p:nvSpPr>
        <p:spPr bwMode="auto">
          <a:xfrm>
            <a:off x="6705600" y="4267200"/>
            <a:ext cx="3810000" cy="0"/>
          </a:xfrm>
          <a:prstGeom prst="line">
            <a:avLst/>
          </a:prstGeom>
          <a:noFill/>
          <a:ln w="9525">
            <a:solidFill>
              <a:schemeClr val="tx1"/>
            </a:solidFill>
            <a:round/>
            <a:headEnd/>
            <a:tailEnd/>
          </a:ln>
          <a:effectLst/>
        </p:spPr>
        <p:txBody>
          <a:bodyPr/>
          <a:lstStyle/>
          <a:p>
            <a:endParaRPr lang="en-US"/>
          </a:p>
        </p:txBody>
      </p:sp>
      <p:sp>
        <p:nvSpPr>
          <p:cNvPr id="65" name="Line 14"/>
          <p:cNvSpPr>
            <a:spLocks noChangeShapeType="1"/>
          </p:cNvSpPr>
          <p:nvPr/>
        </p:nvSpPr>
        <p:spPr bwMode="auto">
          <a:xfrm>
            <a:off x="7696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66" name="Line 15"/>
          <p:cNvSpPr>
            <a:spLocks noChangeShapeType="1"/>
          </p:cNvSpPr>
          <p:nvPr/>
        </p:nvSpPr>
        <p:spPr bwMode="auto">
          <a:xfrm>
            <a:off x="8229600" y="3352800"/>
            <a:ext cx="1143000" cy="304800"/>
          </a:xfrm>
          <a:prstGeom prst="line">
            <a:avLst/>
          </a:prstGeom>
          <a:noFill/>
          <a:ln w="9525">
            <a:solidFill>
              <a:srgbClr val="1E00D2"/>
            </a:solidFill>
            <a:round/>
            <a:headEnd/>
            <a:tailEnd type="triangle" w="med" len="med"/>
          </a:ln>
          <a:effectLst/>
        </p:spPr>
        <p:txBody>
          <a:bodyPr/>
          <a:lstStyle/>
          <a:p>
            <a:endParaRPr lang="en-US"/>
          </a:p>
        </p:txBody>
      </p:sp>
      <p:sp>
        <p:nvSpPr>
          <p:cNvPr id="67" name="Line 16"/>
          <p:cNvSpPr>
            <a:spLocks noChangeShapeType="1"/>
          </p:cNvSpPr>
          <p:nvPr/>
        </p:nvSpPr>
        <p:spPr bwMode="auto">
          <a:xfrm>
            <a:off x="8229600" y="3352800"/>
            <a:ext cx="1143000" cy="609600"/>
          </a:xfrm>
          <a:prstGeom prst="line">
            <a:avLst/>
          </a:prstGeom>
          <a:noFill/>
          <a:ln w="9525">
            <a:solidFill>
              <a:srgbClr val="1E00D2"/>
            </a:solidFill>
            <a:round/>
            <a:headEnd/>
            <a:tailEnd type="triangle" w="med" len="med"/>
          </a:ln>
          <a:effectLst/>
        </p:spPr>
        <p:txBody>
          <a:bodyPr/>
          <a:lstStyle/>
          <a:p>
            <a:endParaRPr lang="en-US"/>
          </a:p>
        </p:txBody>
      </p:sp>
      <p:sp>
        <p:nvSpPr>
          <p:cNvPr id="69" name="Line 24"/>
          <p:cNvSpPr>
            <a:spLocks noChangeShapeType="1"/>
          </p:cNvSpPr>
          <p:nvPr/>
        </p:nvSpPr>
        <p:spPr bwMode="auto">
          <a:xfrm flipV="1">
            <a:off x="9372600" y="36576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70" name="Text Box 46"/>
          <p:cNvSpPr txBox="1">
            <a:spLocks noChangeArrowheads="1"/>
          </p:cNvSpPr>
          <p:nvPr/>
        </p:nvSpPr>
        <p:spPr bwMode="auto">
          <a:xfrm>
            <a:off x="7010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71" name="Line 6"/>
          <p:cNvSpPr>
            <a:spLocks noChangeShapeType="1"/>
          </p:cNvSpPr>
          <p:nvPr/>
        </p:nvSpPr>
        <p:spPr bwMode="auto">
          <a:xfrm>
            <a:off x="6705600" y="4572000"/>
            <a:ext cx="3810000" cy="0"/>
          </a:xfrm>
          <a:prstGeom prst="line">
            <a:avLst/>
          </a:prstGeom>
          <a:noFill/>
          <a:ln w="9525">
            <a:solidFill>
              <a:schemeClr val="tx1"/>
            </a:solidFill>
            <a:round/>
            <a:headEnd/>
            <a:tailEnd/>
          </a:ln>
          <a:effectLst/>
        </p:spPr>
        <p:txBody>
          <a:bodyPr/>
          <a:lstStyle/>
          <a:p>
            <a:endParaRPr lang="en-US"/>
          </a:p>
        </p:txBody>
      </p:sp>
      <p:sp>
        <p:nvSpPr>
          <p:cNvPr id="72" name="Line 7"/>
          <p:cNvSpPr>
            <a:spLocks noChangeShapeType="1"/>
          </p:cNvSpPr>
          <p:nvPr/>
        </p:nvSpPr>
        <p:spPr bwMode="auto">
          <a:xfrm>
            <a:off x="6705600" y="4876800"/>
            <a:ext cx="3810000" cy="0"/>
          </a:xfrm>
          <a:prstGeom prst="line">
            <a:avLst/>
          </a:prstGeom>
          <a:noFill/>
          <a:ln w="9525">
            <a:solidFill>
              <a:schemeClr val="tx1"/>
            </a:solidFill>
            <a:round/>
            <a:headEnd/>
            <a:tailEnd/>
          </a:ln>
          <a:effectLst/>
        </p:spPr>
        <p:txBody>
          <a:bodyPr/>
          <a:lstStyle/>
          <a:p>
            <a:endParaRPr lang="en-US"/>
          </a:p>
        </p:txBody>
      </p:sp>
      <p:sp>
        <p:nvSpPr>
          <p:cNvPr id="73" name="Line 8"/>
          <p:cNvSpPr>
            <a:spLocks noChangeShapeType="1"/>
          </p:cNvSpPr>
          <p:nvPr/>
        </p:nvSpPr>
        <p:spPr bwMode="auto">
          <a:xfrm>
            <a:off x="6705600" y="5181600"/>
            <a:ext cx="3810000" cy="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6629400" y="5943600"/>
            <a:ext cx="3810000" cy="0"/>
          </a:xfrm>
          <a:prstGeom prst="line">
            <a:avLst/>
          </a:prstGeom>
          <a:noFill/>
          <a:ln w="9525">
            <a:solidFill>
              <a:schemeClr val="tx1"/>
            </a:solidFill>
            <a:round/>
            <a:headEnd/>
            <a:tailEnd/>
          </a:ln>
          <a:effectLst/>
        </p:spPr>
        <p:txBody>
          <a:bodyPr/>
          <a:lstStyle/>
          <a:p>
            <a:endParaRPr lang="en-US"/>
          </a:p>
        </p:txBody>
      </p:sp>
      <p:sp>
        <p:nvSpPr>
          <p:cNvPr id="78" name="Text Box 46"/>
          <p:cNvSpPr txBox="1">
            <a:spLocks noChangeArrowheads="1"/>
          </p:cNvSpPr>
          <p:nvPr/>
        </p:nvSpPr>
        <p:spPr bwMode="auto">
          <a:xfrm>
            <a:off x="6870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cxnSp>
        <p:nvCxnSpPr>
          <p:cNvPr id="80" name="Straight Arrow Connector 79"/>
          <p:cNvCxnSpPr/>
          <p:nvPr/>
        </p:nvCxnSpPr>
        <p:spPr bwMode="auto">
          <a:xfrm rot="5400000" flipH="1" flipV="1">
            <a:off x="6362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cxnSp>
        <p:nvCxnSpPr>
          <p:cNvPr id="82" name="Straight Connector 81"/>
          <p:cNvCxnSpPr/>
          <p:nvPr/>
        </p:nvCxnSpPr>
        <p:spPr bwMode="auto">
          <a:xfrm rot="5400000">
            <a:off x="4267200" y="4267200"/>
            <a:ext cx="4419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3" name="TextBox 82"/>
          <p:cNvSpPr txBox="1"/>
          <p:nvPr/>
        </p:nvSpPr>
        <p:spPr>
          <a:xfrm>
            <a:off x="3962401" y="1752600"/>
            <a:ext cx="639919" cy="397032"/>
          </a:xfrm>
          <a:prstGeom prst="rect">
            <a:avLst/>
          </a:prstGeom>
          <a:noFill/>
        </p:spPr>
        <p:txBody>
          <a:bodyPr wrap="none" rtlCol="0">
            <a:spAutoFit/>
          </a:bodyPr>
          <a:lstStyle/>
          <a:p>
            <a:r>
              <a:rPr lang="en-US" dirty="0"/>
              <a:t>ex1</a:t>
            </a:r>
          </a:p>
        </p:txBody>
      </p:sp>
      <p:sp>
        <p:nvSpPr>
          <p:cNvPr id="84" name="TextBox 83"/>
          <p:cNvSpPr txBox="1"/>
          <p:nvPr/>
        </p:nvSpPr>
        <p:spPr>
          <a:xfrm>
            <a:off x="8001001" y="1752600"/>
            <a:ext cx="639919" cy="397032"/>
          </a:xfrm>
          <a:prstGeom prst="rect">
            <a:avLst/>
          </a:prstGeom>
          <a:noFill/>
        </p:spPr>
        <p:txBody>
          <a:bodyPr wrap="none" rtlCol="0">
            <a:spAutoFit/>
          </a:bodyPr>
          <a:lstStyle/>
          <a:p>
            <a:r>
              <a:rPr lang="en-US" dirty="0"/>
              <a:t>ex2</a:t>
            </a:r>
          </a:p>
        </p:txBody>
      </p:sp>
      <p:pic>
        <p:nvPicPr>
          <p:cNvPr id="87" name="Picture 86" descr="devil.gif"/>
          <p:cNvPicPr>
            <a:picLocks noChangeAspect="1"/>
          </p:cNvPicPr>
          <p:nvPr/>
        </p:nvPicPr>
        <p:blipFill>
          <a:blip r:embed="rId2"/>
          <a:stretch>
            <a:fillRect/>
          </a:stretch>
        </p:blipFill>
        <p:spPr>
          <a:xfrm>
            <a:off x="1524001" y="2895601"/>
            <a:ext cx="644909" cy="609599"/>
          </a:xfrm>
          <a:prstGeom prst="rect">
            <a:avLst/>
          </a:prstGeom>
        </p:spPr>
      </p:pic>
      <p:sp>
        <p:nvSpPr>
          <p:cNvPr id="88" name="Line 15"/>
          <p:cNvSpPr>
            <a:spLocks noChangeShapeType="1"/>
          </p:cNvSpPr>
          <p:nvPr/>
        </p:nvSpPr>
        <p:spPr bwMode="auto">
          <a:xfrm>
            <a:off x="4038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89" name="Line 15"/>
          <p:cNvSpPr>
            <a:spLocks noChangeShapeType="1"/>
          </p:cNvSpPr>
          <p:nvPr/>
        </p:nvSpPr>
        <p:spPr bwMode="auto">
          <a:xfrm>
            <a:off x="4038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0" name="Line 15"/>
          <p:cNvSpPr>
            <a:spLocks noChangeShapeType="1"/>
          </p:cNvSpPr>
          <p:nvPr/>
        </p:nvSpPr>
        <p:spPr bwMode="auto">
          <a:xfrm>
            <a:off x="4038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1" name="Line 15"/>
          <p:cNvSpPr>
            <a:spLocks noChangeShapeType="1"/>
          </p:cNvSpPr>
          <p:nvPr/>
        </p:nvSpPr>
        <p:spPr bwMode="auto">
          <a:xfrm>
            <a:off x="4038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2" name="Line 24"/>
          <p:cNvSpPr>
            <a:spLocks noChangeShapeType="1"/>
          </p:cNvSpPr>
          <p:nvPr/>
        </p:nvSpPr>
        <p:spPr bwMode="auto">
          <a:xfrm flipV="1">
            <a:off x="5181600" y="36576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93" name="Line 24"/>
          <p:cNvSpPr>
            <a:spLocks noChangeShapeType="1"/>
          </p:cNvSpPr>
          <p:nvPr/>
        </p:nvSpPr>
        <p:spPr bwMode="auto">
          <a:xfrm flipV="1">
            <a:off x="5181600" y="36576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94" name="Line 15"/>
          <p:cNvSpPr>
            <a:spLocks noChangeShapeType="1"/>
          </p:cNvSpPr>
          <p:nvPr/>
        </p:nvSpPr>
        <p:spPr bwMode="auto">
          <a:xfrm>
            <a:off x="8229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5" name="Line 15"/>
          <p:cNvSpPr>
            <a:spLocks noChangeShapeType="1"/>
          </p:cNvSpPr>
          <p:nvPr/>
        </p:nvSpPr>
        <p:spPr bwMode="auto">
          <a:xfrm>
            <a:off x="8229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6" name="Line 15"/>
          <p:cNvSpPr>
            <a:spLocks noChangeShapeType="1"/>
          </p:cNvSpPr>
          <p:nvPr/>
        </p:nvSpPr>
        <p:spPr bwMode="auto">
          <a:xfrm>
            <a:off x="8229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97" name="Line 15"/>
          <p:cNvSpPr>
            <a:spLocks noChangeShapeType="1"/>
          </p:cNvSpPr>
          <p:nvPr/>
        </p:nvSpPr>
        <p:spPr bwMode="auto">
          <a:xfrm>
            <a:off x="8229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8" name="Line 15"/>
          <p:cNvSpPr>
            <a:spLocks noChangeShapeType="1"/>
          </p:cNvSpPr>
          <p:nvPr/>
        </p:nvSpPr>
        <p:spPr bwMode="auto">
          <a:xfrm>
            <a:off x="9372600" y="33528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99" name="Line 24"/>
          <p:cNvSpPr>
            <a:spLocks noChangeShapeType="1"/>
          </p:cNvSpPr>
          <p:nvPr/>
        </p:nvSpPr>
        <p:spPr bwMode="auto">
          <a:xfrm flipV="1">
            <a:off x="9372600" y="3657600"/>
            <a:ext cx="990600" cy="1219200"/>
          </a:xfrm>
          <a:prstGeom prst="line">
            <a:avLst/>
          </a:prstGeom>
          <a:noFill/>
          <a:ln w="9525">
            <a:solidFill>
              <a:srgbClr val="1E00D2"/>
            </a:solidFill>
            <a:round/>
            <a:headEnd/>
            <a:tailEnd type="triangle" w="med" len="med"/>
          </a:ln>
          <a:effectLst/>
        </p:spPr>
        <p:txBody>
          <a:bodyPr/>
          <a:lstStyle/>
          <a:p>
            <a:endParaRPr lang="en-US"/>
          </a:p>
        </p:txBody>
      </p:sp>
      <p:sp>
        <p:nvSpPr>
          <p:cNvPr id="100" name="Line 24"/>
          <p:cNvSpPr>
            <a:spLocks noChangeShapeType="1"/>
          </p:cNvSpPr>
          <p:nvPr/>
        </p:nvSpPr>
        <p:spPr bwMode="auto">
          <a:xfrm flipV="1">
            <a:off x="9448800" y="3657600"/>
            <a:ext cx="914400" cy="1524000"/>
          </a:xfrm>
          <a:prstGeom prst="line">
            <a:avLst/>
          </a:prstGeom>
          <a:noFill/>
          <a:ln w="9525">
            <a:solidFill>
              <a:srgbClr val="1E00D2"/>
            </a:solidFill>
            <a:round/>
            <a:headEnd/>
            <a:tailEnd type="triangle" w="med" len="med"/>
          </a:ln>
          <a:effectLst/>
        </p:spPr>
        <p:txBody>
          <a:bodyPr/>
          <a:lstStyle/>
          <a:p>
            <a:endParaRPr lang="en-US"/>
          </a:p>
        </p:txBody>
      </p:sp>
      <p:sp>
        <p:nvSpPr>
          <p:cNvPr id="101" name="Oval 100"/>
          <p:cNvSpPr/>
          <p:nvPr/>
        </p:nvSpPr>
        <p:spPr bwMode="auto">
          <a:xfrm>
            <a:off x="6248400" y="35814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
        <p:nvSpPr>
          <p:cNvPr id="103" name="Oval 102"/>
          <p:cNvSpPr/>
          <p:nvPr/>
        </p:nvSpPr>
        <p:spPr bwMode="auto">
          <a:xfrm>
            <a:off x="10363200" y="3581400"/>
            <a:ext cx="152400" cy="152400"/>
          </a:xfrm>
          <a:prstGeom prst="ellipse">
            <a:avLst/>
          </a:prstGeom>
          <a:solidFill>
            <a:srgbClr val="1E00D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Tree>
    <p:extLst>
      <p:ext uri="{BB962C8B-B14F-4D97-AF65-F5344CB8AC3E}">
        <p14:creationId xmlns:p14="http://schemas.microsoft.com/office/powerpoint/2010/main" val="35651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animEffect transition="in" filter="blinds(horizontal)">
                                      <p:cBhvr>
                                        <p:cTn id="7" dur="500"/>
                                        <p:tgtEl>
                                          <p:spTgt spid="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xEl>
                                              <p:pRg st="2" end="2"/>
                                            </p:txEl>
                                          </p:spTgt>
                                        </p:tgtEl>
                                        <p:attrNameLst>
                                          <p:attrName>style.visibility</p:attrName>
                                        </p:attrNameLst>
                                      </p:cBhvr>
                                      <p:to>
                                        <p:strVal val="visible"/>
                                      </p:to>
                                    </p:set>
                                    <p:animEffect transition="in" filter="blinds(horizontal)">
                                      <p:cBhvr>
                                        <p:cTn id="12"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2 phases</a:t>
            </a:r>
          </a:p>
        </p:txBody>
      </p:sp>
      <p:sp>
        <p:nvSpPr>
          <p:cNvPr id="3" name="Content Placeholder 2"/>
          <p:cNvSpPr>
            <a:spLocks noGrp="1"/>
          </p:cNvSpPr>
          <p:nvPr>
            <p:ph idx="1"/>
          </p:nvPr>
        </p:nvSpPr>
        <p:spPr>
          <a:xfrm>
            <a:off x="366183" y="1152525"/>
            <a:ext cx="8664576" cy="5111750"/>
          </a:xfrm>
        </p:spPr>
        <p:txBody>
          <a:bodyPr/>
          <a:lstStyle/>
          <a:p>
            <a:r>
              <a:rPr lang="en-US" dirty="0"/>
              <a:t>Assume no other message is delivered while r1 is the primary</a:t>
            </a:r>
          </a:p>
          <a:p>
            <a:pPr lvl="1"/>
            <a:r>
              <a:rPr lang="en-US" dirty="0"/>
              <a:t>due to asynchrony</a:t>
            </a:r>
            <a:r>
              <a:rPr lang="en-US" sz="2200" dirty="0"/>
              <a:t> </a:t>
            </a:r>
          </a:p>
          <a:p>
            <a:pPr lvl="1"/>
            <a:endParaRPr lang="en-US" sz="2200" dirty="0"/>
          </a:p>
          <a:p>
            <a:r>
              <a:rPr lang="en-US" dirty="0"/>
              <a:t>When this occurs, PBFT elects a new primary</a:t>
            </a:r>
          </a:p>
          <a:p>
            <a:pPr lvl="1"/>
            <a:r>
              <a:rPr lang="en-US" dirty="0"/>
              <a:t>Say r7 is the new primary</a:t>
            </a:r>
          </a:p>
          <a:p>
            <a:pPr lvl="1">
              <a:buNone/>
            </a:pPr>
            <a:endParaRPr lang="en-US" sz="1600" dirty="0"/>
          </a:p>
          <a:p>
            <a:r>
              <a:rPr lang="en-US" dirty="0"/>
              <a:t>Moreover, in both executions </a:t>
            </a:r>
          </a:p>
          <a:p>
            <a:pPr lvl="1"/>
            <a:r>
              <a:rPr lang="en-US" dirty="0"/>
              <a:t>r1 and r2 become temporarily partitioned from other replicas</a:t>
            </a:r>
          </a:p>
          <a:p>
            <a:pPr lvl="1"/>
            <a:r>
              <a:rPr lang="en-US" dirty="0"/>
              <a:t>r3 is malicious and pretends have not received any message from r1</a:t>
            </a:r>
          </a:p>
          <a:p>
            <a:pPr lvl="1">
              <a:buNone/>
            </a:pPr>
            <a:endParaRPr lang="en-US"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42</a:t>
            </a:fld>
            <a:endParaRPr lang="fr-FR" dirty="0"/>
          </a:p>
        </p:txBody>
      </p:sp>
      <p:pic>
        <p:nvPicPr>
          <p:cNvPr id="6" name="Picture 5" descr="devil.gif"/>
          <p:cNvPicPr>
            <a:picLocks noChangeAspect="1"/>
          </p:cNvPicPr>
          <p:nvPr/>
        </p:nvPicPr>
        <p:blipFill>
          <a:blip r:embed="rId2"/>
          <a:stretch>
            <a:fillRect/>
          </a:stretch>
        </p:blipFill>
        <p:spPr>
          <a:xfrm>
            <a:off x="936173" y="4382279"/>
            <a:ext cx="644909" cy="609599"/>
          </a:xfrm>
          <a:prstGeom prst="rect">
            <a:avLst/>
          </a:prstGeom>
        </p:spPr>
      </p:pic>
    </p:spTree>
    <p:extLst>
      <p:ext uri="{BB962C8B-B14F-4D97-AF65-F5344CB8AC3E}">
        <p14:creationId xmlns:p14="http://schemas.microsoft.com/office/powerpoint/2010/main" val="414801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linds(horizontal)">
                                      <p:cBhvr>
                                        <p:cTn id="23" dur="500"/>
                                        <p:tgtEl>
                                          <p:spTgt spid="3">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2 phases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43</a:t>
            </a:fld>
            <a:endParaRPr lang="fr-FR" dirty="0"/>
          </a:p>
        </p:txBody>
      </p:sp>
      <p:sp>
        <p:nvSpPr>
          <p:cNvPr id="6" name="Line 4"/>
          <p:cNvSpPr>
            <a:spLocks noChangeShapeType="1"/>
          </p:cNvSpPr>
          <p:nvPr/>
        </p:nvSpPr>
        <p:spPr bwMode="auto">
          <a:xfrm>
            <a:off x="2514600" y="2514600"/>
            <a:ext cx="38100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514600" y="3352800"/>
            <a:ext cx="38100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514600" y="3657600"/>
            <a:ext cx="38100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514600" y="3962400"/>
            <a:ext cx="38100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514600" y="4267200"/>
            <a:ext cx="38100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1752601" y="2286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sp>
        <p:nvSpPr>
          <p:cNvPr id="12" name="Text Box 10"/>
          <p:cNvSpPr txBox="1">
            <a:spLocks noChangeArrowheads="1"/>
          </p:cNvSpPr>
          <p:nvPr/>
        </p:nvSpPr>
        <p:spPr bwMode="auto">
          <a:xfrm>
            <a:off x="2057400" y="30480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2057401" y="3429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2057401" y="3810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2057401" y="4114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505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4038600" y="3352800"/>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4038600" y="3352800"/>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21" name="Line 19"/>
          <p:cNvSpPr>
            <a:spLocks noChangeShapeType="1"/>
          </p:cNvSpPr>
          <p:nvPr/>
        </p:nvSpPr>
        <p:spPr bwMode="auto">
          <a:xfrm>
            <a:off x="51816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6" name="Line 24"/>
          <p:cNvSpPr>
            <a:spLocks noChangeShapeType="1"/>
          </p:cNvSpPr>
          <p:nvPr/>
        </p:nvSpPr>
        <p:spPr bwMode="auto">
          <a:xfrm flipV="1">
            <a:off x="51816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819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36" name="TextBox 35"/>
          <p:cNvSpPr txBox="1"/>
          <p:nvPr/>
        </p:nvSpPr>
        <p:spPr>
          <a:xfrm>
            <a:off x="2552806" y="990601"/>
            <a:ext cx="8539517" cy="1006429"/>
          </a:xfrm>
          <a:prstGeom prst="rect">
            <a:avLst/>
          </a:prstGeom>
          <a:noFill/>
        </p:spPr>
        <p:txBody>
          <a:bodyPr wrap="none" rtlCol="0">
            <a:spAutoFit/>
          </a:bodyPr>
          <a:lstStyle/>
          <a:p>
            <a:r>
              <a:rPr lang="en-US" b="1" i="1" dirty="0"/>
              <a:t>r7 asks all replicas: what happened while r1 was the primary? </a:t>
            </a:r>
          </a:p>
          <a:p>
            <a:endParaRPr lang="en-US" b="1" i="1" dirty="0"/>
          </a:p>
          <a:p>
            <a:endParaRPr lang="en-US" dirty="0"/>
          </a:p>
        </p:txBody>
      </p:sp>
      <p:sp>
        <p:nvSpPr>
          <p:cNvPr id="37" name="Line 6"/>
          <p:cNvSpPr>
            <a:spLocks noChangeShapeType="1"/>
          </p:cNvSpPr>
          <p:nvPr/>
        </p:nvSpPr>
        <p:spPr bwMode="auto">
          <a:xfrm>
            <a:off x="2514600" y="4572000"/>
            <a:ext cx="3810000" cy="0"/>
          </a:xfrm>
          <a:prstGeom prst="line">
            <a:avLst/>
          </a:prstGeom>
          <a:noFill/>
          <a:ln w="9525">
            <a:solidFill>
              <a:schemeClr val="tx1"/>
            </a:solidFill>
            <a:round/>
            <a:headEnd/>
            <a:tailEnd/>
          </a:ln>
          <a:effectLst/>
        </p:spPr>
        <p:txBody>
          <a:bodyPr/>
          <a:lstStyle/>
          <a:p>
            <a:endParaRPr lang="en-US"/>
          </a:p>
        </p:txBody>
      </p:sp>
      <p:sp>
        <p:nvSpPr>
          <p:cNvPr id="38" name="Line 7"/>
          <p:cNvSpPr>
            <a:spLocks noChangeShapeType="1"/>
          </p:cNvSpPr>
          <p:nvPr/>
        </p:nvSpPr>
        <p:spPr bwMode="auto">
          <a:xfrm>
            <a:off x="2514600" y="4876800"/>
            <a:ext cx="3810000" cy="0"/>
          </a:xfrm>
          <a:prstGeom prst="line">
            <a:avLst/>
          </a:prstGeom>
          <a:noFill/>
          <a:ln w="9525">
            <a:solidFill>
              <a:schemeClr val="tx1"/>
            </a:solidFill>
            <a:round/>
            <a:headEnd/>
            <a:tailEnd/>
          </a:ln>
          <a:effectLst/>
        </p:spPr>
        <p:txBody>
          <a:bodyPr/>
          <a:lstStyle/>
          <a:p>
            <a:endParaRPr lang="en-US"/>
          </a:p>
        </p:txBody>
      </p:sp>
      <p:sp>
        <p:nvSpPr>
          <p:cNvPr id="39" name="Line 8"/>
          <p:cNvSpPr>
            <a:spLocks noChangeShapeType="1"/>
          </p:cNvSpPr>
          <p:nvPr/>
        </p:nvSpPr>
        <p:spPr bwMode="auto">
          <a:xfrm>
            <a:off x="2514600" y="5181600"/>
            <a:ext cx="3810000" cy="0"/>
          </a:xfrm>
          <a:prstGeom prst="line">
            <a:avLst/>
          </a:prstGeom>
          <a:noFill/>
          <a:ln w="9525">
            <a:solidFill>
              <a:schemeClr val="tx1"/>
            </a:solidFill>
            <a:round/>
            <a:headEnd/>
            <a:tailEnd/>
          </a:ln>
          <a:effectLst/>
        </p:spPr>
        <p:txBody>
          <a:bodyPr/>
          <a:lstStyle/>
          <a:p>
            <a:endParaRPr lang="en-US"/>
          </a:p>
        </p:txBody>
      </p:sp>
      <p:sp>
        <p:nvSpPr>
          <p:cNvPr id="40" name="Text Box 11"/>
          <p:cNvSpPr txBox="1">
            <a:spLocks noChangeArrowheads="1"/>
          </p:cNvSpPr>
          <p:nvPr/>
        </p:nvSpPr>
        <p:spPr bwMode="auto">
          <a:xfrm>
            <a:off x="2041553" y="4343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r5 </a:t>
            </a:r>
          </a:p>
        </p:txBody>
      </p:sp>
      <p:sp>
        <p:nvSpPr>
          <p:cNvPr id="41" name="Text Box 12"/>
          <p:cNvSpPr txBox="1">
            <a:spLocks noChangeArrowheads="1"/>
          </p:cNvSpPr>
          <p:nvPr/>
        </p:nvSpPr>
        <p:spPr bwMode="auto">
          <a:xfrm>
            <a:off x="2041553" y="4724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r6 </a:t>
            </a:r>
          </a:p>
        </p:txBody>
      </p:sp>
      <p:sp>
        <p:nvSpPr>
          <p:cNvPr id="42" name="Text Box 13"/>
          <p:cNvSpPr txBox="1">
            <a:spLocks noChangeArrowheads="1"/>
          </p:cNvSpPr>
          <p:nvPr/>
        </p:nvSpPr>
        <p:spPr bwMode="auto">
          <a:xfrm>
            <a:off x="2041553" y="50292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r7 </a:t>
            </a:r>
          </a:p>
        </p:txBody>
      </p:sp>
      <p:sp>
        <p:nvSpPr>
          <p:cNvPr id="44" name="Line 4"/>
          <p:cNvSpPr>
            <a:spLocks noChangeShapeType="1"/>
          </p:cNvSpPr>
          <p:nvPr/>
        </p:nvSpPr>
        <p:spPr bwMode="auto">
          <a:xfrm>
            <a:off x="2438400" y="5943600"/>
            <a:ext cx="3810000" cy="0"/>
          </a:xfrm>
          <a:prstGeom prst="line">
            <a:avLst/>
          </a:prstGeom>
          <a:noFill/>
          <a:ln w="9525">
            <a:solidFill>
              <a:schemeClr val="tx1"/>
            </a:solidFill>
            <a:round/>
            <a:headEnd/>
            <a:tailEnd/>
          </a:ln>
          <a:effectLst/>
        </p:spPr>
        <p:txBody>
          <a:bodyPr/>
          <a:lstStyle/>
          <a:p>
            <a:endParaRPr lang="en-US"/>
          </a:p>
        </p:txBody>
      </p:sp>
      <p:sp>
        <p:nvSpPr>
          <p:cNvPr id="45" name="Text Box 46"/>
          <p:cNvSpPr txBox="1">
            <a:spLocks noChangeArrowheads="1"/>
          </p:cNvSpPr>
          <p:nvPr/>
        </p:nvSpPr>
        <p:spPr bwMode="auto">
          <a:xfrm>
            <a:off x="2679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sp>
        <p:nvSpPr>
          <p:cNvPr id="46" name="Text Box 9"/>
          <p:cNvSpPr txBox="1">
            <a:spLocks noChangeArrowheads="1"/>
          </p:cNvSpPr>
          <p:nvPr/>
        </p:nvSpPr>
        <p:spPr bwMode="auto">
          <a:xfrm>
            <a:off x="1752601" y="5715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cxnSp>
        <p:nvCxnSpPr>
          <p:cNvPr id="49" name="Straight Arrow Connector 48"/>
          <p:cNvCxnSpPr/>
          <p:nvPr/>
        </p:nvCxnSpPr>
        <p:spPr bwMode="auto">
          <a:xfrm rot="5400000" flipH="1" flipV="1">
            <a:off x="2171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sp>
        <p:nvSpPr>
          <p:cNvPr id="51" name="Line 4"/>
          <p:cNvSpPr>
            <a:spLocks noChangeShapeType="1"/>
          </p:cNvSpPr>
          <p:nvPr/>
        </p:nvSpPr>
        <p:spPr bwMode="auto">
          <a:xfrm>
            <a:off x="6705600" y="2514600"/>
            <a:ext cx="3810000" cy="0"/>
          </a:xfrm>
          <a:prstGeom prst="line">
            <a:avLst/>
          </a:prstGeom>
          <a:noFill/>
          <a:ln w="9525">
            <a:solidFill>
              <a:schemeClr val="tx1"/>
            </a:solidFill>
            <a:round/>
            <a:headEnd/>
            <a:tailEnd/>
          </a:ln>
          <a:effectLst/>
        </p:spPr>
        <p:txBody>
          <a:bodyPr/>
          <a:lstStyle/>
          <a:p>
            <a:endParaRPr lang="en-US"/>
          </a:p>
        </p:txBody>
      </p:sp>
      <p:sp>
        <p:nvSpPr>
          <p:cNvPr id="53" name="Line 5"/>
          <p:cNvSpPr>
            <a:spLocks noChangeShapeType="1"/>
          </p:cNvSpPr>
          <p:nvPr/>
        </p:nvSpPr>
        <p:spPr bwMode="auto">
          <a:xfrm>
            <a:off x="6705600" y="3352800"/>
            <a:ext cx="3810000" cy="0"/>
          </a:xfrm>
          <a:prstGeom prst="line">
            <a:avLst/>
          </a:prstGeom>
          <a:noFill/>
          <a:ln w="9525">
            <a:solidFill>
              <a:schemeClr val="tx1"/>
            </a:solidFill>
            <a:round/>
            <a:headEnd/>
            <a:tailEnd/>
          </a:ln>
          <a:effectLst/>
        </p:spPr>
        <p:txBody>
          <a:bodyPr/>
          <a:lstStyle/>
          <a:p>
            <a:endParaRPr lang="en-US"/>
          </a:p>
        </p:txBody>
      </p:sp>
      <p:sp>
        <p:nvSpPr>
          <p:cNvPr id="57" name="Line 6"/>
          <p:cNvSpPr>
            <a:spLocks noChangeShapeType="1"/>
          </p:cNvSpPr>
          <p:nvPr/>
        </p:nvSpPr>
        <p:spPr bwMode="auto">
          <a:xfrm>
            <a:off x="6705600" y="3657600"/>
            <a:ext cx="3810000" cy="0"/>
          </a:xfrm>
          <a:prstGeom prst="line">
            <a:avLst/>
          </a:prstGeom>
          <a:noFill/>
          <a:ln w="9525">
            <a:solidFill>
              <a:schemeClr val="tx1"/>
            </a:solidFill>
            <a:round/>
            <a:headEnd/>
            <a:tailEnd/>
          </a:ln>
          <a:effectLst/>
        </p:spPr>
        <p:txBody>
          <a:bodyPr/>
          <a:lstStyle/>
          <a:p>
            <a:endParaRPr lang="en-US"/>
          </a:p>
        </p:txBody>
      </p:sp>
      <p:sp>
        <p:nvSpPr>
          <p:cNvPr id="58" name="Line 7"/>
          <p:cNvSpPr>
            <a:spLocks noChangeShapeType="1"/>
          </p:cNvSpPr>
          <p:nvPr/>
        </p:nvSpPr>
        <p:spPr bwMode="auto">
          <a:xfrm>
            <a:off x="6705600" y="3962400"/>
            <a:ext cx="3810000" cy="0"/>
          </a:xfrm>
          <a:prstGeom prst="line">
            <a:avLst/>
          </a:prstGeom>
          <a:noFill/>
          <a:ln w="9525">
            <a:solidFill>
              <a:schemeClr val="tx1"/>
            </a:solidFill>
            <a:round/>
            <a:headEnd/>
            <a:tailEnd/>
          </a:ln>
          <a:effectLst/>
        </p:spPr>
        <p:txBody>
          <a:bodyPr/>
          <a:lstStyle/>
          <a:p>
            <a:endParaRPr lang="en-US"/>
          </a:p>
        </p:txBody>
      </p:sp>
      <p:sp>
        <p:nvSpPr>
          <p:cNvPr id="59" name="Line 8"/>
          <p:cNvSpPr>
            <a:spLocks noChangeShapeType="1"/>
          </p:cNvSpPr>
          <p:nvPr/>
        </p:nvSpPr>
        <p:spPr bwMode="auto">
          <a:xfrm>
            <a:off x="6705600" y="4267200"/>
            <a:ext cx="3810000" cy="0"/>
          </a:xfrm>
          <a:prstGeom prst="line">
            <a:avLst/>
          </a:prstGeom>
          <a:noFill/>
          <a:ln w="9525">
            <a:solidFill>
              <a:schemeClr val="tx1"/>
            </a:solidFill>
            <a:round/>
            <a:headEnd/>
            <a:tailEnd/>
          </a:ln>
          <a:effectLst/>
        </p:spPr>
        <p:txBody>
          <a:bodyPr/>
          <a:lstStyle/>
          <a:p>
            <a:endParaRPr lang="en-US"/>
          </a:p>
        </p:txBody>
      </p:sp>
      <p:sp>
        <p:nvSpPr>
          <p:cNvPr id="65" name="Line 14"/>
          <p:cNvSpPr>
            <a:spLocks noChangeShapeType="1"/>
          </p:cNvSpPr>
          <p:nvPr/>
        </p:nvSpPr>
        <p:spPr bwMode="auto">
          <a:xfrm>
            <a:off x="7696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66" name="Line 15"/>
          <p:cNvSpPr>
            <a:spLocks noChangeShapeType="1"/>
          </p:cNvSpPr>
          <p:nvPr/>
        </p:nvSpPr>
        <p:spPr bwMode="auto">
          <a:xfrm>
            <a:off x="8229600" y="3352800"/>
            <a:ext cx="1143000" cy="304800"/>
          </a:xfrm>
          <a:prstGeom prst="line">
            <a:avLst/>
          </a:prstGeom>
          <a:noFill/>
          <a:ln w="9525">
            <a:solidFill>
              <a:srgbClr val="1E00D2"/>
            </a:solidFill>
            <a:round/>
            <a:headEnd/>
            <a:tailEnd type="triangle" w="med" len="med"/>
          </a:ln>
          <a:effectLst/>
        </p:spPr>
        <p:txBody>
          <a:bodyPr/>
          <a:lstStyle/>
          <a:p>
            <a:endParaRPr lang="en-US"/>
          </a:p>
        </p:txBody>
      </p:sp>
      <p:sp>
        <p:nvSpPr>
          <p:cNvPr id="67" name="Line 16"/>
          <p:cNvSpPr>
            <a:spLocks noChangeShapeType="1"/>
          </p:cNvSpPr>
          <p:nvPr/>
        </p:nvSpPr>
        <p:spPr bwMode="auto">
          <a:xfrm>
            <a:off x="8229600" y="3352800"/>
            <a:ext cx="1143000" cy="609600"/>
          </a:xfrm>
          <a:prstGeom prst="line">
            <a:avLst/>
          </a:prstGeom>
          <a:noFill/>
          <a:ln w="9525">
            <a:solidFill>
              <a:srgbClr val="1E00D2"/>
            </a:solidFill>
            <a:round/>
            <a:headEnd/>
            <a:tailEnd type="triangle" w="med" len="med"/>
          </a:ln>
          <a:effectLst/>
        </p:spPr>
        <p:txBody>
          <a:bodyPr/>
          <a:lstStyle/>
          <a:p>
            <a:endParaRPr lang="en-US"/>
          </a:p>
        </p:txBody>
      </p:sp>
      <p:sp>
        <p:nvSpPr>
          <p:cNvPr id="69" name="Line 24"/>
          <p:cNvSpPr>
            <a:spLocks noChangeShapeType="1"/>
          </p:cNvSpPr>
          <p:nvPr/>
        </p:nvSpPr>
        <p:spPr bwMode="auto">
          <a:xfrm flipV="1">
            <a:off x="9372600" y="36576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70" name="Text Box 46"/>
          <p:cNvSpPr txBox="1">
            <a:spLocks noChangeArrowheads="1"/>
          </p:cNvSpPr>
          <p:nvPr/>
        </p:nvSpPr>
        <p:spPr bwMode="auto">
          <a:xfrm>
            <a:off x="7010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71" name="Line 6"/>
          <p:cNvSpPr>
            <a:spLocks noChangeShapeType="1"/>
          </p:cNvSpPr>
          <p:nvPr/>
        </p:nvSpPr>
        <p:spPr bwMode="auto">
          <a:xfrm>
            <a:off x="6705600" y="4572000"/>
            <a:ext cx="3810000" cy="0"/>
          </a:xfrm>
          <a:prstGeom prst="line">
            <a:avLst/>
          </a:prstGeom>
          <a:noFill/>
          <a:ln w="9525">
            <a:solidFill>
              <a:schemeClr val="tx1"/>
            </a:solidFill>
            <a:round/>
            <a:headEnd/>
            <a:tailEnd/>
          </a:ln>
          <a:effectLst/>
        </p:spPr>
        <p:txBody>
          <a:bodyPr/>
          <a:lstStyle/>
          <a:p>
            <a:endParaRPr lang="en-US"/>
          </a:p>
        </p:txBody>
      </p:sp>
      <p:sp>
        <p:nvSpPr>
          <p:cNvPr id="72" name="Line 7"/>
          <p:cNvSpPr>
            <a:spLocks noChangeShapeType="1"/>
          </p:cNvSpPr>
          <p:nvPr/>
        </p:nvSpPr>
        <p:spPr bwMode="auto">
          <a:xfrm>
            <a:off x="6705600" y="4876800"/>
            <a:ext cx="3810000" cy="0"/>
          </a:xfrm>
          <a:prstGeom prst="line">
            <a:avLst/>
          </a:prstGeom>
          <a:noFill/>
          <a:ln w="9525">
            <a:solidFill>
              <a:schemeClr val="tx1"/>
            </a:solidFill>
            <a:round/>
            <a:headEnd/>
            <a:tailEnd/>
          </a:ln>
          <a:effectLst/>
        </p:spPr>
        <p:txBody>
          <a:bodyPr/>
          <a:lstStyle/>
          <a:p>
            <a:endParaRPr lang="en-US"/>
          </a:p>
        </p:txBody>
      </p:sp>
      <p:sp>
        <p:nvSpPr>
          <p:cNvPr id="73" name="Line 8"/>
          <p:cNvSpPr>
            <a:spLocks noChangeShapeType="1"/>
          </p:cNvSpPr>
          <p:nvPr/>
        </p:nvSpPr>
        <p:spPr bwMode="auto">
          <a:xfrm>
            <a:off x="6705600" y="5181600"/>
            <a:ext cx="3810000" cy="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6629400" y="5943600"/>
            <a:ext cx="3810000" cy="0"/>
          </a:xfrm>
          <a:prstGeom prst="line">
            <a:avLst/>
          </a:prstGeom>
          <a:noFill/>
          <a:ln w="9525">
            <a:solidFill>
              <a:schemeClr val="tx1"/>
            </a:solidFill>
            <a:round/>
            <a:headEnd/>
            <a:tailEnd/>
          </a:ln>
          <a:effectLst/>
        </p:spPr>
        <p:txBody>
          <a:bodyPr/>
          <a:lstStyle/>
          <a:p>
            <a:endParaRPr lang="en-US"/>
          </a:p>
        </p:txBody>
      </p:sp>
      <p:sp>
        <p:nvSpPr>
          <p:cNvPr id="78" name="Text Box 46"/>
          <p:cNvSpPr txBox="1">
            <a:spLocks noChangeArrowheads="1"/>
          </p:cNvSpPr>
          <p:nvPr/>
        </p:nvSpPr>
        <p:spPr bwMode="auto">
          <a:xfrm>
            <a:off x="6870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cxnSp>
        <p:nvCxnSpPr>
          <p:cNvPr id="80" name="Straight Arrow Connector 79"/>
          <p:cNvCxnSpPr/>
          <p:nvPr/>
        </p:nvCxnSpPr>
        <p:spPr bwMode="auto">
          <a:xfrm rot="5400000" flipH="1" flipV="1">
            <a:off x="6362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cxnSp>
        <p:nvCxnSpPr>
          <p:cNvPr id="82" name="Straight Connector 81"/>
          <p:cNvCxnSpPr/>
          <p:nvPr/>
        </p:nvCxnSpPr>
        <p:spPr bwMode="auto">
          <a:xfrm rot="5400000">
            <a:off x="4267200" y="4267200"/>
            <a:ext cx="4419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pic>
        <p:nvPicPr>
          <p:cNvPr id="87" name="Picture 86" descr="devil.gif"/>
          <p:cNvPicPr>
            <a:picLocks noChangeAspect="1"/>
          </p:cNvPicPr>
          <p:nvPr/>
        </p:nvPicPr>
        <p:blipFill>
          <a:blip r:embed="rId2"/>
          <a:stretch>
            <a:fillRect/>
          </a:stretch>
        </p:blipFill>
        <p:spPr>
          <a:xfrm>
            <a:off x="1524001" y="2895601"/>
            <a:ext cx="644909" cy="609599"/>
          </a:xfrm>
          <a:prstGeom prst="rect">
            <a:avLst/>
          </a:prstGeom>
        </p:spPr>
      </p:pic>
      <p:sp>
        <p:nvSpPr>
          <p:cNvPr id="88" name="Line 15"/>
          <p:cNvSpPr>
            <a:spLocks noChangeShapeType="1"/>
          </p:cNvSpPr>
          <p:nvPr/>
        </p:nvSpPr>
        <p:spPr bwMode="auto">
          <a:xfrm>
            <a:off x="4038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89" name="Line 15"/>
          <p:cNvSpPr>
            <a:spLocks noChangeShapeType="1"/>
          </p:cNvSpPr>
          <p:nvPr/>
        </p:nvSpPr>
        <p:spPr bwMode="auto">
          <a:xfrm>
            <a:off x="4038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0" name="Line 15"/>
          <p:cNvSpPr>
            <a:spLocks noChangeShapeType="1"/>
          </p:cNvSpPr>
          <p:nvPr/>
        </p:nvSpPr>
        <p:spPr bwMode="auto">
          <a:xfrm>
            <a:off x="4038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1" name="Line 15"/>
          <p:cNvSpPr>
            <a:spLocks noChangeShapeType="1"/>
          </p:cNvSpPr>
          <p:nvPr/>
        </p:nvSpPr>
        <p:spPr bwMode="auto">
          <a:xfrm>
            <a:off x="4038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2" name="Line 24"/>
          <p:cNvSpPr>
            <a:spLocks noChangeShapeType="1"/>
          </p:cNvSpPr>
          <p:nvPr/>
        </p:nvSpPr>
        <p:spPr bwMode="auto">
          <a:xfrm flipV="1">
            <a:off x="5181600" y="36576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93" name="Line 24"/>
          <p:cNvSpPr>
            <a:spLocks noChangeShapeType="1"/>
          </p:cNvSpPr>
          <p:nvPr/>
        </p:nvSpPr>
        <p:spPr bwMode="auto">
          <a:xfrm flipV="1">
            <a:off x="5181600" y="36576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94" name="Line 15"/>
          <p:cNvSpPr>
            <a:spLocks noChangeShapeType="1"/>
          </p:cNvSpPr>
          <p:nvPr/>
        </p:nvSpPr>
        <p:spPr bwMode="auto">
          <a:xfrm>
            <a:off x="8229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5" name="Line 15"/>
          <p:cNvSpPr>
            <a:spLocks noChangeShapeType="1"/>
          </p:cNvSpPr>
          <p:nvPr/>
        </p:nvSpPr>
        <p:spPr bwMode="auto">
          <a:xfrm>
            <a:off x="8229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6" name="Line 15"/>
          <p:cNvSpPr>
            <a:spLocks noChangeShapeType="1"/>
          </p:cNvSpPr>
          <p:nvPr/>
        </p:nvSpPr>
        <p:spPr bwMode="auto">
          <a:xfrm>
            <a:off x="8229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97" name="Line 15"/>
          <p:cNvSpPr>
            <a:spLocks noChangeShapeType="1"/>
          </p:cNvSpPr>
          <p:nvPr/>
        </p:nvSpPr>
        <p:spPr bwMode="auto">
          <a:xfrm>
            <a:off x="8229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8" name="Line 15"/>
          <p:cNvSpPr>
            <a:spLocks noChangeShapeType="1"/>
          </p:cNvSpPr>
          <p:nvPr/>
        </p:nvSpPr>
        <p:spPr bwMode="auto">
          <a:xfrm>
            <a:off x="9372600" y="33528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99" name="Line 24"/>
          <p:cNvSpPr>
            <a:spLocks noChangeShapeType="1"/>
          </p:cNvSpPr>
          <p:nvPr/>
        </p:nvSpPr>
        <p:spPr bwMode="auto">
          <a:xfrm flipV="1">
            <a:off x="9372600" y="3657600"/>
            <a:ext cx="990600" cy="1219200"/>
          </a:xfrm>
          <a:prstGeom prst="line">
            <a:avLst/>
          </a:prstGeom>
          <a:noFill/>
          <a:ln w="9525">
            <a:solidFill>
              <a:srgbClr val="1E00D2"/>
            </a:solidFill>
            <a:round/>
            <a:headEnd/>
            <a:tailEnd type="triangle" w="med" len="med"/>
          </a:ln>
          <a:effectLst/>
        </p:spPr>
        <p:txBody>
          <a:bodyPr/>
          <a:lstStyle/>
          <a:p>
            <a:endParaRPr lang="en-US"/>
          </a:p>
        </p:txBody>
      </p:sp>
      <p:sp>
        <p:nvSpPr>
          <p:cNvPr id="100" name="Line 24"/>
          <p:cNvSpPr>
            <a:spLocks noChangeShapeType="1"/>
          </p:cNvSpPr>
          <p:nvPr/>
        </p:nvSpPr>
        <p:spPr bwMode="auto">
          <a:xfrm flipV="1">
            <a:off x="9448800" y="3657600"/>
            <a:ext cx="914400" cy="1524000"/>
          </a:xfrm>
          <a:prstGeom prst="line">
            <a:avLst/>
          </a:prstGeom>
          <a:noFill/>
          <a:ln w="9525">
            <a:solidFill>
              <a:srgbClr val="1E00D2"/>
            </a:solidFill>
            <a:round/>
            <a:headEnd/>
            <a:tailEnd type="triangle" w="med" len="med"/>
          </a:ln>
          <a:effectLst/>
        </p:spPr>
        <p:txBody>
          <a:bodyPr/>
          <a:lstStyle/>
          <a:p>
            <a:endParaRPr lang="en-US"/>
          </a:p>
        </p:txBody>
      </p:sp>
      <p:sp>
        <p:nvSpPr>
          <p:cNvPr id="101" name="Oval 100"/>
          <p:cNvSpPr/>
          <p:nvPr/>
        </p:nvSpPr>
        <p:spPr bwMode="auto">
          <a:xfrm>
            <a:off x="6248400" y="35814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
        <p:nvSpPr>
          <p:cNvPr id="103" name="Oval 102"/>
          <p:cNvSpPr/>
          <p:nvPr/>
        </p:nvSpPr>
        <p:spPr bwMode="auto">
          <a:xfrm>
            <a:off x="10363200" y="3581400"/>
            <a:ext cx="152400" cy="152400"/>
          </a:xfrm>
          <a:prstGeom prst="ellipse">
            <a:avLst/>
          </a:prstGeom>
          <a:solidFill>
            <a:srgbClr val="1E00D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pic>
        <p:nvPicPr>
          <p:cNvPr id="68" name="Picture 67" descr="devil.gif"/>
          <p:cNvPicPr>
            <a:picLocks noChangeAspect="1"/>
          </p:cNvPicPr>
          <p:nvPr/>
        </p:nvPicPr>
        <p:blipFill>
          <a:blip r:embed="rId2"/>
          <a:stretch>
            <a:fillRect/>
          </a:stretch>
        </p:blipFill>
        <p:spPr>
          <a:xfrm>
            <a:off x="1524001" y="3581401"/>
            <a:ext cx="644909" cy="609599"/>
          </a:xfrm>
          <a:prstGeom prst="rect">
            <a:avLst/>
          </a:prstGeom>
        </p:spPr>
      </p:pic>
      <p:sp>
        <p:nvSpPr>
          <p:cNvPr id="74" name="TextBox 73"/>
          <p:cNvSpPr txBox="1"/>
          <p:nvPr/>
        </p:nvSpPr>
        <p:spPr>
          <a:xfrm>
            <a:off x="2895601" y="1752600"/>
            <a:ext cx="639919" cy="397032"/>
          </a:xfrm>
          <a:prstGeom prst="rect">
            <a:avLst/>
          </a:prstGeom>
          <a:noFill/>
        </p:spPr>
        <p:txBody>
          <a:bodyPr wrap="none" rtlCol="0">
            <a:spAutoFit/>
          </a:bodyPr>
          <a:lstStyle/>
          <a:p>
            <a:r>
              <a:rPr lang="en-US" dirty="0"/>
              <a:t>ex1</a:t>
            </a:r>
          </a:p>
        </p:txBody>
      </p:sp>
      <p:sp>
        <p:nvSpPr>
          <p:cNvPr id="75" name="TextBox 74"/>
          <p:cNvSpPr txBox="1"/>
          <p:nvPr/>
        </p:nvSpPr>
        <p:spPr>
          <a:xfrm>
            <a:off x="9296401" y="1752600"/>
            <a:ext cx="639919" cy="397032"/>
          </a:xfrm>
          <a:prstGeom prst="rect">
            <a:avLst/>
          </a:prstGeom>
          <a:noFill/>
        </p:spPr>
        <p:txBody>
          <a:bodyPr wrap="none" rtlCol="0">
            <a:spAutoFit/>
          </a:bodyPr>
          <a:lstStyle/>
          <a:p>
            <a:r>
              <a:rPr lang="en-US" dirty="0"/>
              <a:t>ex2</a:t>
            </a:r>
          </a:p>
        </p:txBody>
      </p:sp>
    </p:spTree>
    <p:extLst>
      <p:ext uri="{BB962C8B-B14F-4D97-AF65-F5344CB8AC3E}">
        <p14:creationId xmlns:p14="http://schemas.microsoft.com/office/powerpoint/2010/main" val="4116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7"/>
                                        </p:tgtEl>
                                        <p:attrNameLst>
                                          <p:attrName>style.opacity</p:attrName>
                                        </p:attrNameLst>
                                      </p:cBhvr>
                                      <p:to>
                                        <p:strVal val="0.1"/>
                                      </p:to>
                                    </p:set>
                                    <p:animEffect filter="image" prLst="opacity: 0.1">
                                      <p:cBhvr rctx="IE">
                                        <p:cTn id="7" dur="indefinite"/>
                                        <p:tgtEl>
                                          <p:spTgt spid="7"/>
                                        </p:tgtEl>
                                      </p:cBhvr>
                                    </p:animEffect>
                                  </p:childTnLst>
                                </p:cTn>
                              </p:par>
                              <p:par>
                                <p:cTn id="8" presetID="9" presetClass="emph" presetSubtype="0" grpId="0" nodeType="withEffect">
                                  <p:stCondLst>
                                    <p:cond delay="0"/>
                                  </p:stCondLst>
                                  <p:childTnLst>
                                    <p:set>
                                      <p:cBhvr rctx="PPT">
                                        <p:cTn id="9" dur="indefinite"/>
                                        <p:tgtEl>
                                          <p:spTgt spid="8"/>
                                        </p:tgtEl>
                                        <p:attrNameLst>
                                          <p:attrName>style.opacity</p:attrName>
                                        </p:attrNameLst>
                                      </p:cBhvr>
                                      <p:to>
                                        <p:strVal val="0.1"/>
                                      </p:to>
                                    </p:set>
                                    <p:animEffect filter="image" prLst="opacity: 0.1">
                                      <p:cBhvr rctx="IE">
                                        <p:cTn id="10" dur="indefinite"/>
                                        <p:tgtEl>
                                          <p:spTgt spid="8"/>
                                        </p:tgtEl>
                                      </p:cBhvr>
                                    </p:animEffect>
                                  </p:childTnLst>
                                </p:cTn>
                              </p:par>
                              <p:par>
                                <p:cTn id="11" presetID="9" presetClass="emph" presetSubtype="0" grpId="0" nodeType="withEffect">
                                  <p:stCondLst>
                                    <p:cond delay="0"/>
                                  </p:stCondLst>
                                  <p:childTnLst>
                                    <p:set>
                                      <p:cBhvr rctx="PPT">
                                        <p:cTn id="12" dur="indefinite"/>
                                        <p:tgtEl>
                                          <p:spTgt spid="12"/>
                                        </p:tgtEl>
                                        <p:attrNameLst>
                                          <p:attrName>style.opacity</p:attrName>
                                        </p:attrNameLst>
                                      </p:cBhvr>
                                      <p:to>
                                        <p:strVal val="0.1"/>
                                      </p:to>
                                    </p:set>
                                    <p:animEffect filter="image" prLst="opacity: 0.1">
                                      <p:cBhvr rctx="IE">
                                        <p:cTn id="13" dur="indefinite"/>
                                        <p:tgtEl>
                                          <p:spTgt spid="12"/>
                                        </p:tgtEl>
                                      </p:cBhvr>
                                    </p:animEffect>
                                  </p:childTnLst>
                                </p:cTn>
                              </p:par>
                              <p:par>
                                <p:cTn id="14" presetID="9" presetClass="emph" presetSubtype="0" grpId="0" nodeType="withEffect">
                                  <p:stCondLst>
                                    <p:cond delay="0"/>
                                  </p:stCondLst>
                                  <p:childTnLst>
                                    <p:set>
                                      <p:cBhvr rctx="PPT">
                                        <p:cTn id="15" dur="indefinite"/>
                                        <p:tgtEl>
                                          <p:spTgt spid="13"/>
                                        </p:tgtEl>
                                        <p:attrNameLst>
                                          <p:attrName>style.opacity</p:attrName>
                                        </p:attrNameLst>
                                      </p:cBhvr>
                                      <p:to>
                                        <p:strVal val="0.1"/>
                                      </p:to>
                                    </p:set>
                                    <p:animEffect filter="image" prLst="opacity: 0.1">
                                      <p:cBhvr rctx="IE">
                                        <p:cTn id="16" dur="indefinite"/>
                                        <p:tgtEl>
                                          <p:spTgt spid="13"/>
                                        </p:tgtEl>
                                      </p:cBhvr>
                                    </p:animEffect>
                                  </p:childTnLst>
                                </p:cTn>
                              </p:par>
                              <p:par>
                                <p:cTn id="17" presetID="9" presetClass="emph" presetSubtype="0" grpId="0" nodeType="withEffect">
                                  <p:stCondLst>
                                    <p:cond delay="0"/>
                                  </p:stCondLst>
                                  <p:childTnLst>
                                    <p:set>
                                      <p:cBhvr rctx="PPT">
                                        <p:cTn id="18" dur="indefinite"/>
                                        <p:tgtEl>
                                          <p:spTgt spid="17"/>
                                        </p:tgtEl>
                                        <p:attrNameLst>
                                          <p:attrName>style.opacity</p:attrName>
                                        </p:attrNameLst>
                                      </p:cBhvr>
                                      <p:to>
                                        <p:strVal val="0.1"/>
                                      </p:to>
                                    </p:set>
                                    <p:animEffect filter="image" prLst="opacity: 0.1">
                                      <p:cBhvr rctx="IE">
                                        <p:cTn id="19" dur="indefinite"/>
                                        <p:tgtEl>
                                          <p:spTgt spid="17"/>
                                        </p:tgtEl>
                                      </p:cBhvr>
                                    </p:animEffect>
                                  </p:childTnLst>
                                </p:cTn>
                              </p:par>
                              <p:par>
                                <p:cTn id="20" presetID="9" presetClass="emph" presetSubtype="0" grpId="0" nodeType="withEffect">
                                  <p:stCondLst>
                                    <p:cond delay="0"/>
                                  </p:stCondLst>
                                  <p:childTnLst>
                                    <p:set>
                                      <p:cBhvr rctx="PPT">
                                        <p:cTn id="21" dur="indefinite"/>
                                        <p:tgtEl>
                                          <p:spTgt spid="21"/>
                                        </p:tgtEl>
                                        <p:attrNameLst>
                                          <p:attrName>style.opacity</p:attrName>
                                        </p:attrNameLst>
                                      </p:cBhvr>
                                      <p:to>
                                        <p:strVal val="0.1"/>
                                      </p:to>
                                    </p:set>
                                    <p:animEffect filter="image" prLst="opacity: 0.1">
                                      <p:cBhvr rctx="IE">
                                        <p:cTn id="22" dur="indefinite"/>
                                        <p:tgtEl>
                                          <p:spTgt spid="21"/>
                                        </p:tgtEl>
                                      </p:cBhvr>
                                    </p:animEffect>
                                  </p:childTnLst>
                                </p:cTn>
                              </p:par>
                              <p:par>
                                <p:cTn id="23" presetID="9" presetClass="emph" presetSubtype="0" grpId="0" nodeType="withEffect">
                                  <p:stCondLst>
                                    <p:cond delay="0"/>
                                  </p:stCondLst>
                                  <p:childTnLst>
                                    <p:set>
                                      <p:cBhvr rctx="PPT">
                                        <p:cTn id="24" dur="indefinite"/>
                                        <p:tgtEl>
                                          <p:spTgt spid="53"/>
                                        </p:tgtEl>
                                        <p:attrNameLst>
                                          <p:attrName>style.opacity</p:attrName>
                                        </p:attrNameLst>
                                      </p:cBhvr>
                                      <p:to>
                                        <p:strVal val="0.1"/>
                                      </p:to>
                                    </p:set>
                                    <p:animEffect filter="image" prLst="opacity: 0.1">
                                      <p:cBhvr rctx="IE">
                                        <p:cTn id="25" dur="indefinite"/>
                                        <p:tgtEl>
                                          <p:spTgt spid="53"/>
                                        </p:tgtEl>
                                      </p:cBhvr>
                                    </p:animEffect>
                                  </p:childTnLst>
                                </p:cTn>
                              </p:par>
                              <p:par>
                                <p:cTn id="26" presetID="9" presetClass="emph" presetSubtype="0" grpId="0" nodeType="withEffect">
                                  <p:stCondLst>
                                    <p:cond delay="0"/>
                                  </p:stCondLst>
                                  <p:childTnLst>
                                    <p:set>
                                      <p:cBhvr rctx="PPT">
                                        <p:cTn id="27" dur="indefinite"/>
                                        <p:tgtEl>
                                          <p:spTgt spid="57"/>
                                        </p:tgtEl>
                                        <p:attrNameLst>
                                          <p:attrName>style.opacity</p:attrName>
                                        </p:attrNameLst>
                                      </p:cBhvr>
                                      <p:to>
                                        <p:strVal val="0.1"/>
                                      </p:to>
                                    </p:set>
                                    <p:animEffect filter="image" prLst="opacity: 0.1">
                                      <p:cBhvr rctx="IE">
                                        <p:cTn id="28" dur="indefinite"/>
                                        <p:tgtEl>
                                          <p:spTgt spid="57"/>
                                        </p:tgtEl>
                                      </p:cBhvr>
                                    </p:animEffect>
                                  </p:childTnLst>
                                </p:cTn>
                              </p:par>
                              <p:par>
                                <p:cTn id="29" presetID="9" presetClass="emph" presetSubtype="0" grpId="0" nodeType="withEffect">
                                  <p:stCondLst>
                                    <p:cond delay="0"/>
                                  </p:stCondLst>
                                  <p:childTnLst>
                                    <p:set>
                                      <p:cBhvr rctx="PPT">
                                        <p:cTn id="30" dur="indefinite"/>
                                        <p:tgtEl>
                                          <p:spTgt spid="66"/>
                                        </p:tgtEl>
                                        <p:attrNameLst>
                                          <p:attrName>style.opacity</p:attrName>
                                        </p:attrNameLst>
                                      </p:cBhvr>
                                      <p:to>
                                        <p:strVal val="0.1"/>
                                      </p:to>
                                    </p:set>
                                    <p:animEffect filter="image" prLst="opacity: 0.1">
                                      <p:cBhvr rctx="IE">
                                        <p:cTn id="31" dur="indefinite"/>
                                        <p:tgtEl>
                                          <p:spTgt spid="66"/>
                                        </p:tgtEl>
                                      </p:cBhvr>
                                    </p:animEffect>
                                  </p:childTnLst>
                                </p:cTn>
                              </p:par>
                              <p:par>
                                <p:cTn id="32" presetID="9" presetClass="emph" presetSubtype="0" nodeType="withEffect">
                                  <p:stCondLst>
                                    <p:cond delay="0"/>
                                  </p:stCondLst>
                                  <p:childTnLst>
                                    <p:set>
                                      <p:cBhvr rctx="PPT">
                                        <p:cTn id="33" dur="indefinite"/>
                                        <p:tgtEl>
                                          <p:spTgt spid="87"/>
                                        </p:tgtEl>
                                        <p:attrNameLst>
                                          <p:attrName>style.opacity</p:attrName>
                                        </p:attrNameLst>
                                      </p:cBhvr>
                                      <p:to>
                                        <p:strVal val="0.1"/>
                                      </p:to>
                                    </p:set>
                                    <p:animEffect filter="image" prLst="opacity: 0.1">
                                      <p:cBhvr rctx="IE">
                                        <p:cTn id="34" dur="indefinite"/>
                                        <p:tgtEl>
                                          <p:spTgt spid="87"/>
                                        </p:tgtEl>
                                      </p:cBhvr>
                                    </p:animEffect>
                                  </p:childTnLst>
                                </p:cTn>
                              </p:par>
                              <p:par>
                                <p:cTn id="35" presetID="9" presetClass="emph" presetSubtype="0" grpId="0" nodeType="withEffect">
                                  <p:stCondLst>
                                    <p:cond delay="0"/>
                                  </p:stCondLst>
                                  <p:childTnLst>
                                    <p:set>
                                      <p:cBhvr rctx="PPT">
                                        <p:cTn id="36" dur="indefinite"/>
                                        <p:tgtEl>
                                          <p:spTgt spid="98"/>
                                        </p:tgtEl>
                                        <p:attrNameLst>
                                          <p:attrName>style.opacity</p:attrName>
                                        </p:attrNameLst>
                                      </p:cBhvr>
                                      <p:to>
                                        <p:strVal val="0.1"/>
                                      </p:to>
                                    </p:set>
                                    <p:animEffect filter="image" prLst="opacity: 0.1">
                                      <p:cBhvr rctx="IE">
                                        <p:cTn id="37" dur="indefinite"/>
                                        <p:tgtEl>
                                          <p:spTgt spid="98"/>
                                        </p:tgtEl>
                                      </p:cBhvr>
                                    </p:animEffect>
                                  </p:childTnLst>
                                </p:cTn>
                              </p:par>
                              <p:par>
                                <p:cTn id="38" presetID="9" presetClass="emph" presetSubtype="0" grpId="0" nodeType="withEffect">
                                  <p:stCondLst>
                                    <p:cond delay="0"/>
                                  </p:stCondLst>
                                  <p:childTnLst>
                                    <p:set>
                                      <p:cBhvr rctx="PPT">
                                        <p:cTn id="39" dur="indefinite"/>
                                        <p:tgtEl>
                                          <p:spTgt spid="101"/>
                                        </p:tgtEl>
                                        <p:attrNameLst>
                                          <p:attrName>style.opacity</p:attrName>
                                        </p:attrNameLst>
                                      </p:cBhvr>
                                      <p:to>
                                        <p:strVal val="0.1"/>
                                      </p:to>
                                    </p:set>
                                    <p:animEffect filter="image" prLst="opacity: 0.1">
                                      <p:cBhvr rctx="IE">
                                        <p:cTn id="40" dur="indefinite"/>
                                        <p:tgtEl>
                                          <p:spTgt spid="101"/>
                                        </p:tgtEl>
                                      </p:cBhvr>
                                    </p:animEffect>
                                  </p:childTnLst>
                                </p:cTn>
                              </p:par>
                              <p:par>
                                <p:cTn id="41" presetID="9" presetClass="emph" presetSubtype="0" grpId="0" nodeType="withEffect">
                                  <p:stCondLst>
                                    <p:cond delay="0"/>
                                  </p:stCondLst>
                                  <p:childTnLst>
                                    <p:set>
                                      <p:cBhvr rctx="PPT">
                                        <p:cTn id="42" dur="indefinite"/>
                                        <p:tgtEl>
                                          <p:spTgt spid="103"/>
                                        </p:tgtEl>
                                        <p:attrNameLst>
                                          <p:attrName>style.opacity</p:attrName>
                                        </p:attrNameLst>
                                      </p:cBhvr>
                                      <p:to>
                                        <p:strVal val="0.1"/>
                                      </p:to>
                                    </p:set>
                                    <p:animEffect filter="image" prLst="opacity: 0.1">
                                      <p:cBhvr rctx="IE">
                                        <p:cTn id="43" dur="indefinite"/>
                                        <p:tgtEl>
                                          <p:spTgt spid="103"/>
                                        </p:tgtEl>
                                      </p:cBhvr>
                                    </p:animEffect>
                                  </p:childTnLst>
                                </p:cTn>
                              </p:par>
                              <p:par>
                                <p:cTn id="44" presetID="9" presetClass="emph" presetSubtype="0" grpId="0" nodeType="withEffect">
                                  <p:stCondLst>
                                    <p:cond delay="0"/>
                                  </p:stCondLst>
                                  <p:childTnLst>
                                    <p:set>
                                      <p:cBhvr rctx="PPT">
                                        <p:cTn id="45" dur="indefinite"/>
                                        <p:tgtEl>
                                          <p:spTgt spid="92"/>
                                        </p:tgtEl>
                                        <p:attrNameLst>
                                          <p:attrName>style.opacity</p:attrName>
                                        </p:attrNameLst>
                                      </p:cBhvr>
                                      <p:to>
                                        <p:strVal val="0.1"/>
                                      </p:to>
                                    </p:set>
                                    <p:animEffect filter="image" prLst="opacity: 0.1">
                                      <p:cBhvr rctx="IE">
                                        <p:cTn id="46" dur="indefinite"/>
                                        <p:tgtEl>
                                          <p:spTgt spid="92"/>
                                        </p:tgtEl>
                                      </p:cBhvr>
                                    </p:animEffect>
                                  </p:childTnLst>
                                </p:cTn>
                              </p:par>
                              <p:par>
                                <p:cTn id="47" presetID="9" presetClass="emph" presetSubtype="0" grpId="0" nodeType="withEffect">
                                  <p:stCondLst>
                                    <p:cond delay="0"/>
                                  </p:stCondLst>
                                  <p:childTnLst>
                                    <p:set>
                                      <p:cBhvr rctx="PPT">
                                        <p:cTn id="48" dur="indefinite"/>
                                        <p:tgtEl>
                                          <p:spTgt spid="93"/>
                                        </p:tgtEl>
                                        <p:attrNameLst>
                                          <p:attrName>style.opacity</p:attrName>
                                        </p:attrNameLst>
                                      </p:cBhvr>
                                      <p:to>
                                        <p:strVal val="0.1"/>
                                      </p:to>
                                    </p:set>
                                    <p:animEffect filter="image" prLst="opacity: 0.1">
                                      <p:cBhvr rctx="IE">
                                        <p:cTn id="49" dur="indefinite"/>
                                        <p:tgtEl>
                                          <p:spTgt spid="93"/>
                                        </p:tgtEl>
                                      </p:cBhvr>
                                    </p:animEffect>
                                  </p:childTnLst>
                                </p:cTn>
                              </p:par>
                              <p:par>
                                <p:cTn id="50" presetID="9" presetClass="emph" presetSubtype="0" grpId="0" nodeType="withEffect">
                                  <p:stCondLst>
                                    <p:cond delay="0"/>
                                  </p:stCondLst>
                                  <p:childTnLst>
                                    <p:set>
                                      <p:cBhvr rctx="PPT">
                                        <p:cTn id="51" dur="indefinite"/>
                                        <p:tgtEl>
                                          <p:spTgt spid="18"/>
                                        </p:tgtEl>
                                        <p:attrNameLst>
                                          <p:attrName>style.opacity</p:attrName>
                                        </p:attrNameLst>
                                      </p:cBhvr>
                                      <p:to>
                                        <p:strVal val="0.1"/>
                                      </p:to>
                                    </p:set>
                                    <p:animEffect filter="image" prLst="opacity: 0.1">
                                      <p:cBhvr rctx="IE">
                                        <p:cTn id="52" dur="indefinite"/>
                                        <p:tgtEl>
                                          <p:spTgt spid="18"/>
                                        </p:tgtEl>
                                      </p:cBhvr>
                                    </p:animEffect>
                                  </p:childTnLst>
                                </p:cTn>
                              </p:par>
                              <p:par>
                                <p:cTn id="53" presetID="9" presetClass="emph" presetSubtype="0" grpId="0" nodeType="withEffect">
                                  <p:stCondLst>
                                    <p:cond delay="0"/>
                                  </p:stCondLst>
                                  <p:childTnLst>
                                    <p:set>
                                      <p:cBhvr rctx="PPT">
                                        <p:cTn id="54" dur="indefinite"/>
                                        <p:tgtEl>
                                          <p:spTgt spid="26"/>
                                        </p:tgtEl>
                                        <p:attrNameLst>
                                          <p:attrName>style.opacity</p:attrName>
                                        </p:attrNameLst>
                                      </p:cBhvr>
                                      <p:to>
                                        <p:strVal val="0.1"/>
                                      </p:to>
                                    </p:set>
                                    <p:animEffect filter="image" prLst="opacity: 0.1">
                                      <p:cBhvr rctx="IE">
                                        <p:cTn id="55" dur="indefinite"/>
                                        <p:tgtEl>
                                          <p:spTgt spid="26"/>
                                        </p:tgtEl>
                                      </p:cBhvr>
                                    </p:animEffect>
                                  </p:childTnLst>
                                </p:cTn>
                              </p:par>
                              <p:par>
                                <p:cTn id="56" presetID="9" presetClass="emph" presetSubtype="0" grpId="0" nodeType="withEffect">
                                  <p:stCondLst>
                                    <p:cond delay="0"/>
                                  </p:stCondLst>
                                  <p:childTnLst>
                                    <p:set>
                                      <p:cBhvr rctx="PPT">
                                        <p:cTn id="57" dur="indefinite"/>
                                        <p:tgtEl>
                                          <p:spTgt spid="67"/>
                                        </p:tgtEl>
                                        <p:attrNameLst>
                                          <p:attrName>style.opacity</p:attrName>
                                        </p:attrNameLst>
                                      </p:cBhvr>
                                      <p:to>
                                        <p:strVal val="0.1"/>
                                      </p:to>
                                    </p:set>
                                    <p:animEffect filter="image" prLst="opacity: 0.1">
                                      <p:cBhvr rctx="IE">
                                        <p:cTn id="58" dur="indefinite"/>
                                        <p:tgtEl>
                                          <p:spTgt spid="67"/>
                                        </p:tgtEl>
                                      </p:cBhvr>
                                    </p:animEffect>
                                  </p:childTnLst>
                                </p:cTn>
                              </p:par>
                              <p:par>
                                <p:cTn id="59" presetID="9" presetClass="emph" presetSubtype="0" grpId="0" nodeType="withEffect">
                                  <p:stCondLst>
                                    <p:cond delay="0"/>
                                  </p:stCondLst>
                                  <p:childTnLst>
                                    <p:set>
                                      <p:cBhvr rctx="PPT">
                                        <p:cTn id="60" dur="indefinite"/>
                                        <p:tgtEl>
                                          <p:spTgt spid="69"/>
                                        </p:tgtEl>
                                        <p:attrNameLst>
                                          <p:attrName>style.opacity</p:attrName>
                                        </p:attrNameLst>
                                      </p:cBhvr>
                                      <p:to>
                                        <p:strVal val="0.1"/>
                                      </p:to>
                                    </p:set>
                                    <p:animEffect filter="image" prLst="opacity: 0.1">
                                      <p:cBhvr rctx="IE">
                                        <p:cTn id="61" dur="indefinite"/>
                                        <p:tgtEl>
                                          <p:spTgt spid="69"/>
                                        </p:tgtEl>
                                      </p:cBhvr>
                                    </p:animEffect>
                                  </p:childTnLst>
                                </p:cTn>
                              </p:par>
                              <p:par>
                                <p:cTn id="62" presetID="9" presetClass="emph" presetSubtype="0" grpId="0" nodeType="withEffect">
                                  <p:stCondLst>
                                    <p:cond delay="0"/>
                                  </p:stCondLst>
                                  <p:childTnLst>
                                    <p:set>
                                      <p:cBhvr rctx="PPT">
                                        <p:cTn id="63" dur="indefinite"/>
                                        <p:tgtEl>
                                          <p:spTgt spid="99"/>
                                        </p:tgtEl>
                                        <p:attrNameLst>
                                          <p:attrName>style.opacity</p:attrName>
                                        </p:attrNameLst>
                                      </p:cBhvr>
                                      <p:to>
                                        <p:strVal val="0.1"/>
                                      </p:to>
                                    </p:set>
                                    <p:animEffect filter="image" prLst="opacity: 0.1">
                                      <p:cBhvr rctx="IE">
                                        <p:cTn id="64" dur="indefinite"/>
                                        <p:tgtEl>
                                          <p:spTgt spid="99"/>
                                        </p:tgtEl>
                                      </p:cBhvr>
                                    </p:animEffect>
                                  </p:childTnLst>
                                </p:cTn>
                              </p:par>
                              <p:par>
                                <p:cTn id="65" presetID="9" presetClass="emph" presetSubtype="0" grpId="0" nodeType="withEffect">
                                  <p:stCondLst>
                                    <p:cond delay="0"/>
                                  </p:stCondLst>
                                  <p:childTnLst>
                                    <p:set>
                                      <p:cBhvr rctx="PPT">
                                        <p:cTn id="66" dur="indefinite"/>
                                        <p:tgtEl>
                                          <p:spTgt spid="100"/>
                                        </p:tgtEl>
                                        <p:attrNameLst>
                                          <p:attrName>style.opacity</p:attrName>
                                        </p:attrNameLst>
                                      </p:cBhvr>
                                      <p:to>
                                        <p:strVal val="0.1"/>
                                      </p:to>
                                    </p:set>
                                    <p:animEffect filter="image" prLst="opacity: 0.1">
                                      <p:cBhvr rctx="IE">
                                        <p:cTn id="67" dur="indefinite"/>
                                        <p:tgtEl>
                                          <p:spTgt spid="10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6">
                                            <p:txEl>
                                              <p:pRg st="0" end="0"/>
                                            </p:txEl>
                                          </p:spTgt>
                                        </p:tgtEl>
                                        <p:attrNameLst>
                                          <p:attrName>style.visibility</p:attrName>
                                        </p:attrNameLst>
                                      </p:cBhvr>
                                      <p:to>
                                        <p:strVal val="visible"/>
                                      </p:to>
                                    </p:set>
                                    <p:animEffect transition="in" filter="blinds(horizontal)">
                                      <p:cBhvr>
                                        <p:cTn id="72"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7" grpId="0" animBg="1"/>
      <p:bldP spid="18" grpId="0" animBg="1"/>
      <p:bldP spid="21" grpId="0" animBg="1"/>
      <p:bldP spid="26" grpId="0" animBg="1"/>
      <p:bldP spid="53" grpId="0" animBg="1"/>
      <p:bldP spid="57" grpId="0" animBg="1"/>
      <p:bldP spid="66" grpId="0" animBg="1"/>
      <p:bldP spid="67" grpId="0" animBg="1"/>
      <p:bldP spid="69" grpId="0" animBg="1"/>
      <p:bldP spid="92" grpId="0" animBg="1"/>
      <p:bldP spid="93" grpId="0" animBg="1"/>
      <p:bldP spid="98" grpId="0" animBg="1"/>
      <p:bldP spid="99" grpId="0" animBg="1"/>
      <p:bldP spid="100" grpId="0" animBg="1"/>
      <p:bldP spid="101" grpId="0" animBg="1"/>
      <p:bldP spid="10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2 phases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44</a:t>
            </a:fld>
            <a:endParaRPr lang="fr-FR" dirty="0"/>
          </a:p>
        </p:txBody>
      </p:sp>
      <p:sp>
        <p:nvSpPr>
          <p:cNvPr id="6" name="Line 4"/>
          <p:cNvSpPr>
            <a:spLocks noChangeShapeType="1"/>
          </p:cNvSpPr>
          <p:nvPr/>
        </p:nvSpPr>
        <p:spPr bwMode="auto">
          <a:xfrm>
            <a:off x="2514600" y="2514600"/>
            <a:ext cx="38100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514600" y="3352800"/>
            <a:ext cx="38100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514600" y="3657600"/>
            <a:ext cx="38100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514600" y="3962400"/>
            <a:ext cx="38100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514600" y="4267200"/>
            <a:ext cx="38100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1752601" y="2286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sp>
        <p:nvSpPr>
          <p:cNvPr id="12" name="Text Box 10"/>
          <p:cNvSpPr txBox="1">
            <a:spLocks noChangeArrowheads="1"/>
          </p:cNvSpPr>
          <p:nvPr/>
        </p:nvSpPr>
        <p:spPr bwMode="auto">
          <a:xfrm>
            <a:off x="2057400" y="30480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2057401" y="3429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2057401" y="3810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2057401" y="4114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505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4038600" y="3352800"/>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4038600" y="3352800"/>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21" name="Line 19"/>
          <p:cNvSpPr>
            <a:spLocks noChangeShapeType="1"/>
          </p:cNvSpPr>
          <p:nvPr/>
        </p:nvSpPr>
        <p:spPr bwMode="auto">
          <a:xfrm>
            <a:off x="51816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6" name="Line 24"/>
          <p:cNvSpPr>
            <a:spLocks noChangeShapeType="1"/>
          </p:cNvSpPr>
          <p:nvPr/>
        </p:nvSpPr>
        <p:spPr bwMode="auto">
          <a:xfrm flipV="1">
            <a:off x="51816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819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36" name="TextBox 35"/>
          <p:cNvSpPr txBox="1"/>
          <p:nvPr/>
        </p:nvSpPr>
        <p:spPr>
          <a:xfrm>
            <a:off x="3886202" y="914401"/>
            <a:ext cx="5386411" cy="1615827"/>
          </a:xfrm>
          <a:prstGeom prst="rect">
            <a:avLst/>
          </a:prstGeom>
          <a:noFill/>
        </p:spPr>
        <p:txBody>
          <a:bodyPr wrap="none" rtlCol="0">
            <a:spAutoFit/>
          </a:bodyPr>
          <a:lstStyle/>
          <a:p>
            <a:r>
              <a:rPr lang="en-US" b="1" i="1" dirty="0"/>
              <a:t>r1,r2 do not reply… (asynchrony)</a:t>
            </a:r>
          </a:p>
          <a:p>
            <a:r>
              <a:rPr lang="en-US" b="1" i="1" dirty="0"/>
              <a:t>r3 (malicious): I did not see anything…</a:t>
            </a:r>
          </a:p>
          <a:p>
            <a:r>
              <a:rPr lang="en-US" b="1" i="1" dirty="0"/>
              <a:t>r4,r5: we saw (</a:t>
            </a:r>
            <a:r>
              <a:rPr lang="en-US" b="1" i="1" dirty="0" err="1"/>
              <a:t>order#,req</a:t>
            </a:r>
            <a:r>
              <a:rPr lang="en-US" b="1" i="1" dirty="0"/>
              <a:t>) from r1</a:t>
            </a:r>
          </a:p>
          <a:p>
            <a:r>
              <a:rPr lang="en-US" b="1" i="1" dirty="0"/>
              <a:t>r6,r7: we saw </a:t>
            </a:r>
            <a:r>
              <a:rPr lang="en-US" b="1" i="1" dirty="0">
                <a:solidFill>
                  <a:srgbClr val="1E00D2"/>
                </a:solidFill>
              </a:rPr>
              <a:t>(order#,req2) from r1</a:t>
            </a:r>
          </a:p>
          <a:p>
            <a:endParaRPr lang="en-US" dirty="0"/>
          </a:p>
        </p:txBody>
      </p:sp>
      <p:sp>
        <p:nvSpPr>
          <p:cNvPr id="37" name="Line 6"/>
          <p:cNvSpPr>
            <a:spLocks noChangeShapeType="1"/>
          </p:cNvSpPr>
          <p:nvPr/>
        </p:nvSpPr>
        <p:spPr bwMode="auto">
          <a:xfrm>
            <a:off x="2514600" y="4572000"/>
            <a:ext cx="3810000" cy="0"/>
          </a:xfrm>
          <a:prstGeom prst="line">
            <a:avLst/>
          </a:prstGeom>
          <a:noFill/>
          <a:ln w="9525">
            <a:solidFill>
              <a:schemeClr val="tx1"/>
            </a:solidFill>
            <a:round/>
            <a:headEnd/>
            <a:tailEnd/>
          </a:ln>
          <a:effectLst/>
        </p:spPr>
        <p:txBody>
          <a:bodyPr/>
          <a:lstStyle/>
          <a:p>
            <a:endParaRPr lang="en-US"/>
          </a:p>
        </p:txBody>
      </p:sp>
      <p:sp>
        <p:nvSpPr>
          <p:cNvPr id="38" name="Line 7"/>
          <p:cNvSpPr>
            <a:spLocks noChangeShapeType="1"/>
          </p:cNvSpPr>
          <p:nvPr/>
        </p:nvSpPr>
        <p:spPr bwMode="auto">
          <a:xfrm>
            <a:off x="2514600" y="4876800"/>
            <a:ext cx="3810000" cy="0"/>
          </a:xfrm>
          <a:prstGeom prst="line">
            <a:avLst/>
          </a:prstGeom>
          <a:noFill/>
          <a:ln w="9525">
            <a:solidFill>
              <a:schemeClr val="tx1"/>
            </a:solidFill>
            <a:round/>
            <a:headEnd/>
            <a:tailEnd/>
          </a:ln>
          <a:effectLst/>
        </p:spPr>
        <p:txBody>
          <a:bodyPr/>
          <a:lstStyle/>
          <a:p>
            <a:endParaRPr lang="en-US"/>
          </a:p>
        </p:txBody>
      </p:sp>
      <p:sp>
        <p:nvSpPr>
          <p:cNvPr id="39" name="Line 8"/>
          <p:cNvSpPr>
            <a:spLocks noChangeShapeType="1"/>
          </p:cNvSpPr>
          <p:nvPr/>
        </p:nvSpPr>
        <p:spPr bwMode="auto">
          <a:xfrm>
            <a:off x="2514600" y="5181600"/>
            <a:ext cx="3810000" cy="0"/>
          </a:xfrm>
          <a:prstGeom prst="line">
            <a:avLst/>
          </a:prstGeom>
          <a:noFill/>
          <a:ln w="9525">
            <a:solidFill>
              <a:schemeClr val="tx1"/>
            </a:solidFill>
            <a:round/>
            <a:headEnd/>
            <a:tailEnd/>
          </a:ln>
          <a:effectLst/>
        </p:spPr>
        <p:txBody>
          <a:bodyPr/>
          <a:lstStyle/>
          <a:p>
            <a:endParaRPr lang="en-US"/>
          </a:p>
        </p:txBody>
      </p:sp>
      <p:sp>
        <p:nvSpPr>
          <p:cNvPr id="40" name="Text Box 11"/>
          <p:cNvSpPr txBox="1">
            <a:spLocks noChangeArrowheads="1"/>
          </p:cNvSpPr>
          <p:nvPr/>
        </p:nvSpPr>
        <p:spPr bwMode="auto">
          <a:xfrm>
            <a:off x="2041553" y="4343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r5 </a:t>
            </a:r>
          </a:p>
        </p:txBody>
      </p:sp>
      <p:sp>
        <p:nvSpPr>
          <p:cNvPr id="41" name="Text Box 12"/>
          <p:cNvSpPr txBox="1">
            <a:spLocks noChangeArrowheads="1"/>
          </p:cNvSpPr>
          <p:nvPr/>
        </p:nvSpPr>
        <p:spPr bwMode="auto">
          <a:xfrm>
            <a:off x="2041553" y="4724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r6 </a:t>
            </a:r>
          </a:p>
        </p:txBody>
      </p:sp>
      <p:sp>
        <p:nvSpPr>
          <p:cNvPr id="42" name="Text Box 13"/>
          <p:cNvSpPr txBox="1">
            <a:spLocks noChangeArrowheads="1"/>
          </p:cNvSpPr>
          <p:nvPr/>
        </p:nvSpPr>
        <p:spPr bwMode="auto">
          <a:xfrm>
            <a:off x="2041553" y="50292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r7 </a:t>
            </a:r>
          </a:p>
        </p:txBody>
      </p:sp>
      <p:sp>
        <p:nvSpPr>
          <p:cNvPr id="44" name="Line 4"/>
          <p:cNvSpPr>
            <a:spLocks noChangeShapeType="1"/>
          </p:cNvSpPr>
          <p:nvPr/>
        </p:nvSpPr>
        <p:spPr bwMode="auto">
          <a:xfrm>
            <a:off x="2438400" y="5943600"/>
            <a:ext cx="3810000" cy="0"/>
          </a:xfrm>
          <a:prstGeom prst="line">
            <a:avLst/>
          </a:prstGeom>
          <a:noFill/>
          <a:ln w="9525">
            <a:solidFill>
              <a:schemeClr val="tx1"/>
            </a:solidFill>
            <a:round/>
            <a:headEnd/>
            <a:tailEnd/>
          </a:ln>
          <a:effectLst/>
        </p:spPr>
        <p:txBody>
          <a:bodyPr/>
          <a:lstStyle/>
          <a:p>
            <a:endParaRPr lang="en-US"/>
          </a:p>
        </p:txBody>
      </p:sp>
      <p:sp>
        <p:nvSpPr>
          <p:cNvPr id="45" name="Text Box 46"/>
          <p:cNvSpPr txBox="1">
            <a:spLocks noChangeArrowheads="1"/>
          </p:cNvSpPr>
          <p:nvPr/>
        </p:nvSpPr>
        <p:spPr bwMode="auto">
          <a:xfrm>
            <a:off x="2679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sp>
        <p:nvSpPr>
          <p:cNvPr id="46" name="Text Box 9"/>
          <p:cNvSpPr txBox="1">
            <a:spLocks noChangeArrowheads="1"/>
          </p:cNvSpPr>
          <p:nvPr/>
        </p:nvSpPr>
        <p:spPr bwMode="auto">
          <a:xfrm>
            <a:off x="1752601" y="5715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cxnSp>
        <p:nvCxnSpPr>
          <p:cNvPr id="49" name="Straight Arrow Connector 48"/>
          <p:cNvCxnSpPr/>
          <p:nvPr/>
        </p:nvCxnSpPr>
        <p:spPr bwMode="auto">
          <a:xfrm rot="5400000" flipH="1" flipV="1">
            <a:off x="2171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sp>
        <p:nvSpPr>
          <p:cNvPr id="51" name="Line 4"/>
          <p:cNvSpPr>
            <a:spLocks noChangeShapeType="1"/>
          </p:cNvSpPr>
          <p:nvPr/>
        </p:nvSpPr>
        <p:spPr bwMode="auto">
          <a:xfrm>
            <a:off x="6705600" y="2514600"/>
            <a:ext cx="3810000" cy="0"/>
          </a:xfrm>
          <a:prstGeom prst="line">
            <a:avLst/>
          </a:prstGeom>
          <a:noFill/>
          <a:ln w="9525">
            <a:solidFill>
              <a:schemeClr val="tx1"/>
            </a:solidFill>
            <a:round/>
            <a:headEnd/>
            <a:tailEnd/>
          </a:ln>
          <a:effectLst/>
        </p:spPr>
        <p:txBody>
          <a:bodyPr/>
          <a:lstStyle/>
          <a:p>
            <a:endParaRPr lang="en-US"/>
          </a:p>
        </p:txBody>
      </p:sp>
      <p:sp>
        <p:nvSpPr>
          <p:cNvPr id="53" name="Line 5"/>
          <p:cNvSpPr>
            <a:spLocks noChangeShapeType="1"/>
          </p:cNvSpPr>
          <p:nvPr/>
        </p:nvSpPr>
        <p:spPr bwMode="auto">
          <a:xfrm>
            <a:off x="6705600" y="3352800"/>
            <a:ext cx="3810000" cy="0"/>
          </a:xfrm>
          <a:prstGeom prst="line">
            <a:avLst/>
          </a:prstGeom>
          <a:noFill/>
          <a:ln w="9525">
            <a:solidFill>
              <a:schemeClr val="tx1"/>
            </a:solidFill>
            <a:round/>
            <a:headEnd/>
            <a:tailEnd/>
          </a:ln>
          <a:effectLst/>
        </p:spPr>
        <p:txBody>
          <a:bodyPr/>
          <a:lstStyle/>
          <a:p>
            <a:endParaRPr lang="en-US"/>
          </a:p>
        </p:txBody>
      </p:sp>
      <p:sp>
        <p:nvSpPr>
          <p:cNvPr id="57" name="Line 6"/>
          <p:cNvSpPr>
            <a:spLocks noChangeShapeType="1"/>
          </p:cNvSpPr>
          <p:nvPr/>
        </p:nvSpPr>
        <p:spPr bwMode="auto">
          <a:xfrm>
            <a:off x="6705600" y="3657600"/>
            <a:ext cx="3810000" cy="0"/>
          </a:xfrm>
          <a:prstGeom prst="line">
            <a:avLst/>
          </a:prstGeom>
          <a:noFill/>
          <a:ln w="9525">
            <a:solidFill>
              <a:schemeClr val="tx1"/>
            </a:solidFill>
            <a:round/>
            <a:headEnd/>
            <a:tailEnd/>
          </a:ln>
          <a:effectLst/>
        </p:spPr>
        <p:txBody>
          <a:bodyPr/>
          <a:lstStyle/>
          <a:p>
            <a:endParaRPr lang="en-US"/>
          </a:p>
        </p:txBody>
      </p:sp>
      <p:sp>
        <p:nvSpPr>
          <p:cNvPr id="58" name="Line 7"/>
          <p:cNvSpPr>
            <a:spLocks noChangeShapeType="1"/>
          </p:cNvSpPr>
          <p:nvPr/>
        </p:nvSpPr>
        <p:spPr bwMode="auto">
          <a:xfrm>
            <a:off x="6705600" y="3962400"/>
            <a:ext cx="3810000" cy="0"/>
          </a:xfrm>
          <a:prstGeom prst="line">
            <a:avLst/>
          </a:prstGeom>
          <a:noFill/>
          <a:ln w="9525">
            <a:solidFill>
              <a:schemeClr val="tx1"/>
            </a:solidFill>
            <a:round/>
            <a:headEnd/>
            <a:tailEnd/>
          </a:ln>
          <a:effectLst/>
        </p:spPr>
        <p:txBody>
          <a:bodyPr/>
          <a:lstStyle/>
          <a:p>
            <a:endParaRPr lang="en-US"/>
          </a:p>
        </p:txBody>
      </p:sp>
      <p:sp>
        <p:nvSpPr>
          <p:cNvPr id="59" name="Line 8"/>
          <p:cNvSpPr>
            <a:spLocks noChangeShapeType="1"/>
          </p:cNvSpPr>
          <p:nvPr/>
        </p:nvSpPr>
        <p:spPr bwMode="auto">
          <a:xfrm>
            <a:off x="6705600" y="4267200"/>
            <a:ext cx="3810000" cy="0"/>
          </a:xfrm>
          <a:prstGeom prst="line">
            <a:avLst/>
          </a:prstGeom>
          <a:noFill/>
          <a:ln w="9525">
            <a:solidFill>
              <a:schemeClr val="tx1"/>
            </a:solidFill>
            <a:round/>
            <a:headEnd/>
            <a:tailEnd/>
          </a:ln>
          <a:effectLst/>
        </p:spPr>
        <p:txBody>
          <a:bodyPr/>
          <a:lstStyle/>
          <a:p>
            <a:endParaRPr lang="en-US"/>
          </a:p>
        </p:txBody>
      </p:sp>
      <p:sp>
        <p:nvSpPr>
          <p:cNvPr id="65" name="Line 14"/>
          <p:cNvSpPr>
            <a:spLocks noChangeShapeType="1"/>
          </p:cNvSpPr>
          <p:nvPr/>
        </p:nvSpPr>
        <p:spPr bwMode="auto">
          <a:xfrm>
            <a:off x="7696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66" name="Line 15"/>
          <p:cNvSpPr>
            <a:spLocks noChangeShapeType="1"/>
          </p:cNvSpPr>
          <p:nvPr/>
        </p:nvSpPr>
        <p:spPr bwMode="auto">
          <a:xfrm>
            <a:off x="8229600" y="3352800"/>
            <a:ext cx="1143000" cy="304800"/>
          </a:xfrm>
          <a:prstGeom prst="line">
            <a:avLst/>
          </a:prstGeom>
          <a:noFill/>
          <a:ln w="9525">
            <a:solidFill>
              <a:srgbClr val="1E00D2"/>
            </a:solidFill>
            <a:round/>
            <a:headEnd/>
            <a:tailEnd type="triangle" w="med" len="med"/>
          </a:ln>
          <a:effectLst/>
        </p:spPr>
        <p:txBody>
          <a:bodyPr/>
          <a:lstStyle/>
          <a:p>
            <a:endParaRPr lang="en-US"/>
          </a:p>
        </p:txBody>
      </p:sp>
      <p:sp>
        <p:nvSpPr>
          <p:cNvPr id="67" name="Line 16"/>
          <p:cNvSpPr>
            <a:spLocks noChangeShapeType="1"/>
          </p:cNvSpPr>
          <p:nvPr/>
        </p:nvSpPr>
        <p:spPr bwMode="auto">
          <a:xfrm>
            <a:off x="8229600" y="3352800"/>
            <a:ext cx="1143000" cy="609600"/>
          </a:xfrm>
          <a:prstGeom prst="line">
            <a:avLst/>
          </a:prstGeom>
          <a:noFill/>
          <a:ln w="9525">
            <a:solidFill>
              <a:srgbClr val="1E00D2"/>
            </a:solidFill>
            <a:round/>
            <a:headEnd/>
            <a:tailEnd type="triangle" w="med" len="med"/>
          </a:ln>
          <a:effectLst/>
        </p:spPr>
        <p:txBody>
          <a:bodyPr/>
          <a:lstStyle/>
          <a:p>
            <a:endParaRPr lang="en-US"/>
          </a:p>
        </p:txBody>
      </p:sp>
      <p:sp>
        <p:nvSpPr>
          <p:cNvPr id="69" name="Line 24"/>
          <p:cNvSpPr>
            <a:spLocks noChangeShapeType="1"/>
          </p:cNvSpPr>
          <p:nvPr/>
        </p:nvSpPr>
        <p:spPr bwMode="auto">
          <a:xfrm flipV="1">
            <a:off x="9372600" y="36576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70" name="Text Box 46"/>
          <p:cNvSpPr txBox="1">
            <a:spLocks noChangeArrowheads="1"/>
          </p:cNvSpPr>
          <p:nvPr/>
        </p:nvSpPr>
        <p:spPr bwMode="auto">
          <a:xfrm>
            <a:off x="7010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71" name="Line 6"/>
          <p:cNvSpPr>
            <a:spLocks noChangeShapeType="1"/>
          </p:cNvSpPr>
          <p:nvPr/>
        </p:nvSpPr>
        <p:spPr bwMode="auto">
          <a:xfrm>
            <a:off x="6705600" y="4572000"/>
            <a:ext cx="3810000" cy="0"/>
          </a:xfrm>
          <a:prstGeom prst="line">
            <a:avLst/>
          </a:prstGeom>
          <a:noFill/>
          <a:ln w="9525">
            <a:solidFill>
              <a:schemeClr val="tx1"/>
            </a:solidFill>
            <a:round/>
            <a:headEnd/>
            <a:tailEnd/>
          </a:ln>
          <a:effectLst/>
        </p:spPr>
        <p:txBody>
          <a:bodyPr/>
          <a:lstStyle/>
          <a:p>
            <a:endParaRPr lang="en-US"/>
          </a:p>
        </p:txBody>
      </p:sp>
      <p:sp>
        <p:nvSpPr>
          <p:cNvPr id="72" name="Line 7"/>
          <p:cNvSpPr>
            <a:spLocks noChangeShapeType="1"/>
          </p:cNvSpPr>
          <p:nvPr/>
        </p:nvSpPr>
        <p:spPr bwMode="auto">
          <a:xfrm>
            <a:off x="6705600" y="4876800"/>
            <a:ext cx="3810000" cy="0"/>
          </a:xfrm>
          <a:prstGeom prst="line">
            <a:avLst/>
          </a:prstGeom>
          <a:noFill/>
          <a:ln w="9525">
            <a:solidFill>
              <a:schemeClr val="tx1"/>
            </a:solidFill>
            <a:round/>
            <a:headEnd/>
            <a:tailEnd/>
          </a:ln>
          <a:effectLst/>
        </p:spPr>
        <p:txBody>
          <a:bodyPr/>
          <a:lstStyle/>
          <a:p>
            <a:endParaRPr lang="en-US"/>
          </a:p>
        </p:txBody>
      </p:sp>
      <p:sp>
        <p:nvSpPr>
          <p:cNvPr id="73" name="Line 8"/>
          <p:cNvSpPr>
            <a:spLocks noChangeShapeType="1"/>
          </p:cNvSpPr>
          <p:nvPr/>
        </p:nvSpPr>
        <p:spPr bwMode="auto">
          <a:xfrm>
            <a:off x="6705600" y="5181600"/>
            <a:ext cx="3810000" cy="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6629400" y="5943600"/>
            <a:ext cx="3810000" cy="0"/>
          </a:xfrm>
          <a:prstGeom prst="line">
            <a:avLst/>
          </a:prstGeom>
          <a:noFill/>
          <a:ln w="9525">
            <a:solidFill>
              <a:schemeClr val="tx1"/>
            </a:solidFill>
            <a:round/>
            <a:headEnd/>
            <a:tailEnd/>
          </a:ln>
          <a:effectLst/>
        </p:spPr>
        <p:txBody>
          <a:bodyPr/>
          <a:lstStyle/>
          <a:p>
            <a:endParaRPr lang="en-US"/>
          </a:p>
        </p:txBody>
      </p:sp>
      <p:sp>
        <p:nvSpPr>
          <p:cNvPr id="78" name="Text Box 46"/>
          <p:cNvSpPr txBox="1">
            <a:spLocks noChangeArrowheads="1"/>
          </p:cNvSpPr>
          <p:nvPr/>
        </p:nvSpPr>
        <p:spPr bwMode="auto">
          <a:xfrm>
            <a:off x="6870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cxnSp>
        <p:nvCxnSpPr>
          <p:cNvPr id="80" name="Straight Arrow Connector 79"/>
          <p:cNvCxnSpPr/>
          <p:nvPr/>
        </p:nvCxnSpPr>
        <p:spPr bwMode="auto">
          <a:xfrm rot="5400000" flipH="1" flipV="1">
            <a:off x="6362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cxnSp>
        <p:nvCxnSpPr>
          <p:cNvPr id="82" name="Straight Connector 81"/>
          <p:cNvCxnSpPr/>
          <p:nvPr/>
        </p:nvCxnSpPr>
        <p:spPr bwMode="auto">
          <a:xfrm rot="5400000">
            <a:off x="4267200" y="4267200"/>
            <a:ext cx="4419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3" name="TextBox 82"/>
          <p:cNvSpPr txBox="1"/>
          <p:nvPr/>
        </p:nvSpPr>
        <p:spPr>
          <a:xfrm>
            <a:off x="2895601" y="1752600"/>
            <a:ext cx="639919" cy="397032"/>
          </a:xfrm>
          <a:prstGeom prst="rect">
            <a:avLst/>
          </a:prstGeom>
          <a:noFill/>
        </p:spPr>
        <p:txBody>
          <a:bodyPr wrap="none" rtlCol="0">
            <a:spAutoFit/>
          </a:bodyPr>
          <a:lstStyle/>
          <a:p>
            <a:r>
              <a:rPr lang="en-US" dirty="0"/>
              <a:t>ex1</a:t>
            </a:r>
          </a:p>
        </p:txBody>
      </p:sp>
      <p:sp>
        <p:nvSpPr>
          <p:cNvPr id="84" name="TextBox 83"/>
          <p:cNvSpPr txBox="1"/>
          <p:nvPr/>
        </p:nvSpPr>
        <p:spPr>
          <a:xfrm>
            <a:off x="9296401" y="1752600"/>
            <a:ext cx="639919" cy="397032"/>
          </a:xfrm>
          <a:prstGeom prst="rect">
            <a:avLst/>
          </a:prstGeom>
          <a:noFill/>
        </p:spPr>
        <p:txBody>
          <a:bodyPr wrap="none" rtlCol="0">
            <a:spAutoFit/>
          </a:bodyPr>
          <a:lstStyle/>
          <a:p>
            <a:r>
              <a:rPr lang="en-US" dirty="0"/>
              <a:t>ex2</a:t>
            </a:r>
          </a:p>
        </p:txBody>
      </p:sp>
      <p:pic>
        <p:nvPicPr>
          <p:cNvPr id="87" name="Picture 86" descr="devil.gif"/>
          <p:cNvPicPr>
            <a:picLocks noChangeAspect="1"/>
          </p:cNvPicPr>
          <p:nvPr/>
        </p:nvPicPr>
        <p:blipFill>
          <a:blip r:embed="rId2"/>
          <a:stretch>
            <a:fillRect/>
          </a:stretch>
        </p:blipFill>
        <p:spPr>
          <a:xfrm>
            <a:off x="1524001" y="2895601"/>
            <a:ext cx="644909" cy="609599"/>
          </a:xfrm>
          <a:prstGeom prst="rect">
            <a:avLst/>
          </a:prstGeom>
        </p:spPr>
      </p:pic>
      <p:sp>
        <p:nvSpPr>
          <p:cNvPr id="88" name="Line 15"/>
          <p:cNvSpPr>
            <a:spLocks noChangeShapeType="1"/>
          </p:cNvSpPr>
          <p:nvPr/>
        </p:nvSpPr>
        <p:spPr bwMode="auto">
          <a:xfrm>
            <a:off x="4038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89" name="Line 15"/>
          <p:cNvSpPr>
            <a:spLocks noChangeShapeType="1"/>
          </p:cNvSpPr>
          <p:nvPr/>
        </p:nvSpPr>
        <p:spPr bwMode="auto">
          <a:xfrm>
            <a:off x="4038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0" name="Line 15"/>
          <p:cNvSpPr>
            <a:spLocks noChangeShapeType="1"/>
          </p:cNvSpPr>
          <p:nvPr/>
        </p:nvSpPr>
        <p:spPr bwMode="auto">
          <a:xfrm>
            <a:off x="4038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1" name="Line 15"/>
          <p:cNvSpPr>
            <a:spLocks noChangeShapeType="1"/>
          </p:cNvSpPr>
          <p:nvPr/>
        </p:nvSpPr>
        <p:spPr bwMode="auto">
          <a:xfrm>
            <a:off x="4038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2" name="Line 24"/>
          <p:cNvSpPr>
            <a:spLocks noChangeShapeType="1"/>
          </p:cNvSpPr>
          <p:nvPr/>
        </p:nvSpPr>
        <p:spPr bwMode="auto">
          <a:xfrm flipV="1">
            <a:off x="5181600" y="36576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93" name="Line 24"/>
          <p:cNvSpPr>
            <a:spLocks noChangeShapeType="1"/>
          </p:cNvSpPr>
          <p:nvPr/>
        </p:nvSpPr>
        <p:spPr bwMode="auto">
          <a:xfrm flipV="1">
            <a:off x="5181600" y="36576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94" name="Line 15"/>
          <p:cNvSpPr>
            <a:spLocks noChangeShapeType="1"/>
          </p:cNvSpPr>
          <p:nvPr/>
        </p:nvSpPr>
        <p:spPr bwMode="auto">
          <a:xfrm>
            <a:off x="8229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5" name="Line 15"/>
          <p:cNvSpPr>
            <a:spLocks noChangeShapeType="1"/>
          </p:cNvSpPr>
          <p:nvPr/>
        </p:nvSpPr>
        <p:spPr bwMode="auto">
          <a:xfrm>
            <a:off x="8229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6" name="Line 15"/>
          <p:cNvSpPr>
            <a:spLocks noChangeShapeType="1"/>
          </p:cNvSpPr>
          <p:nvPr/>
        </p:nvSpPr>
        <p:spPr bwMode="auto">
          <a:xfrm>
            <a:off x="8229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97" name="Line 15"/>
          <p:cNvSpPr>
            <a:spLocks noChangeShapeType="1"/>
          </p:cNvSpPr>
          <p:nvPr/>
        </p:nvSpPr>
        <p:spPr bwMode="auto">
          <a:xfrm>
            <a:off x="8229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8" name="Line 15"/>
          <p:cNvSpPr>
            <a:spLocks noChangeShapeType="1"/>
          </p:cNvSpPr>
          <p:nvPr/>
        </p:nvSpPr>
        <p:spPr bwMode="auto">
          <a:xfrm>
            <a:off x="9372600" y="33528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99" name="Line 24"/>
          <p:cNvSpPr>
            <a:spLocks noChangeShapeType="1"/>
          </p:cNvSpPr>
          <p:nvPr/>
        </p:nvSpPr>
        <p:spPr bwMode="auto">
          <a:xfrm flipV="1">
            <a:off x="9372600" y="3657600"/>
            <a:ext cx="990600" cy="1219200"/>
          </a:xfrm>
          <a:prstGeom prst="line">
            <a:avLst/>
          </a:prstGeom>
          <a:noFill/>
          <a:ln w="9525">
            <a:solidFill>
              <a:srgbClr val="1E00D2"/>
            </a:solidFill>
            <a:round/>
            <a:headEnd/>
            <a:tailEnd type="triangle" w="med" len="med"/>
          </a:ln>
          <a:effectLst/>
        </p:spPr>
        <p:txBody>
          <a:bodyPr/>
          <a:lstStyle/>
          <a:p>
            <a:endParaRPr lang="en-US"/>
          </a:p>
        </p:txBody>
      </p:sp>
      <p:sp>
        <p:nvSpPr>
          <p:cNvPr id="100" name="Line 24"/>
          <p:cNvSpPr>
            <a:spLocks noChangeShapeType="1"/>
          </p:cNvSpPr>
          <p:nvPr/>
        </p:nvSpPr>
        <p:spPr bwMode="auto">
          <a:xfrm flipV="1">
            <a:off x="9448800" y="3657600"/>
            <a:ext cx="914400" cy="1524000"/>
          </a:xfrm>
          <a:prstGeom prst="line">
            <a:avLst/>
          </a:prstGeom>
          <a:noFill/>
          <a:ln w="9525">
            <a:solidFill>
              <a:srgbClr val="1E00D2"/>
            </a:solidFill>
            <a:round/>
            <a:headEnd/>
            <a:tailEnd type="triangle" w="med" len="med"/>
          </a:ln>
          <a:effectLst/>
        </p:spPr>
        <p:txBody>
          <a:bodyPr/>
          <a:lstStyle/>
          <a:p>
            <a:endParaRPr lang="en-US"/>
          </a:p>
        </p:txBody>
      </p:sp>
      <p:sp>
        <p:nvSpPr>
          <p:cNvPr id="101" name="Oval 100"/>
          <p:cNvSpPr/>
          <p:nvPr/>
        </p:nvSpPr>
        <p:spPr bwMode="auto">
          <a:xfrm>
            <a:off x="6248400" y="35814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
        <p:nvSpPr>
          <p:cNvPr id="103" name="Oval 102"/>
          <p:cNvSpPr/>
          <p:nvPr/>
        </p:nvSpPr>
        <p:spPr bwMode="auto">
          <a:xfrm>
            <a:off x="10363200" y="3581400"/>
            <a:ext cx="152400" cy="152400"/>
          </a:xfrm>
          <a:prstGeom prst="ellipse">
            <a:avLst/>
          </a:prstGeom>
          <a:solidFill>
            <a:srgbClr val="1E00D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pic>
        <p:nvPicPr>
          <p:cNvPr id="68" name="Picture 67" descr="devil.gif"/>
          <p:cNvPicPr>
            <a:picLocks noChangeAspect="1"/>
          </p:cNvPicPr>
          <p:nvPr/>
        </p:nvPicPr>
        <p:blipFill>
          <a:blip r:embed="rId2"/>
          <a:stretch>
            <a:fillRect/>
          </a:stretch>
        </p:blipFill>
        <p:spPr>
          <a:xfrm>
            <a:off x="1524001" y="3581401"/>
            <a:ext cx="644909" cy="609599"/>
          </a:xfrm>
          <a:prstGeom prst="rect">
            <a:avLst/>
          </a:prstGeom>
        </p:spPr>
      </p:pic>
    </p:spTree>
    <p:extLst>
      <p:ext uri="{BB962C8B-B14F-4D97-AF65-F5344CB8AC3E}">
        <p14:creationId xmlns:p14="http://schemas.microsoft.com/office/powerpoint/2010/main" val="1500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7"/>
                                        </p:tgtEl>
                                        <p:attrNameLst>
                                          <p:attrName>style.opacity</p:attrName>
                                        </p:attrNameLst>
                                      </p:cBhvr>
                                      <p:to>
                                        <p:strVal val="0.1"/>
                                      </p:to>
                                    </p:set>
                                    <p:animEffect filter="image" prLst="opacity: 0.1">
                                      <p:cBhvr rctx="IE">
                                        <p:cTn id="7" dur="indefinite"/>
                                        <p:tgtEl>
                                          <p:spTgt spid="7"/>
                                        </p:tgtEl>
                                      </p:cBhvr>
                                    </p:animEffect>
                                  </p:childTnLst>
                                </p:cTn>
                              </p:par>
                              <p:par>
                                <p:cTn id="8" presetID="9" presetClass="emph" presetSubtype="0" grpId="0" nodeType="withEffect">
                                  <p:stCondLst>
                                    <p:cond delay="0"/>
                                  </p:stCondLst>
                                  <p:childTnLst>
                                    <p:set>
                                      <p:cBhvr rctx="PPT">
                                        <p:cTn id="9" dur="indefinite"/>
                                        <p:tgtEl>
                                          <p:spTgt spid="8"/>
                                        </p:tgtEl>
                                        <p:attrNameLst>
                                          <p:attrName>style.opacity</p:attrName>
                                        </p:attrNameLst>
                                      </p:cBhvr>
                                      <p:to>
                                        <p:strVal val="0.1"/>
                                      </p:to>
                                    </p:set>
                                    <p:animEffect filter="image" prLst="opacity: 0.1">
                                      <p:cBhvr rctx="IE">
                                        <p:cTn id="10" dur="indefinite"/>
                                        <p:tgtEl>
                                          <p:spTgt spid="8"/>
                                        </p:tgtEl>
                                      </p:cBhvr>
                                    </p:animEffect>
                                  </p:childTnLst>
                                </p:cTn>
                              </p:par>
                              <p:par>
                                <p:cTn id="11" presetID="9" presetClass="emph" presetSubtype="0" grpId="0" nodeType="withEffect">
                                  <p:stCondLst>
                                    <p:cond delay="0"/>
                                  </p:stCondLst>
                                  <p:childTnLst>
                                    <p:set>
                                      <p:cBhvr rctx="PPT">
                                        <p:cTn id="12" dur="indefinite"/>
                                        <p:tgtEl>
                                          <p:spTgt spid="12"/>
                                        </p:tgtEl>
                                        <p:attrNameLst>
                                          <p:attrName>style.opacity</p:attrName>
                                        </p:attrNameLst>
                                      </p:cBhvr>
                                      <p:to>
                                        <p:strVal val="0.1"/>
                                      </p:to>
                                    </p:set>
                                    <p:animEffect filter="image" prLst="opacity: 0.1">
                                      <p:cBhvr rctx="IE">
                                        <p:cTn id="13" dur="indefinite"/>
                                        <p:tgtEl>
                                          <p:spTgt spid="12"/>
                                        </p:tgtEl>
                                      </p:cBhvr>
                                    </p:animEffect>
                                  </p:childTnLst>
                                </p:cTn>
                              </p:par>
                              <p:par>
                                <p:cTn id="14" presetID="9" presetClass="emph" presetSubtype="0" grpId="0" nodeType="withEffect">
                                  <p:stCondLst>
                                    <p:cond delay="0"/>
                                  </p:stCondLst>
                                  <p:childTnLst>
                                    <p:set>
                                      <p:cBhvr rctx="PPT">
                                        <p:cTn id="15" dur="indefinite"/>
                                        <p:tgtEl>
                                          <p:spTgt spid="13"/>
                                        </p:tgtEl>
                                        <p:attrNameLst>
                                          <p:attrName>style.opacity</p:attrName>
                                        </p:attrNameLst>
                                      </p:cBhvr>
                                      <p:to>
                                        <p:strVal val="0.1"/>
                                      </p:to>
                                    </p:set>
                                    <p:animEffect filter="image" prLst="opacity: 0.1">
                                      <p:cBhvr rctx="IE">
                                        <p:cTn id="16" dur="indefinite"/>
                                        <p:tgtEl>
                                          <p:spTgt spid="13"/>
                                        </p:tgtEl>
                                      </p:cBhvr>
                                    </p:animEffect>
                                  </p:childTnLst>
                                </p:cTn>
                              </p:par>
                              <p:par>
                                <p:cTn id="17" presetID="9" presetClass="emph" presetSubtype="0" grpId="0" nodeType="withEffect">
                                  <p:stCondLst>
                                    <p:cond delay="0"/>
                                  </p:stCondLst>
                                  <p:childTnLst>
                                    <p:set>
                                      <p:cBhvr rctx="PPT">
                                        <p:cTn id="18" dur="indefinite"/>
                                        <p:tgtEl>
                                          <p:spTgt spid="17"/>
                                        </p:tgtEl>
                                        <p:attrNameLst>
                                          <p:attrName>style.opacity</p:attrName>
                                        </p:attrNameLst>
                                      </p:cBhvr>
                                      <p:to>
                                        <p:strVal val="0.1"/>
                                      </p:to>
                                    </p:set>
                                    <p:animEffect filter="image" prLst="opacity: 0.1">
                                      <p:cBhvr rctx="IE">
                                        <p:cTn id="19" dur="indefinite"/>
                                        <p:tgtEl>
                                          <p:spTgt spid="17"/>
                                        </p:tgtEl>
                                      </p:cBhvr>
                                    </p:animEffect>
                                  </p:childTnLst>
                                </p:cTn>
                              </p:par>
                              <p:par>
                                <p:cTn id="20" presetID="9" presetClass="emph" presetSubtype="0" grpId="0" nodeType="withEffect">
                                  <p:stCondLst>
                                    <p:cond delay="0"/>
                                  </p:stCondLst>
                                  <p:childTnLst>
                                    <p:set>
                                      <p:cBhvr rctx="PPT">
                                        <p:cTn id="21" dur="indefinite"/>
                                        <p:tgtEl>
                                          <p:spTgt spid="21"/>
                                        </p:tgtEl>
                                        <p:attrNameLst>
                                          <p:attrName>style.opacity</p:attrName>
                                        </p:attrNameLst>
                                      </p:cBhvr>
                                      <p:to>
                                        <p:strVal val="0.1"/>
                                      </p:to>
                                    </p:set>
                                    <p:animEffect filter="image" prLst="opacity: 0.1">
                                      <p:cBhvr rctx="IE">
                                        <p:cTn id="22" dur="indefinite"/>
                                        <p:tgtEl>
                                          <p:spTgt spid="21"/>
                                        </p:tgtEl>
                                      </p:cBhvr>
                                    </p:animEffect>
                                  </p:childTnLst>
                                </p:cTn>
                              </p:par>
                              <p:par>
                                <p:cTn id="23" presetID="9" presetClass="emph" presetSubtype="0" grpId="0" nodeType="withEffect">
                                  <p:stCondLst>
                                    <p:cond delay="0"/>
                                  </p:stCondLst>
                                  <p:childTnLst>
                                    <p:set>
                                      <p:cBhvr rctx="PPT">
                                        <p:cTn id="24" dur="indefinite"/>
                                        <p:tgtEl>
                                          <p:spTgt spid="53"/>
                                        </p:tgtEl>
                                        <p:attrNameLst>
                                          <p:attrName>style.opacity</p:attrName>
                                        </p:attrNameLst>
                                      </p:cBhvr>
                                      <p:to>
                                        <p:strVal val="0.1"/>
                                      </p:to>
                                    </p:set>
                                    <p:animEffect filter="image" prLst="opacity: 0.1">
                                      <p:cBhvr rctx="IE">
                                        <p:cTn id="25" dur="indefinite"/>
                                        <p:tgtEl>
                                          <p:spTgt spid="53"/>
                                        </p:tgtEl>
                                      </p:cBhvr>
                                    </p:animEffect>
                                  </p:childTnLst>
                                </p:cTn>
                              </p:par>
                              <p:par>
                                <p:cTn id="26" presetID="9" presetClass="emph" presetSubtype="0" grpId="0" nodeType="withEffect">
                                  <p:stCondLst>
                                    <p:cond delay="0"/>
                                  </p:stCondLst>
                                  <p:childTnLst>
                                    <p:set>
                                      <p:cBhvr rctx="PPT">
                                        <p:cTn id="27" dur="indefinite"/>
                                        <p:tgtEl>
                                          <p:spTgt spid="57"/>
                                        </p:tgtEl>
                                        <p:attrNameLst>
                                          <p:attrName>style.opacity</p:attrName>
                                        </p:attrNameLst>
                                      </p:cBhvr>
                                      <p:to>
                                        <p:strVal val="0.1"/>
                                      </p:to>
                                    </p:set>
                                    <p:animEffect filter="image" prLst="opacity: 0.1">
                                      <p:cBhvr rctx="IE">
                                        <p:cTn id="28" dur="indefinite"/>
                                        <p:tgtEl>
                                          <p:spTgt spid="57"/>
                                        </p:tgtEl>
                                      </p:cBhvr>
                                    </p:animEffect>
                                  </p:childTnLst>
                                </p:cTn>
                              </p:par>
                              <p:par>
                                <p:cTn id="29" presetID="9" presetClass="emph" presetSubtype="0" grpId="0" nodeType="withEffect">
                                  <p:stCondLst>
                                    <p:cond delay="0"/>
                                  </p:stCondLst>
                                  <p:childTnLst>
                                    <p:set>
                                      <p:cBhvr rctx="PPT">
                                        <p:cTn id="30" dur="indefinite"/>
                                        <p:tgtEl>
                                          <p:spTgt spid="66"/>
                                        </p:tgtEl>
                                        <p:attrNameLst>
                                          <p:attrName>style.opacity</p:attrName>
                                        </p:attrNameLst>
                                      </p:cBhvr>
                                      <p:to>
                                        <p:strVal val="0.1"/>
                                      </p:to>
                                    </p:set>
                                    <p:animEffect filter="image" prLst="opacity: 0.1">
                                      <p:cBhvr rctx="IE">
                                        <p:cTn id="31" dur="indefinite"/>
                                        <p:tgtEl>
                                          <p:spTgt spid="66"/>
                                        </p:tgtEl>
                                      </p:cBhvr>
                                    </p:animEffect>
                                  </p:childTnLst>
                                </p:cTn>
                              </p:par>
                              <p:par>
                                <p:cTn id="32" presetID="9" presetClass="emph" presetSubtype="0" nodeType="withEffect">
                                  <p:stCondLst>
                                    <p:cond delay="0"/>
                                  </p:stCondLst>
                                  <p:childTnLst>
                                    <p:set>
                                      <p:cBhvr rctx="PPT">
                                        <p:cTn id="33" dur="indefinite"/>
                                        <p:tgtEl>
                                          <p:spTgt spid="87"/>
                                        </p:tgtEl>
                                        <p:attrNameLst>
                                          <p:attrName>style.opacity</p:attrName>
                                        </p:attrNameLst>
                                      </p:cBhvr>
                                      <p:to>
                                        <p:strVal val="0.1"/>
                                      </p:to>
                                    </p:set>
                                    <p:animEffect filter="image" prLst="opacity: 0.1">
                                      <p:cBhvr rctx="IE">
                                        <p:cTn id="34" dur="indefinite"/>
                                        <p:tgtEl>
                                          <p:spTgt spid="87"/>
                                        </p:tgtEl>
                                      </p:cBhvr>
                                    </p:animEffect>
                                  </p:childTnLst>
                                </p:cTn>
                              </p:par>
                              <p:par>
                                <p:cTn id="35" presetID="9" presetClass="emph" presetSubtype="0" grpId="0" nodeType="withEffect">
                                  <p:stCondLst>
                                    <p:cond delay="0"/>
                                  </p:stCondLst>
                                  <p:childTnLst>
                                    <p:set>
                                      <p:cBhvr rctx="PPT">
                                        <p:cTn id="36" dur="indefinite"/>
                                        <p:tgtEl>
                                          <p:spTgt spid="98"/>
                                        </p:tgtEl>
                                        <p:attrNameLst>
                                          <p:attrName>style.opacity</p:attrName>
                                        </p:attrNameLst>
                                      </p:cBhvr>
                                      <p:to>
                                        <p:strVal val="0.1"/>
                                      </p:to>
                                    </p:set>
                                    <p:animEffect filter="image" prLst="opacity: 0.1">
                                      <p:cBhvr rctx="IE">
                                        <p:cTn id="37" dur="indefinite"/>
                                        <p:tgtEl>
                                          <p:spTgt spid="98"/>
                                        </p:tgtEl>
                                      </p:cBhvr>
                                    </p:animEffect>
                                  </p:childTnLst>
                                </p:cTn>
                              </p:par>
                              <p:par>
                                <p:cTn id="38" presetID="9" presetClass="emph" presetSubtype="0" grpId="0" nodeType="withEffect">
                                  <p:stCondLst>
                                    <p:cond delay="0"/>
                                  </p:stCondLst>
                                  <p:childTnLst>
                                    <p:set>
                                      <p:cBhvr rctx="PPT">
                                        <p:cTn id="39" dur="indefinite"/>
                                        <p:tgtEl>
                                          <p:spTgt spid="101"/>
                                        </p:tgtEl>
                                        <p:attrNameLst>
                                          <p:attrName>style.opacity</p:attrName>
                                        </p:attrNameLst>
                                      </p:cBhvr>
                                      <p:to>
                                        <p:strVal val="0.1"/>
                                      </p:to>
                                    </p:set>
                                    <p:animEffect filter="image" prLst="opacity: 0.1">
                                      <p:cBhvr rctx="IE">
                                        <p:cTn id="40" dur="indefinite"/>
                                        <p:tgtEl>
                                          <p:spTgt spid="101"/>
                                        </p:tgtEl>
                                      </p:cBhvr>
                                    </p:animEffect>
                                  </p:childTnLst>
                                </p:cTn>
                              </p:par>
                              <p:par>
                                <p:cTn id="41" presetID="9" presetClass="emph" presetSubtype="0" grpId="0" nodeType="withEffect">
                                  <p:stCondLst>
                                    <p:cond delay="0"/>
                                  </p:stCondLst>
                                  <p:childTnLst>
                                    <p:set>
                                      <p:cBhvr rctx="PPT">
                                        <p:cTn id="42" dur="indefinite"/>
                                        <p:tgtEl>
                                          <p:spTgt spid="103"/>
                                        </p:tgtEl>
                                        <p:attrNameLst>
                                          <p:attrName>style.opacity</p:attrName>
                                        </p:attrNameLst>
                                      </p:cBhvr>
                                      <p:to>
                                        <p:strVal val="0.1"/>
                                      </p:to>
                                    </p:set>
                                    <p:animEffect filter="image" prLst="opacity: 0.1">
                                      <p:cBhvr rctx="IE">
                                        <p:cTn id="43" dur="indefinite"/>
                                        <p:tgtEl>
                                          <p:spTgt spid="103"/>
                                        </p:tgtEl>
                                      </p:cBhvr>
                                    </p:animEffect>
                                  </p:childTnLst>
                                </p:cTn>
                              </p:par>
                              <p:par>
                                <p:cTn id="44" presetID="9" presetClass="emph" presetSubtype="0" grpId="0" nodeType="withEffect">
                                  <p:stCondLst>
                                    <p:cond delay="0"/>
                                  </p:stCondLst>
                                  <p:childTnLst>
                                    <p:set>
                                      <p:cBhvr rctx="PPT">
                                        <p:cTn id="45" dur="indefinite"/>
                                        <p:tgtEl>
                                          <p:spTgt spid="18"/>
                                        </p:tgtEl>
                                        <p:attrNameLst>
                                          <p:attrName>style.opacity</p:attrName>
                                        </p:attrNameLst>
                                      </p:cBhvr>
                                      <p:to>
                                        <p:strVal val="0.1"/>
                                      </p:to>
                                    </p:set>
                                    <p:animEffect filter="image" prLst="opacity: 0.1">
                                      <p:cBhvr rctx="IE">
                                        <p:cTn id="46" dur="indefinite"/>
                                        <p:tgtEl>
                                          <p:spTgt spid="18"/>
                                        </p:tgtEl>
                                      </p:cBhvr>
                                    </p:animEffect>
                                  </p:childTnLst>
                                </p:cTn>
                              </p:par>
                              <p:par>
                                <p:cTn id="47" presetID="9" presetClass="emph" presetSubtype="0" grpId="0" nodeType="withEffect">
                                  <p:stCondLst>
                                    <p:cond delay="0"/>
                                  </p:stCondLst>
                                  <p:childTnLst>
                                    <p:set>
                                      <p:cBhvr rctx="PPT">
                                        <p:cTn id="48" dur="indefinite"/>
                                        <p:tgtEl>
                                          <p:spTgt spid="92"/>
                                        </p:tgtEl>
                                        <p:attrNameLst>
                                          <p:attrName>style.opacity</p:attrName>
                                        </p:attrNameLst>
                                      </p:cBhvr>
                                      <p:to>
                                        <p:strVal val="0.1"/>
                                      </p:to>
                                    </p:set>
                                    <p:animEffect filter="image" prLst="opacity: 0.1">
                                      <p:cBhvr rctx="IE">
                                        <p:cTn id="49" dur="indefinite"/>
                                        <p:tgtEl>
                                          <p:spTgt spid="92"/>
                                        </p:tgtEl>
                                      </p:cBhvr>
                                    </p:animEffect>
                                  </p:childTnLst>
                                </p:cTn>
                              </p:par>
                              <p:par>
                                <p:cTn id="50" presetID="9" presetClass="emph" presetSubtype="0" grpId="0" nodeType="withEffect">
                                  <p:stCondLst>
                                    <p:cond delay="0"/>
                                  </p:stCondLst>
                                  <p:childTnLst>
                                    <p:set>
                                      <p:cBhvr rctx="PPT">
                                        <p:cTn id="51" dur="indefinite"/>
                                        <p:tgtEl>
                                          <p:spTgt spid="93"/>
                                        </p:tgtEl>
                                        <p:attrNameLst>
                                          <p:attrName>style.opacity</p:attrName>
                                        </p:attrNameLst>
                                      </p:cBhvr>
                                      <p:to>
                                        <p:strVal val="0.1"/>
                                      </p:to>
                                    </p:set>
                                    <p:animEffect filter="image" prLst="opacity: 0.1">
                                      <p:cBhvr rctx="IE">
                                        <p:cTn id="52" dur="indefinite"/>
                                        <p:tgtEl>
                                          <p:spTgt spid="93"/>
                                        </p:tgtEl>
                                      </p:cBhvr>
                                    </p:animEffect>
                                  </p:childTnLst>
                                </p:cTn>
                              </p:par>
                              <p:par>
                                <p:cTn id="53" presetID="9" presetClass="emph" presetSubtype="0" grpId="0" nodeType="withEffect">
                                  <p:stCondLst>
                                    <p:cond delay="0"/>
                                  </p:stCondLst>
                                  <p:childTnLst>
                                    <p:set>
                                      <p:cBhvr rctx="PPT">
                                        <p:cTn id="54" dur="indefinite"/>
                                        <p:tgtEl>
                                          <p:spTgt spid="67"/>
                                        </p:tgtEl>
                                        <p:attrNameLst>
                                          <p:attrName>style.opacity</p:attrName>
                                        </p:attrNameLst>
                                      </p:cBhvr>
                                      <p:to>
                                        <p:strVal val="0.1"/>
                                      </p:to>
                                    </p:set>
                                    <p:animEffect filter="image" prLst="opacity: 0.1">
                                      <p:cBhvr rctx="IE">
                                        <p:cTn id="55" dur="indefinite"/>
                                        <p:tgtEl>
                                          <p:spTgt spid="67"/>
                                        </p:tgtEl>
                                      </p:cBhvr>
                                    </p:animEffect>
                                  </p:childTnLst>
                                </p:cTn>
                              </p:par>
                              <p:par>
                                <p:cTn id="56" presetID="9" presetClass="emph" presetSubtype="0" grpId="0" nodeType="withEffect">
                                  <p:stCondLst>
                                    <p:cond delay="0"/>
                                  </p:stCondLst>
                                  <p:childTnLst>
                                    <p:set>
                                      <p:cBhvr rctx="PPT">
                                        <p:cTn id="57" dur="indefinite"/>
                                        <p:tgtEl>
                                          <p:spTgt spid="69"/>
                                        </p:tgtEl>
                                        <p:attrNameLst>
                                          <p:attrName>style.opacity</p:attrName>
                                        </p:attrNameLst>
                                      </p:cBhvr>
                                      <p:to>
                                        <p:strVal val="0.1"/>
                                      </p:to>
                                    </p:set>
                                    <p:animEffect filter="image" prLst="opacity: 0.1">
                                      <p:cBhvr rctx="IE">
                                        <p:cTn id="58" dur="indefinite"/>
                                        <p:tgtEl>
                                          <p:spTgt spid="69"/>
                                        </p:tgtEl>
                                      </p:cBhvr>
                                    </p:animEffect>
                                  </p:childTnLst>
                                </p:cTn>
                              </p:par>
                              <p:par>
                                <p:cTn id="59" presetID="9" presetClass="emph" presetSubtype="0" grpId="0" nodeType="withEffect">
                                  <p:stCondLst>
                                    <p:cond delay="0"/>
                                  </p:stCondLst>
                                  <p:childTnLst>
                                    <p:set>
                                      <p:cBhvr rctx="PPT">
                                        <p:cTn id="60" dur="indefinite"/>
                                        <p:tgtEl>
                                          <p:spTgt spid="99"/>
                                        </p:tgtEl>
                                        <p:attrNameLst>
                                          <p:attrName>style.opacity</p:attrName>
                                        </p:attrNameLst>
                                      </p:cBhvr>
                                      <p:to>
                                        <p:strVal val="0.1"/>
                                      </p:to>
                                    </p:set>
                                    <p:animEffect filter="image" prLst="opacity: 0.1">
                                      <p:cBhvr rctx="IE">
                                        <p:cTn id="61" dur="indefinite"/>
                                        <p:tgtEl>
                                          <p:spTgt spid="99"/>
                                        </p:tgtEl>
                                      </p:cBhvr>
                                    </p:animEffect>
                                  </p:childTnLst>
                                </p:cTn>
                              </p:par>
                              <p:par>
                                <p:cTn id="62" presetID="9" presetClass="emph" presetSubtype="0" grpId="0" nodeType="withEffect">
                                  <p:stCondLst>
                                    <p:cond delay="0"/>
                                  </p:stCondLst>
                                  <p:childTnLst>
                                    <p:set>
                                      <p:cBhvr rctx="PPT">
                                        <p:cTn id="63" dur="indefinite"/>
                                        <p:tgtEl>
                                          <p:spTgt spid="100"/>
                                        </p:tgtEl>
                                        <p:attrNameLst>
                                          <p:attrName>style.opacity</p:attrName>
                                        </p:attrNameLst>
                                      </p:cBhvr>
                                      <p:to>
                                        <p:strVal val="0.1"/>
                                      </p:to>
                                    </p:set>
                                    <p:animEffect filter="image" prLst="opacity: 0.1">
                                      <p:cBhvr rctx="IE">
                                        <p:cTn id="64" dur="indefinite"/>
                                        <p:tgtEl>
                                          <p:spTgt spid="100"/>
                                        </p:tgtEl>
                                      </p:cBhvr>
                                    </p:animEffect>
                                  </p:childTnLst>
                                </p:cTn>
                              </p:par>
                              <p:par>
                                <p:cTn id="65" presetID="9" presetClass="emph" presetSubtype="0" grpId="0" nodeType="withEffect">
                                  <p:stCondLst>
                                    <p:cond delay="0"/>
                                  </p:stCondLst>
                                  <p:childTnLst>
                                    <p:set>
                                      <p:cBhvr rctx="PPT">
                                        <p:cTn id="66" dur="indefinite"/>
                                        <p:tgtEl>
                                          <p:spTgt spid="26"/>
                                        </p:tgtEl>
                                        <p:attrNameLst>
                                          <p:attrName>style.opacity</p:attrName>
                                        </p:attrNameLst>
                                      </p:cBhvr>
                                      <p:to>
                                        <p:strVal val="0.1"/>
                                      </p:to>
                                    </p:set>
                                    <p:animEffect filter="image" prLst="opacity: 0.1">
                                      <p:cBhvr rctx="IE">
                                        <p:cTn id="67" dur="indefinite"/>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6">
                                            <p:txEl>
                                              <p:pRg st="0" end="0"/>
                                            </p:txEl>
                                          </p:spTgt>
                                        </p:tgtEl>
                                        <p:attrNameLst>
                                          <p:attrName>style.visibility</p:attrName>
                                        </p:attrNameLst>
                                      </p:cBhvr>
                                      <p:to>
                                        <p:strVal val="visible"/>
                                      </p:to>
                                    </p:set>
                                    <p:animEffect transition="in" filter="blinds(horizontal)">
                                      <p:cBhvr>
                                        <p:cTn id="72" dur="500"/>
                                        <p:tgtEl>
                                          <p:spTgt spid="3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6">
                                            <p:txEl>
                                              <p:pRg st="1" end="1"/>
                                            </p:txEl>
                                          </p:spTgt>
                                        </p:tgtEl>
                                        <p:attrNameLst>
                                          <p:attrName>style.visibility</p:attrName>
                                        </p:attrNameLst>
                                      </p:cBhvr>
                                      <p:to>
                                        <p:strVal val="visible"/>
                                      </p:to>
                                    </p:set>
                                    <p:animEffect transition="in" filter="blinds(horizontal)">
                                      <p:cBhvr>
                                        <p:cTn id="77" dur="500"/>
                                        <p:tgtEl>
                                          <p:spTgt spid="36">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6">
                                            <p:txEl>
                                              <p:pRg st="2" end="2"/>
                                            </p:txEl>
                                          </p:spTgt>
                                        </p:tgtEl>
                                        <p:attrNameLst>
                                          <p:attrName>style.visibility</p:attrName>
                                        </p:attrNameLst>
                                      </p:cBhvr>
                                      <p:to>
                                        <p:strVal val="visible"/>
                                      </p:to>
                                    </p:set>
                                    <p:animEffect transition="in" filter="blinds(horizontal)">
                                      <p:cBhvr>
                                        <p:cTn id="82" dur="500"/>
                                        <p:tgtEl>
                                          <p:spTgt spid="36">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6">
                                            <p:txEl>
                                              <p:pRg st="3" end="3"/>
                                            </p:txEl>
                                          </p:spTgt>
                                        </p:tgtEl>
                                        <p:attrNameLst>
                                          <p:attrName>style.visibility</p:attrName>
                                        </p:attrNameLst>
                                      </p:cBhvr>
                                      <p:to>
                                        <p:strVal val="visible"/>
                                      </p:to>
                                    </p:set>
                                    <p:animEffect transition="in" filter="blinds(horizontal)">
                                      <p:cBhvr>
                                        <p:cTn id="87" dur="500"/>
                                        <p:tgtEl>
                                          <p:spTgt spid="36">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0" nodeType="clickEffect">
                                  <p:stCondLst>
                                    <p:cond delay="0"/>
                                  </p:stCondLst>
                                  <p:childTnLst>
                                    <p:animEffect transition="out" filter="blinds(horizontal)">
                                      <p:cBhvr>
                                        <p:cTn id="91" dur="500"/>
                                        <p:tgtEl>
                                          <p:spTgt spid="36">
                                            <p:txEl>
                                              <p:pRg st="0" end="0"/>
                                            </p:txEl>
                                          </p:spTgt>
                                        </p:tgtEl>
                                      </p:cBhvr>
                                    </p:animEffect>
                                    <p:set>
                                      <p:cBhvr>
                                        <p:cTn id="92" dur="1" fill="hold">
                                          <p:stCondLst>
                                            <p:cond delay="499"/>
                                          </p:stCondLst>
                                        </p:cTn>
                                        <p:tgtEl>
                                          <p:spTgt spid="36">
                                            <p:txEl>
                                              <p:pRg st="0" end="0"/>
                                            </p:txEl>
                                          </p:spTgt>
                                        </p:tgtEl>
                                        <p:attrNameLst>
                                          <p:attrName>style.visibility</p:attrName>
                                        </p:attrNameLst>
                                      </p:cBhvr>
                                      <p:to>
                                        <p:strVal val="hidden"/>
                                      </p:to>
                                    </p:set>
                                  </p:childTnLst>
                                </p:cTn>
                              </p:par>
                              <p:par>
                                <p:cTn id="93" presetID="3" presetClass="exit" presetSubtype="10" fill="hold" grpId="0" nodeType="withEffect">
                                  <p:stCondLst>
                                    <p:cond delay="0"/>
                                  </p:stCondLst>
                                  <p:childTnLst>
                                    <p:animEffect transition="out" filter="blinds(horizontal)">
                                      <p:cBhvr>
                                        <p:cTn id="94" dur="500"/>
                                        <p:tgtEl>
                                          <p:spTgt spid="36">
                                            <p:txEl>
                                              <p:pRg st="1" end="1"/>
                                            </p:txEl>
                                          </p:spTgt>
                                        </p:tgtEl>
                                      </p:cBhvr>
                                    </p:animEffect>
                                    <p:set>
                                      <p:cBhvr>
                                        <p:cTn id="95" dur="1" fill="hold">
                                          <p:stCondLst>
                                            <p:cond delay="499"/>
                                          </p:stCondLst>
                                        </p:cTn>
                                        <p:tgtEl>
                                          <p:spTgt spid="36">
                                            <p:txEl>
                                              <p:pRg st="1" end="1"/>
                                            </p:txEl>
                                          </p:spTgt>
                                        </p:tgtEl>
                                        <p:attrNameLst>
                                          <p:attrName>style.visibility</p:attrName>
                                        </p:attrNameLst>
                                      </p:cBhvr>
                                      <p:to>
                                        <p:strVal val="hidden"/>
                                      </p:to>
                                    </p:set>
                                  </p:childTnLst>
                                </p:cTn>
                              </p:par>
                              <p:par>
                                <p:cTn id="96" presetID="3" presetClass="exit" presetSubtype="10" fill="hold" grpId="0" nodeType="withEffect">
                                  <p:stCondLst>
                                    <p:cond delay="0"/>
                                  </p:stCondLst>
                                  <p:childTnLst>
                                    <p:animEffect transition="out" filter="blinds(horizontal)">
                                      <p:cBhvr>
                                        <p:cTn id="97" dur="500"/>
                                        <p:tgtEl>
                                          <p:spTgt spid="36">
                                            <p:txEl>
                                              <p:pRg st="2" end="2"/>
                                            </p:txEl>
                                          </p:spTgt>
                                        </p:tgtEl>
                                      </p:cBhvr>
                                    </p:animEffect>
                                    <p:set>
                                      <p:cBhvr>
                                        <p:cTn id="98" dur="1" fill="hold">
                                          <p:stCondLst>
                                            <p:cond delay="499"/>
                                          </p:stCondLst>
                                        </p:cTn>
                                        <p:tgtEl>
                                          <p:spTgt spid="36">
                                            <p:txEl>
                                              <p:pRg st="2" end="2"/>
                                            </p:txEl>
                                          </p:spTgt>
                                        </p:tgtEl>
                                        <p:attrNameLst>
                                          <p:attrName>style.visibility</p:attrName>
                                        </p:attrNameLst>
                                      </p:cBhvr>
                                      <p:to>
                                        <p:strVal val="hidden"/>
                                      </p:to>
                                    </p:set>
                                  </p:childTnLst>
                                </p:cTn>
                              </p:par>
                              <p:par>
                                <p:cTn id="99" presetID="3" presetClass="exit" presetSubtype="10" fill="hold" grpId="0" nodeType="withEffect">
                                  <p:stCondLst>
                                    <p:cond delay="0"/>
                                  </p:stCondLst>
                                  <p:childTnLst>
                                    <p:animEffect transition="out" filter="blinds(horizontal)">
                                      <p:cBhvr>
                                        <p:cTn id="100" dur="500"/>
                                        <p:tgtEl>
                                          <p:spTgt spid="36">
                                            <p:txEl>
                                              <p:pRg st="3" end="3"/>
                                            </p:txEl>
                                          </p:spTgt>
                                        </p:tgtEl>
                                      </p:cBhvr>
                                    </p:animEffect>
                                    <p:set>
                                      <p:cBhvr>
                                        <p:cTn id="101" dur="1" fill="hold">
                                          <p:stCondLst>
                                            <p:cond delay="499"/>
                                          </p:stCondLst>
                                        </p:cTn>
                                        <p:tgtEl>
                                          <p:spTgt spid="3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7" grpId="0" animBg="1"/>
      <p:bldP spid="18" grpId="0" animBg="1"/>
      <p:bldP spid="21" grpId="0" animBg="1"/>
      <p:bldP spid="26" grpId="0" animBg="1"/>
      <p:bldP spid="36" grpId="0" uiExpand="1" build="allAtOnce"/>
      <p:bldP spid="53" grpId="0" animBg="1"/>
      <p:bldP spid="57" grpId="0" animBg="1"/>
      <p:bldP spid="66" grpId="0" animBg="1"/>
      <p:bldP spid="67" grpId="0" animBg="1"/>
      <p:bldP spid="69" grpId="0" animBg="1"/>
      <p:bldP spid="92" grpId="0" animBg="1"/>
      <p:bldP spid="93" grpId="0" animBg="1"/>
      <p:bldP spid="98" grpId="0" animBg="1"/>
      <p:bldP spid="99" grpId="0" animBg="1"/>
      <p:bldP spid="100" grpId="0" animBg="1"/>
      <p:bldP spid="101" grpId="0" animBg="1"/>
      <p:bldP spid="10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2 phases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45</a:t>
            </a:fld>
            <a:endParaRPr lang="fr-FR" dirty="0"/>
          </a:p>
        </p:txBody>
      </p:sp>
      <p:sp>
        <p:nvSpPr>
          <p:cNvPr id="6" name="Line 4"/>
          <p:cNvSpPr>
            <a:spLocks noChangeShapeType="1"/>
          </p:cNvSpPr>
          <p:nvPr/>
        </p:nvSpPr>
        <p:spPr bwMode="auto">
          <a:xfrm>
            <a:off x="2514600" y="2514600"/>
            <a:ext cx="38100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514600" y="3352800"/>
            <a:ext cx="38100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514600" y="3657600"/>
            <a:ext cx="38100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514600" y="3962400"/>
            <a:ext cx="38100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514600" y="4267200"/>
            <a:ext cx="38100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1752601" y="2286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sp>
        <p:nvSpPr>
          <p:cNvPr id="12" name="Text Box 10"/>
          <p:cNvSpPr txBox="1">
            <a:spLocks noChangeArrowheads="1"/>
          </p:cNvSpPr>
          <p:nvPr/>
        </p:nvSpPr>
        <p:spPr bwMode="auto">
          <a:xfrm>
            <a:off x="2057400" y="30480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2057401" y="3429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2057401" y="3810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2057401" y="4114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505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4038600" y="3352800"/>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4038600" y="3352800"/>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21" name="Line 19"/>
          <p:cNvSpPr>
            <a:spLocks noChangeShapeType="1"/>
          </p:cNvSpPr>
          <p:nvPr/>
        </p:nvSpPr>
        <p:spPr bwMode="auto">
          <a:xfrm>
            <a:off x="51816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6" name="Line 24"/>
          <p:cNvSpPr>
            <a:spLocks noChangeShapeType="1"/>
          </p:cNvSpPr>
          <p:nvPr/>
        </p:nvSpPr>
        <p:spPr bwMode="auto">
          <a:xfrm flipV="1">
            <a:off x="51816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819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37" name="Line 6"/>
          <p:cNvSpPr>
            <a:spLocks noChangeShapeType="1"/>
          </p:cNvSpPr>
          <p:nvPr/>
        </p:nvSpPr>
        <p:spPr bwMode="auto">
          <a:xfrm>
            <a:off x="2514600" y="4572000"/>
            <a:ext cx="3810000" cy="0"/>
          </a:xfrm>
          <a:prstGeom prst="line">
            <a:avLst/>
          </a:prstGeom>
          <a:noFill/>
          <a:ln w="9525">
            <a:solidFill>
              <a:schemeClr val="tx1"/>
            </a:solidFill>
            <a:round/>
            <a:headEnd/>
            <a:tailEnd/>
          </a:ln>
          <a:effectLst/>
        </p:spPr>
        <p:txBody>
          <a:bodyPr/>
          <a:lstStyle/>
          <a:p>
            <a:endParaRPr lang="en-US"/>
          </a:p>
        </p:txBody>
      </p:sp>
      <p:sp>
        <p:nvSpPr>
          <p:cNvPr id="38" name="Line 7"/>
          <p:cNvSpPr>
            <a:spLocks noChangeShapeType="1"/>
          </p:cNvSpPr>
          <p:nvPr/>
        </p:nvSpPr>
        <p:spPr bwMode="auto">
          <a:xfrm>
            <a:off x="2514600" y="4876800"/>
            <a:ext cx="3810000" cy="0"/>
          </a:xfrm>
          <a:prstGeom prst="line">
            <a:avLst/>
          </a:prstGeom>
          <a:noFill/>
          <a:ln w="9525">
            <a:solidFill>
              <a:schemeClr val="tx1"/>
            </a:solidFill>
            <a:round/>
            <a:headEnd/>
            <a:tailEnd/>
          </a:ln>
          <a:effectLst/>
        </p:spPr>
        <p:txBody>
          <a:bodyPr/>
          <a:lstStyle/>
          <a:p>
            <a:endParaRPr lang="en-US"/>
          </a:p>
        </p:txBody>
      </p:sp>
      <p:sp>
        <p:nvSpPr>
          <p:cNvPr id="39" name="Line 8"/>
          <p:cNvSpPr>
            <a:spLocks noChangeShapeType="1"/>
          </p:cNvSpPr>
          <p:nvPr/>
        </p:nvSpPr>
        <p:spPr bwMode="auto">
          <a:xfrm>
            <a:off x="2514600" y="5181600"/>
            <a:ext cx="3810000" cy="0"/>
          </a:xfrm>
          <a:prstGeom prst="line">
            <a:avLst/>
          </a:prstGeom>
          <a:noFill/>
          <a:ln w="9525">
            <a:solidFill>
              <a:schemeClr val="tx1"/>
            </a:solidFill>
            <a:round/>
            <a:headEnd/>
            <a:tailEnd/>
          </a:ln>
          <a:effectLst/>
        </p:spPr>
        <p:txBody>
          <a:bodyPr/>
          <a:lstStyle/>
          <a:p>
            <a:endParaRPr lang="en-US"/>
          </a:p>
        </p:txBody>
      </p:sp>
      <p:sp>
        <p:nvSpPr>
          <p:cNvPr id="40" name="Text Box 11"/>
          <p:cNvSpPr txBox="1">
            <a:spLocks noChangeArrowheads="1"/>
          </p:cNvSpPr>
          <p:nvPr/>
        </p:nvSpPr>
        <p:spPr bwMode="auto">
          <a:xfrm>
            <a:off x="2041553" y="4343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r5 </a:t>
            </a:r>
          </a:p>
        </p:txBody>
      </p:sp>
      <p:sp>
        <p:nvSpPr>
          <p:cNvPr id="41" name="Text Box 12"/>
          <p:cNvSpPr txBox="1">
            <a:spLocks noChangeArrowheads="1"/>
          </p:cNvSpPr>
          <p:nvPr/>
        </p:nvSpPr>
        <p:spPr bwMode="auto">
          <a:xfrm>
            <a:off x="2041553" y="4724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r6 </a:t>
            </a:r>
          </a:p>
        </p:txBody>
      </p:sp>
      <p:sp>
        <p:nvSpPr>
          <p:cNvPr id="42" name="Text Box 13"/>
          <p:cNvSpPr txBox="1">
            <a:spLocks noChangeArrowheads="1"/>
          </p:cNvSpPr>
          <p:nvPr/>
        </p:nvSpPr>
        <p:spPr bwMode="auto">
          <a:xfrm>
            <a:off x="2041553" y="50292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r7 </a:t>
            </a:r>
          </a:p>
        </p:txBody>
      </p:sp>
      <p:sp>
        <p:nvSpPr>
          <p:cNvPr id="44" name="Line 4"/>
          <p:cNvSpPr>
            <a:spLocks noChangeShapeType="1"/>
          </p:cNvSpPr>
          <p:nvPr/>
        </p:nvSpPr>
        <p:spPr bwMode="auto">
          <a:xfrm>
            <a:off x="2438400" y="5943600"/>
            <a:ext cx="3810000" cy="0"/>
          </a:xfrm>
          <a:prstGeom prst="line">
            <a:avLst/>
          </a:prstGeom>
          <a:noFill/>
          <a:ln w="9525">
            <a:solidFill>
              <a:schemeClr val="tx1"/>
            </a:solidFill>
            <a:round/>
            <a:headEnd/>
            <a:tailEnd/>
          </a:ln>
          <a:effectLst/>
        </p:spPr>
        <p:txBody>
          <a:bodyPr/>
          <a:lstStyle/>
          <a:p>
            <a:endParaRPr lang="en-US"/>
          </a:p>
        </p:txBody>
      </p:sp>
      <p:sp>
        <p:nvSpPr>
          <p:cNvPr id="45" name="Text Box 46"/>
          <p:cNvSpPr txBox="1">
            <a:spLocks noChangeArrowheads="1"/>
          </p:cNvSpPr>
          <p:nvPr/>
        </p:nvSpPr>
        <p:spPr bwMode="auto">
          <a:xfrm>
            <a:off x="2679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sp>
        <p:nvSpPr>
          <p:cNvPr id="46" name="Text Box 9"/>
          <p:cNvSpPr txBox="1">
            <a:spLocks noChangeArrowheads="1"/>
          </p:cNvSpPr>
          <p:nvPr/>
        </p:nvSpPr>
        <p:spPr bwMode="auto">
          <a:xfrm>
            <a:off x="1752601" y="5715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cxnSp>
        <p:nvCxnSpPr>
          <p:cNvPr id="49" name="Straight Arrow Connector 48"/>
          <p:cNvCxnSpPr/>
          <p:nvPr/>
        </p:nvCxnSpPr>
        <p:spPr bwMode="auto">
          <a:xfrm rot="5400000" flipH="1" flipV="1">
            <a:off x="2171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sp>
        <p:nvSpPr>
          <p:cNvPr id="51" name="Line 4"/>
          <p:cNvSpPr>
            <a:spLocks noChangeShapeType="1"/>
          </p:cNvSpPr>
          <p:nvPr/>
        </p:nvSpPr>
        <p:spPr bwMode="auto">
          <a:xfrm>
            <a:off x="6705600" y="2514600"/>
            <a:ext cx="3810000" cy="0"/>
          </a:xfrm>
          <a:prstGeom prst="line">
            <a:avLst/>
          </a:prstGeom>
          <a:noFill/>
          <a:ln w="9525">
            <a:solidFill>
              <a:schemeClr val="tx1"/>
            </a:solidFill>
            <a:round/>
            <a:headEnd/>
            <a:tailEnd/>
          </a:ln>
          <a:effectLst/>
        </p:spPr>
        <p:txBody>
          <a:bodyPr/>
          <a:lstStyle/>
          <a:p>
            <a:endParaRPr lang="en-US"/>
          </a:p>
        </p:txBody>
      </p:sp>
      <p:sp>
        <p:nvSpPr>
          <p:cNvPr id="53" name="Line 5"/>
          <p:cNvSpPr>
            <a:spLocks noChangeShapeType="1"/>
          </p:cNvSpPr>
          <p:nvPr/>
        </p:nvSpPr>
        <p:spPr bwMode="auto">
          <a:xfrm>
            <a:off x="6705600" y="3352800"/>
            <a:ext cx="3810000" cy="0"/>
          </a:xfrm>
          <a:prstGeom prst="line">
            <a:avLst/>
          </a:prstGeom>
          <a:noFill/>
          <a:ln w="9525">
            <a:solidFill>
              <a:schemeClr val="tx1"/>
            </a:solidFill>
            <a:round/>
            <a:headEnd/>
            <a:tailEnd/>
          </a:ln>
          <a:effectLst/>
        </p:spPr>
        <p:txBody>
          <a:bodyPr/>
          <a:lstStyle/>
          <a:p>
            <a:endParaRPr lang="en-US"/>
          </a:p>
        </p:txBody>
      </p:sp>
      <p:sp>
        <p:nvSpPr>
          <p:cNvPr id="57" name="Line 6"/>
          <p:cNvSpPr>
            <a:spLocks noChangeShapeType="1"/>
          </p:cNvSpPr>
          <p:nvPr/>
        </p:nvSpPr>
        <p:spPr bwMode="auto">
          <a:xfrm>
            <a:off x="6705600" y="3657600"/>
            <a:ext cx="3810000" cy="0"/>
          </a:xfrm>
          <a:prstGeom prst="line">
            <a:avLst/>
          </a:prstGeom>
          <a:noFill/>
          <a:ln w="9525">
            <a:solidFill>
              <a:schemeClr val="tx1"/>
            </a:solidFill>
            <a:round/>
            <a:headEnd/>
            <a:tailEnd/>
          </a:ln>
          <a:effectLst/>
        </p:spPr>
        <p:txBody>
          <a:bodyPr/>
          <a:lstStyle/>
          <a:p>
            <a:endParaRPr lang="en-US"/>
          </a:p>
        </p:txBody>
      </p:sp>
      <p:sp>
        <p:nvSpPr>
          <p:cNvPr id="58" name="Line 7"/>
          <p:cNvSpPr>
            <a:spLocks noChangeShapeType="1"/>
          </p:cNvSpPr>
          <p:nvPr/>
        </p:nvSpPr>
        <p:spPr bwMode="auto">
          <a:xfrm>
            <a:off x="6705600" y="3962400"/>
            <a:ext cx="3810000" cy="0"/>
          </a:xfrm>
          <a:prstGeom prst="line">
            <a:avLst/>
          </a:prstGeom>
          <a:noFill/>
          <a:ln w="9525">
            <a:solidFill>
              <a:schemeClr val="tx1"/>
            </a:solidFill>
            <a:round/>
            <a:headEnd/>
            <a:tailEnd/>
          </a:ln>
          <a:effectLst/>
        </p:spPr>
        <p:txBody>
          <a:bodyPr/>
          <a:lstStyle/>
          <a:p>
            <a:endParaRPr lang="en-US"/>
          </a:p>
        </p:txBody>
      </p:sp>
      <p:sp>
        <p:nvSpPr>
          <p:cNvPr id="59" name="Line 8"/>
          <p:cNvSpPr>
            <a:spLocks noChangeShapeType="1"/>
          </p:cNvSpPr>
          <p:nvPr/>
        </p:nvSpPr>
        <p:spPr bwMode="auto">
          <a:xfrm>
            <a:off x="6705600" y="4267200"/>
            <a:ext cx="3810000" cy="0"/>
          </a:xfrm>
          <a:prstGeom prst="line">
            <a:avLst/>
          </a:prstGeom>
          <a:noFill/>
          <a:ln w="9525">
            <a:solidFill>
              <a:schemeClr val="tx1"/>
            </a:solidFill>
            <a:round/>
            <a:headEnd/>
            <a:tailEnd/>
          </a:ln>
          <a:effectLst/>
        </p:spPr>
        <p:txBody>
          <a:bodyPr/>
          <a:lstStyle/>
          <a:p>
            <a:endParaRPr lang="en-US"/>
          </a:p>
        </p:txBody>
      </p:sp>
      <p:sp>
        <p:nvSpPr>
          <p:cNvPr id="65" name="Line 14"/>
          <p:cNvSpPr>
            <a:spLocks noChangeShapeType="1"/>
          </p:cNvSpPr>
          <p:nvPr/>
        </p:nvSpPr>
        <p:spPr bwMode="auto">
          <a:xfrm>
            <a:off x="7696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66" name="Line 15"/>
          <p:cNvSpPr>
            <a:spLocks noChangeShapeType="1"/>
          </p:cNvSpPr>
          <p:nvPr/>
        </p:nvSpPr>
        <p:spPr bwMode="auto">
          <a:xfrm>
            <a:off x="8229600" y="3352800"/>
            <a:ext cx="1143000" cy="304800"/>
          </a:xfrm>
          <a:prstGeom prst="line">
            <a:avLst/>
          </a:prstGeom>
          <a:noFill/>
          <a:ln w="9525">
            <a:solidFill>
              <a:srgbClr val="1E00D2"/>
            </a:solidFill>
            <a:round/>
            <a:headEnd/>
            <a:tailEnd type="triangle" w="med" len="med"/>
          </a:ln>
          <a:effectLst/>
        </p:spPr>
        <p:txBody>
          <a:bodyPr/>
          <a:lstStyle/>
          <a:p>
            <a:endParaRPr lang="en-US"/>
          </a:p>
        </p:txBody>
      </p:sp>
      <p:sp>
        <p:nvSpPr>
          <p:cNvPr id="67" name="Line 16"/>
          <p:cNvSpPr>
            <a:spLocks noChangeShapeType="1"/>
          </p:cNvSpPr>
          <p:nvPr/>
        </p:nvSpPr>
        <p:spPr bwMode="auto">
          <a:xfrm>
            <a:off x="8229600" y="3352800"/>
            <a:ext cx="1143000" cy="609600"/>
          </a:xfrm>
          <a:prstGeom prst="line">
            <a:avLst/>
          </a:prstGeom>
          <a:noFill/>
          <a:ln w="9525">
            <a:solidFill>
              <a:srgbClr val="1E00D2"/>
            </a:solidFill>
            <a:round/>
            <a:headEnd/>
            <a:tailEnd type="triangle" w="med" len="med"/>
          </a:ln>
          <a:effectLst/>
        </p:spPr>
        <p:txBody>
          <a:bodyPr/>
          <a:lstStyle/>
          <a:p>
            <a:endParaRPr lang="en-US"/>
          </a:p>
        </p:txBody>
      </p:sp>
      <p:sp>
        <p:nvSpPr>
          <p:cNvPr id="69" name="Line 24"/>
          <p:cNvSpPr>
            <a:spLocks noChangeShapeType="1"/>
          </p:cNvSpPr>
          <p:nvPr/>
        </p:nvSpPr>
        <p:spPr bwMode="auto">
          <a:xfrm flipV="1">
            <a:off x="9372600" y="36576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70" name="Text Box 46"/>
          <p:cNvSpPr txBox="1">
            <a:spLocks noChangeArrowheads="1"/>
          </p:cNvSpPr>
          <p:nvPr/>
        </p:nvSpPr>
        <p:spPr bwMode="auto">
          <a:xfrm>
            <a:off x="7010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71" name="Line 6"/>
          <p:cNvSpPr>
            <a:spLocks noChangeShapeType="1"/>
          </p:cNvSpPr>
          <p:nvPr/>
        </p:nvSpPr>
        <p:spPr bwMode="auto">
          <a:xfrm>
            <a:off x="6705600" y="4572000"/>
            <a:ext cx="3810000" cy="0"/>
          </a:xfrm>
          <a:prstGeom prst="line">
            <a:avLst/>
          </a:prstGeom>
          <a:noFill/>
          <a:ln w="9525">
            <a:solidFill>
              <a:schemeClr val="tx1"/>
            </a:solidFill>
            <a:round/>
            <a:headEnd/>
            <a:tailEnd/>
          </a:ln>
          <a:effectLst/>
        </p:spPr>
        <p:txBody>
          <a:bodyPr/>
          <a:lstStyle/>
          <a:p>
            <a:endParaRPr lang="en-US"/>
          </a:p>
        </p:txBody>
      </p:sp>
      <p:sp>
        <p:nvSpPr>
          <p:cNvPr id="72" name="Line 7"/>
          <p:cNvSpPr>
            <a:spLocks noChangeShapeType="1"/>
          </p:cNvSpPr>
          <p:nvPr/>
        </p:nvSpPr>
        <p:spPr bwMode="auto">
          <a:xfrm>
            <a:off x="6705600" y="4876800"/>
            <a:ext cx="3810000" cy="0"/>
          </a:xfrm>
          <a:prstGeom prst="line">
            <a:avLst/>
          </a:prstGeom>
          <a:noFill/>
          <a:ln w="9525">
            <a:solidFill>
              <a:schemeClr val="tx1"/>
            </a:solidFill>
            <a:round/>
            <a:headEnd/>
            <a:tailEnd/>
          </a:ln>
          <a:effectLst/>
        </p:spPr>
        <p:txBody>
          <a:bodyPr/>
          <a:lstStyle/>
          <a:p>
            <a:endParaRPr lang="en-US"/>
          </a:p>
        </p:txBody>
      </p:sp>
      <p:sp>
        <p:nvSpPr>
          <p:cNvPr id="73" name="Line 8"/>
          <p:cNvSpPr>
            <a:spLocks noChangeShapeType="1"/>
          </p:cNvSpPr>
          <p:nvPr/>
        </p:nvSpPr>
        <p:spPr bwMode="auto">
          <a:xfrm>
            <a:off x="6705600" y="5181600"/>
            <a:ext cx="3810000" cy="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6629400" y="5943600"/>
            <a:ext cx="3810000" cy="0"/>
          </a:xfrm>
          <a:prstGeom prst="line">
            <a:avLst/>
          </a:prstGeom>
          <a:noFill/>
          <a:ln w="9525">
            <a:solidFill>
              <a:schemeClr val="tx1"/>
            </a:solidFill>
            <a:round/>
            <a:headEnd/>
            <a:tailEnd/>
          </a:ln>
          <a:effectLst/>
        </p:spPr>
        <p:txBody>
          <a:bodyPr/>
          <a:lstStyle/>
          <a:p>
            <a:endParaRPr lang="en-US"/>
          </a:p>
        </p:txBody>
      </p:sp>
      <p:sp>
        <p:nvSpPr>
          <p:cNvPr id="78" name="Text Box 46"/>
          <p:cNvSpPr txBox="1">
            <a:spLocks noChangeArrowheads="1"/>
          </p:cNvSpPr>
          <p:nvPr/>
        </p:nvSpPr>
        <p:spPr bwMode="auto">
          <a:xfrm>
            <a:off x="6870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cxnSp>
        <p:nvCxnSpPr>
          <p:cNvPr id="80" name="Straight Arrow Connector 79"/>
          <p:cNvCxnSpPr/>
          <p:nvPr/>
        </p:nvCxnSpPr>
        <p:spPr bwMode="auto">
          <a:xfrm rot="5400000" flipH="1" flipV="1">
            <a:off x="6362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cxnSp>
        <p:nvCxnSpPr>
          <p:cNvPr id="82" name="Straight Connector 81"/>
          <p:cNvCxnSpPr/>
          <p:nvPr/>
        </p:nvCxnSpPr>
        <p:spPr bwMode="auto">
          <a:xfrm rot="5400000">
            <a:off x="4267200" y="4267200"/>
            <a:ext cx="4419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3" name="TextBox 82"/>
          <p:cNvSpPr txBox="1"/>
          <p:nvPr/>
        </p:nvSpPr>
        <p:spPr>
          <a:xfrm>
            <a:off x="2895601" y="1752600"/>
            <a:ext cx="639919" cy="397032"/>
          </a:xfrm>
          <a:prstGeom prst="rect">
            <a:avLst/>
          </a:prstGeom>
          <a:noFill/>
        </p:spPr>
        <p:txBody>
          <a:bodyPr wrap="none" rtlCol="0">
            <a:spAutoFit/>
          </a:bodyPr>
          <a:lstStyle/>
          <a:p>
            <a:r>
              <a:rPr lang="en-US" dirty="0"/>
              <a:t>ex1</a:t>
            </a:r>
          </a:p>
        </p:txBody>
      </p:sp>
      <p:sp>
        <p:nvSpPr>
          <p:cNvPr id="84" name="TextBox 83"/>
          <p:cNvSpPr txBox="1"/>
          <p:nvPr/>
        </p:nvSpPr>
        <p:spPr>
          <a:xfrm>
            <a:off x="9296401" y="1752600"/>
            <a:ext cx="639919" cy="397032"/>
          </a:xfrm>
          <a:prstGeom prst="rect">
            <a:avLst/>
          </a:prstGeom>
          <a:noFill/>
        </p:spPr>
        <p:txBody>
          <a:bodyPr wrap="none" rtlCol="0">
            <a:spAutoFit/>
          </a:bodyPr>
          <a:lstStyle/>
          <a:p>
            <a:r>
              <a:rPr lang="en-US" dirty="0"/>
              <a:t>ex2</a:t>
            </a:r>
          </a:p>
        </p:txBody>
      </p:sp>
      <p:pic>
        <p:nvPicPr>
          <p:cNvPr id="87" name="Picture 86" descr="devil.gif"/>
          <p:cNvPicPr>
            <a:picLocks noChangeAspect="1"/>
          </p:cNvPicPr>
          <p:nvPr/>
        </p:nvPicPr>
        <p:blipFill>
          <a:blip r:embed="rId2"/>
          <a:stretch>
            <a:fillRect/>
          </a:stretch>
        </p:blipFill>
        <p:spPr>
          <a:xfrm>
            <a:off x="1524001" y="2895601"/>
            <a:ext cx="644909" cy="609599"/>
          </a:xfrm>
          <a:prstGeom prst="rect">
            <a:avLst/>
          </a:prstGeom>
        </p:spPr>
      </p:pic>
      <p:sp>
        <p:nvSpPr>
          <p:cNvPr id="88" name="Line 15"/>
          <p:cNvSpPr>
            <a:spLocks noChangeShapeType="1"/>
          </p:cNvSpPr>
          <p:nvPr/>
        </p:nvSpPr>
        <p:spPr bwMode="auto">
          <a:xfrm>
            <a:off x="4038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89" name="Line 15"/>
          <p:cNvSpPr>
            <a:spLocks noChangeShapeType="1"/>
          </p:cNvSpPr>
          <p:nvPr/>
        </p:nvSpPr>
        <p:spPr bwMode="auto">
          <a:xfrm>
            <a:off x="4038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0" name="Line 15"/>
          <p:cNvSpPr>
            <a:spLocks noChangeShapeType="1"/>
          </p:cNvSpPr>
          <p:nvPr/>
        </p:nvSpPr>
        <p:spPr bwMode="auto">
          <a:xfrm>
            <a:off x="4038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1" name="Line 15"/>
          <p:cNvSpPr>
            <a:spLocks noChangeShapeType="1"/>
          </p:cNvSpPr>
          <p:nvPr/>
        </p:nvSpPr>
        <p:spPr bwMode="auto">
          <a:xfrm>
            <a:off x="4038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2" name="Line 24"/>
          <p:cNvSpPr>
            <a:spLocks noChangeShapeType="1"/>
          </p:cNvSpPr>
          <p:nvPr/>
        </p:nvSpPr>
        <p:spPr bwMode="auto">
          <a:xfrm flipV="1">
            <a:off x="5181600" y="36576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93" name="Line 24"/>
          <p:cNvSpPr>
            <a:spLocks noChangeShapeType="1"/>
          </p:cNvSpPr>
          <p:nvPr/>
        </p:nvSpPr>
        <p:spPr bwMode="auto">
          <a:xfrm flipV="1">
            <a:off x="5181600" y="36576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94" name="Line 15"/>
          <p:cNvSpPr>
            <a:spLocks noChangeShapeType="1"/>
          </p:cNvSpPr>
          <p:nvPr/>
        </p:nvSpPr>
        <p:spPr bwMode="auto">
          <a:xfrm>
            <a:off x="8229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5" name="Line 15"/>
          <p:cNvSpPr>
            <a:spLocks noChangeShapeType="1"/>
          </p:cNvSpPr>
          <p:nvPr/>
        </p:nvSpPr>
        <p:spPr bwMode="auto">
          <a:xfrm>
            <a:off x="8229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6" name="Line 15"/>
          <p:cNvSpPr>
            <a:spLocks noChangeShapeType="1"/>
          </p:cNvSpPr>
          <p:nvPr/>
        </p:nvSpPr>
        <p:spPr bwMode="auto">
          <a:xfrm>
            <a:off x="8229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97" name="Line 15"/>
          <p:cNvSpPr>
            <a:spLocks noChangeShapeType="1"/>
          </p:cNvSpPr>
          <p:nvPr/>
        </p:nvSpPr>
        <p:spPr bwMode="auto">
          <a:xfrm>
            <a:off x="8229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8" name="Line 15"/>
          <p:cNvSpPr>
            <a:spLocks noChangeShapeType="1"/>
          </p:cNvSpPr>
          <p:nvPr/>
        </p:nvSpPr>
        <p:spPr bwMode="auto">
          <a:xfrm>
            <a:off x="9372600" y="33528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99" name="Line 24"/>
          <p:cNvSpPr>
            <a:spLocks noChangeShapeType="1"/>
          </p:cNvSpPr>
          <p:nvPr/>
        </p:nvSpPr>
        <p:spPr bwMode="auto">
          <a:xfrm flipV="1">
            <a:off x="9372600" y="3657600"/>
            <a:ext cx="990600" cy="1219200"/>
          </a:xfrm>
          <a:prstGeom prst="line">
            <a:avLst/>
          </a:prstGeom>
          <a:noFill/>
          <a:ln w="9525">
            <a:solidFill>
              <a:srgbClr val="1E00D2"/>
            </a:solidFill>
            <a:round/>
            <a:headEnd/>
            <a:tailEnd type="triangle" w="med" len="med"/>
          </a:ln>
          <a:effectLst/>
        </p:spPr>
        <p:txBody>
          <a:bodyPr/>
          <a:lstStyle/>
          <a:p>
            <a:endParaRPr lang="en-US"/>
          </a:p>
        </p:txBody>
      </p:sp>
      <p:sp>
        <p:nvSpPr>
          <p:cNvPr id="100" name="Line 24"/>
          <p:cNvSpPr>
            <a:spLocks noChangeShapeType="1"/>
          </p:cNvSpPr>
          <p:nvPr/>
        </p:nvSpPr>
        <p:spPr bwMode="auto">
          <a:xfrm flipV="1">
            <a:off x="9448800" y="3657600"/>
            <a:ext cx="914400" cy="1524000"/>
          </a:xfrm>
          <a:prstGeom prst="line">
            <a:avLst/>
          </a:prstGeom>
          <a:noFill/>
          <a:ln w="9525">
            <a:solidFill>
              <a:srgbClr val="1E00D2"/>
            </a:solidFill>
            <a:round/>
            <a:headEnd/>
            <a:tailEnd type="triangle" w="med" len="med"/>
          </a:ln>
          <a:effectLst/>
        </p:spPr>
        <p:txBody>
          <a:bodyPr/>
          <a:lstStyle/>
          <a:p>
            <a:endParaRPr lang="en-US"/>
          </a:p>
        </p:txBody>
      </p:sp>
      <p:sp>
        <p:nvSpPr>
          <p:cNvPr id="101" name="Oval 100"/>
          <p:cNvSpPr/>
          <p:nvPr/>
        </p:nvSpPr>
        <p:spPr bwMode="auto">
          <a:xfrm>
            <a:off x="6248400" y="35814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
        <p:nvSpPr>
          <p:cNvPr id="103" name="Oval 102"/>
          <p:cNvSpPr/>
          <p:nvPr/>
        </p:nvSpPr>
        <p:spPr bwMode="auto">
          <a:xfrm>
            <a:off x="10363200" y="3581400"/>
            <a:ext cx="152400" cy="152400"/>
          </a:xfrm>
          <a:prstGeom prst="ellipse">
            <a:avLst/>
          </a:prstGeom>
          <a:solidFill>
            <a:srgbClr val="1E00D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pic>
        <p:nvPicPr>
          <p:cNvPr id="68" name="Picture 67" descr="devil.gif"/>
          <p:cNvPicPr>
            <a:picLocks noChangeAspect="1"/>
          </p:cNvPicPr>
          <p:nvPr/>
        </p:nvPicPr>
        <p:blipFill>
          <a:blip r:embed="rId2"/>
          <a:stretch>
            <a:fillRect/>
          </a:stretch>
        </p:blipFill>
        <p:spPr>
          <a:xfrm>
            <a:off x="1524001" y="3581401"/>
            <a:ext cx="644909" cy="609599"/>
          </a:xfrm>
          <a:prstGeom prst="rect">
            <a:avLst/>
          </a:prstGeom>
        </p:spPr>
      </p:pic>
      <p:sp>
        <p:nvSpPr>
          <p:cNvPr id="74" name="TextBox 73"/>
          <p:cNvSpPr txBox="1"/>
          <p:nvPr/>
        </p:nvSpPr>
        <p:spPr>
          <a:xfrm>
            <a:off x="843509" y="972738"/>
            <a:ext cx="10932545" cy="1006429"/>
          </a:xfrm>
          <a:prstGeom prst="rect">
            <a:avLst/>
          </a:prstGeom>
          <a:noFill/>
        </p:spPr>
        <p:txBody>
          <a:bodyPr wrap="none" rtlCol="0">
            <a:spAutoFit/>
          </a:bodyPr>
          <a:lstStyle/>
          <a:p>
            <a:r>
              <a:rPr lang="en-US" dirty="0"/>
              <a:t>Since PBFT is a deterministic protocol r7 picks 1 of the values and assigns order# to it</a:t>
            </a:r>
          </a:p>
          <a:p>
            <a:r>
              <a:rPr lang="en-US" dirty="0"/>
              <a:t>In both execution this value is the same</a:t>
            </a:r>
          </a:p>
          <a:p>
            <a:r>
              <a:rPr lang="en-US" dirty="0"/>
              <a:t>In one of them, some correct  replica (r4-r7) will execute a request different from r2</a:t>
            </a:r>
          </a:p>
        </p:txBody>
      </p:sp>
    </p:spTree>
    <p:extLst>
      <p:ext uri="{BB962C8B-B14F-4D97-AF65-F5344CB8AC3E}">
        <p14:creationId xmlns:p14="http://schemas.microsoft.com/office/powerpoint/2010/main" val="107459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7"/>
                                        </p:tgtEl>
                                        <p:attrNameLst>
                                          <p:attrName>style.opacity</p:attrName>
                                        </p:attrNameLst>
                                      </p:cBhvr>
                                      <p:to>
                                        <p:strVal val="0.1"/>
                                      </p:to>
                                    </p:set>
                                    <p:animEffect filter="image" prLst="opacity: 0.1">
                                      <p:cBhvr rctx="IE">
                                        <p:cTn id="7" dur="indefinite"/>
                                        <p:tgtEl>
                                          <p:spTgt spid="7"/>
                                        </p:tgtEl>
                                      </p:cBhvr>
                                    </p:animEffect>
                                  </p:childTnLst>
                                </p:cTn>
                              </p:par>
                              <p:par>
                                <p:cTn id="8" presetID="9" presetClass="emph" presetSubtype="0" grpId="0" nodeType="withEffect">
                                  <p:stCondLst>
                                    <p:cond delay="0"/>
                                  </p:stCondLst>
                                  <p:childTnLst>
                                    <p:set>
                                      <p:cBhvr rctx="PPT">
                                        <p:cTn id="9" dur="indefinite"/>
                                        <p:tgtEl>
                                          <p:spTgt spid="8"/>
                                        </p:tgtEl>
                                        <p:attrNameLst>
                                          <p:attrName>style.opacity</p:attrName>
                                        </p:attrNameLst>
                                      </p:cBhvr>
                                      <p:to>
                                        <p:strVal val="0.1"/>
                                      </p:to>
                                    </p:set>
                                    <p:animEffect filter="image" prLst="opacity: 0.1">
                                      <p:cBhvr rctx="IE">
                                        <p:cTn id="10" dur="indefinite"/>
                                        <p:tgtEl>
                                          <p:spTgt spid="8"/>
                                        </p:tgtEl>
                                      </p:cBhvr>
                                    </p:animEffect>
                                  </p:childTnLst>
                                </p:cTn>
                              </p:par>
                              <p:par>
                                <p:cTn id="11" presetID="9" presetClass="emph" presetSubtype="0" grpId="0" nodeType="withEffect">
                                  <p:stCondLst>
                                    <p:cond delay="0"/>
                                  </p:stCondLst>
                                  <p:childTnLst>
                                    <p:set>
                                      <p:cBhvr rctx="PPT">
                                        <p:cTn id="12" dur="indefinite"/>
                                        <p:tgtEl>
                                          <p:spTgt spid="12"/>
                                        </p:tgtEl>
                                        <p:attrNameLst>
                                          <p:attrName>style.opacity</p:attrName>
                                        </p:attrNameLst>
                                      </p:cBhvr>
                                      <p:to>
                                        <p:strVal val="0.1"/>
                                      </p:to>
                                    </p:set>
                                    <p:animEffect filter="image" prLst="opacity: 0.1">
                                      <p:cBhvr rctx="IE">
                                        <p:cTn id="13" dur="indefinite"/>
                                        <p:tgtEl>
                                          <p:spTgt spid="12"/>
                                        </p:tgtEl>
                                      </p:cBhvr>
                                    </p:animEffect>
                                  </p:childTnLst>
                                </p:cTn>
                              </p:par>
                              <p:par>
                                <p:cTn id="14" presetID="9" presetClass="emph" presetSubtype="0" grpId="0" nodeType="withEffect">
                                  <p:stCondLst>
                                    <p:cond delay="0"/>
                                  </p:stCondLst>
                                  <p:childTnLst>
                                    <p:set>
                                      <p:cBhvr rctx="PPT">
                                        <p:cTn id="15" dur="indefinite"/>
                                        <p:tgtEl>
                                          <p:spTgt spid="13"/>
                                        </p:tgtEl>
                                        <p:attrNameLst>
                                          <p:attrName>style.opacity</p:attrName>
                                        </p:attrNameLst>
                                      </p:cBhvr>
                                      <p:to>
                                        <p:strVal val="0.1"/>
                                      </p:to>
                                    </p:set>
                                    <p:animEffect filter="image" prLst="opacity: 0.1">
                                      <p:cBhvr rctx="IE">
                                        <p:cTn id="16" dur="indefinite"/>
                                        <p:tgtEl>
                                          <p:spTgt spid="13"/>
                                        </p:tgtEl>
                                      </p:cBhvr>
                                    </p:animEffect>
                                  </p:childTnLst>
                                </p:cTn>
                              </p:par>
                              <p:par>
                                <p:cTn id="17" presetID="9" presetClass="emph" presetSubtype="0" grpId="0" nodeType="withEffect">
                                  <p:stCondLst>
                                    <p:cond delay="0"/>
                                  </p:stCondLst>
                                  <p:childTnLst>
                                    <p:set>
                                      <p:cBhvr rctx="PPT">
                                        <p:cTn id="18" dur="indefinite"/>
                                        <p:tgtEl>
                                          <p:spTgt spid="17"/>
                                        </p:tgtEl>
                                        <p:attrNameLst>
                                          <p:attrName>style.opacity</p:attrName>
                                        </p:attrNameLst>
                                      </p:cBhvr>
                                      <p:to>
                                        <p:strVal val="0.1"/>
                                      </p:to>
                                    </p:set>
                                    <p:animEffect filter="image" prLst="opacity: 0.1">
                                      <p:cBhvr rctx="IE">
                                        <p:cTn id="19" dur="indefinite"/>
                                        <p:tgtEl>
                                          <p:spTgt spid="17"/>
                                        </p:tgtEl>
                                      </p:cBhvr>
                                    </p:animEffect>
                                  </p:childTnLst>
                                </p:cTn>
                              </p:par>
                              <p:par>
                                <p:cTn id="20" presetID="9" presetClass="emph" presetSubtype="0" grpId="0" nodeType="withEffect">
                                  <p:stCondLst>
                                    <p:cond delay="0"/>
                                  </p:stCondLst>
                                  <p:childTnLst>
                                    <p:set>
                                      <p:cBhvr rctx="PPT">
                                        <p:cTn id="21" dur="indefinite"/>
                                        <p:tgtEl>
                                          <p:spTgt spid="21"/>
                                        </p:tgtEl>
                                        <p:attrNameLst>
                                          <p:attrName>style.opacity</p:attrName>
                                        </p:attrNameLst>
                                      </p:cBhvr>
                                      <p:to>
                                        <p:strVal val="0.1"/>
                                      </p:to>
                                    </p:set>
                                    <p:animEffect filter="image" prLst="opacity: 0.1">
                                      <p:cBhvr rctx="IE">
                                        <p:cTn id="22" dur="indefinite"/>
                                        <p:tgtEl>
                                          <p:spTgt spid="21"/>
                                        </p:tgtEl>
                                      </p:cBhvr>
                                    </p:animEffect>
                                  </p:childTnLst>
                                </p:cTn>
                              </p:par>
                              <p:par>
                                <p:cTn id="23" presetID="9" presetClass="emph" presetSubtype="0" grpId="0" nodeType="withEffect">
                                  <p:stCondLst>
                                    <p:cond delay="0"/>
                                  </p:stCondLst>
                                  <p:childTnLst>
                                    <p:set>
                                      <p:cBhvr rctx="PPT">
                                        <p:cTn id="24" dur="indefinite"/>
                                        <p:tgtEl>
                                          <p:spTgt spid="53"/>
                                        </p:tgtEl>
                                        <p:attrNameLst>
                                          <p:attrName>style.opacity</p:attrName>
                                        </p:attrNameLst>
                                      </p:cBhvr>
                                      <p:to>
                                        <p:strVal val="0.1"/>
                                      </p:to>
                                    </p:set>
                                    <p:animEffect filter="image" prLst="opacity: 0.1">
                                      <p:cBhvr rctx="IE">
                                        <p:cTn id="25" dur="indefinite"/>
                                        <p:tgtEl>
                                          <p:spTgt spid="53"/>
                                        </p:tgtEl>
                                      </p:cBhvr>
                                    </p:animEffect>
                                  </p:childTnLst>
                                </p:cTn>
                              </p:par>
                              <p:par>
                                <p:cTn id="26" presetID="9" presetClass="emph" presetSubtype="0" grpId="0" nodeType="withEffect">
                                  <p:stCondLst>
                                    <p:cond delay="0"/>
                                  </p:stCondLst>
                                  <p:childTnLst>
                                    <p:set>
                                      <p:cBhvr rctx="PPT">
                                        <p:cTn id="27" dur="indefinite"/>
                                        <p:tgtEl>
                                          <p:spTgt spid="57"/>
                                        </p:tgtEl>
                                        <p:attrNameLst>
                                          <p:attrName>style.opacity</p:attrName>
                                        </p:attrNameLst>
                                      </p:cBhvr>
                                      <p:to>
                                        <p:strVal val="0.1"/>
                                      </p:to>
                                    </p:set>
                                    <p:animEffect filter="image" prLst="opacity: 0.1">
                                      <p:cBhvr rctx="IE">
                                        <p:cTn id="28" dur="indefinite"/>
                                        <p:tgtEl>
                                          <p:spTgt spid="57"/>
                                        </p:tgtEl>
                                      </p:cBhvr>
                                    </p:animEffect>
                                  </p:childTnLst>
                                </p:cTn>
                              </p:par>
                              <p:par>
                                <p:cTn id="29" presetID="9" presetClass="emph" presetSubtype="0" grpId="0" nodeType="withEffect">
                                  <p:stCondLst>
                                    <p:cond delay="0"/>
                                  </p:stCondLst>
                                  <p:childTnLst>
                                    <p:set>
                                      <p:cBhvr rctx="PPT">
                                        <p:cTn id="30" dur="indefinite"/>
                                        <p:tgtEl>
                                          <p:spTgt spid="66"/>
                                        </p:tgtEl>
                                        <p:attrNameLst>
                                          <p:attrName>style.opacity</p:attrName>
                                        </p:attrNameLst>
                                      </p:cBhvr>
                                      <p:to>
                                        <p:strVal val="0.1"/>
                                      </p:to>
                                    </p:set>
                                    <p:animEffect filter="image" prLst="opacity: 0.1">
                                      <p:cBhvr rctx="IE">
                                        <p:cTn id="31" dur="indefinite"/>
                                        <p:tgtEl>
                                          <p:spTgt spid="66"/>
                                        </p:tgtEl>
                                      </p:cBhvr>
                                    </p:animEffect>
                                  </p:childTnLst>
                                </p:cTn>
                              </p:par>
                              <p:par>
                                <p:cTn id="32" presetID="9" presetClass="emph" presetSubtype="0" nodeType="withEffect">
                                  <p:stCondLst>
                                    <p:cond delay="0"/>
                                  </p:stCondLst>
                                  <p:childTnLst>
                                    <p:set>
                                      <p:cBhvr rctx="PPT">
                                        <p:cTn id="33" dur="indefinite"/>
                                        <p:tgtEl>
                                          <p:spTgt spid="87"/>
                                        </p:tgtEl>
                                        <p:attrNameLst>
                                          <p:attrName>style.opacity</p:attrName>
                                        </p:attrNameLst>
                                      </p:cBhvr>
                                      <p:to>
                                        <p:strVal val="0.1"/>
                                      </p:to>
                                    </p:set>
                                    <p:animEffect filter="image" prLst="opacity: 0.1">
                                      <p:cBhvr rctx="IE">
                                        <p:cTn id="34" dur="indefinite"/>
                                        <p:tgtEl>
                                          <p:spTgt spid="87"/>
                                        </p:tgtEl>
                                      </p:cBhvr>
                                    </p:animEffect>
                                  </p:childTnLst>
                                </p:cTn>
                              </p:par>
                              <p:par>
                                <p:cTn id="35" presetID="9" presetClass="emph" presetSubtype="0" grpId="0" nodeType="withEffect">
                                  <p:stCondLst>
                                    <p:cond delay="0"/>
                                  </p:stCondLst>
                                  <p:childTnLst>
                                    <p:set>
                                      <p:cBhvr rctx="PPT">
                                        <p:cTn id="36" dur="indefinite"/>
                                        <p:tgtEl>
                                          <p:spTgt spid="98"/>
                                        </p:tgtEl>
                                        <p:attrNameLst>
                                          <p:attrName>style.opacity</p:attrName>
                                        </p:attrNameLst>
                                      </p:cBhvr>
                                      <p:to>
                                        <p:strVal val="0.1"/>
                                      </p:to>
                                    </p:set>
                                    <p:animEffect filter="image" prLst="opacity: 0.1">
                                      <p:cBhvr rctx="IE">
                                        <p:cTn id="37" dur="indefinite"/>
                                        <p:tgtEl>
                                          <p:spTgt spid="98"/>
                                        </p:tgtEl>
                                      </p:cBhvr>
                                    </p:animEffect>
                                  </p:childTnLst>
                                </p:cTn>
                              </p:par>
                              <p:par>
                                <p:cTn id="38" presetID="9" presetClass="emph" presetSubtype="0" grpId="0" nodeType="withEffect">
                                  <p:stCondLst>
                                    <p:cond delay="0"/>
                                  </p:stCondLst>
                                  <p:childTnLst>
                                    <p:set>
                                      <p:cBhvr rctx="PPT">
                                        <p:cTn id="39" dur="indefinite"/>
                                        <p:tgtEl>
                                          <p:spTgt spid="101"/>
                                        </p:tgtEl>
                                        <p:attrNameLst>
                                          <p:attrName>style.opacity</p:attrName>
                                        </p:attrNameLst>
                                      </p:cBhvr>
                                      <p:to>
                                        <p:strVal val="0.1"/>
                                      </p:to>
                                    </p:set>
                                    <p:animEffect filter="image" prLst="opacity: 0.1">
                                      <p:cBhvr rctx="IE">
                                        <p:cTn id="40" dur="indefinite"/>
                                        <p:tgtEl>
                                          <p:spTgt spid="101"/>
                                        </p:tgtEl>
                                      </p:cBhvr>
                                    </p:animEffect>
                                  </p:childTnLst>
                                </p:cTn>
                              </p:par>
                              <p:par>
                                <p:cTn id="41" presetID="9" presetClass="emph" presetSubtype="0" grpId="0" nodeType="withEffect">
                                  <p:stCondLst>
                                    <p:cond delay="0"/>
                                  </p:stCondLst>
                                  <p:childTnLst>
                                    <p:set>
                                      <p:cBhvr rctx="PPT">
                                        <p:cTn id="42" dur="indefinite"/>
                                        <p:tgtEl>
                                          <p:spTgt spid="103"/>
                                        </p:tgtEl>
                                        <p:attrNameLst>
                                          <p:attrName>style.opacity</p:attrName>
                                        </p:attrNameLst>
                                      </p:cBhvr>
                                      <p:to>
                                        <p:strVal val="0.1"/>
                                      </p:to>
                                    </p:set>
                                    <p:animEffect filter="image" prLst="opacity: 0.1">
                                      <p:cBhvr rctx="IE">
                                        <p:cTn id="43" dur="indefinite"/>
                                        <p:tgtEl>
                                          <p:spTgt spid="103"/>
                                        </p:tgtEl>
                                      </p:cBhvr>
                                    </p:animEffect>
                                  </p:childTnLst>
                                </p:cTn>
                              </p:par>
                              <p:par>
                                <p:cTn id="44" presetID="9" presetClass="emph" presetSubtype="0" grpId="0" nodeType="withEffect">
                                  <p:stCondLst>
                                    <p:cond delay="0"/>
                                  </p:stCondLst>
                                  <p:childTnLst>
                                    <p:set>
                                      <p:cBhvr rctx="PPT">
                                        <p:cTn id="45" dur="indefinite"/>
                                        <p:tgtEl>
                                          <p:spTgt spid="18"/>
                                        </p:tgtEl>
                                        <p:attrNameLst>
                                          <p:attrName>style.opacity</p:attrName>
                                        </p:attrNameLst>
                                      </p:cBhvr>
                                      <p:to>
                                        <p:strVal val="0.1"/>
                                      </p:to>
                                    </p:set>
                                    <p:animEffect filter="image" prLst="opacity: 0.1">
                                      <p:cBhvr rctx="IE">
                                        <p:cTn id="46" dur="indefinite"/>
                                        <p:tgtEl>
                                          <p:spTgt spid="18"/>
                                        </p:tgtEl>
                                      </p:cBhvr>
                                    </p:animEffect>
                                  </p:childTnLst>
                                </p:cTn>
                              </p:par>
                              <p:par>
                                <p:cTn id="47" presetID="9" presetClass="emph" presetSubtype="0" grpId="0" nodeType="withEffect">
                                  <p:stCondLst>
                                    <p:cond delay="0"/>
                                  </p:stCondLst>
                                  <p:childTnLst>
                                    <p:set>
                                      <p:cBhvr rctx="PPT">
                                        <p:cTn id="48" dur="indefinite"/>
                                        <p:tgtEl>
                                          <p:spTgt spid="92"/>
                                        </p:tgtEl>
                                        <p:attrNameLst>
                                          <p:attrName>style.opacity</p:attrName>
                                        </p:attrNameLst>
                                      </p:cBhvr>
                                      <p:to>
                                        <p:strVal val="0.1"/>
                                      </p:to>
                                    </p:set>
                                    <p:animEffect filter="image" prLst="opacity: 0.1">
                                      <p:cBhvr rctx="IE">
                                        <p:cTn id="49" dur="indefinite"/>
                                        <p:tgtEl>
                                          <p:spTgt spid="92"/>
                                        </p:tgtEl>
                                      </p:cBhvr>
                                    </p:animEffect>
                                  </p:childTnLst>
                                </p:cTn>
                              </p:par>
                              <p:par>
                                <p:cTn id="50" presetID="9" presetClass="emph" presetSubtype="0" grpId="0" nodeType="withEffect">
                                  <p:stCondLst>
                                    <p:cond delay="0"/>
                                  </p:stCondLst>
                                  <p:childTnLst>
                                    <p:set>
                                      <p:cBhvr rctx="PPT">
                                        <p:cTn id="51" dur="indefinite"/>
                                        <p:tgtEl>
                                          <p:spTgt spid="93"/>
                                        </p:tgtEl>
                                        <p:attrNameLst>
                                          <p:attrName>style.opacity</p:attrName>
                                        </p:attrNameLst>
                                      </p:cBhvr>
                                      <p:to>
                                        <p:strVal val="0.1"/>
                                      </p:to>
                                    </p:set>
                                    <p:animEffect filter="image" prLst="opacity: 0.1">
                                      <p:cBhvr rctx="IE">
                                        <p:cTn id="52" dur="indefinite"/>
                                        <p:tgtEl>
                                          <p:spTgt spid="93"/>
                                        </p:tgtEl>
                                      </p:cBhvr>
                                    </p:animEffect>
                                  </p:childTnLst>
                                </p:cTn>
                              </p:par>
                              <p:par>
                                <p:cTn id="53" presetID="9" presetClass="emph" presetSubtype="0" grpId="0" nodeType="withEffect">
                                  <p:stCondLst>
                                    <p:cond delay="0"/>
                                  </p:stCondLst>
                                  <p:childTnLst>
                                    <p:set>
                                      <p:cBhvr rctx="PPT">
                                        <p:cTn id="54" dur="indefinite"/>
                                        <p:tgtEl>
                                          <p:spTgt spid="67"/>
                                        </p:tgtEl>
                                        <p:attrNameLst>
                                          <p:attrName>style.opacity</p:attrName>
                                        </p:attrNameLst>
                                      </p:cBhvr>
                                      <p:to>
                                        <p:strVal val="0.1"/>
                                      </p:to>
                                    </p:set>
                                    <p:animEffect filter="image" prLst="opacity: 0.1">
                                      <p:cBhvr rctx="IE">
                                        <p:cTn id="55" dur="indefinite"/>
                                        <p:tgtEl>
                                          <p:spTgt spid="67"/>
                                        </p:tgtEl>
                                      </p:cBhvr>
                                    </p:animEffect>
                                  </p:childTnLst>
                                </p:cTn>
                              </p:par>
                              <p:par>
                                <p:cTn id="56" presetID="9" presetClass="emph" presetSubtype="0" grpId="0" nodeType="withEffect">
                                  <p:stCondLst>
                                    <p:cond delay="0"/>
                                  </p:stCondLst>
                                  <p:childTnLst>
                                    <p:set>
                                      <p:cBhvr rctx="PPT">
                                        <p:cTn id="57" dur="indefinite"/>
                                        <p:tgtEl>
                                          <p:spTgt spid="69"/>
                                        </p:tgtEl>
                                        <p:attrNameLst>
                                          <p:attrName>style.opacity</p:attrName>
                                        </p:attrNameLst>
                                      </p:cBhvr>
                                      <p:to>
                                        <p:strVal val="0.1"/>
                                      </p:to>
                                    </p:set>
                                    <p:animEffect filter="image" prLst="opacity: 0.1">
                                      <p:cBhvr rctx="IE">
                                        <p:cTn id="58" dur="indefinite"/>
                                        <p:tgtEl>
                                          <p:spTgt spid="69"/>
                                        </p:tgtEl>
                                      </p:cBhvr>
                                    </p:animEffect>
                                  </p:childTnLst>
                                </p:cTn>
                              </p:par>
                              <p:par>
                                <p:cTn id="59" presetID="9" presetClass="emph" presetSubtype="0" grpId="0" nodeType="withEffect">
                                  <p:stCondLst>
                                    <p:cond delay="0"/>
                                  </p:stCondLst>
                                  <p:childTnLst>
                                    <p:set>
                                      <p:cBhvr rctx="PPT">
                                        <p:cTn id="60" dur="indefinite"/>
                                        <p:tgtEl>
                                          <p:spTgt spid="99"/>
                                        </p:tgtEl>
                                        <p:attrNameLst>
                                          <p:attrName>style.opacity</p:attrName>
                                        </p:attrNameLst>
                                      </p:cBhvr>
                                      <p:to>
                                        <p:strVal val="0.1"/>
                                      </p:to>
                                    </p:set>
                                    <p:animEffect filter="image" prLst="opacity: 0.1">
                                      <p:cBhvr rctx="IE">
                                        <p:cTn id="61" dur="indefinite"/>
                                        <p:tgtEl>
                                          <p:spTgt spid="99"/>
                                        </p:tgtEl>
                                      </p:cBhvr>
                                    </p:animEffect>
                                  </p:childTnLst>
                                </p:cTn>
                              </p:par>
                              <p:par>
                                <p:cTn id="62" presetID="9" presetClass="emph" presetSubtype="0" grpId="0" nodeType="withEffect">
                                  <p:stCondLst>
                                    <p:cond delay="0"/>
                                  </p:stCondLst>
                                  <p:childTnLst>
                                    <p:set>
                                      <p:cBhvr rctx="PPT">
                                        <p:cTn id="63" dur="indefinite"/>
                                        <p:tgtEl>
                                          <p:spTgt spid="100"/>
                                        </p:tgtEl>
                                        <p:attrNameLst>
                                          <p:attrName>style.opacity</p:attrName>
                                        </p:attrNameLst>
                                      </p:cBhvr>
                                      <p:to>
                                        <p:strVal val="0.1"/>
                                      </p:to>
                                    </p:set>
                                    <p:animEffect filter="image" prLst="opacity: 0.1">
                                      <p:cBhvr rctx="IE">
                                        <p:cTn id="64" dur="indefinite"/>
                                        <p:tgtEl>
                                          <p:spTgt spid="100"/>
                                        </p:tgtEl>
                                      </p:cBhvr>
                                    </p:animEffect>
                                  </p:childTnLst>
                                </p:cTn>
                              </p:par>
                              <p:par>
                                <p:cTn id="65" presetID="9" presetClass="emph" presetSubtype="0" grpId="0" nodeType="withEffect">
                                  <p:stCondLst>
                                    <p:cond delay="0"/>
                                  </p:stCondLst>
                                  <p:childTnLst>
                                    <p:set>
                                      <p:cBhvr rctx="PPT">
                                        <p:cTn id="66" dur="indefinite"/>
                                        <p:tgtEl>
                                          <p:spTgt spid="26"/>
                                        </p:tgtEl>
                                        <p:attrNameLst>
                                          <p:attrName>style.opacity</p:attrName>
                                        </p:attrNameLst>
                                      </p:cBhvr>
                                      <p:to>
                                        <p:strVal val="0.1"/>
                                      </p:to>
                                    </p:set>
                                    <p:animEffect filter="image" prLst="opacity: 0.1">
                                      <p:cBhvr rctx="IE">
                                        <p:cTn id="67" dur="indefinite"/>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74">
                                            <p:txEl>
                                              <p:pRg st="1" end="1"/>
                                            </p:txEl>
                                          </p:spTgt>
                                        </p:tgtEl>
                                        <p:attrNameLst>
                                          <p:attrName>style.visibility</p:attrName>
                                        </p:attrNameLst>
                                      </p:cBhvr>
                                      <p:to>
                                        <p:strVal val="visible"/>
                                      </p:to>
                                    </p:set>
                                    <p:animEffect transition="in" filter="blinds(horizontal)">
                                      <p:cBhvr>
                                        <p:cTn id="72" dur="500"/>
                                        <p:tgtEl>
                                          <p:spTgt spid="74">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74">
                                            <p:txEl>
                                              <p:pRg st="2" end="2"/>
                                            </p:txEl>
                                          </p:spTgt>
                                        </p:tgtEl>
                                        <p:attrNameLst>
                                          <p:attrName>style.visibility</p:attrName>
                                        </p:attrNameLst>
                                      </p:cBhvr>
                                      <p:to>
                                        <p:strVal val="visible"/>
                                      </p:to>
                                    </p:set>
                                    <p:animEffect transition="in" filter="blinds(horizontal)">
                                      <p:cBhvr>
                                        <p:cTn id="77" dur="500"/>
                                        <p:tgtEl>
                                          <p:spTgt spid="74">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mph" presetSubtype="0" grpId="1" nodeType="clickEffect">
                                  <p:stCondLst>
                                    <p:cond delay="0"/>
                                  </p:stCondLst>
                                  <p:childTnLst>
                                    <p:set>
                                      <p:cBhvr rctx="PPT">
                                        <p:cTn id="81" dur="indefinite"/>
                                        <p:tgtEl>
                                          <p:spTgt spid="101"/>
                                        </p:tgtEl>
                                        <p:attrNameLst>
                                          <p:attrName>style.opacity</p:attrName>
                                        </p:attrNameLst>
                                      </p:cBhvr>
                                      <p:to>
                                        <p:strVal val="1"/>
                                      </p:to>
                                    </p:set>
                                    <p:animEffect filter="image" prLst="opacity: 1">
                                      <p:cBhvr rctx="IE">
                                        <p:cTn id="82" dur="indefinite"/>
                                        <p:tgtEl>
                                          <p:spTgt spid="101"/>
                                        </p:tgtEl>
                                      </p:cBhvr>
                                    </p:animEffect>
                                  </p:childTnLst>
                                </p:cTn>
                              </p:par>
                              <p:par>
                                <p:cTn id="83" presetID="9" presetClass="emph" presetSubtype="0" grpId="1" nodeType="withEffect">
                                  <p:stCondLst>
                                    <p:cond delay="0"/>
                                  </p:stCondLst>
                                  <p:childTnLst>
                                    <p:set>
                                      <p:cBhvr rctx="PPT">
                                        <p:cTn id="84" dur="indefinite"/>
                                        <p:tgtEl>
                                          <p:spTgt spid="103"/>
                                        </p:tgtEl>
                                        <p:attrNameLst>
                                          <p:attrName>style.opacity</p:attrName>
                                        </p:attrNameLst>
                                      </p:cBhvr>
                                      <p:to>
                                        <p:strVal val="1"/>
                                      </p:to>
                                    </p:set>
                                    <p:animEffect filter="image" prLst="opacity: 1">
                                      <p:cBhvr rctx="IE">
                                        <p:cTn id="85" dur="indefinite"/>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7" grpId="0" animBg="1"/>
      <p:bldP spid="18" grpId="0" animBg="1"/>
      <p:bldP spid="21" grpId="0" animBg="1"/>
      <p:bldP spid="26" grpId="0" animBg="1"/>
      <p:bldP spid="53" grpId="0" animBg="1"/>
      <p:bldP spid="57" grpId="0" animBg="1"/>
      <p:bldP spid="66" grpId="0" animBg="1"/>
      <p:bldP spid="67" grpId="0" animBg="1"/>
      <p:bldP spid="69" grpId="0" animBg="1"/>
      <p:bldP spid="92" grpId="0" animBg="1"/>
      <p:bldP spid="93" grpId="0" animBg="1"/>
      <p:bldP spid="98" grpId="0" animBg="1"/>
      <p:bldP spid="99" grpId="0" animBg="1"/>
      <p:bldP spid="100" grpId="0" animBg="1"/>
      <p:bldP spid="101" grpId="0" animBg="1"/>
      <p:bldP spid="101" grpId="1" animBg="1"/>
      <p:bldP spid="103" grpId="0" animBg="1"/>
      <p:bldP spid="103"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PBFT - conclusions</a:t>
            </a:r>
          </a:p>
        </p:txBody>
      </p:sp>
      <p:sp>
        <p:nvSpPr>
          <p:cNvPr id="3" name="Content Placeholder 2"/>
          <p:cNvSpPr>
            <a:spLocks noGrp="1"/>
          </p:cNvSpPr>
          <p:nvPr>
            <p:ph idx="1"/>
          </p:nvPr>
        </p:nvSpPr>
        <p:spPr/>
        <p:txBody>
          <a:bodyPr/>
          <a:lstStyle/>
          <a:p>
            <a:r>
              <a:rPr lang="en-US" dirty="0"/>
              <a:t>The protocol is involved</a:t>
            </a:r>
          </a:p>
          <a:p>
            <a:pPr lvl="1"/>
            <a:r>
              <a:rPr lang="en-US" dirty="0"/>
              <a:t>We tried to see why we need 3 phases in the common case</a:t>
            </a:r>
          </a:p>
          <a:p>
            <a:endParaRPr lang="en-US" dirty="0"/>
          </a:p>
          <a:p>
            <a:r>
              <a:rPr lang="en-US" dirty="0"/>
              <a:t>But it works!</a:t>
            </a:r>
          </a:p>
          <a:p>
            <a:endParaRPr lang="en-US" dirty="0"/>
          </a:p>
          <a:p>
            <a:r>
              <a:rPr lang="en-US" dirty="0"/>
              <a:t>Can it work better (performance, resilience)?</a:t>
            </a:r>
          </a:p>
        </p:txBody>
      </p:sp>
      <p:sp>
        <p:nvSpPr>
          <p:cNvPr id="5" name="Slide Number Placeholder 4"/>
          <p:cNvSpPr>
            <a:spLocks noGrp="1"/>
          </p:cNvSpPr>
          <p:nvPr>
            <p:ph type="sldNum" sz="quarter" idx="12"/>
          </p:nvPr>
        </p:nvSpPr>
        <p:spPr/>
        <p:txBody>
          <a:bodyPr/>
          <a:lstStyle/>
          <a:p>
            <a:fld id="{1BF42408-2616-4508-8D53-7ECB2ACB5E88}" type="slidenum">
              <a:rPr lang="fr-FR" smtClean="0"/>
              <a:pPr/>
              <a:t>46</a:t>
            </a:fld>
            <a:endParaRPr lang="fr-FR" dirty="0"/>
          </a:p>
        </p:txBody>
      </p:sp>
    </p:spTree>
    <p:extLst>
      <p:ext uri="{BB962C8B-B14F-4D97-AF65-F5344CB8AC3E}">
        <p14:creationId xmlns:p14="http://schemas.microsoft.com/office/powerpoint/2010/main" val="791406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Optimistic protocols (born here @EPFL)</a:t>
            </a:r>
          </a:p>
        </p:txBody>
      </p:sp>
      <p:sp>
        <p:nvSpPr>
          <p:cNvPr id="3" name="Content Placeholder 2"/>
          <p:cNvSpPr>
            <a:spLocks noGrp="1"/>
          </p:cNvSpPr>
          <p:nvPr>
            <p:ph idx="1"/>
          </p:nvPr>
        </p:nvSpPr>
        <p:spPr/>
        <p:txBody>
          <a:bodyPr/>
          <a:lstStyle/>
          <a:p>
            <a:r>
              <a:rPr lang="en-US" dirty="0"/>
              <a:t>Abortable state machine replication </a:t>
            </a:r>
          </a:p>
          <a:p>
            <a:r>
              <a:rPr lang="en-US" dirty="0"/>
              <a:t>The next 700 BFT protocols. </a:t>
            </a:r>
            <a:r>
              <a:rPr lang="en-US" dirty="0" err="1"/>
              <a:t>Aublin</a:t>
            </a:r>
            <a:r>
              <a:rPr lang="en-US" dirty="0"/>
              <a:t>, </a:t>
            </a:r>
            <a:r>
              <a:rPr lang="en-US" dirty="0" err="1"/>
              <a:t>Guerraoui</a:t>
            </a:r>
            <a:r>
              <a:rPr lang="en-US" dirty="0"/>
              <a:t>, </a:t>
            </a:r>
            <a:r>
              <a:rPr lang="en-US" dirty="0" err="1"/>
              <a:t>Knezevic</a:t>
            </a:r>
            <a:r>
              <a:rPr lang="en-US" dirty="0"/>
              <a:t>, </a:t>
            </a:r>
            <a:r>
              <a:rPr lang="en-US" dirty="0" err="1"/>
              <a:t>Quema</a:t>
            </a:r>
            <a:r>
              <a:rPr lang="en-US" dirty="0"/>
              <a:t>, </a:t>
            </a:r>
            <a:r>
              <a:rPr lang="en-US" dirty="0" err="1"/>
              <a:t>Vukolic</a:t>
            </a:r>
            <a:r>
              <a:rPr lang="en-US" dirty="0"/>
              <a:t> – ACM TOCS 2015</a:t>
            </a:r>
          </a:p>
          <a:p>
            <a:pPr lvl="1"/>
            <a:r>
              <a:rPr lang="en-US" dirty="0"/>
              <a:t>Can run O(n) BFT protocol of a basically arbitrary communication pattern in the optimistic case</a:t>
            </a:r>
          </a:p>
          <a:p>
            <a:pPr lvl="1"/>
            <a:r>
              <a:rPr lang="en-US" dirty="0"/>
              <a:t>Backed by any BFT protocol (e.g., PBFT) to cover the worst case without redesigning the entire protocol/system</a:t>
            </a:r>
          </a:p>
        </p:txBody>
      </p:sp>
      <p:sp>
        <p:nvSpPr>
          <p:cNvPr id="4" name="Slide Number Placeholder 3"/>
          <p:cNvSpPr>
            <a:spLocks noGrp="1"/>
          </p:cNvSpPr>
          <p:nvPr>
            <p:ph type="sldNum" sz="quarter" idx="10"/>
          </p:nvPr>
        </p:nvSpPr>
        <p:spPr/>
        <p:txBody>
          <a:bodyPr/>
          <a:lstStyle/>
          <a:p>
            <a:fld id="{329254D8-0939-4857-A3DF-B2E69B4B4BEE}" type="slidenum">
              <a:rPr lang="en-US" smtClean="0"/>
              <a:pPr/>
              <a:t>47</a:t>
            </a:fld>
            <a:endParaRPr lang="en-US"/>
          </a:p>
        </p:txBody>
      </p:sp>
      <p:cxnSp>
        <p:nvCxnSpPr>
          <p:cNvPr id="5" name="Straight Connector 4"/>
          <p:cNvCxnSpPr/>
          <p:nvPr/>
        </p:nvCxnSpPr>
        <p:spPr bwMode="auto">
          <a:xfrm>
            <a:off x="2605864" y="3980045"/>
            <a:ext cx="6271867" cy="0"/>
          </a:xfrm>
          <a:prstGeom prst="line">
            <a:avLst/>
          </a:prstGeom>
          <a:noFill/>
          <a:ln w="9525" cap="flat" cmpd="sng" algn="ctr">
            <a:solidFill>
              <a:schemeClr val="accent1"/>
            </a:solidFill>
            <a:prstDash val="solid"/>
            <a:round/>
            <a:headEnd type="none" w="med" len="med"/>
            <a:tailEnd type="none" w="med" len="med"/>
          </a:ln>
          <a:effectLst/>
        </p:spPr>
      </p:cxnSp>
      <p:sp>
        <p:nvSpPr>
          <p:cNvPr id="6" name="TextBox 5"/>
          <p:cNvSpPr txBox="1"/>
          <p:nvPr/>
        </p:nvSpPr>
        <p:spPr>
          <a:xfrm>
            <a:off x="8877729" y="3836929"/>
            <a:ext cx="1515634" cy="291618"/>
          </a:xfrm>
          <a:prstGeom prst="rect">
            <a:avLst/>
          </a:prstGeom>
          <a:noFill/>
        </p:spPr>
        <p:txBody>
          <a:bodyPr wrap="square" rtlCol="0">
            <a:spAutoFit/>
          </a:bodyPr>
          <a:lstStyle/>
          <a:p>
            <a:r>
              <a:rPr lang="en-US" sz="1400" dirty="0">
                <a:solidFill>
                  <a:schemeClr val="tx1"/>
                </a:solidFill>
                <a:latin typeface="Gabriola" panose="04040605051002020D02" pitchFamily="82" charset="0"/>
              </a:rPr>
              <a:t>Node A (leader)</a:t>
            </a:r>
          </a:p>
        </p:txBody>
      </p:sp>
      <p:cxnSp>
        <p:nvCxnSpPr>
          <p:cNvPr id="7" name="Straight Connector 6"/>
          <p:cNvCxnSpPr/>
          <p:nvPr/>
        </p:nvCxnSpPr>
        <p:spPr bwMode="auto">
          <a:xfrm>
            <a:off x="2605864" y="4241850"/>
            <a:ext cx="6271867" cy="0"/>
          </a:xfrm>
          <a:prstGeom prst="line">
            <a:avLst/>
          </a:prstGeom>
          <a:noFill/>
          <a:ln w="9525" cap="flat" cmpd="sng" algn="ctr">
            <a:solidFill>
              <a:schemeClr val="accent1"/>
            </a:solidFill>
            <a:prstDash val="solid"/>
            <a:round/>
            <a:headEnd type="none" w="med" len="med"/>
            <a:tailEnd type="none" w="med" len="med"/>
          </a:ln>
          <a:effectLst/>
        </p:spPr>
      </p:cxnSp>
      <p:sp>
        <p:nvSpPr>
          <p:cNvPr id="8" name="TextBox 7"/>
          <p:cNvSpPr txBox="1"/>
          <p:nvPr/>
        </p:nvSpPr>
        <p:spPr>
          <a:xfrm>
            <a:off x="8877729" y="4098734"/>
            <a:ext cx="1515634" cy="291618"/>
          </a:xfrm>
          <a:prstGeom prst="rect">
            <a:avLst/>
          </a:prstGeom>
          <a:noFill/>
        </p:spPr>
        <p:txBody>
          <a:bodyPr wrap="square" rtlCol="0">
            <a:spAutoFit/>
          </a:bodyPr>
          <a:lstStyle/>
          <a:p>
            <a:r>
              <a:rPr lang="en-US" sz="1400" dirty="0">
                <a:solidFill>
                  <a:schemeClr val="tx1"/>
                </a:solidFill>
                <a:latin typeface="Gabriola" panose="04040605051002020D02" pitchFamily="82" charset="0"/>
              </a:rPr>
              <a:t>Node B</a:t>
            </a:r>
          </a:p>
        </p:txBody>
      </p:sp>
      <p:cxnSp>
        <p:nvCxnSpPr>
          <p:cNvPr id="9" name="Straight Connector 8"/>
          <p:cNvCxnSpPr/>
          <p:nvPr/>
        </p:nvCxnSpPr>
        <p:spPr bwMode="auto">
          <a:xfrm>
            <a:off x="2605863" y="4781137"/>
            <a:ext cx="6271867" cy="0"/>
          </a:xfrm>
          <a:prstGeom prst="line">
            <a:avLst/>
          </a:prstGeom>
          <a:noFill/>
          <a:ln w="9525" cap="flat" cmpd="sng" algn="ctr">
            <a:solidFill>
              <a:schemeClr val="accent1"/>
            </a:solidFill>
            <a:prstDash val="solid"/>
            <a:round/>
            <a:headEnd type="none" w="med" len="med"/>
            <a:tailEnd type="none" w="med" len="med"/>
          </a:ln>
          <a:effectLst/>
        </p:spPr>
      </p:cxnSp>
      <p:sp>
        <p:nvSpPr>
          <p:cNvPr id="10" name="TextBox 9"/>
          <p:cNvSpPr txBox="1"/>
          <p:nvPr/>
        </p:nvSpPr>
        <p:spPr>
          <a:xfrm>
            <a:off x="8877729" y="4351790"/>
            <a:ext cx="1515634" cy="291618"/>
          </a:xfrm>
          <a:prstGeom prst="rect">
            <a:avLst/>
          </a:prstGeom>
          <a:noFill/>
        </p:spPr>
        <p:txBody>
          <a:bodyPr wrap="square" rtlCol="0">
            <a:spAutoFit/>
          </a:bodyPr>
          <a:lstStyle/>
          <a:p>
            <a:r>
              <a:rPr lang="en-US" sz="1400" dirty="0">
                <a:solidFill>
                  <a:schemeClr val="tx1"/>
                </a:solidFill>
                <a:latin typeface="Gabriola" panose="04040605051002020D02" pitchFamily="82" charset="0"/>
              </a:rPr>
              <a:t>Node C</a:t>
            </a:r>
          </a:p>
        </p:txBody>
      </p:sp>
      <p:sp>
        <p:nvSpPr>
          <p:cNvPr id="11" name="TextBox 10"/>
          <p:cNvSpPr txBox="1"/>
          <p:nvPr/>
        </p:nvSpPr>
        <p:spPr>
          <a:xfrm>
            <a:off x="8877729" y="4638021"/>
            <a:ext cx="1515634" cy="291618"/>
          </a:xfrm>
          <a:prstGeom prst="rect">
            <a:avLst/>
          </a:prstGeom>
          <a:noFill/>
        </p:spPr>
        <p:txBody>
          <a:bodyPr wrap="square" rtlCol="0">
            <a:spAutoFit/>
          </a:bodyPr>
          <a:lstStyle/>
          <a:p>
            <a:r>
              <a:rPr lang="en-US" sz="1400" dirty="0">
                <a:solidFill>
                  <a:schemeClr val="tx1"/>
                </a:solidFill>
                <a:latin typeface="Gabriola" panose="04040605051002020D02" pitchFamily="82" charset="0"/>
              </a:rPr>
              <a:t>Node D</a:t>
            </a:r>
          </a:p>
        </p:txBody>
      </p:sp>
      <p:cxnSp>
        <p:nvCxnSpPr>
          <p:cNvPr id="12" name="Straight Connector 11"/>
          <p:cNvCxnSpPr/>
          <p:nvPr/>
        </p:nvCxnSpPr>
        <p:spPr bwMode="auto">
          <a:xfrm>
            <a:off x="2605864" y="4494906"/>
            <a:ext cx="6271867" cy="0"/>
          </a:xfrm>
          <a:prstGeom prst="line">
            <a:avLst/>
          </a:prstGeom>
          <a:noFill/>
          <a:ln w="9525" cap="flat" cmpd="sng" algn="ctr">
            <a:solidFill>
              <a:schemeClr val="accent1"/>
            </a:solidFill>
            <a:prstDash val="solid"/>
            <a:round/>
            <a:headEnd type="none" w="med" len="med"/>
            <a:tailEnd type="none" w="med" len="med"/>
          </a:ln>
          <a:effectLst/>
        </p:spPr>
      </p:cxnSp>
      <p:cxnSp>
        <p:nvCxnSpPr>
          <p:cNvPr id="13" name="Straight Arrow Connector 12"/>
          <p:cNvCxnSpPr/>
          <p:nvPr/>
        </p:nvCxnSpPr>
        <p:spPr bwMode="auto">
          <a:xfrm>
            <a:off x="6212484" y="3983365"/>
            <a:ext cx="676901" cy="261805"/>
          </a:xfrm>
          <a:prstGeom prst="straightConnector1">
            <a:avLst/>
          </a:prstGeom>
          <a:noFill/>
          <a:ln w="3810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6212480" y="3995578"/>
            <a:ext cx="676148" cy="502647"/>
          </a:xfrm>
          <a:prstGeom prst="straightConnector1">
            <a:avLst/>
          </a:prstGeom>
          <a:noFill/>
          <a:ln w="381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6212482" y="3995576"/>
            <a:ext cx="676146" cy="813010"/>
          </a:xfrm>
          <a:prstGeom prst="straightConnector1">
            <a:avLst/>
          </a:prstGeom>
          <a:noFill/>
          <a:ln w="3810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V="1">
            <a:off x="6888087" y="4011686"/>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flipV="1">
            <a:off x="6895019" y="4011686"/>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flipV="1">
            <a:off x="6895019" y="4011686"/>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a:off x="6888087" y="3983365"/>
            <a:ext cx="784700" cy="261805"/>
          </a:xfrm>
          <a:prstGeom prst="straightConnector1">
            <a:avLst/>
          </a:prstGeom>
          <a:no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a:off x="6888087" y="4007000"/>
            <a:ext cx="784700" cy="477558"/>
          </a:xfrm>
          <a:prstGeom prst="straightConnector1">
            <a:avLst/>
          </a:prstGeom>
          <a:noFill/>
          <a:ln w="9525"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6895019" y="4007000"/>
            <a:ext cx="777768" cy="801586"/>
          </a:xfrm>
          <a:prstGeom prst="straightConnector1">
            <a:avLst/>
          </a:prstGeom>
          <a:noFill/>
          <a:ln w="9525"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flipV="1">
            <a:off x="6895019" y="4254957"/>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a:off x="6888087" y="4245171"/>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24" name="Straight Arrow Connector 23"/>
          <p:cNvCxnSpPr/>
          <p:nvPr/>
        </p:nvCxnSpPr>
        <p:spPr bwMode="auto">
          <a:xfrm>
            <a:off x="6888087" y="4494760"/>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flipV="1">
            <a:off x="6895019" y="4245168"/>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6895019" y="4254956"/>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27" name="Straight Arrow Connector 26"/>
          <p:cNvCxnSpPr/>
          <p:nvPr/>
        </p:nvCxnSpPr>
        <p:spPr bwMode="auto">
          <a:xfrm flipV="1">
            <a:off x="6895019" y="4494760"/>
            <a:ext cx="777768" cy="289696"/>
          </a:xfrm>
          <a:prstGeom prst="straightConnector1">
            <a:avLst/>
          </a:prstGeom>
          <a:noFill/>
          <a:ln w="9525" cap="flat" cmpd="sng" algn="ctr">
            <a:solidFill>
              <a:schemeClr val="tx1"/>
            </a:solidFill>
            <a:prstDash val="solid"/>
            <a:round/>
            <a:headEnd type="none" w="med" len="med"/>
            <a:tailEnd type="triangle"/>
          </a:ln>
          <a:effectLst/>
        </p:spPr>
      </p:cxnSp>
      <p:cxnSp>
        <p:nvCxnSpPr>
          <p:cNvPr id="28" name="Straight Arrow Connector 27"/>
          <p:cNvCxnSpPr/>
          <p:nvPr/>
        </p:nvCxnSpPr>
        <p:spPr bwMode="auto">
          <a:xfrm flipV="1">
            <a:off x="7709824" y="4016372"/>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29" name="Straight Arrow Connector 28"/>
          <p:cNvCxnSpPr/>
          <p:nvPr/>
        </p:nvCxnSpPr>
        <p:spPr bwMode="auto">
          <a:xfrm flipV="1">
            <a:off x="7716756" y="4016372"/>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flipV="1">
            <a:off x="7716756" y="4016372"/>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a:off x="7709824" y="3988051"/>
            <a:ext cx="784700" cy="261805"/>
          </a:xfrm>
          <a:prstGeom prst="straightConnector1">
            <a:avLst/>
          </a:prstGeom>
          <a:noFill/>
          <a:ln w="9525" cap="flat" cmpd="sng" algn="ctr">
            <a:solidFill>
              <a:schemeClr val="tx1"/>
            </a:solidFill>
            <a:prstDash val="solid"/>
            <a:round/>
            <a:headEnd type="none" w="med" len="med"/>
            <a:tailEnd type="triangle"/>
          </a:ln>
          <a:effectLst/>
        </p:spPr>
      </p:cxnSp>
      <p:cxnSp>
        <p:nvCxnSpPr>
          <p:cNvPr id="32" name="Straight Arrow Connector 31"/>
          <p:cNvCxnSpPr/>
          <p:nvPr/>
        </p:nvCxnSpPr>
        <p:spPr bwMode="auto">
          <a:xfrm>
            <a:off x="7709824" y="4011686"/>
            <a:ext cx="784700" cy="477558"/>
          </a:xfrm>
          <a:prstGeom prst="straightConnector1">
            <a:avLst/>
          </a:prstGeom>
          <a:noFill/>
          <a:ln w="9525" cap="flat" cmpd="sng" algn="ctr">
            <a:solidFill>
              <a:schemeClr val="tx1"/>
            </a:solidFill>
            <a:prstDash val="solid"/>
            <a:round/>
            <a:headEnd type="none" w="med" len="med"/>
            <a:tailEnd type="triangle"/>
          </a:ln>
          <a:effectLst/>
        </p:spPr>
      </p:cxnSp>
      <p:cxnSp>
        <p:nvCxnSpPr>
          <p:cNvPr id="33" name="Straight Arrow Connector 32"/>
          <p:cNvCxnSpPr/>
          <p:nvPr/>
        </p:nvCxnSpPr>
        <p:spPr bwMode="auto">
          <a:xfrm>
            <a:off x="7716756" y="4011686"/>
            <a:ext cx="777768" cy="801586"/>
          </a:xfrm>
          <a:prstGeom prst="straightConnector1">
            <a:avLst/>
          </a:prstGeom>
          <a:noFill/>
          <a:ln w="952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flipV="1">
            <a:off x="7716756" y="4259643"/>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35" name="Straight Arrow Connector 34"/>
          <p:cNvCxnSpPr/>
          <p:nvPr/>
        </p:nvCxnSpPr>
        <p:spPr bwMode="auto">
          <a:xfrm>
            <a:off x="7709824" y="4249857"/>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36" name="Straight Arrow Connector 35"/>
          <p:cNvCxnSpPr/>
          <p:nvPr/>
        </p:nvCxnSpPr>
        <p:spPr bwMode="auto">
          <a:xfrm>
            <a:off x="7709824" y="4499446"/>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flipV="1">
            <a:off x="7716756" y="4249854"/>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38" name="Straight Arrow Connector 37"/>
          <p:cNvCxnSpPr/>
          <p:nvPr/>
        </p:nvCxnSpPr>
        <p:spPr bwMode="auto">
          <a:xfrm>
            <a:off x="7716756" y="4259642"/>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39" name="Straight Arrow Connector 38"/>
          <p:cNvCxnSpPr/>
          <p:nvPr/>
        </p:nvCxnSpPr>
        <p:spPr bwMode="auto">
          <a:xfrm flipV="1">
            <a:off x="7716756" y="4499446"/>
            <a:ext cx="777768" cy="289696"/>
          </a:xfrm>
          <a:prstGeom prst="straightConnector1">
            <a:avLst/>
          </a:prstGeom>
          <a:noFill/>
          <a:ln w="9525" cap="flat" cmpd="sng" algn="ctr">
            <a:solidFill>
              <a:schemeClr val="tx1"/>
            </a:solidFill>
            <a:prstDash val="solid"/>
            <a:round/>
            <a:headEnd type="none" w="med" len="med"/>
            <a:tailEnd type="triangle"/>
          </a:ln>
          <a:effectLst/>
        </p:spPr>
      </p:cxnSp>
      <p:sp>
        <p:nvSpPr>
          <p:cNvPr id="41" name="Rectangle 40"/>
          <p:cNvSpPr/>
          <p:nvPr/>
        </p:nvSpPr>
        <p:spPr bwMode="auto">
          <a:xfrm>
            <a:off x="2844765" y="3391378"/>
            <a:ext cx="270163" cy="199472"/>
          </a:xfrm>
          <a:prstGeom prst="rect">
            <a:avLst/>
          </a:prstGeom>
          <a:solidFill>
            <a:srgbClr val="FFFF0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42" name="Rectangle 41"/>
          <p:cNvSpPr/>
          <p:nvPr/>
        </p:nvSpPr>
        <p:spPr bwMode="auto">
          <a:xfrm>
            <a:off x="2844765" y="3598012"/>
            <a:ext cx="270163" cy="199472"/>
          </a:xfrm>
          <a:prstGeom prst="rect">
            <a:avLst/>
          </a:prstGeom>
          <a:solidFill>
            <a:srgbClr val="00B0F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43" name="Rectangle 42"/>
          <p:cNvSpPr/>
          <p:nvPr/>
        </p:nvSpPr>
        <p:spPr bwMode="auto">
          <a:xfrm>
            <a:off x="3139687" y="3391378"/>
            <a:ext cx="270163" cy="199472"/>
          </a:xfrm>
          <a:prstGeom prst="rect">
            <a:avLst/>
          </a:prstGeom>
          <a:solidFill>
            <a:schemeClr val="accent3">
              <a:lumMod val="85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44" name="Rectangle 43"/>
          <p:cNvSpPr/>
          <p:nvPr/>
        </p:nvSpPr>
        <p:spPr bwMode="auto">
          <a:xfrm>
            <a:off x="3139687" y="3598012"/>
            <a:ext cx="270163" cy="199472"/>
          </a:xfrm>
          <a:prstGeom prst="rect">
            <a:avLst/>
          </a:prstGeom>
          <a:solidFill>
            <a:srgbClr val="92D05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45" name="Rectangle 44"/>
          <p:cNvSpPr/>
          <p:nvPr/>
        </p:nvSpPr>
        <p:spPr bwMode="auto">
          <a:xfrm>
            <a:off x="2844765" y="3078821"/>
            <a:ext cx="550077" cy="31437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800" dirty="0" err="1"/>
              <a:t>seq</a:t>
            </a:r>
            <a:r>
              <a:rPr lang="en-US" sz="800" dirty="0"/>
              <a:t> no</a:t>
            </a:r>
          </a:p>
          <a:p>
            <a:r>
              <a:rPr lang="en-US" sz="800" dirty="0"/>
              <a:t>View no</a:t>
            </a:r>
          </a:p>
        </p:txBody>
      </p:sp>
      <p:cxnSp>
        <p:nvCxnSpPr>
          <p:cNvPr id="46" name="Straight Arrow Connector 45"/>
          <p:cNvCxnSpPr/>
          <p:nvPr/>
        </p:nvCxnSpPr>
        <p:spPr bwMode="auto">
          <a:xfrm>
            <a:off x="3091783" y="3999234"/>
            <a:ext cx="318066" cy="267043"/>
          </a:xfrm>
          <a:prstGeom prst="straightConnector1">
            <a:avLst/>
          </a:prstGeom>
          <a:noFill/>
          <a:ln w="38100" cap="flat" cmpd="sng" algn="ctr">
            <a:solidFill>
              <a:schemeClr val="tx1"/>
            </a:solidFill>
            <a:prstDash val="solid"/>
            <a:round/>
            <a:headEnd type="none" w="med" len="med"/>
            <a:tailEnd type="triangle"/>
          </a:ln>
          <a:effectLst/>
        </p:spPr>
      </p:cxnSp>
      <p:cxnSp>
        <p:nvCxnSpPr>
          <p:cNvPr id="48" name="Straight Arrow Connector 47"/>
          <p:cNvCxnSpPr/>
          <p:nvPr/>
        </p:nvCxnSpPr>
        <p:spPr bwMode="auto">
          <a:xfrm>
            <a:off x="3394841" y="4268806"/>
            <a:ext cx="283780" cy="252391"/>
          </a:xfrm>
          <a:prstGeom prst="straightConnector1">
            <a:avLst/>
          </a:prstGeom>
          <a:noFill/>
          <a:ln w="3810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a:off x="3673869" y="4488021"/>
            <a:ext cx="307810" cy="322168"/>
          </a:xfrm>
          <a:prstGeom prst="straightConnector1">
            <a:avLst/>
          </a:prstGeom>
          <a:noFill/>
          <a:ln w="38100" cap="flat" cmpd="sng" algn="ctr">
            <a:solidFill>
              <a:schemeClr val="tx1"/>
            </a:solidFill>
            <a:prstDash val="solid"/>
            <a:round/>
            <a:headEnd type="none" w="med" len="med"/>
            <a:tailEnd type="triangle"/>
          </a:ln>
          <a:effectLst/>
        </p:spPr>
      </p:cxnSp>
      <p:cxnSp>
        <p:nvCxnSpPr>
          <p:cNvPr id="54" name="Straight Arrow Connector 53"/>
          <p:cNvCxnSpPr/>
          <p:nvPr/>
        </p:nvCxnSpPr>
        <p:spPr bwMode="auto">
          <a:xfrm flipV="1">
            <a:off x="3981679" y="3975359"/>
            <a:ext cx="675604" cy="815566"/>
          </a:xfrm>
          <a:prstGeom prst="straightConnector1">
            <a:avLst/>
          </a:prstGeom>
          <a:noFill/>
          <a:ln w="38100" cap="flat" cmpd="sng" algn="ctr">
            <a:solidFill>
              <a:schemeClr val="tx1"/>
            </a:solidFill>
            <a:prstDash val="solid"/>
            <a:round/>
            <a:headEnd type="none" w="med" len="med"/>
            <a:tailEnd type="triangle"/>
          </a:ln>
          <a:effectLst/>
        </p:spPr>
      </p:cxnSp>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5649" y="4556215"/>
            <a:ext cx="631635" cy="597527"/>
          </a:xfrm>
          <a:prstGeom prst="rect">
            <a:avLst/>
          </a:prstGeom>
        </p:spPr>
      </p:pic>
      <p:sp>
        <p:nvSpPr>
          <p:cNvPr id="58" name="Rectangle 57"/>
          <p:cNvSpPr/>
          <p:nvPr/>
        </p:nvSpPr>
        <p:spPr bwMode="auto">
          <a:xfrm>
            <a:off x="4801760" y="3678621"/>
            <a:ext cx="1365306" cy="1475120"/>
          </a:xfrm>
          <a:prstGeom prst="rect">
            <a:avLst/>
          </a:prstGeom>
          <a:solidFill>
            <a:schemeClr val="accent1"/>
          </a:solidFill>
          <a:ln>
            <a:noFill/>
          </a:ln>
          <a:effectLst/>
        </p:spPr>
        <p:txBody>
          <a:bodyPr vert="horz" wrap="square" lIns="91440" tIns="45720" rIns="91440" bIns="45720" numCol="1" rtlCol="0" anchor="t" anchorCtr="0" compatLnSpc="1">
            <a:prstTxWarp prst="textNoShape">
              <a:avLst/>
            </a:prstTxWarp>
          </a:bodyPr>
          <a:lstStyle/>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Protocol reconfiguration</a:t>
            </a:r>
          </a:p>
        </p:txBody>
      </p:sp>
    </p:spTree>
    <p:extLst>
      <p:ext uri="{BB962C8B-B14F-4D97-AF65-F5344CB8AC3E}">
        <p14:creationId xmlns:p14="http://schemas.microsoft.com/office/powerpoint/2010/main" val="384374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randombar(horizontal)">
                                      <p:cBhvr>
                                        <p:cTn id="10" dur="500"/>
                                        <p:tgtEl>
                                          <p:spTgt spid="4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randombar(horizontal)">
                                      <p:cBhvr>
                                        <p:cTn id="13" dur="500"/>
                                        <p:tgtEl>
                                          <p:spTgt spid="4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randombar(horizontal)">
                                      <p:cBhvr>
                                        <p:cTn id="16" dur="500"/>
                                        <p:tgtEl>
                                          <p:spTgt spid="4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randombar(horizontal)">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randombar(horizontal)">
                                      <p:cBhvr>
                                        <p:cTn id="24" dur="500"/>
                                        <p:tgtEl>
                                          <p:spTgt spid="46"/>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randombar(horizontal)">
                                      <p:cBhvr>
                                        <p:cTn id="28" dur="500"/>
                                        <p:tgtEl>
                                          <p:spTgt spid="48"/>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randombar(horizontal)">
                                      <p:cBhvr>
                                        <p:cTn id="32" dur="500"/>
                                        <p:tgtEl>
                                          <p:spTgt spid="51"/>
                                        </p:tgtEl>
                                      </p:cBhvr>
                                    </p:animEffect>
                                  </p:childTnLst>
                                </p:cTn>
                              </p:par>
                            </p:childTnLst>
                          </p:cTn>
                        </p:par>
                        <p:par>
                          <p:cTn id="33" fill="hold">
                            <p:stCondLst>
                              <p:cond delay="1500"/>
                            </p:stCondLst>
                            <p:childTnLst>
                              <p:par>
                                <p:cTn id="34" presetID="14" presetClass="entr" presetSubtype="1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randombar(horizontal)">
                                      <p:cBhvr>
                                        <p:cTn id="36" dur="500"/>
                                        <p:tgtEl>
                                          <p:spTgt spid="5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nodeType="clickEffect">
                                  <p:stCondLst>
                                    <p:cond delay="0"/>
                                  </p:stCondLst>
                                  <p:childTnLst>
                                    <p:animEffect transition="out" filter="randombar(horizontal)">
                                      <p:cBhvr>
                                        <p:cTn id="40" dur="500"/>
                                        <p:tgtEl>
                                          <p:spTgt spid="54"/>
                                        </p:tgtEl>
                                      </p:cBhvr>
                                    </p:animEffect>
                                    <p:set>
                                      <p:cBhvr>
                                        <p:cTn id="41" dur="1" fill="hold">
                                          <p:stCondLst>
                                            <p:cond delay="499"/>
                                          </p:stCondLst>
                                        </p:cTn>
                                        <p:tgtEl>
                                          <p:spTgt spid="54"/>
                                        </p:tgtEl>
                                        <p:attrNameLst>
                                          <p:attrName>style.visibility</p:attrName>
                                        </p:attrNameLst>
                                      </p:cBhvr>
                                      <p:to>
                                        <p:strVal val="hidden"/>
                                      </p:to>
                                    </p:set>
                                  </p:childTnLst>
                                </p:cTn>
                              </p:par>
                              <p:par>
                                <p:cTn id="42" presetID="14" presetClass="entr" presetSubtype="10"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randombar(horizontal)">
                                      <p:cBhvr>
                                        <p:cTn id="44" dur="500"/>
                                        <p:tgtEl>
                                          <p:spTgt spid="5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randombar(horizontal)">
                                      <p:cBhvr>
                                        <p:cTn id="49" dur="500"/>
                                        <p:tgtEl>
                                          <p:spTgt spid="5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randombar(horizontal)">
                                      <p:cBhvr>
                                        <p:cTn id="58" dur="500"/>
                                        <p:tgtEl>
                                          <p:spTgt spid="13"/>
                                        </p:tgtEl>
                                      </p:cBhvr>
                                    </p:animEffect>
                                  </p:childTnLst>
                                </p:cTn>
                              </p:par>
                              <p:par>
                                <p:cTn id="59" presetID="14" presetClass="entr" presetSubtype="1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randombar(horizontal)">
                                      <p:cBhvr>
                                        <p:cTn id="61" dur="500"/>
                                        <p:tgtEl>
                                          <p:spTgt spid="14"/>
                                        </p:tgtEl>
                                      </p:cBhvr>
                                    </p:animEffect>
                                  </p:childTnLst>
                                </p:cTn>
                              </p:par>
                              <p:par>
                                <p:cTn id="62" presetID="14" presetClass="entr" presetSubtype="1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randombar(horizontal)">
                                      <p:cBhvr>
                                        <p:cTn id="64" dur="500"/>
                                        <p:tgtEl>
                                          <p:spTgt spid="15"/>
                                        </p:tgtEl>
                                      </p:cBhvr>
                                    </p:animEffect>
                                  </p:childTnLst>
                                </p:cTn>
                              </p:par>
                              <p:par>
                                <p:cTn id="65" presetID="14" presetClass="entr" presetSubtype="1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randombar(horizontal)">
                                      <p:cBhvr>
                                        <p:cTn id="67" dur="500"/>
                                        <p:tgtEl>
                                          <p:spTgt spid="16"/>
                                        </p:tgtEl>
                                      </p:cBhvr>
                                    </p:animEffect>
                                  </p:childTnLst>
                                </p:cTn>
                              </p:par>
                              <p:par>
                                <p:cTn id="68" presetID="14" presetClass="entr" presetSubtype="1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randombar(horizontal)">
                                      <p:cBhvr>
                                        <p:cTn id="70" dur="500"/>
                                        <p:tgtEl>
                                          <p:spTgt spid="17"/>
                                        </p:tgtEl>
                                      </p:cBhvr>
                                    </p:animEffect>
                                  </p:childTnLst>
                                </p:cTn>
                              </p:par>
                              <p:par>
                                <p:cTn id="71" presetID="14" presetClass="entr" presetSubtype="1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par>
                                <p:cTn id="77" presetID="14" presetClass="entr" presetSubtype="1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randombar(horizontal)">
                                      <p:cBhvr>
                                        <p:cTn id="79" dur="500"/>
                                        <p:tgtEl>
                                          <p:spTgt spid="20"/>
                                        </p:tgtEl>
                                      </p:cBhvr>
                                    </p:animEffect>
                                  </p:childTnLst>
                                </p:cTn>
                              </p:par>
                              <p:par>
                                <p:cTn id="80" presetID="14" presetClass="entr" presetSubtype="1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randombar(horizontal)">
                                      <p:cBhvr>
                                        <p:cTn id="82" dur="500"/>
                                        <p:tgtEl>
                                          <p:spTgt spid="21"/>
                                        </p:tgtEl>
                                      </p:cBhvr>
                                    </p:animEffect>
                                  </p:childTnLst>
                                </p:cTn>
                              </p:par>
                              <p:par>
                                <p:cTn id="83" presetID="14" presetClass="entr" presetSubtype="1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randombar(horizontal)">
                                      <p:cBhvr>
                                        <p:cTn id="85" dur="500"/>
                                        <p:tgtEl>
                                          <p:spTgt spid="22"/>
                                        </p:tgtEl>
                                      </p:cBhvr>
                                    </p:animEffect>
                                  </p:childTnLst>
                                </p:cTn>
                              </p:par>
                              <p:par>
                                <p:cTn id="86" presetID="14" presetClass="entr" presetSubtype="10"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randombar(horizontal)">
                                      <p:cBhvr>
                                        <p:cTn id="88" dur="500"/>
                                        <p:tgtEl>
                                          <p:spTgt spid="23"/>
                                        </p:tgtEl>
                                      </p:cBhvr>
                                    </p:animEffect>
                                  </p:childTnLst>
                                </p:cTn>
                              </p:par>
                              <p:par>
                                <p:cTn id="89" presetID="14" presetClass="entr" presetSubtype="10"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randombar(horizontal)">
                                      <p:cBhvr>
                                        <p:cTn id="91" dur="500"/>
                                        <p:tgtEl>
                                          <p:spTgt spid="24"/>
                                        </p:tgtEl>
                                      </p:cBhvr>
                                    </p:animEffect>
                                  </p:childTnLst>
                                </p:cTn>
                              </p:par>
                              <p:par>
                                <p:cTn id="92" presetID="14" presetClass="entr" presetSubtype="10"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randombar(horizontal)">
                                      <p:cBhvr>
                                        <p:cTn id="94" dur="500"/>
                                        <p:tgtEl>
                                          <p:spTgt spid="25"/>
                                        </p:tgtEl>
                                      </p:cBhvr>
                                    </p:animEffect>
                                  </p:childTnLst>
                                </p:cTn>
                              </p:par>
                              <p:par>
                                <p:cTn id="95" presetID="14" presetClass="entr" presetSubtype="10"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randombar(horizontal)">
                                      <p:cBhvr>
                                        <p:cTn id="97" dur="500"/>
                                        <p:tgtEl>
                                          <p:spTgt spid="26"/>
                                        </p:tgtEl>
                                      </p:cBhvr>
                                    </p:animEffect>
                                  </p:childTnLst>
                                </p:cTn>
                              </p:par>
                              <p:par>
                                <p:cTn id="98" presetID="14" presetClass="entr" presetSubtype="10" fill="hold"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randombar(horizontal)">
                                      <p:cBhvr>
                                        <p:cTn id="100" dur="500"/>
                                        <p:tgtEl>
                                          <p:spTgt spid="27"/>
                                        </p:tgtEl>
                                      </p:cBhvr>
                                    </p:animEffect>
                                  </p:childTnLst>
                                </p:cTn>
                              </p:par>
                              <p:par>
                                <p:cTn id="101" presetID="14" presetClass="entr" presetSubtype="10" fill="hold"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randombar(horizontal)">
                                      <p:cBhvr>
                                        <p:cTn id="103" dur="500"/>
                                        <p:tgtEl>
                                          <p:spTgt spid="28"/>
                                        </p:tgtEl>
                                      </p:cBhvr>
                                    </p:animEffect>
                                  </p:childTnLst>
                                </p:cTn>
                              </p:par>
                              <p:par>
                                <p:cTn id="104" presetID="14" presetClass="entr" presetSubtype="10" fill="hold"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randombar(horizontal)">
                                      <p:cBhvr>
                                        <p:cTn id="106" dur="500"/>
                                        <p:tgtEl>
                                          <p:spTgt spid="29"/>
                                        </p:tgtEl>
                                      </p:cBhvr>
                                    </p:animEffect>
                                  </p:childTnLst>
                                </p:cTn>
                              </p:par>
                              <p:par>
                                <p:cTn id="107" presetID="14" presetClass="entr" presetSubtype="10"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randombar(horizontal)">
                                      <p:cBhvr>
                                        <p:cTn id="109" dur="500"/>
                                        <p:tgtEl>
                                          <p:spTgt spid="30"/>
                                        </p:tgtEl>
                                      </p:cBhvr>
                                    </p:animEffect>
                                  </p:childTnLst>
                                </p:cTn>
                              </p:par>
                              <p:par>
                                <p:cTn id="110" presetID="14" presetClass="entr" presetSubtype="10" fill="hold"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randombar(horizontal)">
                                      <p:cBhvr>
                                        <p:cTn id="112" dur="500"/>
                                        <p:tgtEl>
                                          <p:spTgt spid="31"/>
                                        </p:tgtEl>
                                      </p:cBhvr>
                                    </p:animEffect>
                                  </p:childTnLst>
                                </p:cTn>
                              </p:par>
                              <p:par>
                                <p:cTn id="113" presetID="14" presetClass="entr" presetSubtype="10"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randombar(horizontal)">
                                      <p:cBhvr>
                                        <p:cTn id="115" dur="500"/>
                                        <p:tgtEl>
                                          <p:spTgt spid="32"/>
                                        </p:tgtEl>
                                      </p:cBhvr>
                                    </p:animEffect>
                                  </p:childTnLst>
                                </p:cTn>
                              </p:par>
                              <p:par>
                                <p:cTn id="116" presetID="14" presetClass="entr" presetSubtype="10" fill="hold"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randombar(horizontal)">
                                      <p:cBhvr>
                                        <p:cTn id="118" dur="500"/>
                                        <p:tgtEl>
                                          <p:spTgt spid="33"/>
                                        </p:tgtEl>
                                      </p:cBhvr>
                                    </p:animEffect>
                                  </p:childTnLst>
                                </p:cTn>
                              </p:par>
                              <p:par>
                                <p:cTn id="119" presetID="14" presetClass="entr" presetSubtype="10" fill="hold"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randombar(horizontal)">
                                      <p:cBhvr>
                                        <p:cTn id="121" dur="500"/>
                                        <p:tgtEl>
                                          <p:spTgt spid="34"/>
                                        </p:tgtEl>
                                      </p:cBhvr>
                                    </p:animEffect>
                                  </p:childTnLst>
                                </p:cTn>
                              </p:par>
                              <p:par>
                                <p:cTn id="122" presetID="14" presetClass="entr" presetSubtype="10" fill="hold" nodeType="with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randombar(horizontal)">
                                      <p:cBhvr>
                                        <p:cTn id="124" dur="500"/>
                                        <p:tgtEl>
                                          <p:spTgt spid="35"/>
                                        </p:tgtEl>
                                      </p:cBhvr>
                                    </p:animEffect>
                                  </p:childTnLst>
                                </p:cTn>
                              </p:par>
                              <p:par>
                                <p:cTn id="125" presetID="14" presetClass="entr" presetSubtype="10" fill="hold"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randombar(horizontal)">
                                      <p:cBhvr>
                                        <p:cTn id="127" dur="500"/>
                                        <p:tgtEl>
                                          <p:spTgt spid="36"/>
                                        </p:tgtEl>
                                      </p:cBhvr>
                                    </p:animEffect>
                                  </p:childTnLst>
                                </p:cTn>
                              </p:par>
                              <p:par>
                                <p:cTn id="128" presetID="14" presetClass="entr" presetSubtype="10" fill="hold"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randombar(horizontal)">
                                      <p:cBhvr>
                                        <p:cTn id="130" dur="500"/>
                                        <p:tgtEl>
                                          <p:spTgt spid="37"/>
                                        </p:tgtEl>
                                      </p:cBhvr>
                                    </p:animEffect>
                                  </p:childTnLst>
                                </p:cTn>
                              </p:par>
                              <p:par>
                                <p:cTn id="131" presetID="14" presetClass="entr" presetSubtype="10" fill="hold"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randombar(horizontal)">
                                      <p:cBhvr>
                                        <p:cTn id="133" dur="500"/>
                                        <p:tgtEl>
                                          <p:spTgt spid="38"/>
                                        </p:tgtEl>
                                      </p:cBhvr>
                                    </p:animEffect>
                                  </p:childTnLst>
                                </p:cTn>
                              </p:par>
                              <p:par>
                                <p:cTn id="134" presetID="14" presetClass="entr" presetSubtype="10" fill="hold" nodeType="with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randombar(horizontal)">
                                      <p:cBhvr>
                                        <p:cTn id="1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5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Revisiting the assumptions (synchrony)</a:t>
            </a:r>
          </a:p>
        </p:txBody>
      </p:sp>
      <p:sp>
        <p:nvSpPr>
          <p:cNvPr id="3" name="Content Placeholder 2"/>
          <p:cNvSpPr>
            <a:spLocks noGrp="1"/>
          </p:cNvSpPr>
          <p:nvPr>
            <p:ph idx="1"/>
          </p:nvPr>
        </p:nvSpPr>
        <p:spPr/>
        <p:txBody>
          <a:bodyPr/>
          <a:lstStyle/>
          <a:p>
            <a:r>
              <a:rPr lang="en-US" dirty="0"/>
              <a:t>XFT [Liu, </a:t>
            </a:r>
            <a:r>
              <a:rPr lang="en-US" dirty="0" err="1"/>
              <a:t>Viotti</a:t>
            </a:r>
            <a:r>
              <a:rPr lang="en-US" dirty="0"/>
              <a:t>, </a:t>
            </a:r>
            <a:r>
              <a:rPr lang="en-US" dirty="0" err="1"/>
              <a:t>Cachin</a:t>
            </a:r>
            <a:r>
              <a:rPr lang="en-US" dirty="0"/>
              <a:t>, </a:t>
            </a:r>
            <a:r>
              <a:rPr lang="en-US" dirty="0" err="1"/>
              <a:t>Quema</a:t>
            </a:r>
            <a:r>
              <a:rPr lang="en-US" dirty="0"/>
              <a:t>, </a:t>
            </a:r>
            <a:r>
              <a:rPr lang="en-US" dirty="0" err="1"/>
              <a:t>Vukolic</a:t>
            </a:r>
            <a:r>
              <a:rPr lang="en-US" dirty="0"/>
              <a:t>, OSDI 2016]</a:t>
            </a:r>
          </a:p>
          <a:p>
            <a:r>
              <a:rPr lang="en-US" dirty="0"/>
              <a:t>BFT assumes powerful adversary </a:t>
            </a:r>
          </a:p>
          <a:p>
            <a:pPr lvl="1"/>
            <a:r>
              <a:rPr lang="en-US" dirty="0"/>
              <a:t>controlling the network among correct nodes</a:t>
            </a:r>
          </a:p>
          <a:p>
            <a:pPr lvl="1"/>
            <a:r>
              <a:rPr lang="en-US" dirty="0"/>
              <a:t>and f Byzantine nodes out of 3f+1 nodes</a:t>
            </a:r>
          </a:p>
          <a:p>
            <a:pPr lvl="1"/>
            <a:r>
              <a:rPr lang="en-US" dirty="0"/>
              <a:t>Simultaneous control over network and Byzantine nodes may be difficult to pull out in the </a:t>
            </a:r>
            <a:r>
              <a:rPr lang="en-US" dirty="0" err="1"/>
              <a:t>blockchain</a:t>
            </a:r>
            <a:r>
              <a:rPr lang="en-US" dirty="0"/>
              <a:t> setting</a:t>
            </a:r>
          </a:p>
          <a:p>
            <a:r>
              <a:rPr lang="en-US" dirty="0"/>
              <a:t>XFT: at most f of partitioned nodes and Byzantine nodes at any time</a:t>
            </a:r>
          </a:p>
          <a:p>
            <a:pPr lvl="1"/>
            <a:r>
              <a:rPr lang="en-US" dirty="0"/>
              <a:t>Have the cost of CFT consensus without trusted hardware</a:t>
            </a:r>
          </a:p>
          <a:p>
            <a:pPr marL="346075" lvl="1" indent="0">
              <a:buNone/>
            </a:pPr>
            <a:endParaRPr lang="en-US" dirty="0"/>
          </a:p>
          <a:p>
            <a:pPr marL="346075" lvl="1" indent="0">
              <a:buNone/>
            </a:pPr>
            <a:endParaRPr lang="en-US" dirty="0"/>
          </a:p>
          <a:p>
            <a:pPr marL="346075" lvl="1" indent="0">
              <a:buNone/>
            </a:pPr>
            <a:endParaRPr lang="en-US" dirty="0"/>
          </a:p>
          <a:p>
            <a:pPr marL="346075" lvl="1" indent="0">
              <a:buNone/>
            </a:pPr>
            <a:endParaRPr lang="en-US" dirty="0"/>
          </a:p>
          <a:p>
            <a:pPr lvl="1"/>
            <a:endParaRPr lang="en-US" dirty="0"/>
          </a:p>
          <a:p>
            <a:r>
              <a:rPr lang="en-US" dirty="0" err="1"/>
              <a:t>XPaxos</a:t>
            </a:r>
            <a:r>
              <a:rPr lang="en-US" dirty="0"/>
              <a:t> as the primer for such XFT protocols</a:t>
            </a:r>
          </a:p>
        </p:txBody>
      </p:sp>
      <p:sp>
        <p:nvSpPr>
          <p:cNvPr id="4" name="Slide Number Placeholder 3"/>
          <p:cNvSpPr>
            <a:spLocks noGrp="1"/>
          </p:cNvSpPr>
          <p:nvPr>
            <p:ph type="sldNum" sz="quarter" idx="10"/>
          </p:nvPr>
        </p:nvSpPr>
        <p:spPr/>
        <p:txBody>
          <a:bodyPr/>
          <a:lstStyle/>
          <a:p>
            <a:fld id="{329254D8-0939-4857-A3DF-B2E69B4B4BEE}" type="slidenum">
              <a:rPr lang="en-US" smtClean="0"/>
              <a:pPr/>
              <a:t>48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577827509"/>
              </p:ext>
            </p:extLst>
          </p:nvPr>
        </p:nvGraphicFramePr>
        <p:xfrm>
          <a:off x="1985168" y="4554141"/>
          <a:ext cx="8221663" cy="1112043"/>
        </p:xfrm>
        <a:graphic>
          <a:graphicData uri="http://schemas.openxmlformats.org/drawingml/2006/table">
            <a:tbl>
              <a:tblPr firstRow="1" bandRow="1">
                <a:tableStyleId>{5C22544A-7EE6-4342-B048-85BDC9FD1C3A}</a:tableStyleId>
              </a:tblPr>
              <a:tblGrid>
                <a:gridCol w="1908789">
                  <a:extLst>
                    <a:ext uri="{9D8B030D-6E8A-4147-A177-3AD203B41FA5}">
                      <a16:colId xmlns:a16="http://schemas.microsoft.com/office/drawing/2014/main" val="20000"/>
                    </a:ext>
                  </a:extLst>
                </a:gridCol>
                <a:gridCol w="1741236">
                  <a:extLst>
                    <a:ext uri="{9D8B030D-6E8A-4147-A177-3AD203B41FA5}">
                      <a16:colId xmlns:a16="http://schemas.microsoft.com/office/drawing/2014/main" val="20001"/>
                    </a:ext>
                  </a:extLst>
                </a:gridCol>
                <a:gridCol w="2370443">
                  <a:extLst>
                    <a:ext uri="{9D8B030D-6E8A-4147-A177-3AD203B41FA5}">
                      <a16:colId xmlns:a16="http://schemas.microsoft.com/office/drawing/2014/main" val="20002"/>
                    </a:ext>
                  </a:extLst>
                </a:gridCol>
                <a:gridCol w="2201195">
                  <a:extLst>
                    <a:ext uri="{9D8B030D-6E8A-4147-A177-3AD203B41FA5}">
                      <a16:colId xmlns:a16="http://schemas.microsoft.com/office/drawing/2014/main" val="20003"/>
                    </a:ext>
                  </a:extLst>
                </a:gridCol>
              </a:tblGrid>
              <a:tr h="370681">
                <a:tc>
                  <a:txBody>
                    <a:bodyPr/>
                    <a:lstStyle/>
                    <a:p>
                      <a:pPr algn="ctr"/>
                      <a:r>
                        <a:rPr lang="en-US" sz="1800" dirty="0">
                          <a:solidFill>
                            <a:schemeClr val="tx1"/>
                          </a:solidFill>
                          <a:latin typeface="Calibri" panose="020F0502020204030204" pitchFamily="34" charset="0"/>
                        </a:rPr>
                        <a:t>SMR model</a:t>
                      </a:r>
                    </a:p>
                  </a:txBody>
                  <a:tcPr marL="91444" marR="91444" marT="45700" marB="45700"/>
                </a:tc>
                <a:tc>
                  <a:txBody>
                    <a:bodyPr/>
                    <a:lstStyle/>
                    <a:p>
                      <a:pPr algn="ctr"/>
                      <a:r>
                        <a:rPr lang="en-US" sz="1800" dirty="0">
                          <a:solidFill>
                            <a:schemeClr val="tx1"/>
                          </a:solidFill>
                          <a:latin typeface="Calibri" panose="020F0502020204030204" pitchFamily="34" charset="0"/>
                        </a:rPr>
                        <a:t>CFT</a:t>
                      </a:r>
                    </a:p>
                  </a:txBody>
                  <a:tcPr marL="91444" marR="91444" marT="45700" marB="45700"/>
                </a:tc>
                <a:tc>
                  <a:txBody>
                    <a:bodyPr/>
                    <a:lstStyle/>
                    <a:p>
                      <a:pPr algn="ctr"/>
                      <a:r>
                        <a:rPr lang="en-US" sz="1800" dirty="0">
                          <a:solidFill>
                            <a:schemeClr val="tx1"/>
                          </a:solidFill>
                          <a:latin typeface="Calibri" panose="020F0502020204030204" pitchFamily="34" charset="0"/>
                        </a:rPr>
                        <a:t>XFT</a:t>
                      </a:r>
                    </a:p>
                  </a:txBody>
                  <a:tcPr marL="91444" marR="91444" marT="45700" marB="45700"/>
                </a:tc>
                <a:tc>
                  <a:txBody>
                    <a:bodyPr/>
                    <a:lstStyle/>
                    <a:p>
                      <a:pPr algn="ctr"/>
                      <a:r>
                        <a:rPr lang="en-US" sz="1800" dirty="0">
                          <a:solidFill>
                            <a:schemeClr val="tx1"/>
                          </a:solidFill>
                          <a:latin typeface="Calibri" panose="020F0502020204030204" pitchFamily="34" charset="0"/>
                        </a:rPr>
                        <a:t>BFT</a:t>
                      </a:r>
                    </a:p>
                  </a:txBody>
                  <a:tcPr marL="91444" marR="91444" marT="45700" marB="45700"/>
                </a:tc>
                <a:extLst>
                  <a:ext uri="{0D108BD9-81ED-4DB2-BD59-A6C34878D82A}">
                    <a16:rowId xmlns:a16="http://schemas.microsoft.com/office/drawing/2014/main" val="10000"/>
                  </a:ext>
                </a:extLst>
              </a:tr>
              <a:tr h="370681">
                <a:tc>
                  <a:txBody>
                    <a:bodyPr/>
                    <a:lstStyle/>
                    <a:p>
                      <a:pPr algn="ctr"/>
                      <a:r>
                        <a:rPr lang="en-US" sz="1200" b="1" dirty="0">
                          <a:solidFill>
                            <a:schemeClr val="tx1"/>
                          </a:solidFill>
                          <a:latin typeface="Calibri" panose="020F0502020204030204" pitchFamily="34" charset="0"/>
                        </a:rPr>
                        <a:t>Number of Nodes</a:t>
                      </a:r>
                    </a:p>
                  </a:txBody>
                  <a:tcPr marL="91444" marR="91444" marT="45700" marB="45700"/>
                </a:tc>
                <a:tc>
                  <a:txBody>
                    <a:bodyPr/>
                    <a:lstStyle/>
                    <a:p>
                      <a:pPr algn="ctr"/>
                      <a:r>
                        <a:rPr lang="en-US" sz="1800" dirty="0">
                          <a:solidFill>
                            <a:srgbClr val="00B050"/>
                          </a:solidFill>
                          <a:latin typeface="Calibri" panose="020F0502020204030204" pitchFamily="34" charset="0"/>
                        </a:rPr>
                        <a:t>2f+1</a:t>
                      </a:r>
                    </a:p>
                  </a:txBody>
                  <a:tcPr marL="91444" marR="91444" marT="45700" marB="45700"/>
                </a:tc>
                <a:tc>
                  <a:txBody>
                    <a:bodyPr/>
                    <a:lstStyle/>
                    <a:p>
                      <a:pPr algn="ctr"/>
                      <a:r>
                        <a:rPr lang="en-US" sz="1800" dirty="0">
                          <a:solidFill>
                            <a:srgbClr val="00B050"/>
                          </a:solidFill>
                          <a:latin typeface="Calibri" panose="020F0502020204030204" pitchFamily="34" charset="0"/>
                        </a:rPr>
                        <a:t>2f+1</a:t>
                      </a:r>
                    </a:p>
                  </a:txBody>
                  <a:tcPr marL="91444" marR="91444" marT="45700" marB="45700"/>
                </a:tc>
                <a:tc>
                  <a:txBody>
                    <a:bodyPr/>
                    <a:lstStyle/>
                    <a:p>
                      <a:pPr algn="ctr"/>
                      <a:r>
                        <a:rPr lang="en-US" sz="1800" dirty="0">
                          <a:solidFill>
                            <a:srgbClr val="FF0000"/>
                          </a:solidFill>
                          <a:latin typeface="Calibri" panose="020F0502020204030204" pitchFamily="34" charset="0"/>
                        </a:rPr>
                        <a:t>3f+1</a:t>
                      </a:r>
                    </a:p>
                  </a:txBody>
                  <a:tcPr marL="91444" marR="91444" marT="45700" marB="45700"/>
                </a:tc>
                <a:extLst>
                  <a:ext uri="{0D108BD9-81ED-4DB2-BD59-A6C34878D82A}">
                    <a16:rowId xmlns:a16="http://schemas.microsoft.com/office/drawing/2014/main" val="10001"/>
                  </a:ext>
                </a:extLst>
              </a:tr>
              <a:tr h="370681">
                <a:tc>
                  <a:txBody>
                    <a:bodyPr/>
                    <a:lstStyle/>
                    <a:p>
                      <a:pPr algn="ctr"/>
                      <a:r>
                        <a:rPr lang="en-US" sz="1200" b="1" dirty="0">
                          <a:solidFill>
                            <a:schemeClr val="tx1"/>
                          </a:solidFill>
                          <a:latin typeface="Calibri" panose="020F0502020204030204" pitchFamily="34" charset="0"/>
                        </a:rPr>
                        <a:t>Tolerating Byzantine Nodes</a:t>
                      </a:r>
                    </a:p>
                  </a:txBody>
                  <a:tcPr marL="91444" marR="91444" marT="45700" marB="45700"/>
                </a:tc>
                <a:tc>
                  <a:txBody>
                    <a:bodyPr/>
                    <a:lstStyle/>
                    <a:p>
                      <a:pPr algn="ctr"/>
                      <a:r>
                        <a:rPr lang="en-US" sz="1800" dirty="0">
                          <a:solidFill>
                            <a:srgbClr val="FF0000"/>
                          </a:solidFill>
                          <a:latin typeface="Calibri" panose="020F0502020204030204" pitchFamily="34" charset="0"/>
                        </a:rPr>
                        <a:t>no</a:t>
                      </a:r>
                    </a:p>
                  </a:txBody>
                  <a:tcPr marL="91444" marR="91444" marT="45700" marB="45700"/>
                </a:tc>
                <a:tc>
                  <a:txBody>
                    <a:bodyPr/>
                    <a:lstStyle/>
                    <a:p>
                      <a:pPr algn="ctr"/>
                      <a:r>
                        <a:rPr lang="en-US" sz="1800" dirty="0">
                          <a:solidFill>
                            <a:srgbClr val="00B050"/>
                          </a:solidFill>
                          <a:latin typeface="Calibri" panose="020F0502020204030204" pitchFamily="34" charset="0"/>
                        </a:rPr>
                        <a:t>yes</a:t>
                      </a:r>
                    </a:p>
                  </a:txBody>
                  <a:tcPr marL="91444" marR="91444" marT="45700" marB="45700"/>
                </a:tc>
                <a:tc>
                  <a:txBody>
                    <a:bodyPr/>
                    <a:lstStyle/>
                    <a:p>
                      <a:pPr algn="ctr"/>
                      <a:r>
                        <a:rPr lang="en-US" sz="1800" dirty="0">
                          <a:solidFill>
                            <a:srgbClr val="00B050"/>
                          </a:solidFill>
                          <a:latin typeface="Calibri" panose="020F0502020204030204" pitchFamily="34" charset="0"/>
                        </a:rPr>
                        <a:t>yes</a:t>
                      </a:r>
                    </a:p>
                  </a:txBody>
                  <a:tcPr marL="91444" marR="91444" marT="45700" marB="45700"/>
                </a:tc>
                <a:extLst>
                  <a:ext uri="{0D108BD9-81ED-4DB2-BD59-A6C34878D82A}">
                    <a16:rowId xmlns:a16="http://schemas.microsoft.com/office/drawing/2014/main" val="10002"/>
                  </a:ext>
                </a:extLst>
              </a:tr>
            </a:tbl>
          </a:graphicData>
        </a:graphic>
      </p:graphicFrame>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8754" y="4181617"/>
            <a:ext cx="10572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1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500"/>
                                        <p:tgtEl>
                                          <p:spTgt spid="3">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2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54293" y="2668633"/>
            <a:ext cx="8833980" cy="3177016"/>
          </a:xfrm>
          <a:noFill/>
        </p:spPr>
        <p:txBody>
          <a:bodyPr/>
          <a:lstStyle/>
          <a:p>
            <a:br>
              <a:rPr lang="en-US" sz="3200" b="1" dirty="0"/>
            </a:br>
            <a:br>
              <a:rPr lang="en-US" sz="3200" b="1" dirty="0"/>
            </a:br>
            <a:br>
              <a:rPr lang="en-US" sz="2400" b="1" dirty="0"/>
            </a:br>
            <a:r>
              <a:rPr lang="en-US" sz="1050" dirty="0">
                <a:latin typeface="Verdana" panose="020B0604030504040204" pitchFamily="34" charset="0"/>
                <a:ea typeface="Verdana" panose="020B0604030504040204" pitchFamily="34" charset="0"/>
                <a:cs typeface="Verdana" panose="020B0604030504040204" pitchFamily="34" charset="0"/>
              </a:rPr>
              <a:t>Elli </a:t>
            </a:r>
            <a:r>
              <a:rPr lang="en-US" sz="1050" dirty="0" err="1">
                <a:latin typeface="Verdana" panose="020B0604030504040204" pitchFamily="34" charset="0"/>
                <a:ea typeface="Verdana" panose="020B0604030504040204" pitchFamily="34" charset="0"/>
                <a:cs typeface="Verdana" panose="020B0604030504040204" pitchFamily="34" charset="0"/>
              </a:rPr>
              <a:t>Androulaki</a:t>
            </a:r>
            <a:r>
              <a:rPr lang="en-US" sz="1050" dirty="0">
                <a:latin typeface="Verdana" panose="020B0604030504040204" pitchFamily="34" charset="0"/>
                <a:ea typeface="Verdana" panose="020B0604030504040204" pitchFamily="34" charset="0"/>
                <a:cs typeface="Verdana" panose="020B0604030504040204" pitchFamily="34" charset="0"/>
              </a:rPr>
              <a:t>, </a:t>
            </a:r>
            <a:r>
              <a:rPr lang="en-US" sz="1050" dirty="0" err="1">
                <a:latin typeface="Verdana" panose="020B0604030504040204" pitchFamily="34" charset="0"/>
                <a:ea typeface="Verdana" panose="020B0604030504040204" pitchFamily="34" charset="0"/>
                <a:cs typeface="Verdana" panose="020B0604030504040204" pitchFamily="34" charset="0"/>
              </a:rPr>
              <a:t>Artem</a:t>
            </a:r>
            <a:r>
              <a:rPr lang="en-US" sz="1050" dirty="0">
                <a:latin typeface="Verdana" panose="020B0604030504040204" pitchFamily="34" charset="0"/>
                <a:ea typeface="Verdana" panose="020B0604030504040204" pitchFamily="34" charset="0"/>
                <a:cs typeface="Verdana" panose="020B0604030504040204" pitchFamily="34" charset="0"/>
              </a:rPr>
              <a:t> Barger, Vita </a:t>
            </a:r>
            <a:r>
              <a:rPr lang="en-US" sz="1050" dirty="0" err="1">
                <a:latin typeface="Verdana" panose="020B0604030504040204" pitchFamily="34" charset="0"/>
                <a:ea typeface="Verdana" panose="020B0604030504040204" pitchFamily="34" charset="0"/>
                <a:cs typeface="Verdana" panose="020B0604030504040204" pitchFamily="34" charset="0"/>
              </a:rPr>
              <a:t>Bortnikov</a:t>
            </a:r>
            <a:r>
              <a:rPr lang="en-US" sz="1050" dirty="0">
                <a:latin typeface="Verdana" panose="020B0604030504040204" pitchFamily="34" charset="0"/>
                <a:ea typeface="Verdana" panose="020B0604030504040204" pitchFamily="34" charset="0"/>
                <a:cs typeface="Verdana" panose="020B0604030504040204" pitchFamily="34" charset="0"/>
              </a:rPr>
              <a:t>, Christian </a:t>
            </a:r>
            <a:r>
              <a:rPr lang="en-US" sz="1050" dirty="0" err="1">
                <a:latin typeface="Verdana" panose="020B0604030504040204" pitchFamily="34" charset="0"/>
                <a:ea typeface="Verdana" panose="020B0604030504040204" pitchFamily="34" charset="0"/>
                <a:cs typeface="Verdana" panose="020B0604030504040204" pitchFamily="34" charset="0"/>
              </a:rPr>
              <a:t>Cachin</a:t>
            </a:r>
            <a:r>
              <a:rPr lang="en-US" sz="1050" dirty="0">
                <a:latin typeface="Verdana" panose="020B0604030504040204" pitchFamily="34" charset="0"/>
                <a:ea typeface="Verdana" panose="020B0604030504040204" pitchFamily="34" charset="0"/>
                <a:cs typeface="Verdana" panose="020B0604030504040204" pitchFamily="34" charset="0"/>
              </a:rPr>
              <a:t>, </a:t>
            </a:r>
            <a:br>
              <a:rPr lang="en-US" sz="1050" dirty="0">
                <a:latin typeface="Verdana" panose="020B0604030504040204" pitchFamily="34" charset="0"/>
                <a:ea typeface="Verdana" panose="020B0604030504040204" pitchFamily="34" charset="0"/>
                <a:cs typeface="Verdana" panose="020B0604030504040204" pitchFamily="34" charset="0"/>
              </a:rPr>
            </a:br>
            <a:r>
              <a:rPr lang="en-US" sz="1050" dirty="0">
                <a:latin typeface="Verdana" panose="020B0604030504040204" pitchFamily="34" charset="0"/>
                <a:ea typeface="Verdana" panose="020B0604030504040204" pitchFamily="34" charset="0"/>
                <a:cs typeface="Verdana" panose="020B0604030504040204" pitchFamily="34" charset="0"/>
              </a:rPr>
              <a:t>Konstantinos </a:t>
            </a:r>
            <a:r>
              <a:rPr lang="en-US" sz="1050" dirty="0" err="1">
                <a:latin typeface="Verdana" panose="020B0604030504040204" pitchFamily="34" charset="0"/>
                <a:ea typeface="Verdana" panose="020B0604030504040204" pitchFamily="34" charset="0"/>
                <a:cs typeface="Verdana" panose="020B0604030504040204" pitchFamily="34" charset="0"/>
              </a:rPr>
              <a:t>Christidis</a:t>
            </a:r>
            <a:r>
              <a:rPr lang="en-US" sz="1050" dirty="0">
                <a:latin typeface="Verdana" panose="020B0604030504040204" pitchFamily="34" charset="0"/>
                <a:ea typeface="Verdana" panose="020B0604030504040204" pitchFamily="34" charset="0"/>
                <a:cs typeface="Verdana" panose="020B0604030504040204" pitchFamily="34" charset="0"/>
              </a:rPr>
              <a:t>, Angelo De Caro, David </a:t>
            </a:r>
            <a:r>
              <a:rPr lang="en-US" sz="1050" dirty="0" err="1">
                <a:latin typeface="Verdana" panose="020B0604030504040204" pitchFamily="34" charset="0"/>
                <a:ea typeface="Verdana" panose="020B0604030504040204" pitchFamily="34" charset="0"/>
                <a:cs typeface="Verdana" panose="020B0604030504040204" pitchFamily="34" charset="0"/>
              </a:rPr>
              <a:t>Enyeart</a:t>
            </a:r>
            <a:r>
              <a:rPr lang="en-US" sz="1050" dirty="0">
                <a:latin typeface="Verdana" panose="020B0604030504040204" pitchFamily="34" charset="0"/>
                <a:ea typeface="Verdana" panose="020B0604030504040204" pitchFamily="34" charset="0"/>
                <a:cs typeface="Verdana" panose="020B0604030504040204" pitchFamily="34" charset="0"/>
              </a:rPr>
              <a:t>, Christopher Ferris, </a:t>
            </a:r>
            <a:br>
              <a:rPr lang="en-US" sz="1050" dirty="0">
                <a:latin typeface="Verdana" panose="020B0604030504040204" pitchFamily="34" charset="0"/>
                <a:ea typeface="Verdana" panose="020B0604030504040204" pitchFamily="34" charset="0"/>
                <a:cs typeface="Verdana" panose="020B0604030504040204" pitchFamily="34" charset="0"/>
              </a:rPr>
            </a:br>
            <a:r>
              <a:rPr lang="en-US" sz="1050" dirty="0">
                <a:latin typeface="Verdana" panose="020B0604030504040204" pitchFamily="34" charset="0"/>
                <a:ea typeface="Verdana" panose="020B0604030504040204" pitchFamily="34" charset="0"/>
                <a:cs typeface="Verdana" panose="020B0604030504040204" pitchFamily="34" charset="0"/>
              </a:rPr>
              <a:t>Gennady </a:t>
            </a:r>
            <a:r>
              <a:rPr lang="en-US" sz="1050" dirty="0" err="1">
                <a:latin typeface="Verdana" panose="020B0604030504040204" pitchFamily="34" charset="0"/>
                <a:ea typeface="Verdana" panose="020B0604030504040204" pitchFamily="34" charset="0"/>
                <a:cs typeface="Verdana" panose="020B0604030504040204" pitchFamily="34" charset="0"/>
              </a:rPr>
              <a:t>Laventman</a:t>
            </a:r>
            <a:r>
              <a:rPr lang="en-US" sz="1050" dirty="0">
                <a:latin typeface="Verdana" panose="020B0604030504040204" pitchFamily="34" charset="0"/>
                <a:ea typeface="Verdana" panose="020B0604030504040204" pitchFamily="34" charset="0"/>
                <a:cs typeface="Verdana" panose="020B0604030504040204" pitchFamily="34" charset="0"/>
              </a:rPr>
              <a:t>, </a:t>
            </a:r>
            <a:r>
              <a:rPr lang="en-US" sz="1050" dirty="0" err="1">
                <a:latin typeface="Verdana" panose="020B0604030504040204" pitchFamily="34" charset="0"/>
                <a:ea typeface="Verdana" panose="020B0604030504040204" pitchFamily="34" charset="0"/>
                <a:cs typeface="Verdana" panose="020B0604030504040204" pitchFamily="34" charset="0"/>
              </a:rPr>
              <a:t>Yacov</a:t>
            </a:r>
            <a:r>
              <a:rPr lang="en-US" sz="1050" dirty="0">
                <a:latin typeface="Verdana" panose="020B0604030504040204" pitchFamily="34" charset="0"/>
                <a:ea typeface="Verdana" panose="020B0604030504040204" pitchFamily="34" charset="0"/>
                <a:cs typeface="Verdana" panose="020B0604030504040204" pitchFamily="34" charset="0"/>
              </a:rPr>
              <a:t> </a:t>
            </a:r>
            <a:r>
              <a:rPr lang="en-US" sz="1050" dirty="0" err="1">
                <a:latin typeface="Verdana" panose="020B0604030504040204" pitchFamily="34" charset="0"/>
                <a:ea typeface="Verdana" panose="020B0604030504040204" pitchFamily="34" charset="0"/>
                <a:cs typeface="Verdana" panose="020B0604030504040204" pitchFamily="34" charset="0"/>
              </a:rPr>
              <a:t>Manevich</a:t>
            </a:r>
            <a:r>
              <a:rPr lang="en-US" sz="1050" dirty="0">
                <a:latin typeface="Verdana" panose="020B0604030504040204" pitchFamily="34" charset="0"/>
                <a:ea typeface="Verdana" panose="020B0604030504040204" pitchFamily="34" charset="0"/>
                <a:cs typeface="Verdana" panose="020B0604030504040204" pitchFamily="34" charset="0"/>
              </a:rPr>
              <a:t>, Srinivasan </a:t>
            </a:r>
            <a:r>
              <a:rPr lang="en-US" sz="1050" dirty="0" err="1">
                <a:latin typeface="Verdana" panose="020B0604030504040204" pitchFamily="34" charset="0"/>
                <a:ea typeface="Verdana" panose="020B0604030504040204" pitchFamily="34" charset="0"/>
                <a:cs typeface="Verdana" panose="020B0604030504040204" pitchFamily="34" charset="0"/>
              </a:rPr>
              <a:t>Muralidharan</a:t>
            </a:r>
            <a:r>
              <a:rPr lang="en-US" sz="1050" dirty="0">
                <a:latin typeface="Verdana" panose="020B0604030504040204" pitchFamily="34" charset="0"/>
                <a:ea typeface="Verdana" panose="020B0604030504040204" pitchFamily="34" charset="0"/>
                <a:cs typeface="Verdana" panose="020B0604030504040204" pitchFamily="34" charset="0"/>
              </a:rPr>
              <a:t>, Chet Murthy, </a:t>
            </a:r>
            <a:br>
              <a:rPr lang="en-US" sz="1050" dirty="0">
                <a:latin typeface="Verdana" panose="020B0604030504040204" pitchFamily="34" charset="0"/>
                <a:ea typeface="Verdana" panose="020B0604030504040204" pitchFamily="34" charset="0"/>
                <a:cs typeface="Verdana" panose="020B0604030504040204" pitchFamily="34" charset="0"/>
              </a:rPr>
            </a:br>
            <a:r>
              <a:rPr lang="en-US" sz="1050" dirty="0" err="1">
                <a:latin typeface="Verdana" panose="020B0604030504040204" pitchFamily="34" charset="0"/>
                <a:ea typeface="Verdana" panose="020B0604030504040204" pitchFamily="34" charset="0"/>
                <a:cs typeface="Verdana" panose="020B0604030504040204" pitchFamily="34" charset="0"/>
              </a:rPr>
              <a:t>Binh</a:t>
            </a:r>
            <a:r>
              <a:rPr lang="en-US" sz="1050" dirty="0">
                <a:latin typeface="Verdana" panose="020B0604030504040204" pitchFamily="34" charset="0"/>
                <a:ea typeface="Verdana" panose="020B0604030504040204" pitchFamily="34" charset="0"/>
                <a:cs typeface="Verdana" panose="020B0604030504040204" pitchFamily="34" charset="0"/>
              </a:rPr>
              <a:t> Nguyen, Manish </a:t>
            </a:r>
            <a:r>
              <a:rPr lang="en-US" sz="1050" dirty="0" err="1">
                <a:latin typeface="Verdana" panose="020B0604030504040204" pitchFamily="34" charset="0"/>
                <a:ea typeface="Verdana" panose="020B0604030504040204" pitchFamily="34" charset="0"/>
                <a:cs typeface="Verdana" panose="020B0604030504040204" pitchFamily="34" charset="0"/>
              </a:rPr>
              <a:t>Sethi</a:t>
            </a:r>
            <a:r>
              <a:rPr lang="en-US" sz="1050" dirty="0">
                <a:latin typeface="Verdana" panose="020B0604030504040204" pitchFamily="34" charset="0"/>
                <a:ea typeface="Verdana" panose="020B0604030504040204" pitchFamily="34" charset="0"/>
                <a:cs typeface="Verdana" panose="020B0604030504040204" pitchFamily="34" charset="0"/>
              </a:rPr>
              <a:t>, </a:t>
            </a:r>
            <a:r>
              <a:rPr lang="en-US" sz="1050" dirty="0" err="1">
                <a:latin typeface="Verdana" panose="020B0604030504040204" pitchFamily="34" charset="0"/>
                <a:ea typeface="Verdana" panose="020B0604030504040204" pitchFamily="34" charset="0"/>
                <a:cs typeface="Verdana" panose="020B0604030504040204" pitchFamily="34" charset="0"/>
              </a:rPr>
              <a:t>Gari</a:t>
            </a:r>
            <a:r>
              <a:rPr lang="en-US" sz="1050" dirty="0">
                <a:latin typeface="Verdana" panose="020B0604030504040204" pitchFamily="34" charset="0"/>
                <a:ea typeface="Verdana" panose="020B0604030504040204" pitchFamily="34" charset="0"/>
                <a:cs typeface="Verdana" panose="020B0604030504040204" pitchFamily="34" charset="0"/>
              </a:rPr>
              <a:t> Singh, Keith Smith, Alessandro </a:t>
            </a:r>
            <a:r>
              <a:rPr lang="en-US" sz="1050" dirty="0" err="1">
                <a:latin typeface="Verdana" panose="020B0604030504040204" pitchFamily="34" charset="0"/>
                <a:ea typeface="Verdana" panose="020B0604030504040204" pitchFamily="34" charset="0"/>
                <a:cs typeface="Verdana" panose="020B0604030504040204" pitchFamily="34" charset="0"/>
              </a:rPr>
              <a:t>Sorniotti</a:t>
            </a:r>
            <a:r>
              <a:rPr lang="en-US" sz="1050" dirty="0">
                <a:latin typeface="Verdana" panose="020B0604030504040204" pitchFamily="34" charset="0"/>
                <a:ea typeface="Verdana" panose="020B0604030504040204" pitchFamily="34" charset="0"/>
                <a:cs typeface="Verdana" panose="020B0604030504040204" pitchFamily="34" charset="0"/>
              </a:rPr>
              <a:t>, </a:t>
            </a:r>
            <a:br>
              <a:rPr lang="en-US" sz="1050" dirty="0">
                <a:latin typeface="Verdana" panose="020B0604030504040204" pitchFamily="34" charset="0"/>
                <a:ea typeface="Verdana" panose="020B0604030504040204" pitchFamily="34" charset="0"/>
                <a:cs typeface="Verdana" panose="020B0604030504040204" pitchFamily="34" charset="0"/>
              </a:rPr>
            </a:br>
            <a:r>
              <a:rPr lang="en-US" sz="1050" dirty="0" err="1">
                <a:latin typeface="Verdana" panose="020B0604030504040204" pitchFamily="34" charset="0"/>
                <a:ea typeface="Verdana" panose="020B0604030504040204" pitchFamily="34" charset="0"/>
                <a:cs typeface="Verdana" panose="020B0604030504040204" pitchFamily="34" charset="0"/>
              </a:rPr>
              <a:t>Chrysoula</a:t>
            </a:r>
            <a:r>
              <a:rPr lang="en-US" sz="1050" dirty="0">
                <a:latin typeface="Verdana" panose="020B0604030504040204" pitchFamily="34" charset="0"/>
                <a:ea typeface="Verdana" panose="020B0604030504040204" pitchFamily="34" charset="0"/>
                <a:cs typeface="Verdana" panose="020B0604030504040204" pitchFamily="34" charset="0"/>
              </a:rPr>
              <a:t> </a:t>
            </a:r>
            <a:r>
              <a:rPr lang="en-US" sz="1050" dirty="0" err="1">
                <a:latin typeface="Verdana" panose="020B0604030504040204" pitchFamily="34" charset="0"/>
                <a:ea typeface="Verdana" panose="020B0604030504040204" pitchFamily="34" charset="0"/>
                <a:cs typeface="Verdana" panose="020B0604030504040204" pitchFamily="34" charset="0"/>
              </a:rPr>
              <a:t>Stathakopoulou</a:t>
            </a:r>
            <a:r>
              <a:rPr lang="en-US" sz="1050" dirty="0">
                <a:latin typeface="Verdana" panose="020B0604030504040204" pitchFamily="34" charset="0"/>
                <a:ea typeface="Verdana" panose="020B0604030504040204" pitchFamily="34" charset="0"/>
                <a:cs typeface="Verdana" panose="020B0604030504040204" pitchFamily="34" charset="0"/>
              </a:rPr>
              <a:t>, Marko </a:t>
            </a:r>
            <a:r>
              <a:rPr lang="en-US" sz="1050" dirty="0" err="1">
                <a:latin typeface="Verdana" panose="020B0604030504040204" pitchFamily="34" charset="0"/>
                <a:ea typeface="Verdana" panose="020B0604030504040204" pitchFamily="34" charset="0"/>
                <a:cs typeface="Verdana" panose="020B0604030504040204" pitchFamily="34" charset="0"/>
              </a:rPr>
              <a:t>Vukolić</a:t>
            </a:r>
            <a:r>
              <a:rPr lang="en-US" sz="1050" dirty="0">
                <a:latin typeface="Verdana" panose="020B0604030504040204" pitchFamily="34" charset="0"/>
                <a:ea typeface="Verdana" panose="020B0604030504040204" pitchFamily="34" charset="0"/>
                <a:cs typeface="Verdana" panose="020B0604030504040204" pitchFamily="34" charset="0"/>
              </a:rPr>
              <a:t>, Sharon Weed </a:t>
            </a:r>
            <a:r>
              <a:rPr lang="en-US" sz="1050" dirty="0" err="1">
                <a:latin typeface="Verdana" panose="020B0604030504040204" pitchFamily="34" charset="0"/>
                <a:ea typeface="Verdana" panose="020B0604030504040204" pitchFamily="34" charset="0"/>
                <a:cs typeface="Verdana" panose="020B0604030504040204" pitchFamily="34" charset="0"/>
              </a:rPr>
              <a:t>Cocco</a:t>
            </a:r>
            <a:r>
              <a:rPr lang="en-US" sz="1050" dirty="0">
                <a:latin typeface="Verdana" panose="020B0604030504040204" pitchFamily="34" charset="0"/>
                <a:ea typeface="Verdana" panose="020B0604030504040204" pitchFamily="34" charset="0"/>
                <a:cs typeface="Verdana" panose="020B0604030504040204" pitchFamily="34" charset="0"/>
              </a:rPr>
              <a:t> and Jason </a:t>
            </a:r>
            <a:r>
              <a:rPr lang="en-US" sz="1050" dirty="0" err="1">
                <a:latin typeface="Verdana" panose="020B0604030504040204" pitchFamily="34" charset="0"/>
                <a:ea typeface="Verdana" panose="020B0604030504040204" pitchFamily="34" charset="0"/>
                <a:cs typeface="Verdana" panose="020B0604030504040204" pitchFamily="34" charset="0"/>
              </a:rPr>
              <a:t>Yellick</a:t>
            </a:r>
            <a:br>
              <a:rPr lang="en-US" sz="2400" b="1" dirty="0">
                <a:latin typeface="Verdana" panose="020B0604030504040204" pitchFamily="34" charset="0"/>
                <a:ea typeface="Verdana" panose="020B0604030504040204" pitchFamily="34" charset="0"/>
                <a:cs typeface="Verdana" panose="020B0604030504040204" pitchFamily="34" charset="0"/>
              </a:rPr>
            </a:br>
            <a:br>
              <a:rPr lang="en-US" sz="2400" b="1" dirty="0"/>
            </a:br>
            <a:br>
              <a:rPr lang="en-US" sz="2400" b="1" dirty="0"/>
            </a:br>
            <a:br>
              <a:rPr lang="en-US" sz="1400" b="1" dirty="0"/>
            </a:br>
            <a:endParaRPr lang="en-US" sz="2400" b="1" dirty="0"/>
          </a:p>
        </p:txBody>
      </p:sp>
      <p:sp>
        <p:nvSpPr>
          <p:cNvPr id="2094" name="Rectangle 46"/>
          <p:cNvSpPr>
            <a:spLocks noChangeArrowheads="1"/>
          </p:cNvSpPr>
          <p:nvPr/>
        </p:nvSpPr>
        <p:spPr bwMode="auto">
          <a:xfrm>
            <a:off x="1703392" y="4834252"/>
            <a:ext cx="5089055" cy="34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038" bIns="46038" anchor="b"/>
          <a:lstStyle>
            <a:lvl1pPr marL="400050" indent="-400050">
              <a:defRPr>
                <a:solidFill>
                  <a:schemeClr val="tx1"/>
                </a:solidFill>
                <a:latin typeface="Arial" panose="020B0604020202020204" pitchFamily="34" charset="0"/>
              </a:defRPr>
            </a:lvl1pPr>
            <a:lvl2pPr marL="5715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endParaRPr lang="en-US" sz="1400" dirty="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293" y="1788316"/>
            <a:ext cx="4148336" cy="11582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93" y="5480742"/>
            <a:ext cx="2999238" cy="364907"/>
          </a:xfrm>
          <a:prstGeom prst="rect">
            <a:avLst/>
          </a:prstGeom>
        </p:spPr>
      </p:pic>
      <p:sp>
        <p:nvSpPr>
          <p:cNvPr id="5" name="TextBox 4"/>
          <p:cNvSpPr txBox="1"/>
          <p:nvPr/>
        </p:nvSpPr>
        <p:spPr>
          <a:xfrm>
            <a:off x="554293" y="3106472"/>
            <a:ext cx="7750628" cy="341632"/>
          </a:xfrm>
          <a:prstGeom prst="rect">
            <a:avLst/>
          </a:prstGeom>
          <a:noFill/>
        </p:spPr>
        <p:txBody>
          <a:bodyPr wrap="square" rtlCol="0">
            <a:spAutoFit/>
          </a:bodyPr>
          <a:lstStyle/>
          <a:p>
            <a:r>
              <a:rPr lang="en-US" sz="1800" b="1" dirty="0">
                <a:solidFill>
                  <a:schemeClr val="tx1"/>
                </a:solidFill>
              </a:rPr>
              <a:t>a Distributed Operating System for Permissioned </a:t>
            </a:r>
            <a:r>
              <a:rPr lang="en-US" sz="1800" b="1" dirty="0" err="1">
                <a:solidFill>
                  <a:schemeClr val="tx1"/>
                </a:solidFill>
              </a:rPr>
              <a:t>Blockchains</a:t>
            </a:r>
            <a:endParaRPr lang="en-US" sz="2000" dirty="0">
              <a:solidFill>
                <a:schemeClr val="tx1"/>
              </a:solidFill>
            </a:endParaRPr>
          </a:p>
        </p:txBody>
      </p:sp>
      <p:sp>
        <p:nvSpPr>
          <p:cNvPr id="2" name="Subtitle 1">
            <a:extLst>
              <a:ext uri="{FF2B5EF4-FFF2-40B4-BE49-F238E27FC236}">
                <a16:creationId xmlns:a16="http://schemas.microsoft.com/office/drawing/2014/main" id="{E3487406-6C9D-8946-9895-80C153500C98}"/>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67194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ABDD-8F52-8949-9B80-15BDCB35E7FF}"/>
              </a:ext>
            </a:extLst>
          </p:cNvPr>
          <p:cNvSpPr>
            <a:spLocks noGrp="1"/>
          </p:cNvSpPr>
          <p:nvPr>
            <p:ph type="title"/>
          </p:nvPr>
        </p:nvSpPr>
        <p:spPr/>
        <p:txBody>
          <a:bodyPr/>
          <a:lstStyle/>
          <a:p>
            <a:r>
              <a:rPr lang="de-DE" dirty="0"/>
              <a:t>This </a:t>
            </a:r>
            <a:r>
              <a:rPr lang="de-DE" dirty="0" err="1"/>
              <a:t>lecture</a:t>
            </a:r>
            <a:endParaRPr lang="de-DE" dirty="0"/>
          </a:p>
        </p:txBody>
      </p:sp>
      <p:sp>
        <p:nvSpPr>
          <p:cNvPr id="3" name="Content Placeholder 2">
            <a:extLst>
              <a:ext uri="{FF2B5EF4-FFF2-40B4-BE49-F238E27FC236}">
                <a16:creationId xmlns:a16="http://schemas.microsoft.com/office/drawing/2014/main" id="{F5161CB6-C4E5-CD48-A9A1-5A27733D9778}"/>
              </a:ext>
            </a:extLst>
          </p:cNvPr>
          <p:cNvSpPr>
            <a:spLocks noGrp="1"/>
          </p:cNvSpPr>
          <p:nvPr>
            <p:ph idx="1"/>
          </p:nvPr>
        </p:nvSpPr>
        <p:spPr/>
        <p:txBody>
          <a:bodyPr/>
          <a:lstStyle/>
          <a:p>
            <a:r>
              <a:rPr lang="de-DE" b="1" dirty="0"/>
              <a:t>1st </a:t>
            </a:r>
            <a:r>
              <a:rPr lang="de-DE" b="1" dirty="0" err="1"/>
              <a:t>hour</a:t>
            </a:r>
            <a:r>
              <a:rPr lang="de-DE" b="1" dirty="0"/>
              <a:t> (BFT </a:t>
            </a:r>
            <a:r>
              <a:rPr lang="de-DE" b="1" dirty="0" err="1"/>
              <a:t>basics</a:t>
            </a:r>
            <a:r>
              <a:rPr lang="de-DE" b="1" dirty="0"/>
              <a:t>)</a:t>
            </a:r>
          </a:p>
          <a:p>
            <a:pPr lvl="1"/>
            <a:r>
              <a:rPr lang="de-DE" dirty="0" err="1"/>
              <a:t>Resilience</a:t>
            </a:r>
            <a:r>
              <a:rPr lang="de-DE" dirty="0"/>
              <a:t> </a:t>
            </a:r>
            <a:r>
              <a:rPr lang="de-DE" dirty="0" err="1"/>
              <a:t>lower</a:t>
            </a:r>
            <a:r>
              <a:rPr lang="de-DE" dirty="0"/>
              <a:t> </a:t>
            </a:r>
            <a:r>
              <a:rPr lang="de-DE" dirty="0" err="1"/>
              <a:t>bounds</a:t>
            </a:r>
            <a:endParaRPr lang="de-DE" dirty="0"/>
          </a:p>
          <a:p>
            <a:pPr lvl="1"/>
            <a:r>
              <a:rPr lang="de-DE" dirty="0"/>
              <a:t>BFT Read/Write </a:t>
            </a:r>
            <a:r>
              <a:rPr lang="de-DE" dirty="0" err="1"/>
              <a:t>storage</a:t>
            </a:r>
            <a:endParaRPr lang="de-DE" dirty="0"/>
          </a:p>
          <a:p>
            <a:pPr lvl="1"/>
            <a:r>
              <a:rPr lang="de-DE" dirty="0"/>
              <a:t>BFT </a:t>
            </a:r>
            <a:r>
              <a:rPr lang="de-DE" dirty="0" err="1"/>
              <a:t>consensus</a:t>
            </a:r>
            <a:r>
              <a:rPr lang="de-DE" dirty="0"/>
              <a:t> </a:t>
            </a:r>
            <a:r>
              <a:rPr lang="de-DE" dirty="0" err="1"/>
              <a:t>and</a:t>
            </a:r>
            <a:r>
              <a:rPr lang="de-DE" dirty="0"/>
              <a:t> </a:t>
            </a:r>
            <a:r>
              <a:rPr lang="de-DE" dirty="0" err="1"/>
              <a:t>state-machine</a:t>
            </a:r>
            <a:r>
              <a:rPr lang="de-DE" dirty="0"/>
              <a:t> </a:t>
            </a:r>
            <a:r>
              <a:rPr lang="de-DE" dirty="0" err="1"/>
              <a:t>replication</a:t>
            </a:r>
            <a:endParaRPr lang="de-DE" dirty="0"/>
          </a:p>
          <a:p>
            <a:pPr lvl="1"/>
            <a:endParaRPr lang="de-DE" dirty="0"/>
          </a:p>
          <a:p>
            <a:r>
              <a:rPr lang="de-DE" b="1" dirty="0"/>
              <a:t>2nd </a:t>
            </a:r>
            <a:r>
              <a:rPr lang="de-DE" b="1" dirty="0" err="1"/>
              <a:t>hour</a:t>
            </a:r>
            <a:r>
              <a:rPr lang="de-DE" b="1" dirty="0"/>
              <a:t> (BFT </a:t>
            </a:r>
            <a:r>
              <a:rPr lang="de-DE" b="1" dirty="0" err="1"/>
              <a:t>and</a:t>
            </a:r>
            <a:r>
              <a:rPr lang="de-DE" b="1" dirty="0"/>
              <a:t> </a:t>
            </a:r>
            <a:r>
              <a:rPr lang="de-DE" b="1" dirty="0" err="1"/>
              <a:t>Blockchain</a:t>
            </a:r>
            <a:r>
              <a:rPr lang="de-DE" b="1" dirty="0"/>
              <a:t> in IBM)</a:t>
            </a:r>
          </a:p>
          <a:p>
            <a:pPr lvl="1"/>
            <a:r>
              <a:rPr lang="de-DE" dirty="0" err="1"/>
              <a:t>Hyperledger</a:t>
            </a:r>
            <a:r>
              <a:rPr lang="de-DE" dirty="0"/>
              <a:t> </a:t>
            </a:r>
            <a:r>
              <a:rPr lang="de-DE" dirty="0" err="1"/>
              <a:t>Fabric</a:t>
            </a:r>
            <a:endParaRPr lang="de-DE" dirty="0"/>
          </a:p>
          <a:p>
            <a:pPr lvl="1"/>
            <a:r>
              <a:rPr lang="de-DE" dirty="0"/>
              <a:t>Mir-BFT</a:t>
            </a:r>
          </a:p>
        </p:txBody>
      </p:sp>
    </p:spTree>
    <p:extLst>
      <p:ext uri="{BB962C8B-B14F-4D97-AF65-F5344CB8AC3E}">
        <p14:creationId xmlns:p14="http://schemas.microsoft.com/office/powerpoint/2010/main" val="417674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dirty="0" err="1"/>
              <a:t>Blockchain</a:t>
            </a:r>
            <a:r>
              <a:rPr lang="en-US" dirty="0"/>
              <a:t>?</a:t>
            </a:r>
          </a:p>
        </p:txBody>
      </p:sp>
      <p:sp>
        <p:nvSpPr>
          <p:cNvPr id="3" name="Content Placeholder 2"/>
          <p:cNvSpPr>
            <a:spLocks noGrp="1"/>
          </p:cNvSpPr>
          <p:nvPr>
            <p:ph idx="1"/>
          </p:nvPr>
        </p:nvSpPr>
        <p:spPr>
          <a:xfrm>
            <a:off x="418152" y="1218675"/>
            <a:ext cx="8837150" cy="4890294"/>
          </a:xfrm>
        </p:spPr>
        <p:txBody>
          <a:bodyPr/>
          <a:lstStyle/>
          <a:p>
            <a:pPr>
              <a:buFont typeface="Arial" pitchFamily="34" charset="0"/>
              <a:buChar char="•"/>
            </a:pPr>
            <a:r>
              <a:rPr lang="en-US" b="1" dirty="0"/>
              <a:t>A chain (sequence, typically a hash chain) of </a:t>
            </a:r>
            <a:r>
              <a:rPr lang="en-US" b="1" u="sng" dirty="0"/>
              <a:t>blocks</a:t>
            </a:r>
            <a:r>
              <a:rPr lang="en-US" b="1" dirty="0"/>
              <a:t> of transactions</a:t>
            </a:r>
          </a:p>
          <a:p>
            <a:pPr lvl="1">
              <a:buFontTx/>
              <a:buChar char="-"/>
            </a:pPr>
            <a:r>
              <a:rPr lang="en-US" dirty="0"/>
              <a:t>Every block consists of a number of (ordered) transactions</a:t>
            </a:r>
          </a:p>
          <a:p>
            <a:pPr lvl="1">
              <a:buFontTx/>
              <a:buChar char="-"/>
            </a:pPr>
            <a:r>
              <a:rPr lang="en-US" dirty="0" err="1"/>
              <a:t>Blockchain</a:t>
            </a:r>
            <a:r>
              <a:rPr lang="en-US" dirty="0"/>
              <a:t> establishes total order of transactions</a:t>
            </a:r>
          </a:p>
          <a:p>
            <a:pPr>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pPr>
              <a:defRPr/>
            </a:pPr>
            <a:fld id="{E23F79AF-49DC-4B5E-91D2-565AEFA11497}" type="slidenum">
              <a:rPr lang="fr-FR" smtClean="0"/>
              <a:pPr>
                <a:defRPr/>
              </a:pPr>
              <a:t>50</a:t>
            </a:fld>
            <a:endParaRPr lang="fr-FR" dirty="0"/>
          </a:p>
        </p:txBody>
      </p:sp>
      <p:sp>
        <p:nvSpPr>
          <p:cNvPr id="5" name="Rectangle 4"/>
          <p:cNvSpPr/>
          <p:nvPr/>
        </p:nvSpPr>
        <p:spPr bwMode="auto">
          <a:xfrm>
            <a:off x="5820419" y="2208450"/>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cxnSp>
        <p:nvCxnSpPr>
          <p:cNvPr id="6" name="Straight Arrow Connector 5"/>
          <p:cNvCxnSpPr>
            <a:stCxn id="7" idx="1"/>
            <a:endCxn id="5" idx="3"/>
          </p:cNvCxnSpPr>
          <p:nvPr/>
        </p:nvCxnSpPr>
        <p:spPr bwMode="auto">
          <a:xfrm flipH="1" flipV="1">
            <a:off x="6204726" y="2466867"/>
            <a:ext cx="373066" cy="16042"/>
          </a:xfrm>
          <a:prstGeom prst="straightConnector1">
            <a:avLst/>
          </a:prstGeom>
          <a:noFill/>
          <a:ln w="9525" cap="flat" cmpd="sng" algn="ctr">
            <a:solidFill>
              <a:schemeClr val="tx1"/>
            </a:solidFill>
            <a:prstDash val="solid"/>
            <a:round/>
            <a:headEnd type="none" w="med" len="med"/>
            <a:tailEnd type="triangle"/>
          </a:ln>
          <a:effectLst/>
        </p:spPr>
      </p:cxnSp>
      <p:sp>
        <p:nvSpPr>
          <p:cNvPr id="7" name="Rectangle 6"/>
          <p:cNvSpPr/>
          <p:nvPr/>
        </p:nvSpPr>
        <p:spPr bwMode="auto">
          <a:xfrm>
            <a:off x="6577798" y="2224492"/>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cxnSp>
        <p:nvCxnSpPr>
          <p:cNvPr id="8" name="Straight Arrow Connector 7"/>
          <p:cNvCxnSpPr>
            <a:stCxn id="9" idx="1"/>
            <a:endCxn id="7" idx="3"/>
          </p:cNvCxnSpPr>
          <p:nvPr/>
        </p:nvCxnSpPr>
        <p:spPr bwMode="auto">
          <a:xfrm flipH="1">
            <a:off x="6962105" y="2482909"/>
            <a:ext cx="373066" cy="0"/>
          </a:xfrm>
          <a:prstGeom prst="straightConnector1">
            <a:avLst/>
          </a:prstGeom>
          <a:noFill/>
          <a:ln w="9525" cap="flat" cmpd="sng" algn="ctr">
            <a:solidFill>
              <a:schemeClr val="tx1"/>
            </a:solidFill>
            <a:prstDash val="solid"/>
            <a:round/>
            <a:headEnd type="none" w="med" len="med"/>
            <a:tailEnd type="triangle"/>
          </a:ln>
          <a:effectLst/>
        </p:spPr>
      </p:cxnSp>
      <p:sp>
        <p:nvSpPr>
          <p:cNvPr id="9" name="Rectangle 8"/>
          <p:cNvSpPr/>
          <p:nvPr/>
        </p:nvSpPr>
        <p:spPr bwMode="auto">
          <a:xfrm>
            <a:off x="7335177" y="2224492"/>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sp>
        <p:nvSpPr>
          <p:cNvPr id="10" name="TextBox 9"/>
          <p:cNvSpPr txBox="1"/>
          <p:nvPr/>
        </p:nvSpPr>
        <p:spPr>
          <a:xfrm>
            <a:off x="5318002" y="2344294"/>
            <a:ext cx="466794" cy="397032"/>
          </a:xfrm>
          <a:prstGeom prst="rect">
            <a:avLst/>
          </a:prstGeom>
          <a:noFill/>
        </p:spPr>
        <p:txBody>
          <a:bodyPr wrap="none" rtlCol="0">
            <a:spAutoFit/>
          </a:bodyPr>
          <a:lstStyle/>
          <a:p>
            <a:r>
              <a:rPr lang="en-US" dirty="0">
                <a:solidFill>
                  <a:schemeClr val="tx1"/>
                </a:solidFill>
              </a:rPr>
              <a:t>…</a:t>
            </a:r>
          </a:p>
        </p:txBody>
      </p:sp>
      <p:sp>
        <p:nvSpPr>
          <p:cNvPr id="11" name="Rectangle 10"/>
          <p:cNvSpPr/>
          <p:nvPr/>
        </p:nvSpPr>
        <p:spPr bwMode="auto">
          <a:xfrm>
            <a:off x="4939318" y="2208450"/>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#1</a:t>
            </a:r>
          </a:p>
        </p:txBody>
      </p:sp>
      <p:sp>
        <p:nvSpPr>
          <p:cNvPr id="12" name="Rectangle 11"/>
          <p:cNvSpPr/>
          <p:nvPr/>
        </p:nvSpPr>
        <p:spPr bwMode="auto">
          <a:xfrm>
            <a:off x="3892176" y="2216471"/>
            <a:ext cx="674072"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#0</a:t>
            </a:r>
          </a:p>
          <a:p>
            <a:pPr algn="ctr"/>
            <a:r>
              <a:rPr lang="en-US" sz="1200" dirty="0">
                <a:solidFill>
                  <a:srgbClr val="191919"/>
                </a:solidFill>
                <a:latin typeface="HelvNeue Light for IBM" pitchFamily="34" charset="0"/>
              </a:rPr>
              <a:t>Genesis block</a:t>
            </a:r>
          </a:p>
        </p:txBody>
      </p:sp>
      <p:cxnSp>
        <p:nvCxnSpPr>
          <p:cNvPr id="13" name="Straight Arrow Connector 12"/>
          <p:cNvCxnSpPr/>
          <p:nvPr/>
        </p:nvCxnSpPr>
        <p:spPr bwMode="auto">
          <a:xfrm flipH="1" flipV="1">
            <a:off x="4566247" y="2482914"/>
            <a:ext cx="396498" cy="4193"/>
          </a:xfrm>
          <a:prstGeom prst="straightConnector1">
            <a:avLst/>
          </a:prstGeom>
          <a:noFill/>
          <a:ln w="9525" cap="flat" cmpd="sng" algn="ctr">
            <a:solidFill>
              <a:schemeClr val="tx1"/>
            </a:solidFill>
            <a:prstDash val="solid"/>
            <a:round/>
            <a:headEnd type="none" w="med" len="med"/>
            <a:tailEnd type="triangle"/>
          </a:ln>
          <a:effectLst/>
        </p:spPr>
      </p:cxnSp>
      <p:sp>
        <p:nvSpPr>
          <p:cNvPr id="15" name="Rectangle 14"/>
          <p:cNvSpPr/>
          <p:nvPr/>
        </p:nvSpPr>
        <p:spPr>
          <a:xfrm>
            <a:off x="2475040" y="3874165"/>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Helvetica Neue"/>
                <a:cs typeface="Helvetica Neue"/>
              </a:rPr>
              <a:t>Node A</a:t>
            </a:r>
          </a:p>
        </p:txBody>
      </p:sp>
      <p:sp>
        <p:nvSpPr>
          <p:cNvPr id="16" name="Rectangle 15"/>
          <p:cNvSpPr/>
          <p:nvPr/>
        </p:nvSpPr>
        <p:spPr>
          <a:xfrm>
            <a:off x="7942434" y="3874165"/>
            <a:ext cx="1350240" cy="559161"/>
          </a:xfrm>
          <a:prstGeom prst="rect">
            <a:avLst/>
          </a:prstGeom>
          <a:solidFill>
            <a:srgbClr val="3366F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E</a:t>
            </a:r>
          </a:p>
        </p:txBody>
      </p:sp>
      <p:sp>
        <p:nvSpPr>
          <p:cNvPr id="17" name="Rectangle 16"/>
          <p:cNvSpPr/>
          <p:nvPr/>
        </p:nvSpPr>
        <p:spPr>
          <a:xfrm>
            <a:off x="2474532" y="4615591"/>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B</a:t>
            </a:r>
          </a:p>
        </p:txBody>
      </p:sp>
      <p:sp>
        <p:nvSpPr>
          <p:cNvPr id="18" name="Rectangle 17"/>
          <p:cNvSpPr/>
          <p:nvPr/>
        </p:nvSpPr>
        <p:spPr>
          <a:xfrm>
            <a:off x="7942433" y="4608578"/>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D</a:t>
            </a:r>
          </a:p>
        </p:txBody>
      </p:sp>
      <p:sp>
        <p:nvSpPr>
          <p:cNvPr id="19" name="Rectangle 18"/>
          <p:cNvSpPr/>
          <p:nvPr/>
        </p:nvSpPr>
        <p:spPr>
          <a:xfrm>
            <a:off x="5227552" y="5231794"/>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C</a:t>
            </a:r>
          </a:p>
        </p:txBody>
      </p:sp>
      <p:sp>
        <p:nvSpPr>
          <p:cNvPr id="20" name="Rectangle 19"/>
          <p:cNvSpPr/>
          <p:nvPr/>
        </p:nvSpPr>
        <p:spPr>
          <a:xfrm>
            <a:off x="5227552" y="3493332"/>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F</a:t>
            </a:r>
          </a:p>
        </p:txBody>
      </p:sp>
      <p:sp>
        <p:nvSpPr>
          <p:cNvPr id="21" name="Oval 20"/>
          <p:cNvSpPr/>
          <p:nvPr/>
        </p:nvSpPr>
        <p:spPr>
          <a:xfrm>
            <a:off x="3776389" y="4063789"/>
            <a:ext cx="4129619" cy="1124589"/>
          </a:xfrm>
          <a:prstGeom prst="ellipse">
            <a:avLst/>
          </a:prstGeom>
          <a:noFill/>
          <a:ln w="76200" cmpd="sng">
            <a:solidFill>
              <a:srgbClr val="FF6600">
                <a:alpha val="4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7217407" y="4949336"/>
            <a:ext cx="829226" cy="492879"/>
            <a:chOff x="5814215" y="1502897"/>
            <a:chExt cx="829226" cy="492879"/>
          </a:xfrm>
        </p:grpSpPr>
        <p:sp>
          <p:nvSpPr>
            <p:cNvPr id="23" name="Folded Corner 22"/>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24" name="Group 23"/>
            <p:cNvGrpSpPr/>
            <p:nvPr/>
          </p:nvGrpSpPr>
          <p:grpSpPr>
            <a:xfrm>
              <a:off x="5887240" y="1513232"/>
              <a:ext cx="726381" cy="72644"/>
              <a:chOff x="4163354" y="2836022"/>
              <a:chExt cx="726381" cy="72644"/>
            </a:xfrm>
            <a:solidFill>
              <a:srgbClr val="FFFFFF"/>
            </a:solidFill>
          </p:grpSpPr>
          <p:sp>
            <p:nvSpPr>
              <p:cNvPr id="25" name="Rectangle 24"/>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6" name="Group 25"/>
              <p:cNvGrpSpPr/>
              <p:nvPr/>
            </p:nvGrpSpPr>
            <p:grpSpPr>
              <a:xfrm>
                <a:off x="4236379" y="2836022"/>
                <a:ext cx="108712" cy="72644"/>
                <a:chOff x="3929202" y="2317750"/>
                <a:chExt cx="108712" cy="72644"/>
              </a:xfrm>
              <a:grpFill/>
            </p:grpSpPr>
            <p:sp>
              <p:nvSpPr>
                <p:cNvPr id="42" name="Rectangle 4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3" name="Rectangle 4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7" name="Group 26"/>
              <p:cNvGrpSpPr/>
              <p:nvPr/>
            </p:nvGrpSpPr>
            <p:grpSpPr>
              <a:xfrm>
                <a:off x="4343892" y="2836022"/>
                <a:ext cx="108712" cy="72644"/>
                <a:chOff x="3929202" y="2317750"/>
                <a:chExt cx="108712" cy="72644"/>
              </a:xfrm>
              <a:grpFill/>
            </p:grpSpPr>
            <p:sp>
              <p:nvSpPr>
                <p:cNvPr id="40" name="Rectangle 3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1" name="Rectangle 4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8" name="Group 27"/>
              <p:cNvGrpSpPr/>
              <p:nvPr/>
            </p:nvGrpSpPr>
            <p:grpSpPr>
              <a:xfrm>
                <a:off x="4452604" y="2836022"/>
                <a:ext cx="108712" cy="72644"/>
                <a:chOff x="3929202" y="2317750"/>
                <a:chExt cx="108712" cy="72644"/>
              </a:xfrm>
              <a:grpFill/>
            </p:grpSpPr>
            <p:sp>
              <p:nvSpPr>
                <p:cNvPr id="38" name="Rectangle 3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9" name="Rectangle 3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9" name="Group 28"/>
              <p:cNvGrpSpPr/>
              <p:nvPr/>
            </p:nvGrpSpPr>
            <p:grpSpPr>
              <a:xfrm>
                <a:off x="4561316" y="2836022"/>
                <a:ext cx="108712" cy="72644"/>
                <a:chOff x="3929202" y="2317750"/>
                <a:chExt cx="108712" cy="72644"/>
              </a:xfrm>
              <a:grpFill/>
            </p:grpSpPr>
            <p:sp>
              <p:nvSpPr>
                <p:cNvPr id="36" name="Rectangle 3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Rectangle 3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0" name="Group 29"/>
              <p:cNvGrpSpPr/>
              <p:nvPr/>
            </p:nvGrpSpPr>
            <p:grpSpPr>
              <a:xfrm>
                <a:off x="4672311" y="2836022"/>
                <a:ext cx="108712" cy="72644"/>
                <a:chOff x="3929202" y="2317750"/>
                <a:chExt cx="108712" cy="72644"/>
              </a:xfrm>
              <a:grpFill/>
            </p:grpSpPr>
            <p:sp>
              <p:nvSpPr>
                <p:cNvPr id="34" name="Rectangle 3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Rectangle 3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1" name="Group 30"/>
              <p:cNvGrpSpPr/>
              <p:nvPr/>
            </p:nvGrpSpPr>
            <p:grpSpPr>
              <a:xfrm>
                <a:off x="4781023" y="2836022"/>
                <a:ext cx="108712" cy="72644"/>
                <a:chOff x="3929202" y="2317750"/>
                <a:chExt cx="108712" cy="72644"/>
              </a:xfrm>
              <a:grpFill/>
            </p:grpSpPr>
            <p:sp>
              <p:nvSpPr>
                <p:cNvPr id="32" name="Rectangle 3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Rectangle 3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44" name="Group 43"/>
          <p:cNvGrpSpPr/>
          <p:nvPr/>
        </p:nvGrpSpPr>
        <p:grpSpPr>
          <a:xfrm>
            <a:off x="7315102" y="4021438"/>
            <a:ext cx="829226" cy="492879"/>
            <a:chOff x="5814215" y="1502897"/>
            <a:chExt cx="829226" cy="492879"/>
          </a:xfrm>
        </p:grpSpPr>
        <p:sp>
          <p:nvSpPr>
            <p:cNvPr id="45" name="Folded Corner 44"/>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46" name="Group 45"/>
            <p:cNvGrpSpPr/>
            <p:nvPr/>
          </p:nvGrpSpPr>
          <p:grpSpPr>
            <a:xfrm>
              <a:off x="5887240" y="1513232"/>
              <a:ext cx="726381" cy="72644"/>
              <a:chOff x="4163354" y="2836022"/>
              <a:chExt cx="726381" cy="72644"/>
            </a:xfrm>
            <a:solidFill>
              <a:srgbClr val="FFFFFF"/>
            </a:solidFill>
          </p:grpSpPr>
          <p:sp>
            <p:nvSpPr>
              <p:cNvPr id="47" name="Rectangle 46"/>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48" name="Group 47"/>
              <p:cNvGrpSpPr/>
              <p:nvPr/>
            </p:nvGrpSpPr>
            <p:grpSpPr>
              <a:xfrm>
                <a:off x="4236379" y="2836022"/>
                <a:ext cx="108712" cy="72644"/>
                <a:chOff x="3929202" y="2317750"/>
                <a:chExt cx="108712" cy="72644"/>
              </a:xfrm>
              <a:grpFill/>
            </p:grpSpPr>
            <p:sp>
              <p:nvSpPr>
                <p:cNvPr id="64" name="Rectangle 6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Rectangle 6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49" name="Group 48"/>
              <p:cNvGrpSpPr/>
              <p:nvPr/>
            </p:nvGrpSpPr>
            <p:grpSpPr>
              <a:xfrm>
                <a:off x="4343892" y="2836022"/>
                <a:ext cx="108712" cy="72644"/>
                <a:chOff x="3929202" y="2317750"/>
                <a:chExt cx="108712" cy="72644"/>
              </a:xfrm>
              <a:grpFill/>
            </p:grpSpPr>
            <p:sp>
              <p:nvSpPr>
                <p:cNvPr id="62" name="Rectangle 6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ectangle 6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0" name="Group 49"/>
              <p:cNvGrpSpPr/>
              <p:nvPr/>
            </p:nvGrpSpPr>
            <p:grpSpPr>
              <a:xfrm>
                <a:off x="4452604" y="2836022"/>
                <a:ext cx="108712" cy="72644"/>
                <a:chOff x="3929202" y="2317750"/>
                <a:chExt cx="108712" cy="72644"/>
              </a:xfrm>
              <a:grpFill/>
            </p:grpSpPr>
            <p:sp>
              <p:nvSpPr>
                <p:cNvPr id="60" name="Rectangle 5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Rectangle 6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 name="Group 50"/>
              <p:cNvGrpSpPr/>
              <p:nvPr/>
            </p:nvGrpSpPr>
            <p:grpSpPr>
              <a:xfrm>
                <a:off x="4561316" y="2836022"/>
                <a:ext cx="108712" cy="72644"/>
                <a:chOff x="3929202" y="2317750"/>
                <a:chExt cx="108712" cy="72644"/>
              </a:xfrm>
              <a:grpFill/>
            </p:grpSpPr>
            <p:sp>
              <p:nvSpPr>
                <p:cNvPr id="58" name="Rectangle 5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9" name="Rectangle 5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2" name="Group 51"/>
              <p:cNvGrpSpPr/>
              <p:nvPr/>
            </p:nvGrpSpPr>
            <p:grpSpPr>
              <a:xfrm>
                <a:off x="4672311" y="2836022"/>
                <a:ext cx="108712" cy="72644"/>
                <a:chOff x="3929202" y="2317750"/>
                <a:chExt cx="108712" cy="72644"/>
              </a:xfrm>
              <a:grpFill/>
            </p:grpSpPr>
            <p:sp>
              <p:nvSpPr>
                <p:cNvPr id="56" name="Rectangle 5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Rectangle 5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3" name="Group 52"/>
              <p:cNvGrpSpPr/>
              <p:nvPr/>
            </p:nvGrpSpPr>
            <p:grpSpPr>
              <a:xfrm>
                <a:off x="4781023" y="2836022"/>
                <a:ext cx="108712" cy="72644"/>
                <a:chOff x="3929202" y="2317750"/>
                <a:chExt cx="108712" cy="72644"/>
              </a:xfrm>
              <a:grpFill/>
            </p:grpSpPr>
            <p:sp>
              <p:nvSpPr>
                <p:cNvPr id="54" name="Rectangle 5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5" name="Rectangle 5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66" name="Group 65"/>
          <p:cNvGrpSpPr/>
          <p:nvPr/>
        </p:nvGrpSpPr>
        <p:grpSpPr>
          <a:xfrm>
            <a:off x="4970847" y="4928312"/>
            <a:ext cx="829226" cy="492879"/>
            <a:chOff x="5814215" y="1502897"/>
            <a:chExt cx="829226" cy="492879"/>
          </a:xfrm>
        </p:grpSpPr>
        <p:sp>
          <p:nvSpPr>
            <p:cNvPr id="67" name="Folded Corner 66"/>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68" name="Group 67"/>
            <p:cNvGrpSpPr/>
            <p:nvPr/>
          </p:nvGrpSpPr>
          <p:grpSpPr>
            <a:xfrm>
              <a:off x="5887240" y="1513232"/>
              <a:ext cx="726381" cy="72644"/>
              <a:chOff x="4163354" y="2836022"/>
              <a:chExt cx="726381" cy="72644"/>
            </a:xfrm>
            <a:solidFill>
              <a:srgbClr val="FFFFFF"/>
            </a:solidFill>
          </p:grpSpPr>
          <p:sp>
            <p:nvSpPr>
              <p:cNvPr id="69" name="Rectangle 68"/>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70" name="Group 69"/>
              <p:cNvGrpSpPr/>
              <p:nvPr/>
            </p:nvGrpSpPr>
            <p:grpSpPr>
              <a:xfrm>
                <a:off x="4236379" y="2836022"/>
                <a:ext cx="108712" cy="72644"/>
                <a:chOff x="3929202" y="2317750"/>
                <a:chExt cx="108712" cy="72644"/>
              </a:xfrm>
              <a:grpFill/>
            </p:grpSpPr>
            <p:sp>
              <p:nvSpPr>
                <p:cNvPr id="86" name="Rectangle 8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7" name="Rectangle 8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1" name="Group 70"/>
              <p:cNvGrpSpPr/>
              <p:nvPr/>
            </p:nvGrpSpPr>
            <p:grpSpPr>
              <a:xfrm>
                <a:off x="4343892" y="2836022"/>
                <a:ext cx="108712" cy="72644"/>
                <a:chOff x="3929202" y="2317750"/>
                <a:chExt cx="108712" cy="72644"/>
              </a:xfrm>
              <a:grpFill/>
            </p:grpSpPr>
            <p:sp>
              <p:nvSpPr>
                <p:cNvPr id="84" name="Rectangle 8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Rectangle 8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2" name="Group 71"/>
              <p:cNvGrpSpPr/>
              <p:nvPr/>
            </p:nvGrpSpPr>
            <p:grpSpPr>
              <a:xfrm>
                <a:off x="4452604" y="2836022"/>
                <a:ext cx="108712" cy="72644"/>
                <a:chOff x="3929202" y="2317750"/>
                <a:chExt cx="108712" cy="72644"/>
              </a:xfrm>
              <a:grpFill/>
            </p:grpSpPr>
            <p:sp>
              <p:nvSpPr>
                <p:cNvPr id="82" name="Rectangle 8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3" name="Rectangle 8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3" name="Group 72"/>
              <p:cNvGrpSpPr/>
              <p:nvPr/>
            </p:nvGrpSpPr>
            <p:grpSpPr>
              <a:xfrm>
                <a:off x="4561316" y="2836022"/>
                <a:ext cx="108712" cy="72644"/>
                <a:chOff x="3929202" y="2317750"/>
                <a:chExt cx="108712" cy="72644"/>
              </a:xfrm>
              <a:grpFill/>
            </p:grpSpPr>
            <p:sp>
              <p:nvSpPr>
                <p:cNvPr id="80" name="Rectangle 7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1" name="Rectangle 8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4" name="Group 73"/>
              <p:cNvGrpSpPr/>
              <p:nvPr/>
            </p:nvGrpSpPr>
            <p:grpSpPr>
              <a:xfrm>
                <a:off x="4672311" y="2836022"/>
                <a:ext cx="108712" cy="72644"/>
                <a:chOff x="3929202" y="2317750"/>
                <a:chExt cx="108712" cy="72644"/>
              </a:xfrm>
              <a:grpFill/>
            </p:grpSpPr>
            <p:sp>
              <p:nvSpPr>
                <p:cNvPr id="78" name="Rectangle 7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9" name="Rectangle 7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5" name="Group 74"/>
              <p:cNvGrpSpPr/>
              <p:nvPr/>
            </p:nvGrpSpPr>
            <p:grpSpPr>
              <a:xfrm>
                <a:off x="4781023" y="2836022"/>
                <a:ext cx="108712" cy="72644"/>
                <a:chOff x="3929202" y="2317750"/>
                <a:chExt cx="108712" cy="72644"/>
              </a:xfrm>
              <a:grpFill/>
            </p:grpSpPr>
            <p:sp>
              <p:nvSpPr>
                <p:cNvPr id="76" name="Rectangle 7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7" name="Rectangle 7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88" name="Group 87"/>
          <p:cNvGrpSpPr/>
          <p:nvPr/>
        </p:nvGrpSpPr>
        <p:grpSpPr>
          <a:xfrm>
            <a:off x="5926089" y="3912379"/>
            <a:ext cx="829226" cy="492879"/>
            <a:chOff x="5814215" y="1502897"/>
            <a:chExt cx="829226" cy="492879"/>
          </a:xfrm>
        </p:grpSpPr>
        <p:sp>
          <p:nvSpPr>
            <p:cNvPr id="89" name="Folded Corner 88"/>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90" name="Group 89"/>
            <p:cNvGrpSpPr/>
            <p:nvPr/>
          </p:nvGrpSpPr>
          <p:grpSpPr>
            <a:xfrm>
              <a:off x="5887240" y="1513232"/>
              <a:ext cx="726381" cy="72644"/>
              <a:chOff x="4163354" y="2836022"/>
              <a:chExt cx="726381" cy="72644"/>
            </a:xfrm>
            <a:solidFill>
              <a:srgbClr val="FFFFFF"/>
            </a:solidFill>
          </p:grpSpPr>
          <p:sp>
            <p:nvSpPr>
              <p:cNvPr id="91" name="Rectangle 90"/>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92" name="Group 91"/>
              <p:cNvGrpSpPr/>
              <p:nvPr/>
            </p:nvGrpSpPr>
            <p:grpSpPr>
              <a:xfrm>
                <a:off x="4236379" y="2836022"/>
                <a:ext cx="108712" cy="72644"/>
                <a:chOff x="3929202" y="2317750"/>
                <a:chExt cx="108712" cy="72644"/>
              </a:xfrm>
              <a:grpFill/>
            </p:grpSpPr>
            <p:sp>
              <p:nvSpPr>
                <p:cNvPr id="108" name="Rectangle 10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9" name="Rectangle 10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3" name="Group 92"/>
              <p:cNvGrpSpPr/>
              <p:nvPr/>
            </p:nvGrpSpPr>
            <p:grpSpPr>
              <a:xfrm>
                <a:off x="4343892" y="2836022"/>
                <a:ext cx="108712" cy="72644"/>
                <a:chOff x="3929202" y="2317750"/>
                <a:chExt cx="108712" cy="72644"/>
              </a:xfrm>
              <a:grpFill/>
            </p:grpSpPr>
            <p:sp>
              <p:nvSpPr>
                <p:cNvPr id="106" name="Rectangle 10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7" name="Rectangle 10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4" name="Group 93"/>
              <p:cNvGrpSpPr/>
              <p:nvPr/>
            </p:nvGrpSpPr>
            <p:grpSpPr>
              <a:xfrm>
                <a:off x="4452604" y="2836022"/>
                <a:ext cx="108712" cy="72644"/>
                <a:chOff x="3929202" y="2317750"/>
                <a:chExt cx="108712" cy="72644"/>
              </a:xfrm>
              <a:grpFill/>
            </p:grpSpPr>
            <p:sp>
              <p:nvSpPr>
                <p:cNvPr id="104" name="Rectangle 10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5" name="Rectangle 10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5" name="Group 94"/>
              <p:cNvGrpSpPr/>
              <p:nvPr/>
            </p:nvGrpSpPr>
            <p:grpSpPr>
              <a:xfrm>
                <a:off x="4561316" y="2836022"/>
                <a:ext cx="108712" cy="72644"/>
                <a:chOff x="3929202" y="2317750"/>
                <a:chExt cx="108712" cy="72644"/>
              </a:xfrm>
              <a:grpFill/>
            </p:grpSpPr>
            <p:sp>
              <p:nvSpPr>
                <p:cNvPr id="102" name="Rectangle 10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3" name="Rectangle 10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6" name="Group 95"/>
              <p:cNvGrpSpPr/>
              <p:nvPr/>
            </p:nvGrpSpPr>
            <p:grpSpPr>
              <a:xfrm>
                <a:off x="4672311" y="2836022"/>
                <a:ext cx="108712" cy="72644"/>
                <a:chOff x="3929202" y="2317750"/>
                <a:chExt cx="108712" cy="72644"/>
              </a:xfrm>
              <a:grpFill/>
            </p:grpSpPr>
            <p:sp>
              <p:nvSpPr>
                <p:cNvPr id="100" name="Rectangle 9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1" name="Rectangle 10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7" name="Group 96"/>
              <p:cNvGrpSpPr/>
              <p:nvPr/>
            </p:nvGrpSpPr>
            <p:grpSpPr>
              <a:xfrm>
                <a:off x="4781023" y="2836022"/>
                <a:ext cx="108712" cy="72644"/>
                <a:chOff x="3929202" y="2317750"/>
                <a:chExt cx="108712" cy="72644"/>
              </a:xfrm>
              <a:grpFill/>
            </p:grpSpPr>
            <p:sp>
              <p:nvSpPr>
                <p:cNvPr id="98" name="Rectangle 9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9" name="Rectangle 9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110" name="Group 109"/>
          <p:cNvGrpSpPr/>
          <p:nvPr/>
        </p:nvGrpSpPr>
        <p:grpSpPr>
          <a:xfrm>
            <a:off x="3554972" y="4920349"/>
            <a:ext cx="829226" cy="492879"/>
            <a:chOff x="5814215" y="1502897"/>
            <a:chExt cx="829226" cy="492879"/>
          </a:xfrm>
        </p:grpSpPr>
        <p:sp>
          <p:nvSpPr>
            <p:cNvPr id="111" name="Folded Corner 110"/>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112" name="Group 111"/>
            <p:cNvGrpSpPr/>
            <p:nvPr/>
          </p:nvGrpSpPr>
          <p:grpSpPr>
            <a:xfrm>
              <a:off x="5887240" y="1513232"/>
              <a:ext cx="726381" cy="72644"/>
              <a:chOff x="4163354" y="2836022"/>
              <a:chExt cx="726381" cy="72644"/>
            </a:xfrm>
            <a:solidFill>
              <a:srgbClr val="FFFFFF"/>
            </a:solidFill>
          </p:grpSpPr>
          <p:sp>
            <p:nvSpPr>
              <p:cNvPr id="113" name="Rectangle 112"/>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14" name="Group 113"/>
              <p:cNvGrpSpPr/>
              <p:nvPr/>
            </p:nvGrpSpPr>
            <p:grpSpPr>
              <a:xfrm>
                <a:off x="4236379" y="2836022"/>
                <a:ext cx="108712" cy="72644"/>
                <a:chOff x="3929202" y="2317750"/>
                <a:chExt cx="108712" cy="72644"/>
              </a:xfrm>
              <a:grpFill/>
            </p:grpSpPr>
            <p:sp>
              <p:nvSpPr>
                <p:cNvPr id="130" name="Rectangle 12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1" name="Rectangle 13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5" name="Group 114"/>
              <p:cNvGrpSpPr/>
              <p:nvPr/>
            </p:nvGrpSpPr>
            <p:grpSpPr>
              <a:xfrm>
                <a:off x="4343892" y="2836022"/>
                <a:ext cx="108712" cy="72644"/>
                <a:chOff x="3929202" y="2317750"/>
                <a:chExt cx="108712" cy="72644"/>
              </a:xfrm>
              <a:grpFill/>
            </p:grpSpPr>
            <p:sp>
              <p:nvSpPr>
                <p:cNvPr id="128" name="Rectangle 12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9" name="Rectangle 12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6" name="Group 115"/>
              <p:cNvGrpSpPr/>
              <p:nvPr/>
            </p:nvGrpSpPr>
            <p:grpSpPr>
              <a:xfrm>
                <a:off x="4452604" y="2836022"/>
                <a:ext cx="108712" cy="72644"/>
                <a:chOff x="3929202" y="2317750"/>
                <a:chExt cx="108712" cy="72644"/>
              </a:xfrm>
              <a:grpFill/>
            </p:grpSpPr>
            <p:sp>
              <p:nvSpPr>
                <p:cNvPr id="126" name="Rectangle 12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7" name="Rectangle 12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7" name="Group 116"/>
              <p:cNvGrpSpPr/>
              <p:nvPr/>
            </p:nvGrpSpPr>
            <p:grpSpPr>
              <a:xfrm>
                <a:off x="4561316" y="2836022"/>
                <a:ext cx="108712" cy="72644"/>
                <a:chOff x="3929202" y="2317750"/>
                <a:chExt cx="108712" cy="72644"/>
              </a:xfrm>
              <a:grpFill/>
            </p:grpSpPr>
            <p:sp>
              <p:nvSpPr>
                <p:cNvPr id="124" name="Rectangle 12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5" name="Rectangle 12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8" name="Group 117"/>
              <p:cNvGrpSpPr/>
              <p:nvPr/>
            </p:nvGrpSpPr>
            <p:grpSpPr>
              <a:xfrm>
                <a:off x="4672311" y="2836022"/>
                <a:ext cx="108712" cy="72644"/>
                <a:chOff x="3929202" y="2317750"/>
                <a:chExt cx="108712" cy="72644"/>
              </a:xfrm>
              <a:grpFill/>
            </p:grpSpPr>
            <p:sp>
              <p:nvSpPr>
                <p:cNvPr id="122" name="Rectangle 12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3" name="Rectangle 12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9" name="Group 118"/>
              <p:cNvGrpSpPr/>
              <p:nvPr/>
            </p:nvGrpSpPr>
            <p:grpSpPr>
              <a:xfrm>
                <a:off x="4781023" y="2836022"/>
                <a:ext cx="108712" cy="72644"/>
                <a:chOff x="3929202" y="2317750"/>
                <a:chExt cx="108712" cy="72644"/>
              </a:xfrm>
              <a:grpFill/>
            </p:grpSpPr>
            <p:sp>
              <p:nvSpPr>
                <p:cNvPr id="120" name="Rectangle 11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1" name="Rectangle 12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132" name="Group 131"/>
          <p:cNvGrpSpPr/>
          <p:nvPr/>
        </p:nvGrpSpPr>
        <p:grpSpPr>
          <a:xfrm>
            <a:off x="3726235" y="3966130"/>
            <a:ext cx="829226" cy="492879"/>
            <a:chOff x="5814215" y="1502897"/>
            <a:chExt cx="829226" cy="492879"/>
          </a:xfrm>
        </p:grpSpPr>
        <p:sp>
          <p:nvSpPr>
            <p:cNvPr id="133" name="Folded Corner 132"/>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134" name="Group 133"/>
            <p:cNvGrpSpPr/>
            <p:nvPr/>
          </p:nvGrpSpPr>
          <p:grpSpPr>
            <a:xfrm>
              <a:off x="5887240" y="1513232"/>
              <a:ext cx="726381" cy="72644"/>
              <a:chOff x="4163354" y="2836022"/>
              <a:chExt cx="726381" cy="72644"/>
            </a:xfrm>
            <a:solidFill>
              <a:srgbClr val="FFFFFF"/>
            </a:solidFill>
          </p:grpSpPr>
          <p:sp>
            <p:nvSpPr>
              <p:cNvPr id="135" name="Rectangle 134"/>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36" name="Group 135"/>
              <p:cNvGrpSpPr/>
              <p:nvPr/>
            </p:nvGrpSpPr>
            <p:grpSpPr>
              <a:xfrm>
                <a:off x="4236379" y="2836022"/>
                <a:ext cx="108712" cy="72644"/>
                <a:chOff x="3929202" y="2317750"/>
                <a:chExt cx="108712" cy="72644"/>
              </a:xfrm>
              <a:grpFill/>
            </p:grpSpPr>
            <p:sp>
              <p:nvSpPr>
                <p:cNvPr id="152" name="Rectangle 15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3" name="Rectangle 15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7" name="Group 136"/>
              <p:cNvGrpSpPr/>
              <p:nvPr/>
            </p:nvGrpSpPr>
            <p:grpSpPr>
              <a:xfrm>
                <a:off x="4343892" y="2836022"/>
                <a:ext cx="108712" cy="72644"/>
                <a:chOff x="3929202" y="2317750"/>
                <a:chExt cx="108712" cy="72644"/>
              </a:xfrm>
              <a:grpFill/>
            </p:grpSpPr>
            <p:sp>
              <p:nvSpPr>
                <p:cNvPr id="150" name="Rectangle 14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1" name="Rectangle 15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8" name="Group 137"/>
              <p:cNvGrpSpPr/>
              <p:nvPr/>
            </p:nvGrpSpPr>
            <p:grpSpPr>
              <a:xfrm>
                <a:off x="4452604" y="2836022"/>
                <a:ext cx="108712" cy="72644"/>
                <a:chOff x="3929202" y="2317750"/>
                <a:chExt cx="108712" cy="72644"/>
              </a:xfrm>
              <a:grpFill/>
            </p:grpSpPr>
            <p:sp>
              <p:nvSpPr>
                <p:cNvPr id="148" name="Rectangle 14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9" name="Rectangle 14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9" name="Group 138"/>
              <p:cNvGrpSpPr/>
              <p:nvPr/>
            </p:nvGrpSpPr>
            <p:grpSpPr>
              <a:xfrm>
                <a:off x="4561316" y="2836022"/>
                <a:ext cx="108712" cy="72644"/>
                <a:chOff x="3929202" y="2317750"/>
                <a:chExt cx="108712" cy="72644"/>
              </a:xfrm>
              <a:grpFill/>
            </p:grpSpPr>
            <p:sp>
              <p:nvSpPr>
                <p:cNvPr id="146" name="Rectangle 14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7" name="Rectangle 14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40" name="Group 139"/>
              <p:cNvGrpSpPr/>
              <p:nvPr/>
            </p:nvGrpSpPr>
            <p:grpSpPr>
              <a:xfrm>
                <a:off x="4672311" y="2836022"/>
                <a:ext cx="108712" cy="72644"/>
                <a:chOff x="3929202" y="2317750"/>
                <a:chExt cx="108712" cy="72644"/>
              </a:xfrm>
              <a:grpFill/>
            </p:grpSpPr>
            <p:sp>
              <p:nvSpPr>
                <p:cNvPr id="144" name="Rectangle 14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5" name="Rectangle 14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41" name="Group 140"/>
              <p:cNvGrpSpPr/>
              <p:nvPr/>
            </p:nvGrpSpPr>
            <p:grpSpPr>
              <a:xfrm>
                <a:off x="4781023" y="2836022"/>
                <a:ext cx="108712" cy="72644"/>
                <a:chOff x="3929202" y="2317750"/>
                <a:chExt cx="108712" cy="72644"/>
              </a:xfrm>
              <a:grpFill/>
            </p:grpSpPr>
            <p:sp>
              <p:nvSpPr>
                <p:cNvPr id="142" name="Rectangle 14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3" name="Rectangle 14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pic>
        <p:nvPicPr>
          <p:cNvPr id="154" name="pasted-image.pdf"/>
          <p:cNvPicPr>
            <a:picLocks noChangeAspect="1"/>
          </p:cNvPicPr>
          <p:nvPr/>
        </p:nvPicPr>
        <p:blipFill>
          <a:blip r:embed="rId2"/>
          <a:stretch>
            <a:fillRect/>
          </a:stretch>
        </p:blipFill>
        <p:spPr>
          <a:xfrm>
            <a:off x="2019237" y="3991032"/>
            <a:ext cx="356616" cy="356616"/>
          </a:xfrm>
          <a:prstGeom prst="rect">
            <a:avLst/>
          </a:prstGeom>
          <a:ln w="12700">
            <a:miter lim="400000"/>
          </a:ln>
        </p:spPr>
      </p:pic>
      <p:pic>
        <p:nvPicPr>
          <p:cNvPr id="155" name="pasted-image.pdf"/>
          <p:cNvPicPr>
            <a:picLocks noChangeAspect="1"/>
          </p:cNvPicPr>
          <p:nvPr/>
        </p:nvPicPr>
        <p:blipFill>
          <a:blip r:embed="rId3"/>
          <a:stretch>
            <a:fillRect/>
          </a:stretch>
        </p:blipFill>
        <p:spPr>
          <a:xfrm>
            <a:off x="9448233" y="3706666"/>
            <a:ext cx="407050" cy="365760"/>
          </a:xfrm>
          <a:prstGeom prst="rect">
            <a:avLst/>
          </a:prstGeom>
          <a:ln w="12700">
            <a:miter lim="400000"/>
          </a:ln>
        </p:spPr>
      </p:pic>
      <p:pic>
        <p:nvPicPr>
          <p:cNvPr id="156" name="pasted-image.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4466" y="2843905"/>
            <a:ext cx="548640" cy="578974"/>
          </a:xfrm>
          <a:prstGeom prst="rect">
            <a:avLst/>
          </a:prstGeom>
          <a:ln w="12700">
            <a:miter lim="400000"/>
          </a:ln>
        </p:spPr>
      </p:pic>
      <p:pic>
        <p:nvPicPr>
          <p:cNvPr id="157" name="pasted-image.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4541" y="5619946"/>
            <a:ext cx="548640" cy="578974"/>
          </a:xfrm>
          <a:prstGeom prst="rect">
            <a:avLst/>
          </a:prstGeom>
          <a:ln w="12700">
            <a:miter lim="400000"/>
          </a:ln>
        </p:spPr>
      </p:pic>
      <p:pic>
        <p:nvPicPr>
          <p:cNvPr id="158" name="pasted-image.pd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2378" y="4678139"/>
            <a:ext cx="376684" cy="470518"/>
          </a:xfrm>
          <a:prstGeom prst="rect">
            <a:avLst/>
          </a:prstGeom>
          <a:ln w="12700">
            <a:miter lim="400000"/>
          </a:ln>
        </p:spPr>
      </p:pic>
      <p:pic>
        <p:nvPicPr>
          <p:cNvPr id="159" name="pasted-image.pdf"/>
          <p:cNvPicPr/>
          <p:nvPr/>
        </p:nvPicPr>
        <p:blipFill>
          <a:blip r:embed="rId6" cstate="screen">
            <a:extLst>
              <a:ext uri="{28A0092B-C50C-407E-A947-70E740481C1C}">
                <a14:useLocalDpi xmlns:a14="http://schemas.microsoft.com/office/drawing/2010/main"/>
              </a:ext>
            </a:extLst>
          </a:blip>
          <a:stretch>
            <a:fillRect/>
          </a:stretch>
        </p:blipFill>
        <p:spPr>
          <a:xfrm>
            <a:off x="9486747" y="4583066"/>
            <a:ext cx="531158" cy="519611"/>
          </a:xfrm>
          <a:prstGeom prst="rect">
            <a:avLst/>
          </a:prstGeom>
          <a:ln w="12700">
            <a:miter lim="400000"/>
          </a:ln>
        </p:spPr>
      </p:pic>
      <p:sp>
        <p:nvSpPr>
          <p:cNvPr id="160" name="Oval 159"/>
          <p:cNvSpPr/>
          <p:nvPr/>
        </p:nvSpPr>
        <p:spPr>
          <a:xfrm>
            <a:off x="3691319" y="3822952"/>
            <a:ext cx="966669" cy="755128"/>
          </a:xfrm>
          <a:prstGeom prst="ellipse">
            <a:avLst/>
          </a:prstGeom>
          <a:noFill/>
          <a:ln w="5715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1" name="Straight Connector 160"/>
          <p:cNvCxnSpPr/>
          <p:nvPr/>
        </p:nvCxnSpPr>
        <p:spPr>
          <a:xfrm flipH="1" flipV="1">
            <a:off x="3375161" y="3558719"/>
            <a:ext cx="361930" cy="398154"/>
          </a:xfrm>
          <a:prstGeom prst="line">
            <a:avLst/>
          </a:prstGeom>
          <a:ln w="5715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62" name="TextBox 161"/>
          <p:cNvSpPr txBox="1"/>
          <p:nvPr/>
        </p:nvSpPr>
        <p:spPr>
          <a:xfrm>
            <a:off x="1789813" y="2519402"/>
            <a:ext cx="1632020" cy="1061829"/>
          </a:xfrm>
          <a:prstGeom prst="rect">
            <a:avLst/>
          </a:prstGeom>
          <a:noFill/>
          <a:ln w="28575" cmpd="sng">
            <a:solidFill>
              <a:schemeClr val="bg1">
                <a:lumMod val="50000"/>
              </a:schemeClr>
            </a:solidFill>
          </a:ln>
        </p:spPr>
        <p:txBody>
          <a:bodyPr wrap="square" rtlCol="0">
            <a:spAutoFit/>
          </a:bodyPr>
          <a:lstStyle/>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Consensus protocol ensures ledger replicas are identical*</a:t>
            </a:r>
          </a:p>
        </p:txBody>
      </p:sp>
      <p:sp>
        <p:nvSpPr>
          <p:cNvPr id="163" name="TextBox 162"/>
          <p:cNvSpPr txBox="1"/>
          <p:nvPr/>
        </p:nvSpPr>
        <p:spPr>
          <a:xfrm>
            <a:off x="8357702" y="2281082"/>
            <a:ext cx="1834156" cy="397032"/>
          </a:xfrm>
          <a:prstGeom prst="rect">
            <a:avLst/>
          </a:prstGeom>
          <a:noFill/>
        </p:spPr>
        <p:txBody>
          <a:bodyPr wrap="none" rtlCol="0">
            <a:spAutoFit/>
          </a:bodyPr>
          <a:lstStyle/>
          <a:p>
            <a:r>
              <a:rPr lang="en-US" dirty="0" err="1">
                <a:solidFill>
                  <a:schemeClr val="tx1"/>
                </a:solidFill>
              </a:rPr>
              <a:t>datastructure</a:t>
            </a:r>
            <a:endParaRPr lang="en-US" dirty="0">
              <a:solidFill>
                <a:schemeClr val="tx1"/>
              </a:solidFill>
            </a:endParaRPr>
          </a:p>
        </p:txBody>
      </p:sp>
      <p:sp>
        <p:nvSpPr>
          <p:cNvPr id="164" name="TextBox 163"/>
          <p:cNvSpPr txBox="1"/>
          <p:nvPr/>
        </p:nvSpPr>
        <p:spPr>
          <a:xfrm>
            <a:off x="7797106" y="5742775"/>
            <a:ext cx="2210862" cy="701731"/>
          </a:xfrm>
          <a:prstGeom prst="rect">
            <a:avLst/>
          </a:prstGeom>
          <a:noFill/>
        </p:spPr>
        <p:txBody>
          <a:bodyPr wrap="none" rtlCol="0">
            <a:spAutoFit/>
          </a:bodyPr>
          <a:lstStyle/>
          <a:p>
            <a:pPr algn="ctr"/>
            <a:r>
              <a:rPr lang="en-US" dirty="0">
                <a:solidFill>
                  <a:schemeClr val="tx1"/>
                </a:solidFill>
              </a:rPr>
              <a:t>Network of </a:t>
            </a:r>
          </a:p>
          <a:p>
            <a:pPr algn="ctr"/>
            <a:r>
              <a:rPr lang="en-US" dirty="0">
                <a:solidFill>
                  <a:srgbClr val="FF0000"/>
                </a:solidFill>
              </a:rPr>
              <a:t>untrusted nodes</a:t>
            </a:r>
          </a:p>
        </p:txBody>
      </p:sp>
    </p:spTree>
    <p:extLst>
      <p:ext uri="{BB962C8B-B14F-4D97-AF65-F5344CB8AC3E}">
        <p14:creationId xmlns:p14="http://schemas.microsoft.com/office/powerpoint/2010/main" val="1173960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Blokchain</a:t>
            </a:r>
            <a:r>
              <a:rPr lang="en-US" dirty="0"/>
              <a:t> transactions and distributed applications</a:t>
            </a:r>
          </a:p>
        </p:txBody>
      </p:sp>
      <p:sp>
        <p:nvSpPr>
          <p:cNvPr id="3" name="Content Placeholder 2"/>
          <p:cNvSpPr>
            <a:spLocks noGrp="1"/>
          </p:cNvSpPr>
          <p:nvPr>
            <p:ph idx="1"/>
          </p:nvPr>
        </p:nvSpPr>
        <p:spPr>
          <a:xfrm>
            <a:off x="487891" y="1486297"/>
            <a:ext cx="11337925" cy="4890294"/>
          </a:xfrm>
        </p:spPr>
        <p:txBody>
          <a:bodyPr/>
          <a:lstStyle/>
          <a:p>
            <a:pPr>
              <a:buFont typeface="Arial" pitchFamily="34" charset="0"/>
              <a:buChar char="•"/>
            </a:pPr>
            <a:r>
              <a:rPr lang="en-US" b="1" dirty="0"/>
              <a:t>Bitcoin transactions</a:t>
            </a:r>
          </a:p>
          <a:p>
            <a:pPr lvl="1">
              <a:buFontTx/>
              <a:buChar char="-"/>
            </a:pPr>
            <a:r>
              <a:rPr lang="en-US" dirty="0"/>
              <a:t>simple virtual cryptocurrency transfers</a:t>
            </a:r>
          </a:p>
          <a:p>
            <a:pPr>
              <a:buFont typeface="Arial" pitchFamily="34" charset="0"/>
              <a:buChar char="•"/>
            </a:pPr>
            <a:endParaRPr lang="en-US" b="1" dirty="0"/>
          </a:p>
          <a:p>
            <a:pPr>
              <a:buFont typeface="Arial" pitchFamily="34" charset="0"/>
              <a:buChar char="•"/>
            </a:pPr>
            <a:r>
              <a:rPr lang="en-US" b="1" dirty="0"/>
              <a:t>Transactions do not have to be simple nor related to cryptocurrency</a:t>
            </a:r>
          </a:p>
          <a:p>
            <a:pPr lvl="1">
              <a:buFontTx/>
              <a:buChar char="-"/>
            </a:pPr>
            <a:r>
              <a:rPr lang="en-US" dirty="0"/>
              <a:t>Distributed applications</a:t>
            </a:r>
          </a:p>
          <a:p>
            <a:pPr lvl="1">
              <a:buFontTx/>
              <a:buChar char="-"/>
            </a:pPr>
            <a:r>
              <a:rPr lang="en-US" dirty="0"/>
              <a:t>smart contracts (</a:t>
            </a:r>
            <a:r>
              <a:rPr lang="en-US" dirty="0" err="1"/>
              <a:t>Ethereum</a:t>
            </a:r>
            <a:r>
              <a:rPr lang="en-US" dirty="0"/>
              <a:t>) or </a:t>
            </a:r>
            <a:r>
              <a:rPr lang="sr-Latn-RS" dirty="0"/>
              <a:t>chaincode</a:t>
            </a:r>
            <a:r>
              <a:rPr lang="en-US" dirty="0"/>
              <a:t>s</a:t>
            </a:r>
            <a:r>
              <a:rPr lang="sr-Latn-RS" dirty="0"/>
              <a:t> (Hyperledger</a:t>
            </a:r>
            <a:r>
              <a:rPr lang="en-US" dirty="0"/>
              <a:t> Fabric</a:t>
            </a:r>
            <a:r>
              <a:rPr lang="sr-Latn-RS" dirty="0"/>
              <a:t>)</a:t>
            </a:r>
            <a:endParaRPr lang="en-US" dirty="0"/>
          </a:p>
          <a:p>
            <a:pPr lvl="1">
              <a:buFontTx/>
              <a:buChar char="-"/>
            </a:pPr>
            <a:endParaRPr lang="en-US" dirty="0"/>
          </a:p>
          <a:p>
            <a:pPr marL="0" indent="0" algn="ctr">
              <a:buNone/>
            </a:pPr>
            <a:r>
              <a:rPr lang="en-US" i="1" dirty="0"/>
              <a:t>A smart contract is an </a:t>
            </a:r>
            <a:r>
              <a:rPr lang="en-US" b="1" i="1" dirty="0"/>
              <a:t>event driven program, with state</a:t>
            </a:r>
            <a:r>
              <a:rPr lang="en-US" i="1" dirty="0"/>
              <a:t>, </a:t>
            </a:r>
          </a:p>
          <a:p>
            <a:pPr marL="0" indent="0" algn="ctr">
              <a:buNone/>
            </a:pPr>
            <a:r>
              <a:rPr lang="en-US" i="1" dirty="0"/>
              <a:t>which runs on a </a:t>
            </a:r>
            <a:r>
              <a:rPr lang="en-US" b="1" i="1" dirty="0"/>
              <a:t>replicated, shared ledger </a:t>
            </a:r>
            <a:r>
              <a:rPr lang="en-US" i="1" dirty="0"/>
              <a:t>[Swanson2015]</a:t>
            </a:r>
            <a:endParaRPr lang="en-US" dirty="0"/>
          </a:p>
          <a:p>
            <a:pPr marL="0" indent="0" algn="ctr">
              <a:buNone/>
            </a:pPr>
            <a:r>
              <a:rPr lang="en-US" b="1" u="sng" dirty="0"/>
              <a:t>“Smart contract” </a:t>
            </a:r>
            <a:r>
              <a:rPr lang="en-US" b="1" u="sng" dirty="0">
                <a:sym typeface="Wingdings" panose="05000000000000000000" pitchFamily="2" charset="2"/>
              </a:rPr>
              <a:t></a:t>
            </a:r>
            <a:r>
              <a:rPr lang="en-US" b="1" u="sng" dirty="0"/>
              <a:t> (replicated) state machine</a:t>
            </a:r>
          </a:p>
          <a:p>
            <a:pPr lvl="1">
              <a:buFontTx/>
              <a:buChar char="-"/>
            </a:pPr>
            <a:endParaRPr lang="en-US" dirty="0"/>
          </a:p>
        </p:txBody>
      </p:sp>
      <p:sp>
        <p:nvSpPr>
          <p:cNvPr id="4" name="Slide Number Placeholder 3"/>
          <p:cNvSpPr>
            <a:spLocks noGrp="1"/>
          </p:cNvSpPr>
          <p:nvPr>
            <p:ph type="sldNum" sz="quarter" idx="10"/>
          </p:nvPr>
        </p:nvSpPr>
        <p:spPr/>
        <p:txBody>
          <a:bodyPr/>
          <a:lstStyle/>
          <a:p>
            <a:pPr>
              <a:defRPr/>
            </a:pPr>
            <a:fld id="{E23F79AF-49DC-4B5E-91D2-565AEFA11497}" type="slidenum">
              <a:rPr lang="fr-FR" smtClean="0"/>
              <a:pPr>
                <a:defRPr/>
              </a:pPr>
              <a:t>51</a:t>
            </a:fld>
            <a:endParaRPr lang="fr-FR" dirty="0"/>
          </a:p>
        </p:txBody>
      </p:sp>
    </p:spTree>
    <p:extLst>
      <p:ext uri="{BB962C8B-B14F-4D97-AF65-F5344CB8AC3E}">
        <p14:creationId xmlns:p14="http://schemas.microsoft.com/office/powerpoint/2010/main" val="20478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6" dur="500"/>
                                        <p:tgtEl>
                                          <p:spTgt spid="3">
                                            <p:txEl>
                                              <p:pRg st="7" end="7"/>
                                            </p:txEl>
                                          </p:spTgt>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a:t>
            </a:r>
            <a:r>
              <a:rPr lang="en-US" dirty="0" err="1"/>
              <a:t>Blockchains</a:t>
            </a:r>
            <a:r>
              <a:rPr lang="en-US" dirty="0"/>
              <a:t> the same as SMR?</a:t>
            </a:r>
          </a:p>
        </p:txBody>
      </p:sp>
      <p:sp>
        <p:nvSpPr>
          <p:cNvPr id="3" name="Content Placeholder 2"/>
          <p:cNvSpPr>
            <a:spLocks noGrp="1"/>
          </p:cNvSpPr>
          <p:nvPr>
            <p:ph idx="1"/>
          </p:nvPr>
        </p:nvSpPr>
        <p:spPr/>
        <p:txBody>
          <a:bodyPr/>
          <a:lstStyle/>
          <a:p>
            <a:pPr marL="0" indent="0" algn="ctr">
              <a:buNone/>
            </a:pPr>
            <a:r>
              <a:rPr lang="en-US" dirty="0"/>
              <a:t>SMR = State-Machine Replication [</a:t>
            </a:r>
            <a:r>
              <a:rPr lang="en-US" dirty="0" err="1"/>
              <a:t>Lamport</a:t>
            </a:r>
            <a:r>
              <a:rPr lang="en-US" dirty="0"/>
              <a:t> 78, </a:t>
            </a:r>
            <a:r>
              <a:rPr lang="en-US" sz="1600" dirty="0"/>
              <a:t>countless follow-up papers</a:t>
            </a:r>
            <a:r>
              <a:rPr lang="en-US" dirty="0"/>
              <a:t>]</a:t>
            </a:r>
          </a:p>
          <a:p>
            <a:pPr marL="0" indent="0" algn="ctr">
              <a:buNone/>
            </a:pPr>
            <a:r>
              <a:rPr lang="en-US" sz="2400" b="1" dirty="0"/>
              <a:t>Well, not really… </a:t>
            </a:r>
          </a:p>
          <a:p>
            <a:pPr marL="0" indent="0" algn="ctr">
              <a:buNone/>
            </a:pPr>
            <a:endParaRPr lang="en-US" sz="2400" b="1" dirty="0"/>
          </a:p>
          <a:p>
            <a:pPr marL="0" indent="0" algn="ctr">
              <a:buNone/>
            </a:pPr>
            <a:r>
              <a:rPr lang="en-US" sz="2400" b="1" dirty="0"/>
              <a:t>The main difference</a:t>
            </a:r>
          </a:p>
          <a:p>
            <a:pPr marL="0" indent="0">
              <a:buNone/>
            </a:pPr>
            <a:endParaRPr lang="en-US" b="1" dirty="0"/>
          </a:p>
        </p:txBody>
      </p:sp>
      <p:sp>
        <p:nvSpPr>
          <p:cNvPr id="4" name="Slide Number Placeholder 3"/>
          <p:cNvSpPr>
            <a:spLocks noGrp="1"/>
          </p:cNvSpPr>
          <p:nvPr>
            <p:ph type="sldNum" sz="quarter" idx="10"/>
          </p:nvPr>
        </p:nvSpPr>
        <p:spPr/>
        <p:txBody>
          <a:bodyPr/>
          <a:lstStyle/>
          <a:p>
            <a:fld id="{329254D8-0939-4857-A3DF-B2E69B4B4BEE}" type="slidenum">
              <a:rPr lang="en-US" smtClean="0"/>
              <a:pPr/>
              <a:t>52</a:t>
            </a:fld>
            <a:endParaRPr lang="en-US"/>
          </a:p>
        </p:txBody>
      </p:sp>
      <p:sp>
        <p:nvSpPr>
          <p:cNvPr id="5" name="TextBox 4"/>
          <p:cNvSpPr txBox="1"/>
          <p:nvPr/>
        </p:nvSpPr>
        <p:spPr>
          <a:xfrm>
            <a:off x="1663337" y="3824841"/>
            <a:ext cx="4023360" cy="1366528"/>
          </a:xfrm>
          <a:prstGeom prst="rect">
            <a:avLst/>
          </a:prstGeom>
          <a:noFill/>
          <a:ln>
            <a:solidFill>
              <a:schemeClr val="tx1"/>
            </a:solidFill>
          </a:ln>
        </p:spPr>
        <p:txBody>
          <a:bodyPr wrap="square" rtlCol="0">
            <a:spAutoFit/>
          </a:bodyPr>
          <a:lstStyle/>
          <a:p>
            <a:pPr algn="ctr"/>
            <a:r>
              <a:rPr lang="en-US" sz="2400" b="1" u="sng" dirty="0">
                <a:solidFill>
                  <a:schemeClr val="tx1"/>
                </a:solidFill>
              </a:rPr>
              <a:t>SMR approach</a:t>
            </a:r>
          </a:p>
          <a:p>
            <a:pPr algn="ctr"/>
            <a:endParaRPr lang="en-US" sz="2400" b="1" u="sng" dirty="0">
              <a:solidFill>
                <a:schemeClr val="tx1"/>
              </a:solidFill>
              <a:sym typeface="Wingdings" panose="05000000000000000000" pitchFamily="2" charset="2"/>
            </a:endParaRPr>
          </a:p>
          <a:p>
            <a:pPr algn="ctr"/>
            <a:r>
              <a:rPr lang="en-US" u="sng" dirty="0">
                <a:solidFill>
                  <a:schemeClr val="tx1"/>
                </a:solidFill>
                <a:sym typeface="Wingdings" panose="05000000000000000000" pitchFamily="2" charset="2"/>
              </a:rPr>
              <a:t>single</a:t>
            </a:r>
            <a:r>
              <a:rPr lang="en-US" dirty="0">
                <a:solidFill>
                  <a:schemeClr val="tx1"/>
                </a:solidFill>
                <a:sym typeface="Wingdings" panose="05000000000000000000" pitchFamily="2" charset="2"/>
              </a:rPr>
              <a:t> </a:t>
            </a:r>
            <a:r>
              <a:rPr lang="en-US" b="1" dirty="0">
                <a:solidFill>
                  <a:schemeClr val="tx1"/>
                </a:solidFill>
                <a:sym typeface="Wingdings" panose="05000000000000000000" pitchFamily="2" charset="2"/>
              </a:rPr>
              <a:t>trusted</a:t>
            </a:r>
            <a:r>
              <a:rPr lang="en-US" dirty="0">
                <a:solidFill>
                  <a:schemeClr val="tx1"/>
                </a:solidFill>
                <a:sym typeface="Wingdings" panose="05000000000000000000" pitchFamily="2" charset="2"/>
              </a:rPr>
              <a:t> application</a:t>
            </a:r>
          </a:p>
          <a:p>
            <a:pPr algn="ctr"/>
            <a:endParaRPr lang="en-US" dirty="0">
              <a:solidFill>
                <a:schemeClr val="tx1"/>
              </a:solidFill>
            </a:endParaRPr>
          </a:p>
        </p:txBody>
      </p:sp>
      <p:sp>
        <p:nvSpPr>
          <p:cNvPr id="7" name="TextBox 6"/>
          <p:cNvSpPr txBox="1"/>
          <p:nvPr/>
        </p:nvSpPr>
        <p:spPr>
          <a:xfrm>
            <a:off x="5886994" y="3824846"/>
            <a:ext cx="4164716" cy="2114425"/>
          </a:xfrm>
          <a:prstGeom prst="rect">
            <a:avLst/>
          </a:prstGeom>
          <a:noFill/>
          <a:ln>
            <a:solidFill>
              <a:schemeClr val="tx1"/>
            </a:solidFill>
          </a:ln>
        </p:spPr>
        <p:txBody>
          <a:bodyPr wrap="square" rtlCol="0">
            <a:spAutoFit/>
          </a:bodyPr>
          <a:lstStyle/>
          <a:p>
            <a:pPr algn="ctr"/>
            <a:r>
              <a:rPr lang="en-US" b="1" u="sng" dirty="0" err="1">
                <a:solidFill>
                  <a:schemeClr val="tx1"/>
                </a:solidFill>
                <a:sym typeface="Wingdings" panose="05000000000000000000" pitchFamily="2" charset="2"/>
              </a:rPr>
              <a:t>Blockchain</a:t>
            </a:r>
            <a:r>
              <a:rPr lang="en-US" b="1" u="sng" dirty="0">
                <a:solidFill>
                  <a:schemeClr val="tx1"/>
                </a:solidFill>
                <a:sym typeface="Wingdings" panose="05000000000000000000" pitchFamily="2" charset="2"/>
              </a:rPr>
              <a:t> smart-contracts</a:t>
            </a:r>
          </a:p>
          <a:p>
            <a:pPr algn="ctr"/>
            <a:endParaRPr lang="en-US" u="sng" dirty="0">
              <a:solidFill>
                <a:schemeClr val="tx1"/>
              </a:solidFill>
              <a:sym typeface="Wingdings" panose="05000000000000000000" pitchFamily="2" charset="2"/>
            </a:endParaRPr>
          </a:p>
          <a:p>
            <a:pPr algn="ctr"/>
            <a:r>
              <a:rPr lang="en-US" u="sng" dirty="0">
                <a:solidFill>
                  <a:schemeClr val="tx1"/>
                </a:solidFill>
                <a:sym typeface="Wingdings" panose="05000000000000000000" pitchFamily="2" charset="2"/>
              </a:rPr>
              <a:t>Multiple</a:t>
            </a:r>
            <a:r>
              <a:rPr lang="en-US" dirty="0">
                <a:solidFill>
                  <a:schemeClr val="tx1"/>
                </a:solidFill>
                <a:sym typeface="Wingdings" panose="05000000000000000000" pitchFamily="2" charset="2"/>
              </a:rPr>
              <a:t> applications</a:t>
            </a:r>
          </a:p>
          <a:p>
            <a:pPr algn="ctr"/>
            <a:endParaRPr lang="en-US" dirty="0">
              <a:solidFill>
                <a:schemeClr val="tx1"/>
              </a:solidFill>
              <a:sym typeface="Wingdings" panose="05000000000000000000" pitchFamily="2" charset="2"/>
            </a:endParaRPr>
          </a:p>
          <a:p>
            <a:pPr algn="ctr"/>
            <a:r>
              <a:rPr lang="en-US" b="1" dirty="0">
                <a:solidFill>
                  <a:schemeClr val="tx1"/>
                </a:solidFill>
                <a:sym typeface="Wingdings" panose="05000000000000000000" pitchFamily="2" charset="2"/>
              </a:rPr>
              <a:t>Not</a:t>
            </a:r>
            <a:r>
              <a:rPr lang="en-US" dirty="0">
                <a:solidFill>
                  <a:schemeClr val="tx1"/>
                </a:solidFill>
                <a:sym typeface="Wingdings" panose="05000000000000000000" pitchFamily="2" charset="2"/>
              </a:rPr>
              <a:t> (necessarily) </a:t>
            </a:r>
            <a:r>
              <a:rPr lang="en-US" b="1" dirty="0">
                <a:solidFill>
                  <a:schemeClr val="tx1"/>
                </a:solidFill>
                <a:sym typeface="Wingdings" panose="05000000000000000000" pitchFamily="2" charset="2"/>
              </a:rPr>
              <a:t>trusted</a:t>
            </a:r>
            <a:r>
              <a:rPr lang="en-US" dirty="0">
                <a:solidFill>
                  <a:schemeClr val="tx1"/>
                </a:solidFill>
                <a:sym typeface="Wingdings" panose="05000000000000000000" pitchFamily="2" charset="2"/>
              </a:rPr>
              <a:t>! </a:t>
            </a:r>
          </a:p>
          <a:p>
            <a:pPr algn="ctr"/>
            <a:r>
              <a:rPr lang="en-US" sz="1400" dirty="0">
                <a:solidFill>
                  <a:schemeClr val="tx1"/>
                </a:solidFill>
                <a:sym typeface="Wingdings" panose="05000000000000000000" pitchFamily="2" charset="2"/>
              </a:rPr>
              <a:t>Developed by third party application developers</a:t>
            </a:r>
          </a:p>
          <a:p>
            <a:endParaRPr lang="en-US" u="sng" dirty="0">
              <a:solidFill>
                <a:schemeClr val="tx1"/>
              </a:solidFill>
            </a:endParaRPr>
          </a:p>
        </p:txBody>
      </p:sp>
    </p:spTree>
    <p:extLst>
      <p:ext uri="{BB962C8B-B14F-4D97-AF65-F5344CB8AC3E}">
        <p14:creationId xmlns:p14="http://schemas.microsoft.com/office/powerpoint/2010/main" val="321075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1" dur="500"/>
                                        <p:tgtEl>
                                          <p:spTgt spid="3">
                                            <p:txEl>
                                              <p:pRg st="3" end="3"/>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 evolution (2009-present)</a:t>
            </a:r>
          </a:p>
        </p:txBody>
      </p:sp>
      <p:sp>
        <p:nvSpPr>
          <p:cNvPr id="4" name="Slide Number Placeholder 3"/>
          <p:cNvSpPr>
            <a:spLocks noGrp="1"/>
          </p:cNvSpPr>
          <p:nvPr>
            <p:ph type="sldNum" sz="quarter" idx="10"/>
          </p:nvPr>
        </p:nvSpPr>
        <p:spPr>
          <a:xfrm>
            <a:off x="592490" y="6597041"/>
            <a:ext cx="366712" cy="184150"/>
          </a:xfrm>
        </p:spPr>
        <p:txBody>
          <a:bodyPr/>
          <a:lstStyle/>
          <a:p>
            <a:fld id="{329254D8-0939-4857-A3DF-B2E69B4B4BEE}" type="slidenum">
              <a:rPr lang="en-US" smtClean="0"/>
              <a:pPr/>
              <a:t>53</a:t>
            </a:fld>
            <a:endParaRPr lang="en-US"/>
          </a:p>
        </p:txBody>
      </p:sp>
      <p:sp>
        <p:nvSpPr>
          <p:cNvPr id="6" name="TextBox 5"/>
          <p:cNvSpPr txBox="1"/>
          <p:nvPr/>
        </p:nvSpPr>
        <p:spPr>
          <a:xfrm>
            <a:off x="1474731" y="1515395"/>
            <a:ext cx="813043" cy="397032"/>
          </a:xfrm>
          <a:prstGeom prst="rect">
            <a:avLst/>
          </a:prstGeom>
          <a:noFill/>
        </p:spPr>
        <p:txBody>
          <a:bodyPr wrap="none" rtlCol="0">
            <a:spAutoFit/>
          </a:bodyPr>
          <a:lstStyle/>
          <a:p>
            <a:pPr algn="ctr"/>
            <a:r>
              <a:rPr lang="en-US" dirty="0">
                <a:solidFill>
                  <a:schemeClr val="tx1"/>
                </a:solidFill>
              </a:rPr>
              <a:t>2009</a:t>
            </a:r>
          </a:p>
        </p:txBody>
      </p:sp>
      <p:sp>
        <p:nvSpPr>
          <p:cNvPr id="7" name="TextBox 6"/>
          <p:cNvSpPr txBox="1"/>
          <p:nvPr/>
        </p:nvSpPr>
        <p:spPr>
          <a:xfrm>
            <a:off x="9260990" y="2022627"/>
            <a:ext cx="2020105" cy="397032"/>
          </a:xfrm>
          <a:prstGeom prst="rect">
            <a:avLst/>
          </a:prstGeom>
          <a:noFill/>
        </p:spPr>
        <p:txBody>
          <a:bodyPr wrap="none" rtlCol="0">
            <a:spAutoFit/>
          </a:bodyPr>
          <a:lstStyle/>
          <a:p>
            <a:r>
              <a:rPr lang="en-US" dirty="0" err="1"/>
              <a:t>Blockchain</a:t>
            </a:r>
            <a:r>
              <a:rPr lang="en-US" dirty="0"/>
              <a:t> 1.0</a:t>
            </a:r>
          </a:p>
        </p:txBody>
      </p:sp>
      <p:sp>
        <p:nvSpPr>
          <p:cNvPr id="8" name="TextBox 7"/>
          <p:cNvSpPr txBox="1"/>
          <p:nvPr/>
        </p:nvSpPr>
        <p:spPr>
          <a:xfrm>
            <a:off x="3067820" y="1515396"/>
            <a:ext cx="4535601" cy="1200329"/>
          </a:xfrm>
          <a:prstGeom prst="rect">
            <a:avLst/>
          </a:prstGeom>
          <a:noFill/>
        </p:spPr>
        <p:txBody>
          <a:bodyPr wrap="none" rtlCol="0">
            <a:spAutoFit/>
          </a:bodyPr>
          <a:lstStyle/>
          <a:p>
            <a:pPr marL="342900" indent="-342900">
              <a:buFont typeface="Arial" panose="020B0604020202020204" pitchFamily="34" charset="0"/>
              <a:buChar char="•"/>
            </a:pPr>
            <a:r>
              <a:rPr lang="en-US" sz="1600" b="1" dirty="0">
                <a:solidFill>
                  <a:schemeClr val="tx1"/>
                </a:solidFill>
              </a:rPr>
              <a:t>A hard-coded cryptocurrency application</a:t>
            </a:r>
          </a:p>
          <a:p>
            <a:pPr marL="342900" indent="-342900">
              <a:buFont typeface="Arial" panose="020B0604020202020204" pitchFamily="34" charset="0"/>
              <a:buChar char="•"/>
            </a:pPr>
            <a:r>
              <a:rPr lang="en-US" sz="1600" b="1" dirty="0">
                <a:solidFill>
                  <a:schemeClr val="tx1"/>
                </a:solidFill>
              </a:rPr>
              <a:t>Limited stack-based scripting language</a:t>
            </a:r>
          </a:p>
          <a:p>
            <a:pPr marL="342900" indent="-342900">
              <a:buFont typeface="Arial" panose="020B0604020202020204" pitchFamily="34" charset="0"/>
              <a:buChar char="•"/>
            </a:pPr>
            <a:r>
              <a:rPr lang="en-US" sz="1600" b="1" dirty="0">
                <a:solidFill>
                  <a:schemeClr val="tx1"/>
                </a:solidFill>
              </a:rPr>
              <a:t>Native cryptocurrency (BTC)</a:t>
            </a:r>
          </a:p>
          <a:p>
            <a:pPr marL="342900" indent="-342900">
              <a:buFont typeface="Arial" panose="020B0604020202020204" pitchFamily="34" charset="0"/>
              <a:buChar char="•"/>
            </a:pPr>
            <a:r>
              <a:rPr lang="en-US" sz="1600" b="1" dirty="0">
                <a:solidFill>
                  <a:schemeClr val="tx1"/>
                </a:solidFill>
              </a:rPr>
              <a:t>Proof-of-Work-consensus</a:t>
            </a:r>
          </a:p>
          <a:p>
            <a:pPr marL="342900" indent="-342900">
              <a:buFont typeface="Arial" panose="020B0604020202020204" pitchFamily="34" charset="0"/>
              <a:buChar char="•"/>
            </a:pPr>
            <a:r>
              <a:rPr lang="en-US" sz="1600" b="1" dirty="0" err="1">
                <a:solidFill>
                  <a:schemeClr val="tx1"/>
                </a:solidFill>
              </a:rPr>
              <a:t>Permissionless</a:t>
            </a:r>
            <a:r>
              <a:rPr lang="en-US" sz="1600" b="1" dirty="0">
                <a:solidFill>
                  <a:schemeClr val="tx1"/>
                </a:solidFill>
              </a:rPr>
              <a:t> </a:t>
            </a:r>
            <a:r>
              <a:rPr lang="en-US" sz="1600" b="1" dirty="0" err="1">
                <a:solidFill>
                  <a:schemeClr val="tx1"/>
                </a:solidFill>
              </a:rPr>
              <a:t>blockchain</a:t>
            </a:r>
            <a:r>
              <a:rPr lang="en-US" sz="1600" b="1" dirty="0">
                <a:solidFill>
                  <a:schemeClr val="tx1"/>
                </a:solidFill>
              </a:rPr>
              <a:t> system</a:t>
            </a:r>
          </a:p>
        </p:txBody>
      </p:sp>
      <p:sp>
        <p:nvSpPr>
          <p:cNvPr id="10" name="TextBox 9"/>
          <p:cNvSpPr txBox="1"/>
          <p:nvPr/>
        </p:nvSpPr>
        <p:spPr>
          <a:xfrm>
            <a:off x="1474731" y="3167635"/>
            <a:ext cx="813043" cy="397032"/>
          </a:xfrm>
          <a:prstGeom prst="rect">
            <a:avLst/>
          </a:prstGeom>
          <a:noFill/>
        </p:spPr>
        <p:txBody>
          <a:bodyPr wrap="none" rtlCol="0">
            <a:spAutoFit/>
          </a:bodyPr>
          <a:lstStyle/>
          <a:p>
            <a:pPr algn="ctr"/>
            <a:r>
              <a:rPr lang="en-US" dirty="0">
                <a:solidFill>
                  <a:schemeClr val="tx1"/>
                </a:solidFill>
              </a:rPr>
              <a:t>2014</a:t>
            </a:r>
          </a:p>
        </p:txBody>
      </p:sp>
      <p:sp>
        <p:nvSpPr>
          <p:cNvPr id="11" name="TextBox 10"/>
          <p:cNvSpPr txBox="1"/>
          <p:nvPr/>
        </p:nvSpPr>
        <p:spPr>
          <a:xfrm>
            <a:off x="9260990" y="3746031"/>
            <a:ext cx="2020105" cy="397032"/>
          </a:xfrm>
          <a:prstGeom prst="rect">
            <a:avLst/>
          </a:prstGeom>
          <a:noFill/>
        </p:spPr>
        <p:txBody>
          <a:bodyPr wrap="none" rtlCol="0">
            <a:spAutoFit/>
          </a:bodyPr>
          <a:lstStyle/>
          <a:p>
            <a:r>
              <a:rPr lang="en-US" dirty="0" err="1"/>
              <a:t>Blockchain</a:t>
            </a:r>
            <a:r>
              <a:rPr lang="en-US" dirty="0"/>
              <a:t> 2.0</a:t>
            </a:r>
          </a:p>
        </p:txBody>
      </p:sp>
      <p:sp>
        <p:nvSpPr>
          <p:cNvPr id="12" name="TextBox 11"/>
          <p:cNvSpPr txBox="1"/>
          <p:nvPr/>
        </p:nvSpPr>
        <p:spPr>
          <a:xfrm>
            <a:off x="3067815" y="3194516"/>
            <a:ext cx="4605748" cy="1421928"/>
          </a:xfrm>
          <a:prstGeom prst="rect">
            <a:avLst/>
          </a:prstGeom>
          <a:noFill/>
        </p:spPr>
        <p:txBody>
          <a:bodyPr wrap="none" rtlCol="0">
            <a:spAutoFit/>
          </a:bodyPr>
          <a:lstStyle/>
          <a:p>
            <a:pPr marL="342900" indent="-342900">
              <a:buFont typeface="Arial" panose="020B0604020202020204" pitchFamily="34" charset="0"/>
              <a:buChar char="•"/>
            </a:pPr>
            <a:r>
              <a:rPr lang="en-US" sz="1600" b="1" dirty="0">
                <a:solidFill>
                  <a:schemeClr val="tx1"/>
                </a:solidFill>
              </a:rPr>
              <a:t>Distributed applications (smart contracts)</a:t>
            </a:r>
          </a:p>
          <a:p>
            <a:pPr marL="342900" indent="-342900">
              <a:buFont typeface="Arial" panose="020B0604020202020204" pitchFamily="34" charset="0"/>
              <a:buChar char="•"/>
            </a:pPr>
            <a:r>
              <a:rPr lang="en-US" sz="1600" b="1" dirty="0">
                <a:solidFill>
                  <a:schemeClr val="tx1"/>
                </a:solidFill>
              </a:rPr>
              <a:t>Domain-specific language (Solidity)</a:t>
            </a:r>
          </a:p>
          <a:p>
            <a:pPr marL="342900" indent="-342900">
              <a:buFont typeface="Arial" panose="020B0604020202020204" pitchFamily="34" charset="0"/>
              <a:buChar char="•"/>
            </a:pPr>
            <a:r>
              <a:rPr lang="en-US" sz="1600" dirty="0">
                <a:solidFill>
                  <a:schemeClr val="tx1"/>
                </a:solidFill>
              </a:rPr>
              <a:t>Native cryptocurrency (ETH)</a:t>
            </a:r>
          </a:p>
          <a:p>
            <a:pPr marL="342900" indent="-342900">
              <a:buFont typeface="Arial" panose="020B0604020202020204" pitchFamily="34" charset="0"/>
              <a:buChar char="•"/>
            </a:pPr>
            <a:r>
              <a:rPr lang="en-US" sz="1600" dirty="0">
                <a:solidFill>
                  <a:schemeClr val="tx1"/>
                </a:solidFill>
              </a:rPr>
              <a:t>Proof-of-Work-consensus</a:t>
            </a:r>
          </a:p>
          <a:p>
            <a:pPr marL="342900" indent="-342900">
              <a:buFont typeface="Arial" panose="020B0604020202020204" pitchFamily="34" charset="0"/>
              <a:buChar char="•"/>
            </a:pPr>
            <a:r>
              <a:rPr lang="en-US" sz="1600" dirty="0" err="1">
                <a:solidFill>
                  <a:schemeClr val="tx1"/>
                </a:solidFill>
              </a:rPr>
              <a:t>Permissionless</a:t>
            </a:r>
            <a:r>
              <a:rPr lang="en-US" sz="1600" dirty="0">
                <a:solidFill>
                  <a:schemeClr val="tx1"/>
                </a:solidFill>
              </a:rPr>
              <a:t> </a:t>
            </a:r>
            <a:r>
              <a:rPr lang="en-US" sz="1600" dirty="0" err="1">
                <a:solidFill>
                  <a:schemeClr val="tx1"/>
                </a:solidFill>
              </a:rPr>
              <a:t>blockchain</a:t>
            </a:r>
            <a:r>
              <a:rPr lang="en-US" sz="1600" dirty="0">
                <a:solidFill>
                  <a:schemeClr val="tx1"/>
                </a:solidFill>
              </a:rPr>
              <a:t> system</a:t>
            </a:r>
          </a:p>
          <a:p>
            <a:pPr marL="342900" indent="-342900">
              <a:buFont typeface="Arial" panose="020B0604020202020204" pitchFamily="34" charset="0"/>
              <a:buChar char="•"/>
            </a:pPr>
            <a:endParaRPr lang="en-US" sz="1600" dirty="0">
              <a:solidFill>
                <a:schemeClr val="tx1"/>
              </a:solidFill>
            </a:endParaRPr>
          </a:p>
        </p:txBody>
      </p:sp>
      <p:sp>
        <p:nvSpPr>
          <p:cNvPr id="14" name="TextBox 13"/>
          <p:cNvSpPr txBox="1"/>
          <p:nvPr/>
        </p:nvSpPr>
        <p:spPr>
          <a:xfrm>
            <a:off x="1474731" y="5100201"/>
            <a:ext cx="813043" cy="397032"/>
          </a:xfrm>
          <a:prstGeom prst="rect">
            <a:avLst/>
          </a:prstGeom>
          <a:noFill/>
        </p:spPr>
        <p:txBody>
          <a:bodyPr wrap="none" rtlCol="0">
            <a:spAutoFit/>
          </a:bodyPr>
          <a:lstStyle/>
          <a:p>
            <a:pPr algn="ctr"/>
            <a:r>
              <a:rPr lang="en-US" dirty="0">
                <a:solidFill>
                  <a:schemeClr val="tx1"/>
                </a:solidFill>
              </a:rPr>
              <a:t>2017</a:t>
            </a:r>
          </a:p>
        </p:txBody>
      </p:sp>
      <p:sp>
        <p:nvSpPr>
          <p:cNvPr id="15" name="TextBox 14"/>
          <p:cNvSpPr txBox="1"/>
          <p:nvPr/>
        </p:nvSpPr>
        <p:spPr>
          <a:xfrm>
            <a:off x="9260991" y="5373033"/>
            <a:ext cx="2020105" cy="397032"/>
          </a:xfrm>
          <a:prstGeom prst="rect">
            <a:avLst/>
          </a:prstGeom>
          <a:noFill/>
        </p:spPr>
        <p:txBody>
          <a:bodyPr wrap="none" rtlCol="0">
            <a:spAutoFit/>
          </a:bodyPr>
          <a:lstStyle/>
          <a:p>
            <a:r>
              <a:rPr lang="en-US" dirty="0" err="1"/>
              <a:t>Blockchain</a:t>
            </a:r>
            <a:r>
              <a:rPr lang="en-US" dirty="0"/>
              <a:t> 3.0</a:t>
            </a:r>
          </a:p>
        </p:txBody>
      </p:sp>
      <p:sp>
        <p:nvSpPr>
          <p:cNvPr id="16" name="TextBox 15"/>
          <p:cNvSpPr txBox="1"/>
          <p:nvPr/>
        </p:nvSpPr>
        <p:spPr>
          <a:xfrm>
            <a:off x="3067820" y="4953515"/>
            <a:ext cx="6193170" cy="1865126"/>
          </a:xfrm>
          <a:prstGeom prst="rect">
            <a:avLst/>
          </a:prstGeom>
          <a:noFill/>
        </p:spPr>
        <p:txBody>
          <a:bodyPr wrap="square" rtlCol="0">
            <a:spAutoFit/>
          </a:bodyPr>
          <a:lstStyle/>
          <a:p>
            <a:pPr marL="342900" indent="-342900">
              <a:buFont typeface="Arial" panose="020B0604020202020204" pitchFamily="34" charset="0"/>
              <a:buChar char="•"/>
            </a:pPr>
            <a:r>
              <a:rPr lang="en-US" sz="1600" b="1" dirty="0">
                <a:solidFill>
                  <a:schemeClr val="tx1"/>
                </a:solidFill>
              </a:rPr>
              <a:t>Distributed applications (</a:t>
            </a:r>
            <a:r>
              <a:rPr lang="en-US" sz="1600" b="1" dirty="0" err="1">
                <a:solidFill>
                  <a:schemeClr val="tx1"/>
                </a:solidFill>
              </a:rPr>
              <a:t>chaincodes</a:t>
            </a:r>
            <a:r>
              <a:rPr lang="en-US" sz="1600" b="1" dirty="0">
                <a:solidFill>
                  <a:schemeClr val="tx1"/>
                </a:solidFill>
              </a:rPr>
              <a:t>)</a:t>
            </a:r>
          </a:p>
          <a:p>
            <a:pPr marL="342900" indent="-342900">
              <a:buFont typeface="Arial" panose="020B0604020202020204" pitchFamily="34" charset="0"/>
              <a:buChar char="•"/>
            </a:pPr>
            <a:r>
              <a:rPr lang="en-US" sz="1600" b="1" dirty="0">
                <a:solidFill>
                  <a:schemeClr val="tx1"/>
                </a:solidFill>
              </a:rPr>
              <a:t>Different general-purpose languages  (e.g., </a:t>
            </a:r>
            <a:r>
              <a:rPr lang="en-US" sz="1600" b="1" dirty="0" err="1">
                <a:solidFill>
                  <a:schemeClr val="tx1"/>
                </a:solidFill>
              </a:rPr>
              <a:t>golang</a:t>
            </a:r>
            <a:r>
              <a:rPr lang="en-US" sz="1600" b="1" dirty="0">
                <a:solidFill>
                  <a:schemeClr val="tx1"/>
                </a:solidFill>
              </a:rPr>
              <a:t>, Java) </a:t>
            </a:r>
          </a:p>
          <a:p>
            <a:pPr marL="342900" indent="-342900">
              <a:buFont typeface="Arial" panose="020B0604020202020204" pitchFamily="34" charset="0"/>
              <a:buChar char="•"/>
            </a:pPr>
            <a:r>
              <a:rPr lang="en-US" sz="1600" b="1" dirty="0">
                <a:solidFill>
                  <a:schemeClr val="tx1"/>
                </a:solidFill>
              </a:rPr>
              <a:t>No native cryptocurrency</a:t>
            </a:r>
          </a:p>
          <a:p>
            <a:pPr marL="342900" indent="-342900">
              <a:buFont typeface="Arial" panose="020B0604020202020204" pitchFamily="34" charset="0"/>
              <a:buChar char="•"/>
            </a:pPr>
            <a:r>
              <a:rPr lang="en-US" sz="1600" b="1" dirty="0">
                <a:solidFill>
                  <a:schemeClr val="tx1"/>
                </a:solidFill>
              </a:rPr>
              <a:t>Modular/pluggable consensus</a:t>
            </a:r>
          </a:p>
          <a:p>
            <a:pPr marL="342900" indent="-342900">
              <a:buFont typeface="Arial" panose="020B0604020202020204" pitchFamily="34" charset="0"/>
              <a:buChar char="•"/>
            </a:pPr>
            <a:r>
              <a:rPr lang="en-US" sz="1600" dirty="0">
                <a:solidFill>
                  <a:schemeClr val="tx1"/>
                </a:solidFill>
              </a:rPr>
              <a:t>Permissioned </a:t>
            </a:r>
            <a:r>
              <a:rPr lang="en-US" sz="1600" dirty="0" err="1">
                <a:solidFill>
                  <a:schemeClr val="tx1"/>
                </a:solidFill>
              </a:rPr>
              <a:t>blockchain</a:t>
            </a:r>
            <a:r>
              <a:rPr lang="en-US" sz="1600" dirty="0">
                <a:solidFill>
                  <a:schemeClr val="tx1"/>
                </a:solidFill>
              </a:rPr>
              <a:t> system</a:t>
            </a:r>
          </a:p>
          <a:p>
            <a:pPr marL="342900" indent="-342900">
              <a:buFont typeface="Arial" panose="020B0604020202020204" pitchFamily="34" charset="0"/>
              <a:buChar char="•"/>
            </a:pPr>
            <a:r>
              <a:rPr lang="en-US" sz="1600" dirty="0">
                <a:solidFill>
                  <a:schemeClr val="tx1"/>
                </a:solidFill>
              </a:rPr>
              <a:t>Multiple instances/deployments</a:t>
            </a:r>
          </a:p>
          <a:p>
            <a:endParaRPr lang="en-US" sz="1600" b="1" dirty="0">
              <a:solidFill>
                <a:schemeClr val="tx1"/>
              </a:solidFill>
            </a:endParaRPr>
          </a:p>
          <a:p>
            <a:endParaRPr lang="en-US" sz="1600" dirty="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614" y="5591495"/>
            <a:ext cx="2167141" cy="6050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05" y="3766899"/>
            <a:ext cx="1863892" cy="465973"/>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905" y="2115560"/>
            <a:ext cx="1780552" cy="369139"/>
          </a:xfrm>
          <a:prstGeom prst="rect">
            <a:avLst/>
          </a:prstGeom>
        </p:spPr>
      </p:pic>
    </p:spTree>
    <p:extLst>
      <p:ext uri="{BB962C8B-B14F-4D97-AF65-F5344CB8AC3E}">
        <p14:creationId xmlns:p14="http://schemas.microsoft.com/office/powerpoint/2010/main" val="169070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7" dur="500"/>
                                        <p:tgtEl>
                                          <p:spTgt spid="16">
                                            <p:txEl>
                                              <p:pRg st="0" end="0"/>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30" dur="500"/>
                                        <p:tgtEl>
                                          <p:spTgt spid="16">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33" dur="500"/>
                                        <p:tgtEl>
                                          <p:spTgt spid="16">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36" dur="500"/>
                                        <p:tgtEl>
                                          <p:spTgt spid="16">
                                            <p:txEl>
                                              <p:pRg st="3" end="3"/>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39" dur="500"/>
                                        <p:tgtEl>
                                          <p:spTgt spid="16">
                                            <p:txEl>
                                              <p:pRg st="4" end="4"/>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42" dur="500"/>
                                        <p:tgtEl>
                                          <p:spTgt spid="16">
                                            <p:txEl>
                                              <p:pRg st="5" end="5"/>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 SOTA follows order-execute architecture</a:t>
            </a:r>
          </a:p>
        </p:txBody>
      </p:sp>
      <p:sp>
        <p:nvSpPr>
          <p:cNvPr id="3" name="Content Placeholder 2"/>
          <p:cNvSpPr>
            <a:spLocks noGrp="1"/>
          </p:cNvSpPr>
          <p:nvPr>
            <p:ph idx="1"/>
          </p:nvPr>
        </p:nvSpPr>
        <p:spPr>
          <a:xfrm>
            <a:off x="960114" y="3447661"/>
            <a:ext cx="8686800" cy="3376433"/>
          </a:xfrm>
        </p:spPr>
        <p:txBody>
          <a:bodyPr/>
          <a:lstStyle/>
          <a:p>
            <a:r>
              <a:rPr lang="en-US" b="1" dirty="0"/>
              <a:t>Order</a:t>
            </a:r>
            <a:r>
              <a:rPr lang="en-US" dirty="0"/>
              <a:t> transactions using Proof-of-Work (</a:t>
            </a:r>
            <a:r>
              <a:rPr lang="en-US" dirty="0" err="1"/>
              <a:t>PoW</a:t>
            </a:r>
            <a:r>
              <a:rPr lang="en-US" dirty="0"/>
              <a:t>) or BFT consensus</a:t>
            </a:r>
          </a:p>
          <a:p>
            <a:r>
              <a:rPr lang="en-US" b="1" dirty="0"/>
              <a:t>Execute</a:t>
            </a:r>
            <a:r>
              <a:rPr lang="en-US" dirty="0"/>
              <a:t> transactions at each node </a:t>
            </a:r>
          </a:p>
          <a:p>
            <a:r>
              <a:rPr lang="en-US" b="1" dirty="0"/>
              <a:t>Order/execute</a:t>
            </a:r>
            <a:r>
              <a:rPr lang="en-US" dirty="0"/>
              <a:t> architecture is found in many SMR systems </a:t>
            </a:r>
          </a:p>
          <a:p>
            <a:pPr lvl="1"/>
            <a:r>
              <a:rPr lang="en-US" dirty="0"/>
              <a:t>Active state machine replication [Schneider90]</a:t>
            </a:r>
          </a:p>
          <a:p>
            <a:pPr lvl="1"/>
            <a:r>
              <a:rPr lang="en-US" dirty="0" err="1"/>
              <a:t>Paxos</a:t>
            </a:r>
            <a:r>
              <a:rPr lang="en-US" dirty="0"/>
              <a:t> and co. and vast majority of BFT</a:t>
            </a:r>
          </a:p>
        </p:txBody>
      </p:sp>
      <p:sp>
        <p:nvSpPr>
          <p:cNvPr id="4" name="Slide Number Placeholder 3"/>
          <p:cNvSpPr>
            <a:spLocks noGrp="1"/>
          </p:cNvSpPr>
          <p:nvPr>
            <p:ph type="sldNum" sz="quarter" idx="10"/>
          </p:nvPr>
        </p:nvSpPr>
        <p:spPr/>
        <p:txBody>
          <a:bodyPr/>
          <a:lstStyle/>
          <a:p>
            <a:fld id="{329254D8-0939-4857-A3DF-B2E69B4B4BEE}" type="slidenum">
              <a:rPr lang="en-US" smtClean="0"/>
              <a:pPr/>
              <a:t>54</a:t>
            </a:fld>
            <a:endParaRPr lang="en-US"/>
          </a:p>
        </p:txBody>
      </p:sp>
      <p:pic>
        <p:nvPicPr>
          <p:cNvPr id="5" name="Picture 4"/>
          <p:cNvPicPr>
            <a:picLocks noChangeAspect="1"/>
          </p:cNvPicPr>
          <p:nvPr/>
        </p:nvPicPr>
        <p:blipFill>
          <a:blip r:embed="rId2"/>
          <a:stretch>
            <a:fillRect/>
          </a:stretch>
        </p:blipFill>
        <p:spPr>
          <a:xfrm>
            <a:off x="3461749" y="1433095"/>
            <a:ext cx="4636507" cy="1358564"/>
          </a:xfrm>
          <a:prstGeom prst="rect">
            <a:avLst/>
          </a:prstGeom>
        </p:spPr>
      </p:pic>
    </p:spTree>
    <p:extLst>
      <p:ext uri="{BB962C8B-B14F-4D97-AF65-F5344CB8AC3E}">
        <p14:creationId xmlns:p14="http://schemas.microsoft.com/office/powerpoint/2010/main" val="16636114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Order-Execute in </a:t>
            </a:r>
            <a:r>
              <a:rPr lang="en-US" dirty="0" err="1"/>
              <a:t>Permissionless</a:t>
            </a:r>
            <a:r>
              <a:rPr lang="en-US" dirty="0"/>
              <a:t> </a:t>
            </a:r>
            <a:r>
              <a:rPr lang="en-US" dirty="0" err="1"/>
              <a:t>Blockchains</a:t>
            </a:r>
            <a:endParaRPr lang="en-US" dirty="0"/>
          </a:p>
        </p:txBody>
      </p:sp>
      <p:sp>
        <p:nvSpPr>
          <p:cNvPr id="3" name="Content Placeholder 2"/>
          <p:cNvSpPr>
            <a:spLocks noGrp="1"/>
          </p:cNvSpPr>
          <p:nvPr>
            <p:ph idx="1"/>
          </p:nvPr>
        </p:nvSpPr>
        <p:spPr>
          <a:xfrm>
            <a:off x="637296" y="1210490"/>
            <a:ext cx="8686800" cy="5144273"/>
          </a:xfrm>
        </p:spPr>
        <p:txBody>
          <a:bodyPr/>
          <a:lstStyle/>
          <a:p>
            <a:pPr>
              <a:buFont typeface="Arial" pitchFamily="34" charset="0"/>
              <a:buChar char="•"/>
            </a:pPr>
            <a:r>
              <a:rPr lang="en-US" b="1" dirty="0"/>
              <a:t>Step 1: </a:t>
            </a:r>
            <a:r>
              <a:rPr lang="en-US" dirty="0" err="1"/>
              <a:t>PoW</a:t>
            </a:r>
            <a:r>
              <a:rPr lang="en-US" dirty="0"/>
              <a:t> block “mining” </a:t>
            </a:r>
          </a:p>
          <a:p>
            <a:pPr lvl="1">
              <a:buFont typeface="Arial" pitchFamily="34" charset="0"/>
              <a:buChar char="•"/>
            </a:pPr>
            <a:endParaRPr lang="en-US" dirty="0"/>
          </a:p>
          <a:p>
            <a:pPr lvl="1">
              <a:buFont typeface="Arial" pitchFamily="34" charset="0"/>
              <a:buChar char="•"/>
            </a:pPr>
            <a:endParaRPr lang="en-US" dirty="0"/>
          </a:p>
          <a:p>
            <a:pPr marL="346075" lvl="1" indent="0">
              <a:buNone/>
            </a:pPr>
            <a:endParaRPr lang="en-US" dirty="0"/>
          </a:p>
          <a:p>
            <a:pPr lvl="1">
              <a:buFont typeface="Arial" pitchFamily="34" charset="0"/>
              <a:buChar char="•"/>
            </a:pPr>
            <a:endParaRPr lang="en-US" dirty="0"/>
          </a:p>
          <a:p>
            <a:pPr lvl="1">
              <a:buFont typeface="Arial" pitchFamily="34" charset="0"/>
              <a:buChar char="•"/>
            </a:pPr>
            <a:endParaRPr lang="en-US" dirty="0"/>
          </a:p>
          <a:p>
            <a:pPr marL="346075" lvl="1" indent="0">
              <a:buNone/>
            </a:pPr>
            <a:endParaRPr lang="en-US" dirty="0"/>
          </a:p>
          <a:p>
            <a:pPr>
              <a:buFont typeface="Arial" pitchFamily="34" charset="0"/>
              <a:buChar char="•"/>
            </a:pPr>
            <a:r>
              <a:rPr lang="en-US" b="1" dirty="0"/>
              <a:t>Step 2: </a:t>
            </a:r>
            <a:r>
              <a:rPr lang="en-US" dirty="0"/>
              <a:t>Gossip block #237 across the network</a:t>
            </a:r>
          </a:p>
          <a:p>
            <a:pPr>
              <a:buFont typeface="Arial" pitchFamily="34" charset="0"/>
              <a:buChar char="•"/>
            </a:pPr>
            <a:endParaRPr lang="en-US" b="1" dirty="0"/>
          </a:p>
          <a:p>
            <a:pPr>
              <a:buFont typeface="Arial" pitchFamily="34" charset="0"/>
              <a:buChar char="•"/>
            </a:pPr>
            <a:r>
              <a:rPr lang="en-US" b="1" dirty="0"/>
              <a:t>Step 3: Execution (tasks at every miner    )</a:t>
            </a:r>
          </a:p>
          <a:p>
            <a:pPr marL="460375" lvl="1" indent="-171450">
              <a:buFont typeface="Arial" panose="020B0604020202020204" pitchFamily="34" charset="0"/>
              <a:buChar char="•"/>
            </a:pPr>
            <a:r>
              <a:rPr lang="en-US" i="1" dirty="0"/>
              <a:t>Execute transactions in the block</a:t>
            </a:r>
          </a:p>
          <a:p>
            <a:pPr marL="460375" lvl="1" indent="-171450">
              <a:buFont typeface="Arial" panose="020B0604020202020204" pitchFamily="34" charset="0"/>
              <a:buChar char="•"/>
            </a:pPr>
            <a:r>
              <a:rPr lang="en-US" i="1" dirty="0"/>
              <a:t>Verify </a:t>
            </a:r>
            <a:r>
              <a:rPr lang="en-US" dirty="0"/>
              <a:t>hash of Block #237 &lt; DIFFICULTY</a:t>
            </a:r>
          </a:p>
          <a:p>
            <a:pPr>
              <a:buFont typeface="Arial" pitchFamily="34" charset="0"/>
              <a:buChar char="•"/>
            </a:pPr>
            <a:endParaRPr lang="en-US" b="1"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23F79AF-49DC-4B5E-91D2-565AEFA11497}" type="slidenum">
              <a:rPr lang="fr-FR" smtClean="0"/>
              <a:pPr>
                <a:defRPr/>
              </a:pPr>
              <a:t>55</a:t>
            </a:fld>
            <a:endParaRPr lang="fr-FR" dirty="0"/>
          </a:p>
        </p:txBody>
      </p:sp>
      <p:sp>
        <p:nvSpPr>
          <p:cNvPr id="6" name="Rectangle 5"/>
          <p:cNvSpPr/>
          <p:nvPr/>
        </p:nvSpPr>
        <p:spPr bwMode="auto">
          <a:xfrm>
            <a:off x="1975610" y="2254012"/>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sp>
        <p:nvSpPr>
          <p:cNvPr id="7" name="TextBox 6"/>
          <p:cNvSpPr txBox="1"/>
          <p:nvPr/>
        </p:nvSpPr>
        <p:spPr>
          <a:xfrm>
            <a:off x="1522339" y="2270054"/>
            <a:ext cx="466794" cy="397032"/>
          </a:xfrm>
          <a:prstGeom prst="rect">
            <a:avLst/>
          </a:prstGeom>
          <a:noFill/>
        </p:spPr>
        <p:txBody>
          <a:bodyPr wrap="none" rtlCol="0">
            <a:spAutoFit/>
          </a:bodyPr>
          <a:lstStyle/>
          <a:p>
            <a:r>
              <a:rPr lang="en-US" dirty="0"/>
              <a:t>…</a:t>
            </a:r>
          </a:p>
        </p:txBody>
      </p:sp>
      <p:cxnSp>
        <p:nvCxnSpPr>
          <p:cNvPr id="8" name="Straight Arrow Connector 7"/>
          <p:cNvCxnSpPr>
            <a:stCxn id="9" idx="1"/>
            <a:endCxn id="6" idx="3"/>
          </p:cNvCxnSpPr>
          <p:nvPr/>
        </p:nvCxnSpPr>
        <p:spPr bwMode="auto">
          <a:xfrm flipH="1" flipV="1">
            <a:off x="2359917" y="2512429"/>
            <a:ext cx="373066" cy="16042"/>
          </a:xfrm>
          <a:prstGeom prst="straightConnector1">
            <a:avLst/>
          </a:prstGeom>
          <a:noFill/>
          <a:ln w="9525" cap="flat" cmpd="sng" algn="ctr">
            <a:solidFill>
              <a:schemeClr val="tx1"/>
            </a:solidFill>
            <a:prstDash val="solid"/>
            <a:round/>
            <a:headEnd type="none" w="med" len="med"/>
            <a:tailEnd type="triangle"/>
          </a:ln>
          <a:effectLst/>
        </p:spPr>
      </p:cxnSp>
      <p:sp>
        <p:nvSpPr>
          <p:cNvPr id="9" name="Rectangle 8"/>
          <p:cNvSpPr/>
          <p:nvPr/>
        </p:nvSpPr>
        <p:spPr bwMode="auto">
          <a:xfrm>
            <a:off x="2732989" y="2270054"/>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cxnSp>
        <p:nvCxnSpPr>
          <p:cNvPr id="10" name="Straight Arrow Connector 9"/>
          <p:cNvCxnSpPr>
            <a:stCxn id="11" idx="1"/>
            <a:endCxn id="9" idx="3"/>
          </p:cNvCxnSpPr>
          <p:nvPr/>
        </p:nvCxnSpPr>
        <p:spPr bwMode="auto">
          <a:xfrm flipH="1">
            <a:off x="3117296" y="2528471"/>
            <a:ext cx="373066" cy="0"/>
          </a:xfrm>
          <a:prstGeom prst="straightConnector1">
            <a:avLst/>
          </a:prstGeom>
          <a:noFill/>
          <a:ln w="9525" cap="flat" cmpd="sng" algn="ctr">
            <a:solidFill>
              <a:schemeClr val="tx1"/>
            </a:solidFill>
            <a:prstDash val="solid"/>
            <a:round/>
            <a:headEnd type="none" w="med" len="med"/>
            <a:tailEnd type="triangle"/>
          </a:ln>
          <a:effectLst/>
        </p:spPr>
      </p:cxnSp>
      <p:sp>
        <p:nvSpPr>
          <p:cNvPr id="11" name="Rectangle 10"/>
          <p:cNvSpPr/>
          <p:nvPr/>
        </p:nvSpPr>
        <p:spPr bwMode="auto">
          <a:xfrm>
            <a:off x="3490368" y="2270054"/>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cxnSp>
        <p:nvCxnSpPr>
          <p:cNvPr id="12" name="Straight Arrow Connector 11"/>
          <p:cNvCxnSpPr>
            <a:stCxn id="13" idx="1"/>
            <a:endCxn id="11" idx="3"/>
          </p:cNvCxnSpPr>
          <p:nvPr/>
        </p:nvCxnSpPr>
        <p:spPr bwMode="auto">
          <a:xfrm flipH="1">
            <a:off x="3874675" y="2528471"/>
            <a:ext cx="368708" cy="0"/>
          </a:xfrm>
          <a:prstGeom prst="straightConnector1">
            <a:avLst/>
          </a:prstGeom>
          <a:noFill/>
          <a:ln w="9525" cap="flat" cmpd="sng" algn="ctr">
            <a:solidFill>
              <a:schemeClr val="tx1"/>
            </a:solidFill>
            <a:prstDash val="solid"/>
            <a:round/>
            <a:headEnd type="none" w="med" len="med"/>
            <a:tailEnd type="triangle"/>
          </a:ln>
          <a:effectLst/>
        </p:spPr>
      </p:cxnSp>
      <p:sp>
        <p:nvSpPr>
          <p:cNvPr id="13" name="Rectangle 12"/>
          <p:cNvSpPr/>
          <p:nvPr/>
        </p:nvSpPr>
        <p:spPr bwMode="auto">
          <a:xfrm>
            <a:off x="4243383" y="1646161"/>
            <a:ext cx="1483984" cy="1764631"/>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r>
              <a:rPr lang="en-US" sz="1100" dirty="0"/>
              <a:t> </a:t>
            </a:r>
          </a:p>
          <a:p>
            <a:endParaRPr lang="en-US" sz="1100" dirty="0"/>
          </a:p>
          <a:p>
            <a:endParaRPr lang="en-US" sz="1100" dirty="0"/>
          </a:p>
          <a:p>
            <a:r>
              <a:rPr lang="en-US" sz="1100" dirty="0"/>
              <a:t> </a:t>
            </a:r>
            <a:r>
              <a:rPr lang="en-US" sz="1100" dirty="0">
                <a:solidFill>
                  <a:schemeClr val="tx1"/>
                </a:solidFill>
              </a:rPr>
              <a:t>A =hash of block #236</a:t>
            </a:r>
          </a:p>
          <a:p>
            <a:r>
              <a:rPr lang="en-US" sz="1100" dirty="0">
                <a:solidFill>
                  <a:schemeClr val="tx1"/>
                </a:solidFill>
              </a:rPr>
              <a:t> B = Root hash of</a:t>
            </a:r>
          </a:p>
          <a:p>
            <a:r>
              <a:rPr lang="en-US" sz="1100" dirty="0">
                <a:solidFill>
                  <a:schemeClr val="tx1"/>
                </a:solidFill>
              </a:rPr>
              <a:t>        </a:t>
            </a:r>
            <a:r>
              <a:rPr lang="en-US" sz="1100" dirty="0" err="1">
                <a:solidFill>
                  <a:schemeClr val="tx1"/>
                </a:solidFill>
              </a:rPr>
              <a:t>Merkle</a:t>
            </a:r>
            <a:r>
              <a:rPr lang="en-US" sz="1100" dirty="0">
                <a:solidFill>
                  <a:schemeClr val="tx1"/>
                </a:solidFill>
              </a:rPr>
              <a:t> tree of </a:t>
            </a:r>
            <a:r>
              <a:rPr lang="en-US" sz="1100" dirty="0" err="1">
                <a:solidFill>
                  <a:schemeClr val="tx1"/>
                </a:solidFill>
              </a:rPr>
              <a:t>tx</a:t>
            </a:r>
            <a:r>
              <a:rPr lang="en-US" sz="1100" dirty="0">
                <a:solidFill>
                  <a:schemeClr val="tx1"/>
                </a:solidFill>
              </a:rPr>
              <a:t>     </a:t>
            </a:r>
          </a:p>
          <a:p>
            <a:r>
              <a:rPr lang="en-US" sz="1100" dirty="0">
                <a:solidFill>
                  <a:schemeClr val="tx1"/>
                </a:solidFill>
              </a:rPr>
              <a:t>        hashes</a:t>
            </a:r>
          </a:p>
          <a:p>
            <a:r>
              <a:rPr lang="en-US" sz="1100" dirty="0">
                <a:solidFill>
                  <a:schemeClr val="tx1"/>
                </a:solidFill>
                <a:latin typeface="HelvNeue Light for IBM" pitchFamily="34" charset="0"/>
              </a:rPr>
              <a:t>C = nonce </a:t>
            </a:r>
          </a:p>
          <a:p>
            <a:endParaRPr lang="en-US" sz="1200" dirty="0">
              <a:solidFill>
                <a:schemeClr val="tx1"/>
              </a:solidFill>
              <a:latin typeface="HelvNeue Light for IBM" pitchFamily="34" charset="0"/>
            </a:endParaRPr>
          </a:p>
          <a:p>
            <a:pPr algn="ctr"/>
            <a:r>
              <a:rPr lang="en-US" sz="1200" dirty="0">
                <a:solidFill>
                  <a:schemeClr val="tx1"/>
                </a:solidFill>
              </a:rPr>
              <a:t>Block </a:t>
            </a:r>
            <a:r>
              <a:rPr lang="en-US" sz="1200" dirty="0">
                <a:solidFill>
                  <a:schemeClr val="tx1"/>
                </a:solidFill>
                <a:latin typeface="HelvNeue Light for IBM" pitchFamily="34" charset="0"/>
              </a:rPr>
              <a:t>#237</a:t>
            </a:r>
          </a:p>
        </p:txBody>
      </p:sp>
      <p:sp>
        <p:nvSpPr>
          <p:cNvPr id="14" name="Rectangle 13"/>
          <p:cNvSpPr/>
          <p:nvPr/>
        </p:nvSpPr>
        <p:spPr bwMode="auto">
          <a:xfrm>
            <a:off x="4272127" y="1718671"/>
            <a:ext cx="1341893" cy="3773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algn="ctr"/>
            <a:r>
              <a:rPr lang="en-US" sz="1200" dirty="0">
                <a:solidFill>
                  <a:srgbClr val="191919"/>
                </a:solidFill>
                <a:latin typeface="HelvNeue Light for IBM" pitchFamily="34" charset="0"/>
              </a:rPr>
              <a:t>Transactions</a:t>
            </a:r>
          </a:p>
          <a:p>
            <a:pPr algn="ctr"/>
            <a:r>
              <a:rPr lang="en-US" sz="1200" dirty="0">
                <a:solidFill>
                  <a:srgbClr val="191919"/>
                </a:solidFill>
                <a:latin typeface="HelvNeue Light for IBM" pitchFamily="34" charset="0"/>
              </a:rPr>
              <a:t>(payload)</a:t>
            </a:r>
          </a:p>
        </p:txBody>
      </p:sp>
      <p:sp>
        <p:nvSpPr>
          <p:cNvPr id="15" name="TextBox 14"/>
          <p:cNvSpPr txBox="1"/>
          <p:nvPr/>
        </p:nvSpPr>
        <p:spPr>
          <a:xfrm>
            <a:off x="5727368" y="1245196"/>
            <a:ext cx="2874505" cy="923330"/>
          </a:xfrm>
          <a:prstGeom prst="rect">
            <a:avLst/>
          </a:prstGeom>
          <a:noFill/>
        </p:spPr>
        <p:txBody>
          <a:bodyPr wrap="none" rtlCol="0">
            <a:spAutoFit/>
          </a:bodyPr>
          <a:lstStyle/>
          <a:p>
            <a:r>
              <a:rPr lang="en-US" sz="1200" i="1" dirty="0">
                <a:solidFill>
                  <a:schemeClr val="tx1"/>
                </a:solidFill>
              </a:rPr>
              <a:t>Miner tasks</a:t>
            </a:r>
          </a:p>
          <a:p>
            <a:pPr marL="171450" indent="-171450">
              <a:buFont typeface="Arial" panose="020B0604020202020204" pitchFamily="34" charset="0"/>
              <a:buChar char="•"/>
            </a:pPr>
            <a:r>
              <a:rPr lang="en-US" sz="1200" i="1" dirty="0">
                <a:solidFill>
                  <a:schemeClr val="tx1"/>
                </a:solidFill>
              </a:rPr>
              <a:t>Pre-execute transactions in the block</a:t>
            </a:r>
          </a:p>
          <a:p>
            <a:pPr marL="171450" indent="-171450">
              <a:buFont typeface="Arial" panose="020B0604020202020204" pitchFamily="34" charset="0"/>
              <a:buChar char="•"/>
            </a:pPr>
            <a:r>
              <a:rPr lang="en-US" sz="1200" i="1" dirty="0">
                <a:solidFill>
                  <a:schemeClr val="tx1"/>
                </a:solidFill>
              </a:rPr>
              <a:t>Find nonce such that</a:t>
            </a:r>
          </a:p>
          <a:p>
            <a:r>
              <a:rPr lang="en-US" sz="1200" i="1" dirty="0">
                <a:solidFill>
                  <a:schemeClr val="tx1"/>
                </a:solidFill>
              </a:rPr>
              <a:t>    h</a:t>
            </a:r>
            <a:r>
              <a:rPr lang="en-US" sz="1200" dirty="0">
                <a:solidFill>
                  <a:schemeClr val="tx1"/>
                </a:solidFill>
              </a:rPr>
              <a:t>: hash of Block #237 </a:t>
            </a:r>
          </a:p>
          <a:p>
            <a:r>
              <a:rPr lang="en-US" sz="1200" dirty="0">
                <a:solidFill>
                  <a:schemeClr val="tx1"/>
                </a:solidFill>
              </a:rPr>
              <a:t>    </a:t>
            </a:r>
            <a:r>
              <a:rPr lang="en-US" sz="1200" i="1" dirty="0">
                <a:solidFill>
                  <a:schemeClr val="tx1"/>
                </a:solidFill>
              </a:rPr>
              <a:t>h</a:t>
            </a:r>
            <a:r>
              <a:rPr lang="en-US" sz="1200" dirty="0">
                <a:solidFill>
                  <a:schemeClr val="tx1"/>
                </a:solidFill>
              </a:rPr>
              <a:t> = SHA256(A||B||C) &lt; DIFFICULTY</a:t>
            </a:r>
          </a:p>
        </p:txBody>
      </p:sp>
      <p:sp>
        <p:nvSpPr>
          <p:cNvPr id="17" name="Rectangle 16"/>
          <p:cNvSpPr/>
          <p:nvPr/>
        </p:nvSpPr>
        <p:spPr bwMode="auto">
          <a:xfrm>
            <a:off x="4273144" y="5659337"/>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sp>
        <p:nvSpPr>
          <p:cNvPr id="18" name="TextBox 17"/>
          <p:cNvSpPr txBox="1"/>
          <p:nvPr/>
        </p:nvSpPr>
        <p:spPr>
          <a:xfrm>
            <a:off x="4518581" y="5646908"/>
            <a:ext cx="466794" cy="397032"/>
          </a:xfrm>
          <a:prstGeom prst="rect">
            <a:avLst/>
          </a:prstGeom>
          <a:noFill/>
        </p:spPr>
        <p:txBody>
          <a:bodyPr wrap="none" rtlCol="0">
            <a:spAutoFit/>
          </a:bodyPr>
          <a:lstStyle/>
          <a:p>
            <a:r>
              <a:rPr lang="en-US" dirty="0"/>
              <a:t>…</a:t>
            </a:r>
          </a:p>
        </p:txBody>
      </p:sp>
      <p:cxnSp>
        <p:nvCxnSpPr>
          <p:cNvPr id="19" name="Straight Arrow Connector 18"/>
          <p:cNvCxnSpPr>
            <a:stCxn id="20" idx="1"/>
            <a:endCxn id="17" idx="3"/>
          </p:cNvCxnSpPr>
          <p:nvPr/>
        </p:nvCxnSpPr>
        <p:spPr bwMode="auto">
          <a:xfrm flipH="1" flipV="1">
            <a:off x="4657451" y="5917754"/>
            <a:ext cx="373066" cy="16042"/>
          </a:xfrm>
          <a:prstGeom prst="straightConnector1">
            <a:avLst/>
          </a:prstGeom>
          <a:noFill/>
          <a:ln w="9525" cap="flat" cmpd="sng" algn="ctr">
            <a:solidFill>
              <a:schemeClr val="tx1"/>
            </a:solidFill>
            <a:prstDash val="solid"/>
            <a:round/>
            <a:headEnd type="none" w="med" len="med"/>
            <a:tailEnd type="triangle"/>
          </a:ln>
          <a:effectLst/>
        </p:spPr>
      </p:cxnSp>
      <p:sp>
        <p:nvSpPr>
          <p:cNvPr id="20" name="Rectangle 19"/>
          <p:cNvSpPr/>
          <p:nvPr/>
        </p:nvSpPr>
        <p:spPr bwMode="auto">
          <a:xfrm>
            <a:off x="5030523" y="5675379"/>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cxnSp>
        <p:nvCxnSpPr>
          <p:cNvPr id="21" name="Straight Arrow Connector 20"/>
          <p:cNvCxnSpPr>
            <a:stCxn id="22" idx="1"/>
            <a:endCxn id="20" idx="3"/>
          </p:cNvCxnSpPr>
          <p:nvPr/>
        </p:nvCxnSpPr>
        <p:spPr bwMode="auto">
          <a:xfrm flipH="1">
            <a:off x="5414830" y="5933796"/>
            <a:ext cx="373066" cy="0"/>
          </a:xfrm>
          <a:prstGeom prst="straightConnector1">
            <a:avLst/>
          </a:prstGeom>
          <a:noFill/>
          <a:ln w="9525" cap="flat" cmpd="sng" algn="ctr">
            <a:solidFill>
              <a:schemeClr val="tx1"/>
            </a:solidFill>
            <a:prstDash val="solid"/>
            <a:round/>
            <a:headEnd type="none" w="med" len="med"/>
            <a:tailEnd type="triangle"/>
          </a:ln>
          <a:effectLst/>
        </p:spPr>
      </p:cxnSp>
      <p:sp>
        <p:nvSpPr>
          <p:cNvPr id="22" name="Rectangle 21"/>
          <p:cNvSpPr/>
          <p:nvPr/>
        </p:nvSpPr>
        <p:spPr bwMode="auto">
          <a:xfrm>
            <a:off x="5787902" y="5675379"/>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cxnSp>
        <p:nvCxnSpPr>
          <p:cNvPr id="23" name="Straight Arrow Connector 22"/>
          <p:cNvCxnSpPr>
            <a:stCxn id="24" idx="1"/>
            <a:endCxn id="22" idx="3"/>
          </p:cNvCxnSpPr>
          <p:nvPr/>
        </p:nvCxnSpPr>
        <p:spPr bwMode="auto">
          <a:xfrm flipH="1">
            <a:off x="6172214" y="5917754"/>
            <a:ext cx="314390" cy="16042"/>
          </a:xfrm>
          <a:prstGeom prst="straightConnector1">
            <a:avLst/>
          </a:prstGeom>
          <a:noFill/>
          <a:ln w="9525" cap="flat" cmpd="sng" algn="ctr">
            <a:solidFill>
              <a:schemeClr val="tx1"/>
            </a:solidFill>
            <a:prstDash val="solid"/>
            <a:round/>
            <a:headEnd type="none" w="med" len="med"/>
            <a:tailEnd type="triangle"/>
          </a:ln>
          <a:effectLst/>
        </p:spPr>
      </p:cxnSp>
      <p:sp>
        <p:nvSpPr>
          <p:cNvPr id="24" name="Rectangle 23"/>
          <p:cNvSpPr/>
          <p:nvPr/>
        </p:nvSpPr>
        <p:spPr bwMode="auto">
          <a:xfrm>
            <a:off x="6486604" y="5035439"/>
            <a:ext cx="1483984" cy="1764631"/>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r>
              <a:rPr lang="en-US" sz="1100" dirty="0"/>
              <a:t> </a:t>
            </a:r>
          </a:p>
          <a:p>
            <a:endParaRPr lang="en-US" sz="1100" dirty="0"/>
          </a:p>
          <a:p>
            <a:endParaRPr lang="en-US" sz="1100" dirty="0"/>
          </a:p>
          <a:p>
            <a:r>
              <a:rPr lang="en-US" sz="1100" dirty="0"/>
              <a:t> </a:t>
            </a:r>
            <a:r>
              <a:rPr lang="en-US" sz="1100" dirty="0">
                <a:solidFill>
                  <a:schemeClr val="tx1"/>
                </a:solidFill>
              </a:rPr>
              <a:t>A =hash of block #236</a:t>
            </a:r>
          </a:p>
          <a:p>
            <a:r>
              <a:rPr lang="en-US" sz="1100" dirty="0">
                <a:solidFill>
                  <a:schemeClr val="tx1"/>
                </a:solidFill>
              </a:rPr>
              <a:t> B = Root hash of</a:t>
            </a:r>
          </a:p>
          <a:p>
            <a:r>
              <a:rPr lang="en-US" sz="1100" dirty="0">
                <a:solidFill>
                  <a:schemeClr val="tx1"/>
                </a:solidFill>
              </a:rPr>
              <a:t>        </a:t>
            </a:r>
            <a:r>
              <a:rPr lang="en-US" sz="1100" dirty="0" err="1">
                <a:solidFill>
                  <a:schemeClr val="tx1"/>
                </a:solidFill>
              </a:rPr>
              <a:t>Merkle</a:t>
            </a:r>
            <a:r>
              <a:rPr lang="en-US" sz="1100" dirty="0">
                <a:solidFill>
                  <a:schemeClr val="tx1"/>
                </a:solidFill>
              </a:rPr>
              <a:t> tree of </a:t>
            </a:r>
            <a:r>
              <a:rPr lang="en-US" sz="1100" dirty="0" err="1">
                <a:solidFill>
                  <a:schemeClr val="tx1"/>
                </a:solidFill>
              </a:rPr>
              <a:t>tx</a:t>
            </a:r>
            <a:r>
              <a:rPr lang="en-US" sz="1100" dirty="0">
                <a:solidFill>
                  <a:schemeClr val="tx1"/>
                </a:solidFill>
              </a:rPr>
              <a:t>     </a:t>
            </a:r>
          </a:p>
          <a:p>
            <a:r>
              <a:rPr lang="en-US" sz="1100" dirty="0">
                <a:solidFill>
                  <a:schemeClr val="tx1"/>
                </a:solidFill>
              </a:rPr>
              <a:t>        hashes</a:t>
            </a:r>
          </a:p>
          <a:p>
            <a:r>
              <a:rPr lang="en-US" sz="1100" dirty="0">
                <a:solidFill>
                  <a:schemeClr val="tx1"/>
                </a:solidFill>
                <a:latin typeface="HelvNeue Light for IBM" pitchFamily="34" charset="0"/>
              </a:rPr>
              <a:t>C = nonce </a:t>
            </a:r>
          </a:p>
          <a:p>
            <a:endParaRPr lang="en-US" sz="1200" dirty="0">
              <a:solidFill>
                <a:schemeClr val="tx1"/>
              </a:solidFill>
              <a:latin typeface="HelvNeue Light for IBM" pitchFamily="34" charset="0"/>
            </a:endParaRPr>
          </a:p>
          <a:p>
            <a:pPr algn="ctr"/>
            <a:r>
              <a:rPr lang="en-US" sz="1200" dirty="0">
                <a:solidFill>
                  <a:schemeClr val="tx1"/>
                </a:solidFill>
              </a:rPr>
              <a:t>Block </a:t>
            </a:r>
            <a:r>
              <a:rPr lang="en-US" sz="1200" dirty="0">
                <a:solidFill>
                  <a:schemeClr val="tx1"/>
                </a:solidFill>
                <a:latin typeface="HelvNeue Light for IBM" pitchFamily="34" charset="0"/>
              </a:rPr>
              <a:t>#237</a:t>
            </a:r>
          </a:p>
        </p:txBody>
      </p:sp>
      <p:sp>
        <p:nvSpPr>
          <p:cNvPr id="25" name="Rectangle 24"/>
          <p:cNvSpPr/>
          <p:nvPr/>
        </p:nvSpPr>
        <p:spPr bwMode="auto">
          <a:xfrm>
            <a:off x="6569661" y="5123996"/>
            <a:ext cx="1341893" cy="3773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algn="ctr"/>
            <a:r>
              <a:rPr lang="en-US" sz="1200" dirty="0">
                <a:solidFill>
                  <a:srgbClr val="191919"/>
                </a:solidFill>
                <a:latin typeface="HelvNeue Light for IBM" pitchFamily="34" charset="0"/>
              </a:rPr>
              <a:t>Transactions</a:t>
            </a:r>
          </a:p>
          <a:p>
            <a:pPr algn="ctr"/>
            <a:r>
              <a:rPr lang="en-US" sz="1200" dirty="0">
                <a:solidFill>
                  <a:srgbClr val="191919"/>
                </a:solidFill>
                <a:latin typeface="HelvNeue Light for IBM" pitchFamily="34" charset="0"/>
              </a:rPr>
              <a:t>(payload)</a:t>
            </a:r>
          </a:p>
        </p:txBody>
      </p:sp>
      <p:sp>
        <p:nvSpPr>
          <p:cNvPr id="26" name="Rectangle 25"/>
          <p:cNvSpPr/>
          <p:nvPr/>
        </p:nvSpPr>
        <p:spPr>
          <a:xfrm>
            <a:off x="5911592" y="2285831"/>
            <a:ext cx="998554" cy="6926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FFFF"/>
                </a:solidFill>
                <a:latin typeface="Helvetica Neue"/>
                <a:cs typeface="Helvetica Neue"/>
              </a:rPr>
              <a:t>miner</a:t>
            </a:r>
          </a:p>
        </p:txBody>
      </p:sp>
      <p:sp>
        <p:nvSpPr>
          <p:cNvPr id="27" name="Rectangle 26"/>
          <p:cNvSpPr/>
          <p:nvPr/>
        </p:nvSpPr>
        <p:spPr>
          <a:xfrm>
            <a:off x="7357031" y="3329587"/>
            <a:ext cx="252250" cy="2218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Helvetica Neue"/>
              <a:cs typeface="Helvetica Neue"/>
            </a:endParaRPr>
          </a:p>
        </p:txBody>
      </p:sp>
      <p:sp>
        <p:nvSpPr>
          <p:cNvPr id="28" name="Rectangle 27"/>
          <p:cNvSpPr/>
          <p:nvPr/>
        </p:nvSpPr>
        <p:spPr>
          <a:xfrm>
            <a:off x="7179241" y="4159634"/>
            <a:ext cx="252250" cy="2218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Helvetica Neue"/>
              <a:cs typeface="Helvetica Neue"/>
            </a:endParaRPr>
          </a:p>
        </p:txBody>
      </p:sp>
      <p:sp>
        <p:nvSpPr>
          <p:cNvPr id="29" name="Rectangle 28"/>
          <p:cNvSpPr/>
          <p:nvPr/>
        </p:nvSpPr>
        <p:spPr>
          <a:xfrm>
            <a:off x="7844463" y="4063604"/>
            <a:ext cx="252250" cy="2218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Helvetica Neue"/>
              <a:cs typeface="Helvetica Neue"/>
            </a:endParaRPr>
          </a:p>
        </p:txBody>
      </p:sp>
      <p:sp>
        <p:nvSpPr>
          <p:cNvPr id="30" name="Rectangle 29"/>
          <p:cNvSpPr/>
          <p:nvPr/>
        </p:nvSpPr>
        <p:spPr>
          <a:xfrm>
            <a:off x="8225687" y="3639000"/>
            <a:ext cx="252250" cy="2218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Helvetica Neue"/>
              <a:cs typeface="Helvetica Neue"/>
            </a:endParaRPr>
          </a:p>
        </p:txBody>
      </p:sp>
      <p:sp>
        <p:nvSpPr>
          <p:cNvPr id="31" name="Rectangle 30"/>
          <p:cNvSpPr/>
          <p:nvPr/>
        </p:nvSpPr>
        <p:spPr>
          <a:xfrm>
            <a:off x="6894822" y="4561154"/>
            <a:ext cx="252250" cy="2218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Helvetica Neue"/>
              <a:cs typeface="Helvetica Neue"/>
            </a:endParaRPr>
          </a:p>
        </p:txBody>
      </p:sp>
      <p:sp>
        <p:nvSpPr>
          <p:cNvPr id="32" name="Rectangle 31"/>
          <p:cNvSpPr/>
          <p:nvPr/>
        </p:nvSpPr>
        <p:spPr>
          <a:xfrm>
            <a:off x="7659303" y="3686526"/>
            <a:ext cx="252250" cy="2218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Helvetica Neue"/>
              <a:cs typeface="Helvetica Neue"/>
            </a:endParaRPr>
          </a:p>
        </p:txBody>
      </p:sp>
      <p:cxnSp>
        <p:nvCxnSpPr>
          <p:cNvPr id="35" name="Straight Arrow Connector 34"/>
          <p:cNvCxnSpPr>
            <a:stCxn id="26" idx="2"/>
            <a:endCxn id="27" idx="1"/>
          </p:cNvCxnSpPr>
          <p:nvPr/>
        </p:nvCxnSpPr>
        <p:spPr bwMode="auto">
          <a:xfrm>
            <a:off x="6410869" y="2978444"/>
            <a:ext cx="946162" cy="462077"/>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a:stCxn id="27" idx="2"/>
            <a:endCxn id="32" idx="1"/>
          </p:cNvCxnSpPr>
          <p:nvPr/>
        </p:nvCxnSpPr>
        <p:spPr bwMode="auto">
          <a:xfrm>
            <a:off x="7483157" y="3551453"/>
            <a:ext cx="176147" cy="246006"/>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a:stCxn id="27" idx="2"/>
            <a:endCxn id="28" idx="0"/>
          </p:cNvCxnSpPr>
          <p:nvPr/>
        </p:nvCxnSpPr>
        <p:spPr bwMode="auto">
          <a:xfrm flipH="1">
            <a:off x="7305366" y="3551454"/>
            <a:ext cx="177790" cy="608181"/>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a:stCxn id="28" idx="2"/>
            <a:endCxn id="31" idx="0"/>
          </p:cNvCxnSpPr>
          <p:nvPr/>
        </p:nvCxnSpPr>
        <p:spPr bwMode="auto">
          <a:xfrm flipH="1">
            <a:off x="7020948" y="4381500"/>
            <a:ext cx="284419" cy="179654"/>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a:stCxn id="32" idx="3"/>
            <a:endCxn id="30" idx="1"/>
          </p:cNvCxnSpPr>
          <p:nvPr/>
        </p:nvCxnSpPr>
        <p:spPr bwMode="auto">
          <a:xfrm flipV="1">
            <a:off x="7911553" y="3749933"/>
            <a:ext cx="314134" cy="47526"/>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a:stCxn id="32" idx="3"/>
            <a:endCxn id="29" idx="0"/>
          </p:cNvCxnSpPr>
          <p:nvPr/>
        </p:nvCxnSpPr>
        <p:spPr bwMode="auto">
          <a:xfrm>
            <a:off x="7911554" y="3797460"/>
            <a:ext cx="59035" cy="266145"/>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097" y="1210490"/>
            <a:ext cx="1075999" cy="731838"/>
          </a:xfrm>
          <a:prstGeom prst="rect">
            <a:avLst/>
          </a:prstGeom>
          <a:ln w="60325">
            <a:solidFill>
              <a:srgbClr val="FF0000"/>
            </a:solidFill>
          </a:ln>
        </p:spPr>
      </p:pic>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807" y="2214015"/>
            <a:ext cx="1057803" cy="764428"/>
          </a:xfrm>
          <a:prstGeom prst="rect">
            <a:avLst/>
          </a:prstGeom>
        </p:spPr>
      </p:pic>
      <p:pic>
        <p:nvPicPr>
          <p:cNvPr id="85" name="Picture 84"/>
          <p:cNvPicPr>
            <a:picLocks noChangeAspect="1"/>
          </p:cNvPicPr>
          <p:nvPr/>
        </p:nvPicPr>
        <p:blipFill>
          <a:blip r:embed="rId5"/>
          <a:stretch>
            <a:fillRect/>
          </a:stretch>
        </p:blipFill>
        <p:spPr>
          <a:xfrm>
            <a:off x="8654085" y="3019810"/>
            <a:ext cx="1656463" cy="1139825"/>
          </a:xfrm>
          <a:prstGeom prst="rect">
            <a:avLst/>
          </a:prstGeom>
        </p:spPr>
      </p:pic>
      <p:pic>
        <p:nvPicPr>
          <p:cNvPr id="86" name="Picture 85"/>
          <p:cNvPicPr>
            <a:picLocks noChangeAspect="1"/>
          </p:cNvPicPr>
          <p:nvPr/>
        </p:nvPicPr>
        <p:blipFill>
          <a:blip r:embed="rId6"/>
          <a:stretch>
            <a:fillRect/>
          </a:stretch>
        </p:blipFill>
        <p:spPr>
          <a:xfrm>
            <a:off x="8622598" y="5123996"/>
            <a:ext cx="1719435" cy="1178830"/>
          </a:xfrm>
          <a:prstGeom prst="rect">
            <a:avLst/>
          </a:prstGeom>
        </p:spPr>
      </p:pic>
      <p:cxnSp>
        <p:nvCxnSpPr>
          <p:cNvPr id="88" name="Straight Arrow Connector 87"/>
          <p:cNvCxnSpPr>
            <a:stCxn id="85" idx="2"/>
            <a:endCxn id="86" idx="0"/>
          </p:cNvCxnSpPr>
          <p:nvPr/>
        </p:nvCxnSpPr>
        <p:spPr bwMode="auto">
          <a:xfrm flipH="1">
            <a:off x="9482316" y="4159634"/>
            <a:ext cx="1" cy="964362"/>
          </a:xfrm>
          <a:prstGeom prst="straightConnector1">
            <a:avLst/>
          </a:prstGeom>
          <a:noFill/>
          <a:ln w="158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989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par>
                                <p:cTn id="38" presetID="14" presetClass="entr" presetSubtype="1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randombar(horizontal)">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randombar(horizontal)">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0" dur="500"/>
                                        <p:tgtEl>
                                          <p:spTgt spid="3">
                                            <p:txEl>
                                              <p:pRg st="7" end="7"/>
                                            </p:txEl>
                                          </p:spTgt>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randombar(horizontal)">
                                      <p:cBhvr>
                                        <p:cTn id="53" dur="500"/>
                                        <p:tgtEl>
                                          <p:spTgt spid="2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randombar(horizontal)">
                                      <p:cBhvr>
                                        <p:cTn id="56" dur="500"/>
                                        <p:tgtEl>
                                          <p:spTgt spid="2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randombar(horizontal)">
                                      <p:cBhvr>
                                        <p:cTn id="59" dur="500"/>
                                        <p:tgtEl>
                                          <p:spTgt spid="3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randombar(horizontal)">
                                      <p:cBhvr>
                                        <p:cTn id="62" dur="500"/>
                                        <p:tgtEl>
                                          <p:spTgt spid="29"/>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randombar(horizontal)">
                                      <p:cBhvr>
                                        <p:cTn id="65" dur="500"/>
                                        <p:tgtEl>
                                          <p:spTgt spid="32"/>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randombar(horizontal)">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randombar(horizontal)">
                                      <p:cBhvr>
                                        <p:cTn id="73" dur="500"/>
                                        <p:tgtEl>
                                          <p:spTgt spid="35"/>
                                        </p:tgtEl>
                                      </p:cBhvr>
                                    </p:animEffect>
                                  </p:childTnLst>
                                </p:cTn>
                              </p:par>
                            </p:childTnLst>
                          </p:cTn>
                        </p:par>
                        <p:par>
                          <p:cTn id="74" fill="hold">
                            <p:stCondLst>
                              <p:cond delay="500"/>
                            </p:stCondLst>
                            <p:childTnLst>
                              <p:par>
                                <p:cTn id="75" presetID="14" presetClass="entr" presetSubtype="10"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randombar(horizontal)">
                                      <p:cBhvr>
                                        <p:cTn id="77" dur="500"/>
                                        <p:tgtEl>
                                          <p:spTgt spid="39"/>
                                        </p:tgtEl>
                                      </p:cBhvr>
                                    </p:animEffect>
                                  </p:childTnLst>
                                </p:cTn>
                              </p:par>
                              <p:par>
                                <p:cTn id="78" presetID="14" presetClass="entr" presetSubtype="1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randombar(horizontal)">
                                      <p:cBhvr>
                                        <p:cTn id="80" dur="500"/>
                                        <p:tgtEl>
                                          <p:spTgt spid="37"/>
                                        </p:tgtEl>
                                      </p:cBhvr>
                                    </p:animEffect>
                                  </p:childTnLst>
                                </p:cTn>
                              </p:par>
                            </p:childTnLst>
                          </p:cTn>
                        </p:par>
                        <p:par>
                          <p:cTn id="81" fill="hold">
                            <p:stCondLst>
                              <p:cond delay="1000"/>
                            </p:stCondLst>
                            <p:childTnLst>
                              <p:par>
                                <p:cTn id="82" presetID="14" presetClass="entr" presetSubtype="10"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randombar(horizontal)">
                                      <p:cBhvr>
                                        <p:cTn id="84" dur="500"/>
                                        <p:tgtEl>
                                          <p:spTgt spid="41"/>
                                        </p:tgtEl>
                                      </p:cBhvr>
                                    </p:animEffect>
                                  </p:childTnLst>
                                </p:cTn>
                              </p:par>
                              <p:par>
                                <p:cTn id="85" presetID="14" presetClass="entr" presetSubtype="1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randombar(horizontal)">
                                      <p:cBhvr>
                                        <p:cTn id="87" dur="500"/>
                                        <p:tgtEl>
                                          <p:spTgt spid="49"/>
                                        </p:tgtEl>
                                      </p:cBhvr>
                                    </p:animEffect>
                                  </p:childTnLst>
                                </p:cTn>
                              </p:par>
                              <p:par>
                                <p:cTn id="88" presetID="14" presetClass="entr" presetSubtype="10" fill="hold"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randombar(horizontal)">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95" dur="500"/>
                                        <p:tgtEl>
                                          <p:spTgt spid="3">
                                            <p:txEl>
                                              <p:pRg st="9" end="9"/>
                                            </p:txEl>
                                          </p:spTgt>
                                        </p:tgtEl>
                                      </p:cBhvr>
                                    </p:animEffect>
                                  </p:childTnLst>
                                </p:cTn>
                              </p:par>
                              <p:par>
                                <p:cTn id="96" presetID="14" presetClass="entr" presetSubtype="10" fill="hold" nodeType="withEffect">
                                  <p:stCondLst>
                                    <p:cond delay="0"/>
                                  </p:stCondLst>
                                  <p:childTnLst>
                                    <p:set>
                                      <p:cBhvr>
                                        <p:cTn id="97"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98" dur="500"/>
                                        <p:tgtEl>
                                          <p:spTgt spid="3">
                                            <p:txEl>
                                              <p:pRg st="10" end="10"/>
                                            </p:txEl>
                                          </p:spTgt>
                                        </p:tgtEl>
                                      </p:cBhvr>
                                    </p:animEffect>
                                  </p:childTnLst>
                                </p:cTn>
                              </p:par>
                              <p:par>
                                <p:cTn id="99" presetID="14" presetClass="entr" presetSubtype="10" fill="hold" nodeType="withEffect">
                                  <p:stCondLst>
                                    <p:cond delay="0"/>
                                  </p:stCondLst>
                                  <p:childTnLst>
                                    <p:set>
                                      <p:cBhvr>
                                        <p:cTn id="10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101" dur="500"/>
                                        <p:tgtEl>
                                          <p:spTgt spid="3">
                                            <p:txEl>
                                              <p:pRg st="11" end="11"/>
                                            </p:txEl>
                                          </p:spTgt>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randombar(horizontal)">
                                      <p:cBhvr>
                                        <p:cTn id="104" dur="500"/>
                                        <p:tgtEl>
                                          <p:spTgt spid="17"/>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randombar(horizontal)">
                                      <p:cBhvr>
                                        <p:cTn id="107" dur="500"/>
                                        <p:tgtEl>
                                          <p:spTgt spid="18"/>
                                        </p:tgtEl>
                                      </p:cBhvr>
                                    </p:animEffect>
                                  </p:childTnLst>
                                </p:cTn>
                              </p:par>
                              <p:par>
                                <p:cTn id="108" presetID="14" presetClass="entr" presetSubtype="10" fill="hold" nodeType="with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randombar(horizontal)">
                                      <p:cBhvr>
                                        <p:cTn id="110" dur="500"/>
                                        <p:tgtEl>
                                          <p:spTgt spid="19"/>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randombar(horizontal)">
                                      <p:cBhvr>
                                        <p:cTn id="113" dur="500"/>
                                        <p:tgtEl>
                                          <p:spTgt spid="20"/>
                                        </p:tgtEl>
                                      </p:cBhvr>
                                    </p:animEffect>
                                  </p:childTnLst>
                                </p:cTn>
                              </p:par>
                              <p:par>
                                <p:cTn id="114" presetID="14" presetClass="entr" presetSubtype="10" fill="hold" nodeType="with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randombar(horizontal)">
                                      <p:cBhvr>
                                        <p:cTn id="116" dur="500"/>
                                        <p:tgtEl>
                                          <p:spTgt spid="21"/>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randombar(horizontal)">
                                      <p:cBhvr>
                                        <p:cTn id="119" dur="500"/>
                                        <p:tgtEl>
                                          <p:spTgt spid="22"/>
                                        </p:tgtEl>
                                      </p:cBhvr>
                                    </p:animEffect>
                                  </p:childTnLst>
                                </p:cTn>
                              </p:par>
                              <p:par>
                                <p:cTn id="120" presetID="14" presetClass="entr" presetSubtype="10" fill="hold"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randombar(horizontal)">
                                      <p:cBhvr>
                                        <p:cTn id="122" dur="500"/>
                                        <p:tgtEl>
                                          <p:spTgt spid="23"/>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randombar(horizontal)">
                                      <p:cBhvr>
                                        <p:cTn id="125" dur="500"/>
                                        <p:tgtEl>
                                          <p:spTgt spid="24"/>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randombar(horizontal)">
                                      <p:cBhvr>
                                        <p:cTn id="128" dur="50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14" presetClass="entr" presetSubtype="10" fill="hold" nodeType="click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randombar(horizontal)">
                                      <p:cBhvr>
                                        <p:cTn id="133" dur="500"/>
                                        <p:tgtEl>
                                          <p:spTgt spid="85"/>
                                        </p:tgtEl>
                                      </p:cBhvr>
                                    </p:animEffect>
                                  </p:childTnLst>
                                </p:cTn>
                              </p:par>
                              <p:par>
                                <p:cTn id="134" presetID="14" presetClass="entr" presetSubtype="10" fill="hold" nodeType="withEffect">
                                  <p:stCondLst>
                                    <p:cond delay="0"/>
                                  </p:stCondLst>
                                  <p:childTnLst>
                                    <p:set>
                                      <p:cBhvr>
                                        <p:cTn id="135" dur="1" fill="hold">
                                          <p:stCondLst>
                                            <p:cond delay="0"/>
                                          </p:stCondLst>
                                        </p:cTn>
                                        <p:tgtEl>
                                          <p:spTgt spid="88"/>
                                        </p:tgtEl>
                                        <p:attrNameLst>
                                          <p:attrName>style.visibility</p:attrName>
                                        </p:attrNameLst>
                                      </p:cBhvr>
                                      <p:to>
                                        <p:strVal val="visible"/>
                                      </p:to>
                                    </p:set>
                                    <p:animEffect transition="in" filter="randombar(horizontal)">
                                      <p:cBhvr>
                                        <p:cTn id="136" dur="500"/>
                                        <p:tgtEl>
                                          <p:spTgt spid="88"/>
                                        </p:tgtEl>
                                      </p:cBhvr>
                                    </p:animEffect>
                                  </p:childTnLst>
                                </p:cTn>
                              </p:par>
                              <p:par>
                                <p:cTn id="137" presetID="14" presetClass="entr" presetSubtype="10" fill="hold" nodeType="withEffect">
                                  <p:stCondLst>
                                    <p:cond delay="0"/>
                                  </p:stCondLst>
                                  <p:childTnLst>
                                    <p:set>
                                      <p:cBhvr>
                                        <p:cTn id="138" dur="1" fill="hold">
                                          <p:stCondLst>
                                            <p:cond delay="0"/>
                                          </p:stCondLst>
                                        </p:cTn>
                                        <p:tgtEl>
                                          <p:spTgt spid="86"/>
                                        </p:tgtEl>
                                        <p:attrNameLst>
                                          <p:attrName>style.visibility</p:attrName>
                                        </p:attrNameLst>
                                      </p:cBhvr>
                                      <p:to>
                                        <p:strVal val="visible"/>
                                      </p:to>
                                    </p:set>
                                    <p:animEffect transition="in" filter="randombar(horizontal)">
                                      <p:cBhvr>
                                        <p:cTn id="13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1" grpId="0" animBg="1"/>
      <p:bldP spid="13" grpId="0" animBg="1"/>
      <p:bldP spid="14" grpId="0" animBg="1"/>
      <p:bldP spid="15" grpId="0"/>
      <p:bldP spid="17" grpId="0" animBg="1"/>
      <p:bldP spid="18" grpId="0"/>
      <p:bldP spid="20"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Order-Execute in Permissioned </a:t>
            </a:r>
            <a:r>
              <a:rPr lang="en-US" dirty="0" err="1"/>
              <a:t>Blockchains</a:t>
            </a:r>
            <a:endParaRPr lang="en-US" dirty="0"/>
          </a:p>
        </p:txBody>
      </p:sp>
      <p:sp>
        <p:nvSpPr>
          <p:cNvPr id="4" name="Slide Number Placeholder 3"/>
          <p:cNvSpPr>
            <a:spLocks noGrp="1"/>
          </p:cNvSpPr>
          <p:nvPr>
            <p:ph type="sldNum" sz="quarter" idx="10"/>
          </p:nvPr>
        </p:nvSpPr>
        <p:spPr/>
        <p:txBody>
          <a:bodyPr/>
          <a:lstStyle/>
          <a:p>
            <a:fld id="{329254D8-0939-4857-A3DF-B2E69B4B4BEE}" type="slidenum">
              <a:rPr lang="en-US" smtClean="0"/>
              <a:pPr/>
              <a:t>56</a:t>
            </a:fld>
            <a:endParaRPr lang="en-US"/>
          </a:p>
        </p:txBody>
      </p:sp>
      <p:cxnSp>
        <p:nvCxnSpPr>
          <p:cNvPr id="5" name="Straight Connector 4"/>
          <p:cNvCxnSpPr/>
          <p:nvPr/>
        </p:nvCxnSpPr>
        <p:spPr bwMode="auto">
          <a:xfrm>
            <a:off x="2279302" y="2341804"/>
            <a:ext cx="6271867" cy="0"/>
          </a:xfrm>
          <a:prstGeom prst="line">
            <a:avLst/>
          </a:prstGeom>
          <a:noFill/>
          <a:ln w="9525" cap="flat" cmpd="sng" algn="ctr">
            <a:solidFill>
              <a:schemeClr val="accent1"/>
            </a:solidFill>
            <a:prstDash val="solid"/>
            <a:round/>
            <a:headEnd type="none" w="med" len="med"/>
            <a:tailEnd type="none" w="med" len="med"/>
          </a:ln>
          <a:effectLst/>
        </p:spPr>
      </p:cxnSp>
      <p:sp>
        <p:nvSpPr>
          <p:cNvPr id="6" name="TextBox 5"/>
          <p:cNvSpPr txBox="1"/>
          <p:nvPr/>
        </p:nvSpPr>
        <p:spPr>
          <a:xfrm>
            <a:off x="8551163" y="2198688"/>
            <a:ext cx="1515634" cy="291618"/>
          </a:xfrm>
          <a:prstGeom prst="rect">
            <a:avLst/>
          </a:prstGeom>
          <a:noFill/>
        </p:spPr>
        <p:txBody>
          <a:bodyPr wrap="square" rtlCol="0">
            <a:spAutoFit/>
          </a:bodyPr>
          <a:lstStyle/>
          <a:p>
            <a:r>
              <a:rPr lang="en-US" sz="1400" dirty="0">
                <a:solidFill>
                  <a:schemeClr val="tx1"/>
                </a:solidFill>
                <a:latin typeface="Gabriola" panose="04040605051002020D02" pitchFamily="82" charset="0"/>
              </a:rPr>
              <a:t>Node A (leader)</a:t>
            </a:r>
          </a:p>
        </p:txBody>
      </p:sp>
      <p:cxnSp>
        <p:nvCxnSpPr>
          <p:cNvPr id="7" name="Straight Connector 6"/>
          <p:cNvCxnSpPr/>
          <p:nvPr/>
        </p:nvCxnSpPr>
        <p:spPr bwMode="auto">
          <a:xfrm>
            <a:off x="2279302" y="2603609"/>
            <a:ext cx="6271867" cy="0"/>
          </a:xfrm>
          <a:prstGeom prst="line">
            <a:avLst/>
          </a:prstGeom>
          <a:noFill/>
          <a:ln w="9525" cap="flat" cmpd="sng" algn="ctr">
            <a:solidFill>
              <a:schemeClr val="accent1"/>
            </a:solidFill>
            <a:prstDash val="solid"/>
            <a:round/>
            <a:headEnd type="none" w="med" len="med"/>
            <a:tailEnd type="none" w="med" len="med"/>
          </a:ln>
          <a:effectLst/>
        </p:spPr>
      </p:cxnSp>
      <p:sp>
        <p:nvSpPr>
          <p:cNvPr id="8" name="TextBox 7"/>
          <p:cNvSpPr txBox="1"/>
          <p:nvPr/>
        </p:nvSpPr>
        <p:spPr>
          <a:xfrm>
            <a:off x="8551163" y="2460493"/>
            <a:ext cx="1515634" cy="291618"/>
          </a:xfrm>
          <a:prstGeom prst="rect">
            <a:avLst/>
          </a:prstGeom>
          <a:noFill/>
        </p:spPr>
        <p:txBody>
          <a:bodyPr wrap="square" rtlCol="0">
            <a:spAutoFit/>
          </a:bodyPr>
          <a:lstStyle/>
          <a:p>
            <a:r>
              <a:rPr lang="en-US" sz="1400" dirty="0">
                <a:solidFill>
                  <a:schemeClr val="tx1"/>
                </a:solidFill>
                <a:latin typeface="Gabriola" panose="04040605051002020D02" pitchFamily="82" charset="0"/>
              </a:rPr>
              <a:t>Node B</a:t>
            </a:r>
          </a:p>
        </p:txBody>
      </p:sp>
      <p:cxnSp>
        <p:nvCxnSpPr>
          <p:cNvPr id="9" name="Straight Connector 8"/>
          <p:cNvCxnSpPr/>
          <p:nvPr/>
        </p:nvCxnSpPr>
        <p:spPr bwMode="auto">
          <a:xfrm>
            <a:off x="2279301" y="3142896"/>
            <a:ext cx="6271867" cy="0"/>
          </a:xfrm>
          <a:prstGeom prst="line">
            <a:avLst/>
          </a:prstGeom>
          <a:noFill/>
          <a:ln w="9525" cap="flat" cmpd="sng" algn="ctr">
            <a:solidFill>
              <a:schemeClr val="accent1"/>
            </a:solidFill>
            <a:prstDash val="solid"/>
            <a:round/>
            <a:headEnd type="none" w="med" len="med"/>
            <a:tailEnd type="none" w="med" len="med"/>
          </a:ln>
          <a:effectLst/>
        </p:spPr>
      </p:cxnSp>
      <p:sp>
        <p:nvSpPr>
          <p:cNvPr id="10" name="TextBox 9"/>
          <p:cNvSpPr txBox="1"/>
          <p:nvPr/>
        </p:nvSpPr>
        <p:spPr>
          <a:xfrm>
            <a:off x="8551163" y="2713549"/>
            <a:ext cx="1515634" cy="291618"/>
          </a:xfrm>
          <a:prstGeom prst="rect">
            <a:avLst/>
          </a:prstGeom>
          <a:noFill/>
        </p:spPr>
        <p:txBody>
          <a:bodyPr wrap="square" rtlCol="0">
            <a:spAutoFit/>
          </a:bodyPr>
          <a:lstStyle/>
          <a:p>
            <a:r>
              <a:rPr lang="en-US" sz="1400" dirty="0">
                <a:solidFill>
                  <a:schemeClr val="tx1"/>
                </a:solidFill>
                <a:latin typeface="Gabriola" panose="04040605051002020D02" pitchFamily="82" charset="0"/>
              </a:rPr>
              <a:t>Node C</a:t>
            </a:r>
          </a:p>
        </p:txBody>
      </p:sp>
      <p:sp>
        <p:nvSpPr>
          <p:cNvPr id="11" name="TextBox 10"/>
          <p:cNvSpPr txBox="1"/>
          <p:nvPr/>
        </p:nvSpPr>
        <p:spPr>
          <a:xfrm>
            <a:off x="8551163" y="2999780"/>
            <a:ext cx="1515634" cy="291618"/>
          </a:xfrm>
          <a:prstGeom prst="rect">
            <a:avLst/>
          </a:prstGeom>
          <a:noFill/>
        </p:spPr>
        <p:txBody>
          <a:bodyPr wrap="square" rtlCol="0">
            <a:spAutoFit/>
          </a:bodyPr>
          <a:lstStyle/>
          <a:p>
            <a:r>
              <a:rPr lang="en-US" sz="1400" dirty="0">
                <a:solidFill>
                  <a:schemeClr val="tx1"/>
                </a:solidFill>
                <a:latin typeface="Gabriola" panose="04040605051002020D02" pitchFamily="82" charset="0"/>
              </a:rPr>
              <a:t>Node D</a:t>
            </a:r>
          </a:p>
        </p:txBody>
      </p:sp>
      <p:cxnSp>
        <p:nvCxnSpPr>
          <p:cNvPr id="12" name="Straight Connector 11"/>
          <p:cNvCxnSpPr/>
          <p:nvPr/>
        </p:nvCxnSpPr>
        <p:spPr bwMode="auto">
          <a:xfrm>
            <a:off x="2279302" y="2856665"/>
            <a:ext cx="6271867" cy="0"/>
          </a:xfrm>
          <a:prstGeom prst="line">
            <a:avLst/>
          </a:prstGeom>
          <a:noFill/>
          <a:ln w="9525" cap="flat" cmpd="sng" algn="ctr">
            <a:solidFill>
              <a:schemeClr val="accent1"/>
            </a:solidFill>
            <a:prstDash val="solid"/>
            <a:round/>
            <a:headEnd type="none" w="med" len="med"/>
            <a:tailEnd type="none" w="med" len="med"/>
          </a:ln>
          <a:effectLst/>
        </p:spPr>
      </p:cxnSp>
      <p:cxnSp>
        <p:nvCxnSpPr>
          <p:cNvPr id="13" name="Straight Arrow Connector 12"/>
          <p:cNvCxnSpPr/>
          <p:nvPr/>
        </p:nvCxnSpPr>
        <p:spPr bwMode="auto">
          <a:xfrm>
            <a:off x="2828106" y="2341810"/>
            <a:ext cx="676901" cy="261805"/>
          </a:xfrm>
          <a:prstGeom prst="straightConnector1">
            <a:avLst/>
          </a:prstGeom>
          <a:noFill/>
          <a:ln w="3810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828098" y="2354023"/>
            <a:ext cx="676148" cy="502647"/>
          </a:xfrm>
          <a:prstGeom prst="straightConnector1">
            <a:avLst/>
          </a:prstGeom>
          <a:noFill/>
          <a:ln w="381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2828100" y="2354017"/>
            <a:ext cx="676146" cy="813010"/>
          </a:xfrm>
          <a:prstGeom prst="straightConnector1">
            <a:avLst/>
          </a:prstGeom>
          <a:noFill/>
          <a:ln w="38100" cap="flat" cmpd="sng" algn="ctr">
            <a:solidFill>
              <a:schemeClr val="tx1"/>
            </a:solidFill>
            <a:prstDash val="solid"/>
            <a:round/>
            <a:headEnd type="none" w="med" len="med"/>
            <a:tailEnd type="triangle"/>
          </a:ln>
          <a:effectLst/>
        </p:spPr>
      </p:cxnSp>
      <p:sp>
        <p:nvSpPr>
          <p:cNvPr id="16" name="Rectangle 15"/>
          <p:cNvSpPr/>
          <p:nvPr/>
        </p:nvSpPr>
        <p:spPr bwMode="auto">
          <a:xfrm>
            <a:off x="2538317" y="1808221"/>
            <a:ext cx="284649" cy="197655"/>
          </a:xfrm>
          <a:prstGeom prst="rect">
            <a:avLst/>
          </a:prstGeom>
          <a:solidFill>
            <a:srgbClr val="FFFF0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cxnSp>
        <p:nvCxnSpPr>
          <p:cNvPr id="17" name="Straight Arrow Connector 16"/>
          <p:cNvCxnSpPr/>
          <p:nvPr/>
        </p:nvCxnSpPr>
        <p:spPr bwMode="auto">
          <a:xfrm flipV="1">
            <a:off x="3503705" y="2370127"/>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flipV="1">
            <a:off x="3510637" y="2370127"/>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flipV="1">
            <a:off x="3510637" y="2370127"/>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a:off x="3503705" y="2341810"/>
            <a:ext cx="784700" cy="261805"/>
          </a:xfrm>
          <a:prstGeom prst="straightConnector1">
            <a:avLst/>
          </a:prstGeom>
          <a:noFill/>
          <a:ln w="9525"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3503705" y="2365441"/>
            <a:ext cx="784700" cy="477558"/>
          </a:xfrm>
          <a:prstGeom prst="straightConnector1">
            <a:avLst/>
          </a:prstGeom>
          <a:noFill/>
          <a:ln w="9525"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a:off x="3510637" y="2365441"/>
            <a:ext cx="777768" cy="801586"/>
          </a:xfrm>
          <a:prstGeom prst="straightConnector1">
            <a:avLst/>
          </a:prstGeom>
          <a:noFill/>
          <a:ln w="9525"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flipV="1">
            <a:off x="3510637" y="2613402"/>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24" name="Straight Arrow Connector 23"/>
          <p:cNvCxnSpPr/>
          <p:nvPr/>
        </p:nvCxnSpPr>
        <p:spPr bwMode="auto">
          <a:xfrm>
            <a:off x="3503705" y="2603616"/>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a:off x="3503705" y="2853201"/>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flipV="1">
            <a:off x="3510637" y="2603609"/>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27" name="Straight Arrow Connector 26"/>
          <p:cNvCxnSpPr/>
          <p:nvPr/>
        </p:nvCxnSpPr>
        <p:spPr bwMode="auto">
          <a:xfrm>
            <a:off x="3510637" y="2613397"/>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28" name="Straight Arrow Connector 27"/>
          <p:cNvCxnSpPr/>
          <p:nvPr/>
        </p:nvCxnSpPr>
        <p:spPr bwMode="auto">
          <a:xfrm flipV="1">
            <a:off x="3510637" y="2853201"/>
            <a:ext cx="777768" cy="289696"/>
          </a:xfrm>
          <a:prstGeom prst="straightConnector1">
            <a:avLst/>
          </a:prstGeom>
          <a:noFill/>
          <a:ln w="9525" cap="flat" cmpd="sng" algn="ctr">
            <a:solidFill>
              <a:schemeClr val="tx1"/>
            </a:solidFill>
            <a:prstDash val="solid"/>
            <a:round/>
            <a:headEnd type="none" w="med" len="med"/>
            <a:tailEnd type="triangle"/>
          </a:ln>
          <a:effectLst/>
        </p:spPr>
      </p:cxnSp>
      <p:cxnSp>
        <p:nvCxnSpPr>
          <p:cNvPr id="29" name="Straight Arrow Connector 28"/>
          <p:cNvCxnSpPr/>
          <p:nvPr/>
        </p:nvCxnSpPr>
        <p:spPr bwMode="auto">
          <a:xfrm flipV="1">
            <a:off x="4325442" y="2374813"/>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flipV="1">
            <a:off x="4332374" y="2374813"/>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flipV="1">
            <a:off x="4332374" y="2374813"/>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32" name="Straight Arrow Connector 31"/>
          <p:cNvCxnSpPr/>
          <p:nvPr/>
        </p:nvCxnSpPr>
        <p:spPr bwMode="auto">
          <a:xfrm>
            <a:off x="4325442" y="2346496"/>
            <a:ext cx="784700" cy="261805"/>
          </a:xfrm>
          <a:prstGeom prst="straightConnector1">
            <a:avLst/>
          </a:prstGeom>
          <a:noFill/>
          <a:ln w="9525" cap="flat" cmpd="sng" algn="ctr">
            <a:solidFill>
              <a:schemeClr val="tx1"/>
            </a:solidFill>
            <a:prstDash val="solid"/>
            <a:round/>
            <a:headEnd type="none" w="med" len="med"/>
            <a:tailEnd type="triangle"/>
          </a:ln>
          <a:effectLst/>
        </p:spPr>
      </p:cxnSp>
      <p:cxnSp>
        <p:nvCxnSpPr>
          <p:cNvPr id="33" name="Straight Arrow Connector 32"/>
          <p:cNvCxnSpPr/>
          <p:nvPr/>
        </p:nvCxnSpPr>
        <p:spPr bwMode="auto">
          <a:xfrm>
            <a:off x="4325442" y="2370127"/>
            <a:ext cx="784700" cy="477558"/>
          </a:xfrm>
          <a:prstGeom prst="straightConnector1">
            <a:avLst/>
          </a:prstGeom>
          <a:noFill/>
          <a:ln w="952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a:off x="4332374" y="2370127"/>
            <a:ext cx="777768" cy="801586"/>
          </a:xfrm>
          <a:prstGeom prst="straightConnector1">
            <a:avLst/>
          </a:prstGeom>
          <a:noFill/>
          <a:ln w="9525" cap="flat" cmpd="sng" algn="ctr">
            <a:solidFill>
              <a:schemeClr val="tx1"/>
            </a:solidFill>
            <a:prstDash val="solid"/>
            <a:round/>
            <a:headEnd type="none" w="med" len="med"/>
            <a:tailEnd type="triangle"/>
          </a:ln>
          <a:effectLst/>
        </p:spPr>
      </p:cxnSp>
      <p:cxnSp>
        <p:nvCxnSpPr>
          <p:cNvPr id="35" name="Straight Arrow Connector 34"/>
          <p:cNvCxnSpPr/>
          <p:nvPr/>
        </p:nvCxnSpPr>
        <p:spPr bwMode="auto">
          <a:xfrm flipV="1">
            <a:off x="4332374" y="2618088"/>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36" name="Straight Arrow Connector 35"/>
          <p:cNvCxnSpPr/>
          <p:nvPr/>
        </p:nvCxnSpPr>
        <p:spPr bwMode="auto">
          <a:xfrm>
            <a:off x="4325442" y="2608302"/>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a:off x="4325442" y="2857887"/>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38" name="Straight Arrow Connector 37"/>
          <p:cNvCxnSpPr/>
          <p:nvPr/>
        </p:nvCxnSpPr>
        <p:spPr bwMode="auto">
          <a:xfrm flipV="1">
            <a:off x="4332374" y="2608295"/>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39" name="Straight Arrow Connector 38"/>
          <p:cNvCxnSpPr/>
          <p:nvPr/>
        </p:nvCxnSpPr>
        <p:spPr bwMode="auto">
          <a:xfrm>
            <a:off x="4332374" y="2618083"/>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40" name="Straight Arrow Connector 39"/>
          <p:cNvCxnSpPr/>
          <p:nvPr/>
        </p:nvCxnSpPr>
        <p:spPr bwMode="auto">
          <a:xfrm flipV="1">
            <a:off x="4332374" y="2857887"/>
            <a:ext cx="777768" cy="289696"/>
          </a:xfrm>
          <a:prstGeom prst="straightConnector1">
            <a:avLst/>
          </a:prstGeom>
          <a:noFill/>
          <a:ln w="9525" cap="flat" cmpd="sng" algn="ctr">
            <a:solidFill>
              <a:schemeClr val="tx1"/>
            </a:solidFill>
            <a:prstDash val="solid"/>
            <a:round/>
            <a:headEnd type="none" w="med" len="med"/>
            <a:tailEnd type="triangle"/>
          </a:ln>
          <a:effectLst/>
        </p:spPr>
      </p:cxnSp>
      <p:sp>
        <p:nvSpPr>
          <p:cNvPr id="41" name="Down Arrow 40"/>
          <p:cNvSpPr/>
          <p:nvPr/>
        </p:nvSpPr>
        <p:spPr bwMode="auto">
          <a:xfrm rot="10800000">
            <a:off x="4988222" y="3204589"/>
            <a:ext cx="243840" cy="759031"/>
          </a:xfrm>
          <a:prstGeom prst="downArrow">
            <a:avLst/>
          </a:prstGeom>
          <a:noFill/>
          <a:ln w="9525" cap="flat" cmpd="sng" algn="ctr">
            <a:solidFill>
              <a:srgbClr val="01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US" sz="2000">
              <a:solidFill>
                <a:schemeClr val="tx1"/>
              </a:solidFill>
              <a:latin typeface="HelvNeue Light for IBM" pitchFamily="34" charset="0"/>
            </a:endParaRPr>
          </a:p>
        </p:txBody>
      </p:sp>
      <p:sp>
        <p:nvSpPr>
          <p:cNvPr id="42" name="Rectangle 41"/>
          <p:cNvSpPr/>
          <p:nvPr/>
        </p:nvSpPr>
        <p:spPr bwMode="auto">
          <a:xfrm>
            <a:off x="2538317" y="2014855"/>
            <a:ext cx="284649" cy="197655"/>
          </a:xfrm>
          <a:prstGeom prst="rect">
            <a:avLst/>
          </a:prstGeom>
          <a:solidFill>
            <a:srgbClr val="00B0F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43" name="Rectangle 42"/>
          <p:cNvSpPr/>
          <p:nvPr/>
        </p:nvSpPr>
        <p:spPr bwMode="auto">
          <a:xfrm>
            <a:off x="2833239" y="1808221"/>
            <a:ext cx="284649" cy="197655"/>
          </a:xfrm>
          <a:prstGeom prst="rect">
            <a:avLst/>
          </a:prstGeom>
          <a:solidFill>
            <a:schemeClr val="accent3">
              <a:lumMod val="85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44" name="Rectangle 43"/>
          <p:cNvSpPr/>
          <p:nvPr/>
        </p:nvSpPr>
        <p:spPr bwMode="auto">
          <a:xfrm>
            <a:off x="2833239" y="2014855"/>
            <a:ext cx="284649" cy="197655"/>
          </a:xfrm>
          <a:prstGeom prst="rect">
            <a:avLst/>
          </a:prstGeom>
          <a:solidFill>
            <a:srgbClr val="92D05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45" name="Rectangle 44"/>
          <p:cNvSpPr/>
          <p:nvPr/>
        </p:nvSpPr>
        <p:spPr bwMode="auto">
          <a:xfrm>
            <a:off x="2538317" y="1496711"/>
            <a:ext cx="579571" cy="31150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800" dirty="0"/>
              <a:t>Block #237</a:t>
            </a:r>
          </a:p>
        </p:txBody>
      </p:sp>
      <p:sp>
        <p:nvSpPr>
          <p:cNvPr id="46" name="TextBox 45"/>
          <p:cNvSpPr txBox="1"/>
          <p:nvPr/>
        </p:nvSpPr>
        <p:spPr>
          <a:xfrm>
            <a:off x="5232062" y="3459536"/>
            <a:ext cx="466794" cy="397032"/>
          </a:xfrm>
          <a:prstGeom prst="rect">
            <a:avLst/>
          </a:prstGeom>
          <a:noFill/>
        </p:spPr>
        <p:txBody>
          <a:bodyPr wrap="none" rtlCol="0">
            <a:spAutoFit/>
          </a:bodyPr>
          <a:lstStyle/>
          <a:p>
            <a:r>
              <a:rPr lang="en-US" dirty="0"/>
              <a:t>…</a:t>
            </a:r>
          </a:p>
        </p:txBody>
      </p:sp>
      <p:sp>
        <p:nvSpPr>
          <p:cNvPr id="47" name="Rectangle 46"/>
          <p:cNvSpPr/>
          <p:nvPr/>
        </p:nvSpPr>
        <p:spPr bwMode="auto">
          <a:xfrm>
            <a:off x="5578722" y="3368474"/>
            <a:ext cx="505237" cy="715799"/>
          </a:xfrm>
          <a:prstGeom prst="rect">
            <a:avLst/>
          </a:prstGeom>
          <a:solidFill>
            <a:srgbClr val="92D050"/>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cxnSp>
        <p:nvCxnSpPr>
          <p:cNvPr id="48" name="Straight Arrow Connector 47"/>
          <p:cNvCxnSpPr/>
          <p:nvPr/>
        </p:nvCxnSpPr>
        <p:spPr bwMode="auto">
          <a:xfrm>
            <a:off x="6011940" y="3705788"/>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49" name="Rectangle 48"/>
          <p:cNvSpPr/>
          <p:nvPr/>
        </p:nvSpPr>
        <p:spPr bwMode="auto">
          <a:xfrm>
            <a:off x="6311512" y="3368475"/>
            <a:ext cx="456833" cy="715799"/>
          </a:xfrm>
          <a:prstGeom prst="rect">
            <a:avLst/>
          </a:prstGeom>
          <a:solidFill>
            <a:srgbClr val="92D050"/>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sp>
        <p:nvSpPr>
          <p:cNvPr id="50" name="Rectangle 49"/>
          <p:cNvSpPr/>
          <p:nvPr/>
        </p:nvSpPr>
        <p:spPr bwMode="auto">
          <a:xfrm>
            <a:off x="7153443" y="3368475"/>
            <a:ext cx="503133" cy="715799"/>
          </a:xfrm>
          <a:prstGeom prst="rect">
            <a:avLst/>
          </a:prstGeom>
          <a:solidFill>
            <a:srgbClr val="92D050"/>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cxnSp>
        <p:nvCxnSpPr>
          <p:cNvPr id="51" name="Straight Arrow Connector 50"/>
          <p:cNvCxnSpPr/>
          <p:nvPr/>
        </p:nvCxnSpPr>
        <p:spPr bwMode="auto">
          <a:xfrm>
            <a:off x="6769319" y="3717953"/>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52" name="Rectangle 51"/>
          <p:cNvSpPr/>
          <p:nvPr/>
        </p:nvSpPr>
        <p:spPr bwMode="auto">
          <a:xfrm>
            <a:off x="8041674" y="3679984"/>
            <a:ext cx="284649" cy="197655"/>
          </a:xfrm>
          <a:prstGeom prst="rect">
            <a:avLst/>
          </a:prstGeom>
          <a:solidFill>
            <a:srgbClr val="FFFF0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53" name="Rectangle 52"/>
          <p:cNvSpPr/>
          <p:nvPr/>
        </p:nvSpPr>
        <p:spPr bwMode="auto">
          <a:xfrm>
            <a:off x="8041674" y="3886618"/>
            <a:ext cx="284649" cy="197655"/>
          </a:xfrm>
          <a:prstGeom prst="rect">
            <a:avLst/>
          </a:prstGeom>
          <a:solidFill>
            <a:srgbClr val="00B0F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54" name="Rectangle 53"/>
          <p:cNvSpPr/>
          <p:nvPr/>
        </p:nvSpPr>
        <p:spPr bwMode="auto">
          <a:xfrm>
            <a:off x="8336596" y="3679984"/>
            <a:ext cx="284649" cy="197655"/>
          </a:xfrm>
          <a:prstGeom prst="rect">
            <a:avLst/>
          </a:prstGeom>
          <a:solidFill>
            <a:schemeClr val="accent3">
              <a:lumMod val="85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55" name="Rectangle 54"/>
          <p:cNvSpPr/>
          <p:nvPr/>
        </p:nvSpPr>
        <p:spPr bwMode="auto">
          <a:xfrm>
            <a:off x="8336596" y="3886618"/>
            <a:ext cx="284649" cy="197655"/>
          </a:xfrm>
          <a:prstGeom prst="rect">
            <a:avLst/>
          </a:prstGeom>
          <a:solidFill>
            <a:srgbClr val="92D05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56" name="Rectangle 55"/>
          <p:cNvSpPr/>
          <p:nvPr/>
        </p:nvSpPr>
        <p:spPr bwMode="auto">
          <a:xfrm>
            <a:off x="8041674" y="3368474"/>
            <a:ext cx="579571" cy="31150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800" dirty="0"/>
              <a:t>Block</a:t>
            </a:r>
          </a:p>
          <a:p>
            <a:r>
              <a:rPr lang="en-US" sz="800" dirty="0"/>
              <a:t>#237</a:t>
            </a:r>
          </a:p>
        </p:txBody>
      </p:sp>
      <p:cxnSp>
        <p:nvCxnSpPr>
          <p:cNvPr id="57" name="Straight Arrow Connector 56"/>
          <p:cNvCxnSpPr/>
          <p:nvPr/>
        </p:nvCxnSpPr>
        <p:spPr bwMode="auto">
          <a:xfrm>
            <a:off x="7656576" y="3705788"/>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58" name="TextBox 57"/>
          <p:cNvSpPr txBox="1"/>
          <p:nvPr/>
        </p:nvSpPr>
        <p:spPr>
          <a:xfrm>
            <a:off x="2178951" y="3349505"/>
            <a:ext cx="2346604" cy="535531"/>
          </a:xfrm>
          <a:prstGeom prst="rect">
            <a:avLst/>
          </a:prstGeom>
          <a:noFill/>
        </p:spPr>
        <p:txBody>
          <a:bodyPr wrap="none" rtlCol="0">
            <a:spAutoFit/>
          </a:bodyPr>
          <a:lstStyle/>
          <a:p>
            <a:r>
              <a:rPr lang="en-US" sz="1600" dirty="0">
                <a:solidFill>
                  <a:schemeClr val="tx1"/>
                </a:solidFill>
              </a:rPr>
              <a:t>example:</a:t>
            </a:r>
          </a:p>
          <a:p>
            <a:r>
              <a:rPr lang="en-US" sz="1600" dirty="0">
                <a:solidFill>
                  <a:schemeClr val="tx1"/>
                </a:solidFill>
              </a:rPr>
              <a:t>PBFT [Castro/Liskov02]</a:t>
            </a:r>
          </a:p>
        </p:txBody>
      </p:sp>
      <p:sp>
        <p:nvSpPr>
          <p:cNvPr id="59" name="TextBox 58"/>
          <p:cNvSpPr txBox="1"/>
          <p:nvPr/>
        </p:nvSpPr>
        <p:spPr>
          <a:xfrm>
            <a:off x="4393977" y="4116259"/>
            <a:ext cx="1021433" cy="286232"/>
          </a:xfrm>
          <a:prstGeom prst="rect">
            <a:avLst/>
          </a:prstGeom>
          <a:noFill/>
        </p:spPr>
        <p:txBody>
          <a:bodyPr wrap="none" rtlCol="0">
            <a:spAutoFit/>
          </a:bodyPr>
          <a:lstStyle/>
          <a:p>
            <a:pPr marL="0" lvl="1"/>
            <a:r>
              <a:rPr lang="en-US" altLang="en-US" sz="1400" dirty="0">
                <a:solidFill>
                  <a:schemeClr val="tx1"/>
                </a:solidFill>
              </a:rPr>
              <a:t>Execute </a:t>
            </a:r>
            <a:r>
              <a:rPr lang="en-US" altLang="en-US" sz="1400" dirty="0" err="1">
                <a:solidFill>
                  <a:schemeClr val="tx1"/>
                </a:solidFill>
              </a:rPr>
              <a:t>tx</a:t>
            </a:r>
            <a:endParaRPr lang="en-US" altLang="en-US" sz="1400" dirty="0">
              <a:solidFill>
                <a:schemeClr val="tx1"/>
              </a:solidFill>
            </a:endParaRPr>
          </a:p>
        </p:txBody>
      </p:sp>
      <p:pic>
        <p:nvPicPr>
          <p:cNvPr id="60" name="Picture 59"/>
          <p:cNvPicPr>
            <a:picLocks noChangeAspect="1"/>
          </p:cNvPicPr>
          <p:nvPr/>
        </p:nvPicPr>
        <p:blipFill>
          <a:blip r:embed="rId2"/>
          <a:stretch>
            <a:fillRect/>
          </a:stretch>
        </p:blipFill>
        <p:spPr>
          <a:xfrm>
            <a:off x="3260468" y="4555130"/>
            <a:ext cx="4636507" cy="1358564"/>
          </a:xfrm>
          <a:prstGeom prst="rect">
            <a:avLst/>
          </a:prstGeom>
        </p:spPr>
      </p:pic>
    </p:spTree>
    <p:extLst>
      <p:ext uri="{BB962C8B-B14F-4D97-AF65-F5344CB8AC3E}">
        <p14:creationId xmlns:p14="http://schemas.microsoft.com/office/powerpoint/2010/main" val="942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randombar(horizontal)">
                                      <p:cBhvr>
                                        <p:cTn id="25" dur="500"/>
                                        <p:tgtEl>
                                          <p:spTgt spid="58"/>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0-#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par>
                                <p:cTn id="40" presetID="2" presetClass="entr" presetSubtype="6"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1+#ppt_w/2"/>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par>
                                <p:cTn id="44" presetID="2" presetClass="entr" presetSubtype="3"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1+#ppt_w/2"/>
                                          </p:val>
                                        </p:tav>
                                        <p:tav tm="100000">
                                          <p:val>
                                            <p:strVal val="#ppt_x"/>
                                          </p:val>
                                        </p:tav>
                                      </p:tavLst>
                                    </p:anim>
                                    <p:anim calcmode="lin" valueType="num">
                                      <p:cBhvr additive="base">
                                        <p:cTn id="47"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randombar(horizontal)">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horizontal)">
                                      <p:cBhvr>
                                        <p:cTn id="57" dur="500"/>
                                        <p:tgtEl>
                                          <p:spTgt spid="13"/>
                                        </p:tgtEl>
                                      </p:cBhvr>
                                    </p:animEffect>
                                  </p:childTnLst>
                                </p:cTn>
                              </p:par>
                              <p:par>
                                <p:cTn id="58" presetID="14" presetClass="entr" presetSubtype="1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par>
                                <p:cTn id="61" presetID="14" presetClass="entr" presetSubtype="1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par>
                                <p:cTn id="69" presetID="14" presetClass="entr" presetSubtype="1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par>
                                <p:cTn id="72" presetID="14" presetClass="entr" presetSubtype="1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randombar(horizontal)">
                                      <p:cBhvr>
                                        <p:cTn id="74" dur="500"/>
                                        <p:tgtEl>
                                          <p:spTgt spid="19"/>
                                        </p:tgtEl>
                                      </p:cBhvr>
                                    </p:animEffect>
                                  </p:childTnLst>
                                </p:cTn>
                              </p:par>
                              <p:par>
                                <p:cTn id="75" presetID="14" presetClass="entr" presetSubtype="1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randombar(horizontal)">
                                      <p:cBhvr>
                                        <p:cTn id="77" dur="500"/>
                                        <p:tgtEl>
                                          <p:spTgt spid="20"/>
                                        </p:tgtEl>
                                      </p:cBhvr>
                                    </p:animEffect>
                                  </p:childTnLst>
                                </p:cTn>
                              </p:par>
                              <p:par>
                                <p:cTn id="78" presetID="14" presetClass="entr" presetSubtype="1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randombar(horizontal)">
                                      <p:cBhvr>
                                        <p:cTn id="80" dur="500"/>
                                        <p:tgtEl>
                                          <p:spTgt spid="21"/>
                                        </p:tgtEl>
                                      </p:cBhvr>
                                    </p:animEffect>
                                  </p:childTnLst>
                                </p:cTn>
                              </p:par>
                              <p:par>
                                <p:cTn id="81" presetID="14" presetClass="entr" presetSubtype="1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randombar(horizontal)">
                                      <p:cBhvr>
                                        <p:cTn id="83" dur="500"/>
                                        <p:tgtEl>
                                          <p:spTgt spid="22"/>
                                        </p:tgtEl>
                                      </p:cBhvr>
                                    </p:animEffect>
                                  </p:childTnLst>
                                </p:cTn>
                              </p:par>
                              <p:par>
                                <p:cTn id="84" presetID="14" presetClass="entr" presetSubtype="10" fill="hold"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randombar(horizontal)">
                                      <p:cBhvr>
                                        <p:cTn id="86" dur="500"/>
                                        <p:tgtEl>
                                          <p:spTgt spid="23"/>
                                        </p:tgtEl>
                                      </p:cBhvr>
                                    </p:animEffect>
                                  </p:childTnLst>
                                </p:cTn>
                              </p:par>
                              <p:par>
                                <p:cTn id="87" presetID="14" presetClass="entr" presetSubtype="1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randombar(horizontal)">
                                      <p:cBhvr>
                                        <p:cTn id="89" dur="500"/>
                                        <p:tgtEl>
                                          <p:spTgt spid="24"/>
                                        </p:tgtEl>
                                      </p:cBhvr>
                                    </p:animEffect>
                                  </p:childTnLst>
                                </p:cTn>
                              </p:par>
                              <p:par>
                                <p:cTn id="90" presetID="14" presetClass="entr" presetSubtype="1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randombar(horizontal)">
                                      <p:cBhvr>
                                        <p:cTn id="92" dur="500"/>
                                        <p:tgtEl>
                                          <p:spTgt spid="25"/>
                                        </p:tgtEl>
                                      </p:cBhvr>
                                    </p:animEffect>
                                  </p:childTnLst>
                                </p:cTn>
                              </p:par>
                              <p:par>
                                <p:cTn id="93" presetID="14" presetClass="entr" presetSubtype="10"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randombar(horizontal)">
                                      <p:cBhvr>
                                        <p:cTn id="95" dur="500"/>
                                        <p:tgtEl>
                                          <p:spTgt spid="26"/>
                                        </p:tgtEl>
                                      </p:cBhvr>
                                    </p:animEffect>
                                  </p:childTnLst>
                                </p:cTn>
                              </p:par>
                              <p:par>
                                <p:cTn id="96" presetID="14" presetClass="entr" presetSubtype="10"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par>
                                <p:cTn id="99" presetID="14" presetClass="entr" presetSubtype="1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randombar(horizontal)">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randombar(horizontal)">
                                      <p:cBhvr>
                                        <p:cTn id="106" dur="500"/>
                                        <p:tgtEl>
                                          <p:spTgt spid="29"/>
                                        </p:tgtEl>
                                      </p:cBhvr>
                                    </p:animEffect>
                                  </p:childTnLst>
                                </p:cTn>
                              </p:par>
                              <p:par>
                                <p:cTn id="107" presetID="14" presetClass="entr" presetSubtype="10"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randombar(horizontal)">
                                      <p:cBhvr>
                                        <p:cTn id="109" dur="500"/>
                                        <p:tgtEl>
                                          <p:spTgt spid="30"/>
                                        </p:tgtEl>
                                      </p:cBhvr>
                                    </p:animEffect>
                                  </p:childTnLst>
                                </p:cTn>
                              </p:par>
                              <p:par>
                                <p:cTn id="110" presetID="14" presetClass="entr" presetSubtype="10" fill="hold"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randombar(horizontal)">
                                      <p:cBhvr>
                                        <p:cTn id="112" dur="500"/>
                                        <p:tgtEl>
                                          <p:spTgt spid="31"/>
                                        </p:tgtEl>
                                      </p:cBhvr>
                                    </p:animEffect>
                                  </p:childTnLst>
                                </p:cTn>
                              </p:par>
                              <p:par>
                                <p:cTn id="113" presetID="14" presetClass="entr" presetSubtype="10"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randombar(horizontal)">
                                      <p:cBhvr>
                                        <p:cTn id="115" dur="500"/>
                                        <p:tgtEl>
                                          <p:spTgt spid="32"/>
                                        </p:tgtEl>
                                      </p:cBhvr>
                                    </p:animEffect>
                                  </p:childTnLst>
                                </p:cTn>
                              </p:par>
                              <p:par>
                                <p:cTn id="116" presetID="14" presetClass="entr" presetSubtype="10" fill="hold"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randombar(horizontal)">
                                      <p:cBhvr>
                                        <p:cTn id="118" dur="500"/>
                                        <p:tgtEl>
                                          <p:spTgt spid="33"/>
                                        </p:tgtEl>
                                      </p:cBhvr>
                                    </p:animEffect>
                                  </p:childTnLst>
                                </p:cTn>
                              </p:par>
                              <p:par>
                                <p:cTn id="119" presetID="14" presetClass="entr" presetSubtype="10" fill="hold"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randombar(horizontal)">
                                      <p:cBhvr>
                                        <p:cTn id="121" dur="500"/>
                                        <p:tgtEl>
                                          <p:spTgt spid="34"/>
                                        </p:tgtEl>
                                      </p:cBhvr>
                                    </p:animEffect>
                                  </p:childTnLst>
                                </p:cTn>
                              </p:par>
                              <p:par>
                                <p:cTn id="122" presetID="14" presetClass="entr" presetSubtype="10" fill="hold" nodeType="with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randombar(horizontal)">
                                      <p:cBhvr>
                                        <p:cTn id="124" dur="500"/>
                                        <p:tgtEl>
                                          <p:spTgt spid="35"/>
                                        </p:tgtEl>
                                      </p:cBhvr>
                                    </p:animEffect>
                                  </p:childTnLst>
                                </p:cTn>
                              </p:par>
                              <p:par>
                                <p:cTn id="125" presetID="14" presetClass="entr" presetSubtype="10" fill="hold"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randombar(horizontal)">
                                      <p:cBhvr>
                                        <p:cTn id="127" dur="500"/>
                                        <p:tgtEl>
                                          <p:spTgt spid="36"/>
                                        </p:tgtEl>
                                      </p:cBhvr>
                                    </p:animEffect>
                                  </p:childTnLst>
                                </p:cTn>
                              </p:par>
                              <p:par>
                                <p:cTn id="128" presetID="14" presetClass="entr" presetSubtype="10" fill="hold"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randombar(horizontal)">
                                      <p:cBhvr>
                                        <p:cTn id="130" dur="500"/>
                                        <p:tgtEl>
                                          <p:spTgt spid="37"/>
                                        </p:tgtEl>
                                      </p:cBhvr>
                                    </p:animEffect>
                                  </p:childTnLst>
                                </p:cTn>
                              </p:par>
                              <p:par>
                                <p:cTn id="131" presetID="14" presetClass="entr" presetSubtype="10" fill="hold"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randombar(horizontal)">
                                      <p:cBhvr>
                                        <p:cTn id="133" dur="500"/>
                                        <p:tgtEl>
                                          <p:spTgt spid="38"/>
                                        </p:tgtEl>
                                      </p:cBhvr>
                                    </p:animEffect>
                                  </p:childTnLst>
                                </p:cTn>
                              </p:par>
                              <p:par>
                                <p:cTn id="134" presetID="14" presetClass="entr" presetSubtype="10" fill="hold" nodeType="with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randombar(horizontal)">
                                      <p:cBhvr>
                                        <p:cTn id="136" dur="500"/>
                                        <p:tgtEl>
                                          <p:spTgt spid="39"/>
                                        </p:tgtEl>
                                      </p:cBhvr>
                                    </p:animEffect>
                                  </p:childTnLst>
                                </p:cTn>
                              </p:par>
                              <p:par>
                                <p:cTn id="137" presetID="14" presetClass="entr" presetSubtype="10" fill="hold" nodeType="with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randombar(horizontal)">
                                      <p:cBhvr>
                                        <p:cTn id="139" dur="500"/>
                                        <p:tgtEl>
                                          <p:spTgt spid="40"/>
                                        </p:tgtEl>
                                      </p:cBhvr>
                                    </p:animEffect>
                                  </p:childTnLst>
                                </p:cTn>
                              </p:par>
                              <p:par>
                                <p:cTn id="140" presetID="14" presetClass="entr" presetSubtype="10" fill="hold" grpId="0" nodeType="with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randombar(horizontal)">
                                      <p:cBhvr>
                                        <p:cTn id="142" dur="500"/>
                                        <p:tgtEl>
                                          <p:spTgt spid="41"/>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1" nodeType="click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randombar(horizontal)">
                                      <p:cBhvr>
                                        <p:cTn id="147" dur="500"/>
                                        <p:tgtEl>
                                          <p:spTgt spid="46"/>
                                        </p:tgtEl>
                                      </p:cBhvr>
                                    </p:animEffect>
                                  </p:childTnLst>
                                </p:cTn>
                              </p:par>
                              <p:par>
                                <p:cTn id="148" presetID="14" presetClass="entr" presetSubtype="10" fill="hold" grpId="0" nodeType="with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randombar(horizontal)">
                                      <p:cBhvr>
                                        <p:cTn id="150" dur="500"/>
                                        <p:tgtEl>
                                          <p:spTgt spid="47"/>
                                        </p:tgtEl>
                                      </p:cBhvr>
                                    </p:animEffect>
                                  </p:childTnLst>
                                </p:cTn>
                              </p:par>
                              <p:par>
                                <p:cTn id="151" presetID="14" presetClass="entr" presetSubtype="10" fill="hold" nodeType="with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randombar(horizontal)">
                                      <p:cBhvr>
                                        <p:cTn id="153" dur="500"/>
                                        <p:tgtEl>
                                          <p:spTgt spid="48"/>
                                        </p:tgtEl>
                                      </p:cBhvr>
                                    </p:animEffect>
                                  </p:childTnLst>
                                </p:cTn>
                              </p:par>
                              <p:par>
                                <p:cTn id="154" presetID="14" presetClass="entr" presetSubtype="10" fill="hold" grpId="0" nodeType="withEffect">
                                  <p:stCondLst>
                                    <p:cond delay="0"/>
                                  </p:stCondLst>
                                  <p:childTnLst>
                                    <p:set>
                                      <p:cBhvr>
                                        <p:cTn id="155" dur="1" fill="hold">
                                          <p:stCondLst>
                                            <p:cond delay="0"/>
                                          </p:stCondLst>
                                        </p:cTn>
                                        <p:tgtEl>
                                          <p:spTgt spid="49"/>
                                        </p:tgtEl>
                                        <p:attrNameLst>
                                          <p:attrName>style.visibility</p:attrName>
                                        </p:attrNameLst>
                                      </p:cBhvr>
                                      <p:to>
                                        <p:strVal val="visible"/>
                                      </p:to>
                                    </p:set>
                                    <p:animEffect transition="in" filter="randombar(horizontal)">
                                      <p:cBhvr>
                                        <p:cTn id="156" dur="500"/>
                                        <p:tgtEl>
                                          <p:spTgt spid="49"/>
                                        </p:tgtEl>
                                      </p:cBhvr>
                                    </p:animEffect>
                                  </p:childTnLst>
                                </p:cTn>
                              </p:par>
                              <p:par>
                                <p:cTn id="157" presetID="14" presetClass="entr" presetSubtype="10" fill="hold" grpId="0" nodeType="withEffect">
                                  <p:stCondLst>
                                    <p:cond delay="0"/>
                                  </p:stCondLst>
                                  <p:childTnLst>
                                    <p:set>
                                      <p:cBhvr>
                                        <p:cTn id="158" dur="1" fill="hold">
                                          <p:stCondLst>
                                            <p:cond delay="0"/>
                                          </p:stCondLst>
                                        </p:cTn>
                                        <p:tgtEl>
                                          <p:spTgt spid="50"/>
                                        </p:tgtEl>
                                        <p:attrNameLst>
                                          <p:attrName>style.visibility</p:attrName>
                                        </p:attrNameLst>
                                      </p:cBhvr>
                                      <p:to>
                                        <p:strVal val="visible"/>
                                      </p:to>
                                    </p:set>
                                    <p:animEffect transition="in" filter="randombar(horizontal)">
                                      <p:cBhvr>
                                        <p:cTn id="159" dur="500"/>
                                        <p:tgtEl>
                                          <p:spTgt spid="50"/>
                                        </p:tgtEl>
                                      </p:cBhvr>
                                    </p:animEffect>
                                  </p:childTnLst>
                                </p:cTn>
                              </p:par>
                              <p:par>
                                <p:cTn id="160" presetID="14" presetClass="entr" presetSubtype="10" fill="hold" nodeType="withEffect">
                                  <p:stCondLst>
                                    <p:cond delay="0"/>
                                  </p:stCondLst>
                                  <p:childTnLst>
                                    <p:set>
                                      <p:cBhvr>
                                        <p:cTn id="161" dur="1" fill="hold">
                                          <p:stCondLst>
                                            <p:cond delay="0"/>
                                          </p:stCondLst>
                                        </p:cTn>
                                        <p:tgtEl>
                                          <p:spTgt spid="51"/>
                                        </p:tgtEl>
                                        <p:attrNameLst>
                                          <p:attrName>style.visibility</p:attrName>
                                        </p:attrNameLst>
                                      </p:cBhvr>
                                      <p:to>
                                        <p:strVal val="visible"/>
                                      </p:to>
                                    </p:set>
                                    <p:animEffect transition="in" filter="randombar(horizontal)">
                                      <p:cBhvr>
                                        <p:cTn id="162" dur="500"/>
                                        <p:tgtEl>
                                          <p:spTgt spid="51"/>
                                        </p:tgtEl>
                                      </p:cBhvr>
                                    </p:animEffect>
                                  </p:childTnLst>
                                </p:cTn>
                              </p:par>
                              <p:par>
                                <p:cTn id="163" presetID="14" presetClass="entr" presetSubtype="10" fill="hold" grpId="0" nodeType="withEffect">
                                  <p:stCondLst>
                                    <p:cond delay="0"/>
                                  </p:stCondLst>
                                  <p:childTnLst>
                                    <p:set>
                                      <p:cBhvr>
                                        <p:cTn id="164" dur="1" fill="hold">
                                          <p:stCondLst>
                                            <p:cond delay="0"/>
                                          </p:stCondLst>
                                        </p:cTn>
                                        <p:tgtEl>
                                          <p:spTgt spid="52"/>
                                        </p:tgtEl>
                                        <p:attrNameLst>
                                          <p:attrName>style.visibility</p:attrName>
                                        </p:attrNameLst>
                                      </p:cBhvr>
                                      <p:to>
                                        <p:strVal val="visible"/>
                                      </p:to>
                                    </p:set>
                                    <p:animEffect transition="in" filter="randombar(horizontal)">
                                      <p:cBhvr>
                                        <p:cTn id="165" dur="500"/>
                                        <p:tgtEl>
                                          <p:spTgt spid="52"/>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53"/>
                                        </p:tgtEl>
                                        <p:attrNameLst>
                                          <p:attrName>style.visibility</p:attrName>
                                        </p:attrNameLst>
                                      </p:cBhvr>
                                      <p:to>
                                        <p:strVal val="visible"/>
                                      </p:to>
                                    </p:set>
                                    <p:animEffect transition="in" filter="randombar(horizontal)">
                                      <p:cBhvr>
                                        <p:cTn id="168" dur="500"/>
                                        <p:tgtEl>
                                          <p:spTgt spid="53"/>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54"/>
                                        </p:tgtEl>
                                        <p:attrNameLst>
                                          <p:attrName>style.visibility</p:attrName>
                                        </p:attrNameLst>
                                      </p:cBhvr>
                                      <p:to>
                                        <p:strVal val="visible"/>
                                      </p:to>
                                    </p:set>
                                    <p:animEffect transition="in" filter="randombar(horizontal)">
                                      <p:cBhvr>
                                        <p:cTn id="171" dur="500"/>
                                        <p:tgtEl>
                                          <p:spTgt spid="54"/>
                                        </p:tgtEl>
                                      </p:cBhvr>
                                    </p:animEffect>
                                  </p:childTnLst>
                                </p:cTn>
                              </p:par>
                              <p:par>
                                <p:cTn id="172" presetID="14" presetClass="entr" presetSubtype="10" fill="hold" grpId="0" nodeType="withEffect">
                                  <p:stCondLst>
                                    <p:cond delay="0"/>
                                  </p:stCondLst>
                                  <p:childTnLst>
                                    <p:set>
                                      <p:cBhvr>
                                        <p:cTn id="173" dur="1" fill="hold">
                                          <p:stCondLst>
                                            <p:cond delay="0"/>
                                          </p:stCondLst>
                                        </p:cTn>
                                        <p:tgtEl>
                                          <p:spTgt spid="55"/>
                                        </p:tgtEl>
                                        <p:attrNameLst>
                                          <p:attrName>style.visibility</p:attrName>
                                        </p:attrNameLst>
                                      </p:cBhvr>
                                      <p:to>
                                        <p:strVal val="visible"/>
                                      </p:to>
                                    </p:set>
                                    <p:animEffect transition="in" filter="randombar(horizontal)">
                                      <p:cBhvr>
                                        <p:cTn id="174" dur="500"/>
                                        <p:tgtEl>
                                          <p:spTgt spid="55"/>
                                        </p:tgtEl>
                                      </p:cBhvr>
                                    </p:animEffect>
                                  </p:childTnLst>
                                </p:cTn>
                              </p:par>
                              <p:par>
                                <p:cTn id="175" presetID="14" presetClass="entr" presetSubtype="10" fill="hold" grpId="0" nodeType="withEffect">
                                  <p:stCondLst>
                                    <p:cond delay="0"/>
                                  </p:stCondLst>
                                  <p:childTnLst>
                                    <p:set>
                                      <p:cBhvr>
                                        <p:cTn id="176" dur="1" fill="hold">
                                          <p:stCondLst>
                                            <p:cond delay="0"/>
                                          </p:stCondLst>
                                        </p:cTn>
                                        <p:tgtEl>
                                          <p:spTgt spid="56"/>
                                        </p:tgtEl>
                                        <p:attrNameLst>
                                          <p:attrName>style.visibility</p:attrName>
                                        </p:attrNameLst>
                                      </p:cBhvr>
                                      <p:to>
                                        <p:strVal val="visible"/>
                                      </p:to>
                                    </p:set>
                                    <p:animEffect transition="in" filter="randombar(horizontal)">
                                      <p:cBhvr>
                                        <p:cTn id="177" dur="500"/>
                                        <p:tgtEl>
                                          <p:spTgt spid="56"/>
                                        </p:tgtEl>
                                      </p:cBhvr>
                                    </p:animEffect>
                                  </p:childTnLst>
                                </p:cTn>
                              </p:par>
                              <p:par>
                                <p:cTn id="178" presetID="14" presetClass="entr" presetSubtype="10" fill="hold" nodeType="withEffect">
                                  <p:stCondLst>
                                    <p:cond delay="0"/>
                                  </p:stCondLst>
                                  <p:childTnLst>
                                    <p:set>
                                      <p:cBhvr>
                                        <p:cTn id="179" dur="1" fill="hold">
                                          <p:stCondLst>
                                            <p:cond delay="0"/>
                                          </p:stCondLst>
                                        </p:cTn>
                                        <p:tgtEl>
                                          <p:spTgt spid="57"/>
                                        </p:tgtEl>
                                        <p:attrNameLst>
                                          <p:attrName>style.visibility</p:attrName>
                                        </p:attrNameLst>
                                      </p:cBhvr>
                                      <p:to>
                                        <p:strVal val="visible"/>
                                      </p:to>
                                    </p:set>
                                    <p:animEffect transition="in" filter="randombar(horizontal)">
                                      <p:cBhvr>
                                        <p:cTn id="180" dur="500"/>
                                        <p:tgtEl>
                                          <p:spTgt spid="57"/>
                                        </p:tgtEl>
                                      </p:cBhvr>
                                    </p:animEffect>
                                  </p:childTnLst>
                                </p:cTn>
                              </p:par>
                              <p:par>
                                <p:cTn id="181" presetID="22" presetClass="entr" presetSubtype="4" fill="hold" grpId="0" nodeType="withEffect">
                                  <p:stCondLst>
                                    <p:cond delay="0"/>
                                  </p:stCondLst>
                                  <p:childTnLst>
                                    <p:set>
                                      <p:cBhvr>
                                        <p:cTn id="182" dur="1" fill="hold">
                                          <p:stCondLst>
                                            <p:cond delay="0"/>
                                          </p:stCondLst>
                                        </p:cTn>
                                        <p:tgtEl>
                                          <p:spTgt spid="46"/>
                                        </p:tgtEl>
                                        <p:attrNameLst>
                                          <p:attrName>style.visibility</p:attrName>
                                        </p:attrNameLst>
                                      </p:cBhvr>
                                      <p:to>
                                        <p:strVal val="visible"/>
                                      </p:to>
                                    </p:set>
                                    <p:animEffect transition="in" filter="wipe(down)">
                                      <p:cBhvr>
                                        <p:cTn id="183" dur="500"/>
                                        <p:tgtEl>
                                          <p:spTgt spid="46"/>
                                        </p:tgtEl>
                                      </p:cBhvr>
                                    </p:animEffect>
                                  </p:childTnLst>
                                </p:cTn>
                              </p:par>
                            </p:childTnLst>
                          </p:cTn>
                        </p:par>
                      </p:childTnLst>
                    </p:cTn>
                  </p:par>
                  <p:par>
                    <p:cTn id="184" fill="hold">
                      <p:stCondLst>
                        <p:cond delay="indefinite"/>
                      </p:stCondLst>
                      <p:childTnLst>
                        <p:par>
                          <p:cTn id="185" fill="hold">
                            <p:stCondLst>
                              <p:cond delay="0"/>
                            </p:stCondLst>
                            <p:childTnLst>
                              <p:par>
                                <p:cTn id="186" presetID="14" presetClass="entr" presetSubtype="10" fill="hold" grpId="0" nodeType="click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randombar(horizontal)">
                                      <p:cBhvr>
                                        <p:cTn id="188" dur="500"/>
                                        <p:tgtEl>
                                          <p:spTgt spid="59"/>
                                        </p:tgtEl>
                                      </p:cBhvr>
                                    </p:animEffect>
                                  </p:childTnLst>
                                </p:cTn>
                              </p:par>
                            </p:childTnLst>
                          </p:cTn>
                        </p:par>
                      </p:childTnLst>
                    </p:cTn>
                  </p:par>
                  <p:par>
                    <p:cTn id="189" fill="hold">
                      <p:stCondLst>
                        <p:cond delay="indefinite"/>
                      </p:stCondLst>
                      <p:childTnLst>
                        <p:par>
                          <p:cTn id="190" fill="hold">
                            <p:stCondLst>
                              <p:cond delay="0"/>
                            </p:stCondLst>
                            <p:childTnLst>
                              <p:par>
                                <p:cTn id="191" presetID="14" presetClass="entr" presetSubtype="10" fill="hold" nodeType="clickEffect">
                                  <p:stCondLst>
                                    <p:cond delay="0"/>
                                  </p:stCondLst>
                                  <p:childTnLst>
                                    <p:set>
                                      <p:cBhvr>
                                        <p:cTn id="192" dur="1" fill="hold">
                                          <p:stCondLst>
                                            <p:cond delay="0"/>
                                          </p:stCondLst>
                                        </p:cTn>
                                        <p:tgtEl>
                                          <p:spTgt spid="60"/>
                                        </p:tgtEl>
                                        <p:attrNameLst>
                                          <p:attrName>style.visibility</p:attrName>
                                        </p:attrNameLst>
                                      </p:cBhvr>
                                      <p:to>
                                        <p:strVal val="visible"/>
                                      </p:to>
                                    </p:set>
                                    <p:animEffect transition="in" filter="randombar(horizontal)">
                                      <p:cBhvr>
                                        <p:cTn id="19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6" grpId="0" animBg="1"/>
      <p:bldP spid="41" grpId="0" animBg="1"/>
      <p:bldP spid="42" grpId="0" animBg="1"/>
      <p:bldP spid="43" grpId="0" animBg="1"/>
      <p:bldP spid="44" grpId="0" animBg="1"/>
      <p:bldP spid="45" grpId="0" animBg="1"/>
      <p:bldP spid="46" grpId="0"/>
      <p:bldP spid="46" grpId="1"/>
      <p:bldP spid="47" grpId="0" animBg="1"/>
      <p:bldP spid="49" grpId="0" animBg="1"/>
      <p:bldP spid="50" grpId="0" animBg="1"/>
      <p:bldP spid="52" grpId="0" animBg="1"/>
      <p:bldP spid="53" grpId="0" animBg="1"/>
      <p:bldP spid="54" grpId="0" animBg="1"/>
      <p:bldP spid="55" grpId="0" animBg="1"/>
      <p:bldP spid="56" grpId="0" animBg="1"/>
      <p:bldP spid="58" grpId="0"/>
      <p:bldP spid="5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Hyperledger</a:t>
            </a:r>
            <a:r>
              <a:rPr lang="en-US" dirty="0"/>
              <a:t> Fabric – key requirements</a:t>
            </a:r>
          </a:p>
        </p:txBody>
      </p:sp>
      <p:sp>
        <p:nvSpPr>
          <p:cNvPr id="3" name="Content Placeholder 2"/>
          <p:cNvSpPr>
            <a:spLocks noGrp="1"/>
          </p:cNvSpPr>
          <p:nvPr>
            <p:ph idx="1"/>
          </p:nvPr>
        </p:nvSpPr>
        <p:spPr/>
        <p:txBody>
          <a:bodyPr/>
          <a:lstStyle/>
          <a:p>
            <a:r>
              <a:rPr lang="en-US" b="1" dirty="0"/>
              <a:t>No native cryptocurrency</a:t>
            </a:r>
          </a:p>
          <a:p>
            <a:endParaRPr lang="en-US" b="1" dirty="0"/>
          </a:p>
          <a:p>
            <a:r>
              <a:rPr lang="en-US" b="1" dirty="0"/>
              <a:t>Ability to code distributed apps in general-purpose languages </a:t>
            </a:r>
          </a:p>
          <a:p>
            <a:endParaRPr lang="en-US" b="1" dirty="0"/>
          </a:p>
          <a:p>
            <a:r>
              <a:rPr lang="en-US" b="1" dirty="0"/>
              <a:t>Modular/pluggable consensus </a:t>
            </a:r>
          </a:p>
          <a:p>
            <a:endParaRPr lang="en-US" b="1" dirty="0"/>
          </a:p>
        </p:txBody>
      </p:sp>
      <p:sp>
        <p:nvSpPr>
          <p:cNvPr id="4" name="Slide Number Placeholder 3"/>
          <p:cNvSpPr>
            <a:spLocks noGrp="1"/>
          </p:cNvSpPr>
          <p:nvPr>
            <p:ph type="sldNum" sz="quarter" idx="10"/>
          </p:nvPr>
        </p:nvSpPr>
        <p:spPr/>
        <p:txBody>
          <a:bodyPr/>
          <a:lstStyle/>
          <a:p>
            <a:fld id="{329254D8-0939-4857-A3DF-B2E69B4B4BEE}" type="slidenum">
              <a:rPr lang="en-US" smtClean="0"/>
              <a:pPr/>
              <a:t>57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587" y="1464470"/>
            <a:ext cx="343594" cy="343594"/>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1081" y="2415861"/>
            <a:ext cx="343594" cy="343594"/>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9963" y="3427915"/>
            <a:ext cx="343594" cy="343594"/>
          </a:xfrm>
          <a:prstGeom prst="rect">
            <a:avLst/>
          </a:prstGeom>
        </p:spPr>
      </p:pic>
      <p:sp>
        <p:nvSpPr>
          <p:cNvPr id="8" name="TextBox 7"/>
          <p:cNvSpPr txBox="1"/>
          <p:nvPr/>
        </p:nvSpPr>
        <p:spPr>
          <a:xfrm>
            <a:off x="1524000" y="4344335"/>
            <a:ext cx="9241632" cy="757130"/>
          </a:xfrm>
          <a:prstGeom prst="rect">
            <a:avLst/>
          </a:prstGeom>
          <a:solidFill>
            <a:srgbClr val="FFC000"/>
          </a:solidFill>
          <a:ln>
            <a:solidFill>
              <a:srgbClr val="FFFF00"/>
            </a:solidFill>
          </a:ln>
        </p:spPr>
        <p:txBody>
          <a:bodyPr wrap="none" rtlCol="0">
            <a:spAutoFit/>
          </a:bodyPr>
          <a:lstStyle/>
          <a:p>
            <a:pPr algn="ctr"/>
            <a:r>
              <a:rPr lang="en-US" sz="2400" b="1" dirty="0">
                <a:solidFill>
                  <a:schemeClr val="tx1"/>
                </a:solidFill>
              </a:rPr>
              <a:t>Satisfying these requirements required </a:t>
            </a:r>
          </a:p>
          <a:p>
            <a:pPr algn="ctr"/>
            <a:r>
              <a:rPr lang="en-US" sz="2400" b="1" dirty="0">
                <a:solidFill>
                  <a:schemeClr val="tx1"/>
                </a:solidFill>
              </a:rPr>
              <a:t>a complete overhaul of the (permissioned) </a:t>
            </a:r>
            <a:r>
              <a:rPr lang="en-US" sz="2400" b="1" dirty="0" err="1">
                <a:solidFill>
                  <a:schemeClr val="tx1"/>
                </a:solidFill>
              </a:rPr>
              <a:t>blockchain</a:t>
            </a:r>
            <a:r>
              <a:rPr lang="en-US" sz="2400" b="1" dirty="0">
                <a:solidFill>
                  <a:schemeClr val="tx1"/>
                </a:solidFill>
              </a:rPr>
              <a:t> design!</a:t>
            </a:r>
          </a:p>
        </p:txBody>
      </p:sp>
      <p:sp>
        <p:nvSpPr>
          <p:cNvPr id="10" name="TextBox 9"/>
          <p:cNvSpPr txBox="1"/>
          <p:nvPr/>
        </p:nvSpPr>
        <p:spPr>
          <a:xfrm>
            <a:off x="3943735" y="5406526"/>
            <a:ext cx="4729179" cy="2031325"/>
          </a:xfrm>
          <a:prstGeom prst="rect">
            <a:avLst/>
          </a:prstGeom>
          <a:noFill/>
        </p:spPr>
        <p:txBody>
          <a:bodyPr wrap="none" rtlCol="0">
            <a:spAutoFit/>
          </a:bodyPr>
          <a:lstStyle/>
          <a:p>
            <a:pPr algn="ctr"/>
            <a:r>
              <a:rPr lang="en-US" sz="1600" b="1" dirty="0">
                <a:solidFill>
                  <a:schemeClr val="tx1"/>
                </a:solidFill>
              </a:rPr>
              <a:t>end result</a:t>
            </a:r>
          </a:p>
          <a:p>
            <a:pPr algn="ctr"/>
            <a:r>
              <a:rPr lang="en-US" sz="3200" b="1" dirty="0">
                <a:solidFill>
                  <a:schemeClr val="tx1"/>
                </a:solidFill>
              </a:rPr>
              <a:t>Hyperledger Fabric v1+</a:t>
            </a:r>
          </a:p>
          <a:p>
            <a:pPr algn="ctr"/>
            <a:r>
              <a:rPr lang="en-US" sz="2000" b="1" dirty="0">
                <a:solidFill>
                  <a:schemeClr val="tx1"/>
                </a:solidFill>
                <a:latin typeface="Helvetica Neue"/>
                <a:cs typeface="Helvetica Neue"/>
                <a:sym typeface="Helvetica Neue"/>
                <a:hlinkClick r:id="rId3"/>
              </a:rPr>
              <a:t>http://github.com/hyperledger/fabric</a:t>
            </a:r>
            <a:endParaRPr lang="en-US" sz="2000" b="1" dirty="0">
              <a:solidFill>
                <a:schemeClr val="tx1"/>
              </a:solidFill>
              <a:latin typeface="Helvetica Neue"/>
              <a:cs typeface="Helvetica Neue"/>
              <a:sym typeface="Helvetica Neue"/>
            </a:endParaRPr>
          </a:p>
          <a:p>
            <a:pPr algn="ctr"/>
            <a:r>
              <a:rPr lang="en-US" sz="2000" b="1" dirty="0">
                <a:solidFill>
                  <a:schemeClr val="tx1"/>
                </a:solidFill>
                <a:latin typeface="Helvetica Neue"/>
                <a:cs typeface="Helvetica Neue"/>
                <a:sym typeface="Helvetica Neue"/>
              </a:rPr>
              <a:t>Open source, Apache 2.0 license</a:t>
            </a:r>
          </a:p>
          <a:p>
            <a:pPr algn="ctr"/>
            <a:endParaRPr lang="sr-Latn-RS" sz="2000" dirty="0">
              <a:solidFill>
                <a:schemeClr val="tx1"/>
              </a:solidFill>
              <a:latin typeface="Helvetica Neue"/>
              <a:cs typeface="Helvetica Neue"/>
              <a:sym typeface="Helvetica Neue Light"/>
            </a:endParaRPr>
          </a:p>
          <a:p>
            <a:pPr algn="ctr"/>
            <a:endParaRPr lang="en-US" sz="3200" b="1" dirty="0">
              <a:solidFill>
                <a:schemeClr val="tx1"/>
              </a:solidFill>
            </a:endParaRPr>
          </a:p>
        </p:txBody>
      </p:sp>
    </p:spTree>
    <p:extLst>
      <p:ext uri="{BB962C8B-B14F-4D97-AF65-F5344CB8AC3E}">
        <p14:creationId xmlns:p14="http://schemas.microsoft.com/office/powerpoint/2010/main" val="41132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341" y="3999832"/>
            <a:ext cx="503392" cy="503392"/>
          </a:xfrm>
          <a:prstGeom prst="rect">
            <a:avLst/>
          </a:prstGeom>
        </p:spPr>
      </p:pic>
      <p:sp>
        <p:nvSpPr>
          <p:cNvPr id="2" name="Title 1"/>
          <p:cNvSpPr>
            <a:spLocks noGrp="1"/>
          </p:cNvSpPr>
          <p:nvPr>
            <p:ph type="title"/>
          </p:nvPr>
        </p:nvSpPr>
        <p:spPr>
          <a:xfrm>
            <a:off x="243418" y="714681"/>
            <a:ext cx="8874351" cy="731838"/>
          </a:xfrm>
        </p:spPr>
        <p:txBody>
          <a:bodyPr/>
          <a:lstStyle/>
          <a:p>
            <a:r>
              <a:rPr lang="en-US" sz="2600" dirty="0" err="1"/>
              <a:t>Blockchain</a:t>
            </a:r>
            <a:r>
              <a:rPr lang="en-US" sz="2600" dirty="0"/>
              <a:t> 2.0 (ORDER </a:t>
            </a:r>
            <a:r>
              <a:rPr lang="en-US" sz="2600" dirty="0">
                <a:sym typeface="Wingdings" panose="05000000000000000000" pitchFamily="2" charset="2"/>
              </a:rPr>
              <a:t> EXECUTE) </a:t>
            </a:r>
            <a:r>
              <a:rPr lang="en-US" sz="2600" dirty="0"/>
              <a:t>architecture issues</a:t>
            </a:r>
          </a:p>
        </p:txBody>
      </p:sp>
      <p:sp>
        <p:nvSpPr>
          <p:cNvPr id="3" name="Content Placeholder 2"/>
          <p:cNvSpPr>
            <a:spLocks noGrp="1"/>
          </p:cNvSpPr>
          <p:nvPr>
            <p:ph idx="1"/>
          </p:nvPr>
        </p:nvSpPr>
        <p:spPr>
          <a:xfrm>
            <a:off x="487892" y="1446519"/>
            <a:ext cx="11460690" cy="4890294"/>
          </a:xfrm>
        </p:spPr>
        <p:txBody>
          <a:bodyPr/>
          <a:lstStyle/>
          <a:p>
            <a:r>
              <a:rPr lang="en-US" b="1" dirty="0"/>
              <a:t>Sequential execution of smart contracts</a:t>
            </a:r>
          </a:p>
          <a:p>
            <a:pPr lvl="1"/>
            <a:r>
              <a:rPr lang="en-US" dirty="0">
                <a:solidFill>
                  <a:srgbClr val="FF0000"/>
                </a:solidFill>
              </a:rPr>
              <a:t>long execution latency blocks other smart contracts, hampers performance</a:t>
            </a:r>
          </a:p>
          <a:p>
            <a:pPr lvl="1"/>
            <a:r>
              <a:rPr lang="en-US" dirty="0" err="1">
                <a:solidFill>
                  <a:srgbClr val="FF0000"/>
                </a:solidFill>
              </a:rPr>
              <a:t>DoS</a:t>
            </a:r>
            <a:r>
              <a:rPr lang="en-US" dirty="0">
                <a:solidFill>
                  <a:srgbClr val="FF0000"/>
                </a:solidFill>
              </a:rPr>
              <a:t> smart contracts (e.g., infinite loops)</a:t>
            </a:r>
          </a:p>
          <a:p>
            <a:pPr lvl="1"/>
            <a:r>
              <a:rPr lang="en-US" dirty="0"/>
              <a:t>How </a:t>
            </a:r>
            <a:r>
              <a:rPr lang="en-US" dirty="0" err="1"/>
              <a:t>Blockchain</a:t>
            </a:r>
            <a:r>
              <a:rPr lang="en-US" dirty="0"/>
              <a:t> 2.0 copes with it:</a:t>
            </a:r>
          </a:p>
          <a:p>
            <a:pPr lvl="2"/>
            <a:r>
              <a:rPr lang="en-US" dirty="0"/>
              <a:t>Gas (paying for every step of computation))</a:t>
            </a:r>
          </a:p>
          <a:p>
            <a:pPr lvl="2"/>
            <a:r>
              <a:rPr lang="en-US" dirty="0">
                <a:solidFill>
                  <a:srgbClr val="FF0000"/>
                </a:solidFill>
              </a:rPr>
              <a:t>Tied to a cryptocurrency</a:t>
            </a:r>
          </a:p>
          <a:p>
            <a:r>
              <a:rPr lang="en-US" b="1" dirty="0"/>
              <a:t>Non-determinism</a:t>
            </a:r>
          </a:p>
          <a:p>
            <a:pPr lvl="1"/>
            <a:r>
              <a:rPr lang="en-US" dirty="0">
                <a:solidFill>
                  <a:srgbClr val="FF0000"/>
                </a:solidFill>
              </a:rPr>
              <a:t>Smart-contracts must be deterministic (otherwise – state forks) </a:t>
            </a:r>
          </a:p>
          <a:p>
            <a:pPr lvl="1"/>
            <a:r>
              <a:rPr lang="en-US" dirty="0"/>
              <a:t>How </a:t>
            </a:r>
            <a:r>
              <a:rPr lang="en-US" dirty="0" err="1"/>
              <a:t>Blockchain</a:t>
            </a:r>
            <a:r>
              <a:rPr lang="en-US" dirty="0"/>
              <a:t> 2.0 copes with it:</a:t>
            </a:r>
          </a:p>
          <a:p>
            <a:pPr lvl="2"/>
            <a:r>
              <a:rPr lang="en-US" dirty="0"/>
              <a:t>Enforcing determinism: Solidity DSL, </a:t>
            </a:r>
            <a:r>
              <a:rPr lang="en-US" dirty="0" err="1"/>
              <a:t>Ethereum</a:t>
            </a:r>
            <a:r>
              <a:rPr lang="en-US" dirty="0"/>
              <a:t> VM</a:t>
            </a:r>
          </a:p>
          <a:p>
            <a:pPr lvl="2"/>
            <a:r>
              <a:rPr lang="en-US" dirty="0">
                <a:solidFill>
                  <a:srgbClr val="FF0000"/>
                </a:solidFill>
              </a:rPr>
              <a:t>Cannot code smart-contracts in general-purpose language (Java, </a:t>
            </a:r>
            <a:r>
              <a:rPr lang="en-US" dirty="0" err="1">
                <a:solidFill>
                  <a:srgbClr val="FF0000"/>
                </a:solidFill>
              </a:rPr>
              <a:t>golang</a:t>
            </a:r>
            <a:r>
              <a:rPr lang="en-US" dirty="0">
                <a:solidFill>
                  <a:srgbClr val="FF0000"/>
                </a:solidFill>
              </a:rPr>
              <a:t>, </a:t>
            </a:r>
            <a:r>
              <a:rPr lang="en-US" dirty="0" err="1">
                <a:solidFill>
                  <a:srgbClr val="FF0000"/>
                </a:solidFill>
              </a:rPr>
              <a:t>etc</a:t>
            </a:r>
            <a:r>
              <a:rPr lang="en-US" dirty="0">
                <a:solidFill>
                  <a:srgbClr val="FF0000"/>
                </a:solidFill>
              </a:rPr>
              <a:t>)</a:t>
            </a:r>
          </a:p>
          <a:p>
            <a:r>
              <a:rPr lang="en-US" b="1" dirty="0"/>
              <a:t>Inflexible consensus:</a:t>
            </a:r>
            <a:r>
              <a:rPr lang="en-US" b="1" dirty="0">
                <a:solidFill>
                  <a:srgbClr val="FF0000"/>
                </a:solidFill>
              </a:rPr>
              <a:t> Consensus protocols are hard-coded</a:t>
            </a:r>
            <a:endParaRPr lang="en-US" b="1" dirty="0"/>
          </a:p>
          <a:p>
            <a:r>
              <a:rPr lang="en-US" b="1" dirty="0"/>
              <a:t>Confidentiality of execution: </a:t>
            </a:r>
            <a:r>
              <a:rPr lang="en-US" b="1" dirty="0">
                <a:solidFill>
                  <a:srgbClr val="FF0000"/>
                </a:solidFill>
              </a:rPr>
              <a:t>all nodes execute all smart contracts</a:t>
            </a:r>
          </a:p>
          <a:p>
            <a:r>
              <a:rPr lang="en-US" b="1" dirty="0"/>
              <a:t>Inflexible trust models: </a:t>
            </a:r>
            <a:r>
              <a:rPr lang="en-US" b="1" dirty="0">
                <a:solidFill>
                  <a:srgbClr val="FF0000"/>
                </a:solidFill>
              </a:rPr>
              <a:t>consensus trust model becomes also  application trust model</a:t>
            </a: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29254D8-0939-4857-A3DF-B2E69B4B4BEE}" type="slidenum">
              <a:rPr lang="en-US" smtClean="0"/>
              <a:pPr/>
              <a:t>58</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108" y="2358893"/>
            <a:ext cx="503392" cy="503392"/>
          </a:xfrm>
          <a:prstGeom prst="rect">
            <a:avLst/>
          </a:prstGeom>
        </p:spPr>
      </p:pic>
    </p:spTree>
    <p:extLst>
      <p:ext uri="{BB962C8B-B14F-4D97-AF65-F5344CB8AC3E}">
        <p14:creationId xmlns:p14="http://schemas.microsoft.com/office/powerpoint/2010/main" val="48401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2" dur="500"/>
                                        <p:tgtEl>
                                          <p:spTgt spid="3">
                                            <p:txEl>
                                              <p:pRg st="9" end="9"/>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0" dur="500"/>
                                        <p:tgtEl>
                                          <p:spTgt spid="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5" dur="5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60" dur="500"/>
                                        <p:tgtEl>
                                          <p:spTgt spid="3">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6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831586" y="1450064"/>
            <a:ext cx="4636507" cy="1358564"/>
          </a:xfrm>
          <a:prstGeom prst="rect">
            <a:avLst/>
          </a:prstGeom>
        </p:spPr>
      </p:pic>
      <p:sp>
        <p:nvSpPr>
          <p:cNvPr id="3" name="Content Placeholder 2"/>
          <p:cNvSpPr>
            <a:spLocks noGrp="1"/>
          </p:cNvSpPr>
          <p:nvPr>
            <p:ph idx="1"/>
          </p:nvPr>
        </p:nvSpPr>
        <p:spPr>
          <a:xfrm>
            <a:off x="1706566" y="1112640"/>
            <a:ext cx="8961437" cy="4890294"/>
          </a:xfrm>
        </p:spPr>
        <p:txBody>
          <a:bodyPr/>
          <a:lstStyle/>
          <a:p>
            <a:pPr marL="0" indent="0" algn="ctr">
              <a:buNone/>
            </a:pPr>
            <a:r>
              <a:rPr lang="en-US" b="1" dirty="0"/>
              <a:t>Existing </a:t>
            </a:r>
            <a:r>
              <a:rPr lang="en-US" b="1" dirty="0" err="1"/>
              <a:t>blockchains</a:t>
            </a:r>
            <a:r>
              <a:rPr lang="en-US" b="1" dirty="0"/>
              <a:t>’ architecture</a:t>
            </a:r>
          </a:p>
          <a:p>
            <a:pPr marL="346075" lvl="1" indent="0">
              <a:buNone/>
            </a:pPr>
            <a:endParaRPr lang="en-US" dirty="0"/>
          </a:p>
          <a:p>
            <a:pPr marL="346075" lvl="1" indent="0">
              <a:buNone/>
            </a:pPr>
            <a:endParaRPr lang="en-US" dirty="0"/>
          </a:p>
          <a:p>
            <a:pPr marL="346075" lvl="1" indent="0">
              <a:buNone/>
            </a:pPr>
            <a:endParaRPr lang="en-US" dirty="0"/>
          </a:p>
          <a:p>
            <a:pPr marL="346075" lvl="1" indent="0">
              <a:buNone/>
            </a:pPr>
            <a:endParaRPr lang="en-US" dirty="0"/>
          </a:p>
          <a:p>
            <a:pPr marL="346075" lvl="1" indent="0">
              <a:buNone/>
            </a:pPr>
            <a:r>
              <a:rPr lang="en-US" dirty="0"/>
              <a:t>       		  	     </a:t>
            </a:r>
            <a:r>
              <a:rPr lang="en-US" sz="1600" dirty="0"/>
              <a:t>input </a:t>
            </a:r>
            <a:r>
              <a:rPr lang="en-US" sz="1600" dirty="0" err="1"/>
              <a:t>tx</a:t>
            </a:r>
            <a:r>
              <a:rPr lang="en-US" sz="1600" dirty="0"/>
              <a:t> 	     </a:t>
            </a:r>
            <a:r>
              <a:rPr lang="en-US" sz="1600" dirty="0" err="1"/>
              <a:t>tx</a:t>
            </a:r>
            <a:r>
              <a:rPr lang="en-US" sz="1600" dirty="0"/>
              <a:t> against smart contracts</a:t>
            </a:r>
          </a:p>
          <a:p>
            <a:pPr marL="0" indent="0" algn="ctr">
              <a:buNone/>
            </a:pPr>
            <a:r>
              <a:rPr lang="en-US" b="1" dirty="0" err="1"/>
              <a:t>Hyperledger</a:t>
            </a:r>
            <a:r>
              <a:rPr lang="en-US" b="1" dirty="0"/>
              <a:t> Fabric v1 architecture</a:t>
            </a:r>
          </a:p>
          <a:p>
            <a:pPr marL="0" indent="0" algn="ctr">
              <a:buNone/>
            </a:pPr>
            <a:r>
              <a:rPr lang="en-US" dirty="0"/>
              <a:t>EXECUTE 	</a:t>
            </a:r>
            <a:r>
              <a:rPr lang="en-US" dirty="0">
                <a:sym typeface="Wingdings" panose="05000000000000000000" pitchFamily="2" charset="2"/>
              </a:rPr>
              <a:t> 	ORDER 	 	VALIDATE</a:t>
            </a:r>
          </a:p>
          <a:p>
            <a:pPr marL="0" indent="0">
              <a:buNone/>
            </a:pPr>
            <a:endParaRPr lang="en-US" dirty="0"/>
          </a:p>
          <a:p>
            <a:pPr marL="0" indent="0">
              <a:buNone/>
            </a:pPr>
            <a:endParaRPr lang="en-US" dirty="0"/>
          </a:p>
          <a:p>
            <a:pPr marL="0" indent="0">
              <a:buNone/>
            </a:pPr>
            <a:r>
              <a:rPr lang="en-US" dirty="0"/>
              <a:t>     </a:t>
            </a:r>
            <a:endParaRPr lang="en-US" b="1" dirty="0"/>
          </a:p>
          <a:p>
            <a:pPr marL="0" indent="0">
              <a:buNone/>
            </a:pPr>
            <a:endParaRPr lang="en-US" b="1" dirty="0"/>
          </a:p>
          <a:p>
            <a:pPr lvl="1"/>
            <a:endParaRPr lang="en-US" dirty="0"/>
          </a:p>
          <a:p>
            <a:pPr marL="0" indent="0">
              <a:buNone/>
            </a:pPr>
            <a:r>
              <a:rPr lang="en-US" b="1" dirty="0"/>
              <a:t> </a:t>
            </a:r>
            <a:endParaRPr lang="en-US" dirty="0">
              <a:solidFill>
                <a:srgbClr val="FF0000"/>
              </a:solidFill>
            </a:endParaRPr>
          </a:p>
          <a:p>
            <a:pPr lvl="1"/>
            <a:endParaRPr lang="en-US" dirty="0"/>
          </a:p>
        </p:txBody>
      </p:sp>
      <p:sp>
        <p:nvSpPr>
          <p:cNvPr id="2" name="Title 1"/>
          <p:cNvSpPr>
            <a:spLocks noGrp="1"/>
          </p:cNvSpPr>
          <p:nvPr>
            <p:ph type="title"/>
          </p:nvPr>
        </p:nvSpPr>
        <p:spPr/>
        <p:txBody>
          <a:bodyPr/>
          <a:lstStyle/>
          <a:p>
            <a:r>
              <a:rPr lang="en-US" dirty="0" err="1"/>
              <a:t>Hyperledger</a:t>
            </a:r>
            <a:r>
              <a:rPr lang="en-US" dirty="0"/>
              <a:t> Fabric v1 architecture in one slide</a:t>
            </a:r>
          </a:p>
        </p:txBody>
      </p:sp>
      <p:sp>
        <p:nvSpPr>
          <p:cNvPr id="4" name="Slide Number Placeholder 3"/>
          <p:cNvSpPr>
            <a:spLocks noGrp="1"/>
          </p:cNvSpPr>
          <p:nvPr>
            <p:ph type="sldNum" sz="quarter" idx="10"/>
          </p:nvPr>
        </p:nvSpPr>
        <p:spPr/>
        <p:txBody>
          <a:bodyPr/>
          <a:lstStyle/>
          <a:p>
            <a:fld id="{329254D8-0939-4857-A3DF-B2E69B4B4BEE}" type="slidenum">
              <a:rPr lang="en-US" smtClean="0"/>
              <a:pPr/>
              <a:t>59</a:t>
            </a:fld>
            <a:endParaRPr lang="en-US"/>
          </a:p>
        </p:txBody>
      </p:sp>
      <p:sp>
        <p:nvSpPr>
          <p:cNvPr id="8" name="TextBox 7"/>
          <p:cNvSpPr txBox="1"/>
          <p:nvPr/>
        </p:nvSpPr>
        <p:spPr>
          <a:xfrm>
            <a:off x="2473244" y="5748727"/>
            <a:ext cx="5190845" cy="1255728"/>
          </a:xfrm>
          <a:prstGeom prst="rect">
            <a:avLst/>
          </a:prstGeom>
          <a:noFill/>
        </p:spPr>
        <p:txBody>
          <a:bodyPr wrap="none" rtlCol="0">
            <a:spAutoFit/>
          </a:bodyPr>
          <a:lstStyle/>
          <a:p>
            <a:r>
              <a:rPr lang="en-US" dirty="0">
                <a:solidFill>
                  <a:schemeClr val="tx1"/>
                </a:solidFill>
              </a:rPr>
              <a:t>Application consists of two components:</a:t>
            </a:r>
          </a:p>
          <a:p>
            <a:pPr marL="457200" indent="-457200">
              <a:buAutoNum type="arabicParenR"/>
            </a:pPr>
            <a:r>
              <a:rPr lang="en-US" sz="2000" dirty="0" err="1">
                <a:solidFill>
                  <a:schemeClr val="tx1"/>
                </a:solidFill>
              </a:rPr>
              <a:t>Chaincode</a:t>
            </a:r>
            <a:r>
              <a:rPr lang="en-US" sz="2000" dirty="0">
                <a:solidFill>
                  <a:schemeClr val="tx1"/>
                </a:solidFill>
              </a:rPr>
              <a:t> (execution code)</a:t>
            </a:r>
          </a:p>
          <a:p>
            <a:pPr marL="457200" indent="-457200">
              <a:buAutoNum type="arabicParenR"/>
            </a:pPr>
            <a:r>
              <a:rPr lang="en-US" sz="2000" dirty="0">
                <a:solidFill>
                  <a:schemeClr val="tx1"/>
                </a:solidFill>
              </a:rPr>
              <a:t>Endorsement policy (validation code)</a:t>
            </a:r>
          </a:p>
          <a:p>
            <a:endParaRPr lang="en-US" dirty="0">
              <a:solidFill>
                <a:schemeClr val="tx1"/>
              </a:solidFill>
            </a:endParaRPr>
          </a:p>
        </p:txBody>
      </p:sp>
      <p:pic>
        <p:nvPicPr>
          <p:cNvPr id="16" name="Picture 15"/>
          <p:cNvPicPr>
            <a:picLocks noChangeAspect="1"/>
          </p:cNvPicPr>
          <p:nvPr/>
        </p:nvPicPr>
        <p:blipFill>
          <a:blip r:embed="rId4"/>
          <a:stretch>
            <a:fillRect/>
          </a:stretch>
        </p:blipFill>
        <p:spPr>
          <a:xfrm>
            <a:off x="2546172" y="3506116"/>
            <a:ext cx="7282223" cy="1986372"/>
          </a:xfrm>
          <a:prstGeom prst="rect">
            <a:avLst/>
          </a:prstGeom>
        </p:spPr>
      </p:pic>
      <p:cxnSp>
        <p:nvCxnSpPr>
          <p:cNvPr id="6" name="Straight Arrow Connector 5"/>
          <p:cNvCxnSpPr/>
          <p:nvPr/>
        </p:nvCxnSpPr>
        <p:spPr bwMode="auto">
          <a:xfrm flipH="1">
            <a:off x="3962400" y="5301114"/>
            <a:ext cx="52252" cy="768760"/>
          </a:xfrm>
          <a:prstGeom prst="straightConnector1">
            <a:avLst/>
          </a:prstGeom>
          <a:noFill/>
          <a:ln w="222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H="1">
            <a:off x="7254246" y="5521453"/>
            <a:ext cx="1213847" cy="855138"/>
          </a:xfrm>
          <a:prstGeom prst="straightConnector1">
            <a:avLst/>
          </a:prstGeom>
          <a:noFill/>
          <a:ln w="222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p:nvPr/>
        </p:nvSpPr>
        <p:spPr bwMode="auto">
          <a:xfrm>
            <a:off x="2073280" y="3146937"/>
            <a:ext cx="8012205" cy="253485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38113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 dur="500"/>
                                        <p:tgtEl>
                                          <p:spTgt spid="3">
                                            <p:txEl>
                                              <p:pRg st="6" end="6"/>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0" dur="500"/>
                                        <p:tgtEl>
                                          <p:spTgt spid="3">
                                            <p:txEl>
                                              <p:pRg st="7" end="7"/>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13" dur="500"/>
                                        <p:tgtEl>
                                          <p:spTgt spid="3">
                                            <p:txEl>
                                              <p:pRg st="10" end="1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playground</a:t>
            </a:r>
          </a:p>
        </p:txBody>
      </p:sp>
      <p:sp>
        <p:nvSpPr>
          <p:cNvPr id="5" name="Slide Number Placeholder 4"/>
          <p:cNvSpPr>
            <a:spLocks noGrp="1"/>
          </p:cNvSpPr>
          <p:nvPr>
            <p:ph type="sldNum" sz="quarter" idx="12"/>
          </p:nvPr>
        </p:nvSpPr>
        <p:spPr/>
        <p:txBody>
          <a:bodyPr/>
          <a:lstStyle/>
          <a:p>
            <a:fld id="{1BF42408-2616-4508-8D53-7ECB2ACB5E88}" type="slidenum">
              <a:rPr lang="fr-FR" smtClean="0"/>
              <a:pPr/>
              <a:t>6</a:t>
            </a:fld>
            <a:endParaRPr lang="fr-FR" dirty="0"/>
          </a:p>
        </p:txBody>
      </p:sp>
      <p:pic>
        <p:nvPicPr>
          <p:cNvPr id="68" name="Picture 67" descr="world.png"/>
          <p:cNvPicPr>
            <a:picLocks noChangeAspect="1"/>
          </p:cNvPicPr>
          <p:nvPr/>
        </p:nvPicPr>
        <p:blipFill>
          <a:blip r:embed="rId2"/>
          <a:stretch>
            <a:fillRect/>
          </a:stretch>
        </p:blipFill>
        <p:spPr>
          <a:xfrm>
            <a:off x="1828800" y="1600201"/>
            <a:ext cx="9144000" cy="4231711"/>
          </a:xfrm>
          <a:prstGeom prst="rect">
            <a:avLst/>
          </a:prstGeom>
        </p:spPr>
      </p:pic>
      <p:pic>
        <p:nvPicPr>
          <p:cNvPr id="69" name="Content Placeholder 5" descr="b-server.jpeg"/>
          <p:cNvPicPr>
            <a:picLocks noChangeAspect="1"/>
          </p:cNvPicPr>
          <p:nvPr/>
        </p:nvPicPr>
        <p:blipFill>
          <a:blip r:embed="rId3"/>
          <a:stretch>
            <a:fillRect/>
          </a:stretch>
        </p:blipFill>
        <p:spPr bwMode="auto">
          <a:xfrm>
            <a:off x="5257801" y="2819401"/>
            <a:ext cx="714375" cy="714375"/>
          </a:xfrm>
          <a:prstGeom prst="rect">
            <a:avLst/>
          </a:prstGeom>
          <a:noFill/>
          <a:ln w="9525">
            <a:noFill/>
            <a:miter lim="800000"/>
            <a:headEnd/>
            <a:tailEnd/>
          </a:ln>
        </p:spPr>
      </p:pic>
      <p:pic>
        <p:nvPicPr>
          <p:cNvPr id="71" name="Content Placeholder 5" descr="b-server.jpeg"/>
          <p:cNvPicPr>
            <a:picLocks noChangeAspect="1"/>
          </p:cNvPicPr>
          <p:nvPr/>
        </p:nvPicPr>
        <p:blipFill>
          <a:blip r:embed="rId3"/>
          <a:stretch>
            <a:fillRect/>
          </a:stretch>
        </p:blipFill>
        <p:spPr bwMode="auto">
          <a:xfrm>
            <a:off x="7391401" y="3276601"/>
            <a:ext cx="638175" cy="638175"/>
          </a:xfrm>
          <a:prstGeom prst="rect">
            <a:avLst/>
          </a:prstGeom>
          <a:noFill/>
          <a:ln w="9525">
            <a:noFill/>
            <a:miter lim="800000"/>
            <a:headEnd/>
            <a:tailEnd/>
          </a:ln>
        </p:spPr>
      </p:pic>
      <p:pic>
        <p:nvPicPr>
          <p:cNvPr id="72" name="Picture 71" descr="laptop.jpg"/>
          <p:cNvPicPr>
            <a:picLocks noChangeAspect="1"/>
          </p:cNvPicPr>
          <p:nvPr/>
        </p:nvPicPr>
        <p:blipFill>
          <a:blip r:embed="rId4"/>
          <a:stretch>
            <a:fillRect/>
          </a:stretch>
        </p:blipFill>
        <p:spPr>
          <a:xfrm>
            <a:off x="2438400" y="1842248"/>
            <a:ext cx="685800" cy="661595"/>
          </a:xfrm>
          <a:prstGeom prst="rect">
            <a:avLst/>
          </a:prstGeom>
        </p:spPr>
      </p:pic>
      <p:pic>
        <p:nvPicPr>
          <p:cNvPr id="73" name="Picture 72" descr="laptop.jpg"/>
          <p:cNvPicPr>
            <a:picLocks noChangeAspect="1"/>
          </p:cNvPicPr>
          <p:nvPr/>
        </p:nvPicPr>
        <p:blipFill>
          <a:blip r:embed="rId4"/>
          <a:stretch>
            <a:fillRect/>
          </a:stretch>
        </p:blipFill>
        <p:spPr>
          <a:xfrm>
            <a:off x="8077200" y="1752600"/>
            <a:ext cx="762000" cy="735106"/>
          </a:xfrm>
          <a:prstGeom prst="rect">
            <a:avLst/>
          </a:prstGeom>
        </p:spPr>
      </p:pic>
      <p:pic>
        <p:nvPicPr>
          <p:cNvPr id="74" name="Picture 73" descr="laptop.jpg"/>
          <p:cNvPicPr>
            <a:picLocks noChangeAspect="1"/>
          </p:cNvPicPr>
          <p:nvPr/>
        </p:nvPicPr>
        <p:blipFill>
          <a:blip r:embed="rId4"/>
          <a:stretch>
            <a:fillRect/>
          </a:stretch>
        </p:blipFill>
        <p:spPr>
          <a:xfrm>
            <a:off x="5943600" y="1828800"/>
            <a:ext cx="770363" cy="743174"/>
          </a:xfrm>
          <a:prstGeom prst="rect">
            <a:avLst/>
          </a:prstGeom>
        </p:spPr>
      </p:pic>
      <p:pic>
        <p:nvPicPr>
          <p:cNvPr id="75" name="Content Placeholder 5" descr="b-server.jpeg"/>
          <p:cNvPicPr>
            <a:picLocks noChangeAspect="1"/>
          </p:cNvPicPr>
          <p:nvPr/>
        </p:nvPicPr>
        <p:blipFill>
          <a:blip r:embed="rId3"/>
          <a:stretch>
            <a:fillRect/>
          </a:stretch>
        </p:blipFill>
        <p:spPr bwMode="auto">
          <a:xfrm>
            <a:off x="3429001" y="3962401"/>
            <a:ext cx="638175" cy="638175"/>
          </a:xfrm>
          <a:prstGeom prst="rect">
            <a:avLst/>
          </a:prstGeom>
          <a:noFill/>
          <a:ln w="9525">
            <a:noFill/>
            <a:miter lim="800000"/>
            <a:headEnd/>
            <a:tailEnd/>
          </a:ln>
        </p:spPr>
      </p:pic>
      <p:pic>
        <p:nvPicPr>
          <p:cNvPr id="70" name="Content Placeholder 5" descr="b-server.jpeg"/>
          <p:cNvPicPr>
            <a:picLocks noChangeAspect="1"/>
          </p:cNvPicPr>
          <p:nvPr/>
        </p:nvPicPr>
        <p:blipFill>
          <a:blip r:embed="rId3"/>
          <a:stretch>
            <a:fillRect/>
          </a:stretch>
        </p:blipFill>
        <p:spPr bwMode="auto">
          <a:xfrm>
            <a:off x="8686801" y="4495801"/>
            <a:ext cx="714375" cy="714375"/>
          </a:xfrm>
          <a:prstGeom prst="rect">
            <a:avLst/>
          </a:prstGeom>
          <a:noFill/>
          <a:ln w="9525">
            <a:noFill/>
            <a:miter lim="800000"/>
            <a:headEnd/>
            <a:tailEnd/>
          </a:ln>
        </p:spPr>
      </p:pic>
      <p:sp>
        <p:nvSpPr>
          <p:cNvPr id="76" name="Rectangle 75"/>
          <p:cNvSpPr/>
          <p:nvPr/>
        </p:nvSpPr>
        <p:spPr bwMode="auto">
          <a:xfrm>
            <a:off x="2514600" y="2667000"/>
            <a:ext cx="7315200" cy="2743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Tree>
    <p:extLst>
      <p:ext uri="{BB962C8B-B14F-4D97-AF65-F5344CB8AC3E}">
        <p14:creationId xmlns:p14="http://schemas.microsoft.com/office/powerpoint/2010/main" val="292075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500"/>
                                        <p:tgtEl>
                                          <p:spTgt spid="74"/>
                                        </p:tgtEl>
                                      </p:cBhvr>
                                    </p:animEffect>
                                  </p:childTnLst>
                                </p:cTn>
                              </p:par>
                              <p:par>
                                <p:cTn id="8" presetID="3" presetClass="entr" presetSubtype="10"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blinds(horizontal)">
                                      <p:cBhvr>
                                        <p:cTn id="10" dur="500"/>
                                        <p:tgtEl>
                                          <p:spTgt spid="72"/>
                                        </p:tgtEl>
                                      </p:cBhvr>
                                    </p:animEffect>
                                  </p:childTnLst>
                                </p:cTn>
                              </p:par>
                              <p:par>
                                <p:cTn id="11" presetID="3" presetClass="entr" presetSubtype="1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blinds(horizontal)">
                                      <p:cBhvr>
                                        <p:cTn id="13" dur="500"/>
                                        <p:tgtEl>
                                          <p:spTgt spid="75"/>
                                        </p:tgtEl>
                                      </p:cBhvr>
                                    </p:animEffect>
                                  </p:childTnLst>
                                </p:cTn>
                              </p:par>
                              <p:par>
                                <p:cTn id="14" presetID="3" presetClass="entr" presetSubtype="10"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linds(horizontal)">
                                      <p:cBhvr>
                                        <p:cTn id="16" dur="500"/>
                                        <p:tgtEl>
                                          <p:spTgt spid="69"/>
                                        </p:tgtEl>
                                      </p:cBhvr>
                                    </p:animEffect>
                                  </p:childTnLst>
                                </p:cTn>
                              </p:par>
                              <p:par>
                                <p:cTn id="17" presetID="3" presetClass="entr" presetSubtype="1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linds(horizontal)">
                                      <p:cBhvr>
                                        <p:cTn id="19" dur="500"/>
                                        <p:tgtEl>
                                          <p:spTgt spid="71"/>
                                        </p:tgtEl>
                                      </p:cBhvr>
                                    </p:animEffect>
                                  </p:childTnLst>
                                </p:cTn>
                              </p:par>
                              <p:par>
                                <p:cTn id="20" presetID="3" presetClass="entr" presetSubtype="10" fill="hold"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blinds(horizontal)">
                                      <p:cBhvr>
                                        <p:cTn id="22" dur="500"/>
                                        <p:tgtEl>
                                          <p:spTgt spid="73"/>
                                        </p:tgtEl>
                                      </p:cBhvr>
                                    </p:animEffect>
                                  </p:childTnLst>
                                </p:cTn>
                              </p:par>
                              <p:par>
                                <p:cTn id="23" presetID="3" presetClass="entr" presetSubtype="1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linds(horizontal)">
                                      <p:cBhvr>
                                        <p:cTn id="25" dur="500"/>
                                        <p:tgtEl>
                                          <p:spTgt spid="70"/>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blinds(horizontal)">
                                      <p:cBhvr>
                                        <p:cTn id="29" dur="500"/>
                                        <p:tgtEl>
                                          <p:spTgt spid="7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68"/>
                                        </p:tgtEl>
                                      </p:cBhvr>
                                    </p:animEffect>
                                    <p:set>
                                      <p:cBhvr>
                                        <p:cTn id="34"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665" y="2349591"/>
            <a:ext cx="747775" cy="747775"/>
          </a:xfrm>
          <a:prstGeom prst="rect">
            <a:avLst/>
          </a:prstGeom>
        </p:spPr>
      </p:pic>
      <p:cxnSp>
        <p:nvCxnSpPr>
          <p:cNvPr id="7170" name="Straight Connector 25"/>
          <p:cNvCxnSpPr>
            <a:cxnSpLocks noChangeShapeType="1"/>
          </p:cNvCxnSpPr>
          <p:nvPr/>
        </p:nvCxnSpPr>
        <p:spPr bwMode="auto">
          <a:xfrm>
            <a:off x="7590602"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1" name="Straight Connector 26"/>
          <p:cNvCxnSpPr>
            <a:cxnSpLocks noChangeShapeType="1"/>
          </p:cNvCxnSpPr>
          <p:nvPr/>
        </p:nvCxnSpPr>
        <p:spPr bwMode="auto">
          <a:xfrm>
            <a:off x="7707283"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2" name="Straight Connector 24"/>
          <p:cNvCxnSpPr>
            <a:cxnSpLocks noChangeShapeType="1"/>
          </p:cNvCxnSpPr>
          <p:nvPr/>
        </p:nvCxnSpPr>
        <p:spPr bwMode="auto">
          <a:xfrm>
            <a:off x="750487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3" name="Straight Connector 23"/>
          <p:cNvCxnSpPr>
            <a:cxnSpLocks noChangeShapeType="1"/>
          </p:cNvCxnSpPr>
          <p:nvPr/>
        </p:nvCxnSpPr>
        <p:spPr bwMode="auto">
          <a:xfrm>
            <a:off x="740962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12687" y="621688"/>
            <a:ext cx="8686800" cy="388144"/>
          </a:xfrm>
        </p:spPr>
        <p:txBody>
          <a:bodyPr rtlCol="0">
            <a:normAutofit fontScale="90000"/>
          </a:bodyPr>
          <a:lstStyle/>
          <a:p>
            <a:pPr>
              <a:defRPr/>
            </a:pPr>
            <a:r>
              <a:rPr lang="en-US" dirty="0" err="1"/>
              <a:t>Hyperledger</a:t>
            </a:r>
            <a:r>
              <a:rPr lang="en-US" dirty="0"/>
              <a:t> Fabric v1 Transaction flow</a:t>
            </a:r>
          </a:p>
        </p:txBody>
      </p:sp>
      <p:sp>
        <p:nvSpPr>
          <p:cNvPr id="10" name="TextBox 9"/>
          <p:cNvSpPr txBox="1"/>
          <p:nvPr/>
        </p:nvSpPr>
        <p:spPr>
          <a:xfrm>
            <a:off x="2810248" y="5608392"/>
            <a:ext cx="748923" cy="244682"/>
          </a:xfrm>
          <a:prstGeom prst="rect">
            <a:avLst/>
          </a:prstGeom>
          <a:noFill/>
        </p:spPr>
        <p:txBody>
          <a:bodyPr wrap="none">
            <a:spAutoFit/>
          </a:bodyPr>
          <a:lstStyle/>
          <a:p>
            <a:pPr>
              <a:defRPr/>
            </a:pPr>
            <a:r>
              <a:rPr lang="en-US" sz="1100" dirty="0"/>
              <a:t>client (C)</a:t>
            </a:r>
          </a:p>
        </p:txBody>
      </p:sp>
      <p:cxnSp>
        <p:nvCxnSpPr>
          <p:cNvPr id="7177" name="Straight Connector 10"/>
          <p:cNvCxnSpPr>
            <a:cxnSpLocks noChangeShapeType="1"/>
          </p:cNvCxnSpPr>
          <p:nvPr/>
        </p:nvCxnSpPr>
        <p:spPr bwMode="auto">
          <a:xfrm>
            <a:off x="314480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7178" name="Straight Connector 12"/>
          <p:cNvCxnSpPr>
            <a:cxnSpLocks noChangeShapeType="1"/>
          </p:cNvCxnSpPr>
          <p:nvPr/>
        </p:nvCxnSpPr>
        <p:spPr bwMode="auto">
          <a:xfrm>
            <a:off x="4160412"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4" name="TextBox 13"/>
          <p:cNvSpPr txBox="1"/>
          <p:nvPr/>
        </p:nvSpPr>
        <p:spPr>
          <a:xfrm>
            <a:off x="3703634" y="552385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(EP1)</a:t>
            </a:r>
          </a:p>
        </p:txBody>
      </p:sp>
      <p:cxnSp>
        <p:nvCxnSpPr>
          <p:cNvPr id="7180" name="Straight Connector 14"/>
          <p:cNvCxnSpPr>
            <a:cxnSpLocks noChangeShapeType="1"/>
          </p:cNvCxnSpPr>
          <p:nvPr/>
        </p:nvCxnSpPr>
        <p:spPr bwMode="auto">
          <a:xfrm>
            <a:off x="491645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6" name="TextBox 15"/>
          <p:cNvSpPr txBox="1"/>
          <p:nvPr/>
        </p:nvSpPr>
        <p:spPr>
          <a:xfrm>
            <a:off x="4460276"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(EP2)</a:t>
            </a:r>
          </a:p>
        </p:txBody>
      </p:sp>
      <p:cxnSp>
        <p:nvCxnSpPr>
          <p:cNvPr id="7182" name="Straight Connector 16"/>
          <p:cNvCxnSpPr>
            <a:cxnSpLocks noChangeShapeType="1"/>
          </p:cNvCxnSpPr>
          <p:nvPr/>
        </p:nvCxnSpPr>
        <p:spPr bwMode="auto">
          <a:xfrm>
            <a:off x="5687983"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8" name="TextBox 17"/>
          <p:cNvSpPr txBox="1"/>
          <p:nvPr/>
        </p:nvSpPr>
        <p:spPr>
          <a:xfrm>
            <a:off x="5231801"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(EP3)</a:t>
            </a:r>
          </a:p>
        </p:txBody>
      </p:sp>
      <p:sp>
        <p:nvSpPr>
          <p:cNvPr id="21" name="Rectangle 20"/>
          <p:cNvSpPr/>
          <p:nvPr/>
        </p:nvSpPr>
        <p:spPr bwMode="auto">
          <a:xfrm>
            <a:off x="7395345" y="1897215"/>
            <a:ext cx="326231" cy="362783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dirty="0">
              <a:solidFill>
                <a:srgbClr val="191919"/>
              </a:solidFill>
              <a:latin typeface="HelvNeue Light for IBM" pitchFamily="34" charset="0"/>
            </a:endParaRPr>
          </a:p>
        </p:txBody>
      </p:sp>
      <p:sp>
        <p:nvSpPr>
          <p:cNvPr id="7187" name="TextBox 21"/>
          <p:cNvSpPr txBox="1">
            <a:spLocks noChangeArrowheads="1"/>
          </p:cNvSpPr>
          <p:nvPr/>
        </p:nvSpPr>
        <p:spPr bwMode="auto">
          <a:xfrm rot="5400000">
            <a:off x="6025048" y="3710417"/>
            <a:ext cx="3117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Ordering service (consensus)</a:t>
            </a:r>
          </a:p>
        </p:txBody>
      </p:sp>
      <p:sp>
        <p:nvSpPr>
          <p:cNvPr id="28" name="TextBox 27"/>
          <p:cNvSpPr txBox="1"/>
          <p:nvPr/>
        </p:nvSpPr>
        <p:spPr>
          <a:xfrm>
            <a:off x="7204033" y="5769127"/>
            <a:ext cx="708848" cy="244682"/>
          </a:xfrm>
          <a:prstGeom prst="rect">
            <a:avLst/>
          </a:prstGeom>
          <a:noFill/>
        </p:spPr>
        <p:txBody>
          <a:bodyPr wrap="none">
            <a:spAutoFit/>
          </a:bodyPr>
          <a:lstStyle/>
          <a:p>
            <a:pPr algn="ctr">
              <a:defRPr/>
            </a:pPr>
            <a:r>
              <a:rPr lang="en-US" sz="1100" dirty="0" err="1"/>
              <a:t>orderers</a:t>
            </a:r>
            <a:endParaRPr lang="en-US" sz="1100" dirty="0"/>
          </a:p>
        </p:txBody>
      </p:sp>
      <p:cxnSp>
        <p:nvCxnSpPr>
          <p:cNvPr id="7190" name="Straight Arrow Connector 34"/>
          <p:cNvCxnSpPr>
            <a:cxnSpLocks noChangeShapeType="1"/>
          </p:cNvCxnSpPr>
          <p:nvPr/>
        </p:nvCxnSpPr>
        <p:spPr bwMode="auto">
          <a:xfrm>
            <a:off x="3136474" y="2561583"/>
            <a:ext cx="1023938" cy="904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1" name="Straight Arrow Connector 35"/>
          <p:cNvCxnSpPr>
            <a:cxnSpLocks noChangeShapeType="1"/>
          </p:cNvCxnSpPr>
          <p:nvPr/>
        </p:nvCxnSpPr>
        <p:spPr bwMode="auto">
          <a:xfrm>
            <a:off x="3129330" y="2561583"/>
            <a:ext cx="1794272" cy="2428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2" name="Straight Arrow Connector 38"/>
          <p:cNvCxnSpPr>
            <a:cxnSpLocks noChangeShapeType="1"/>
          </p:cNvCxnSpPr>
          <p:nvPr/>
        </p:nvCxnSpPr>
        <p:spPr bwMode="auto">
          <a:xfrm>
            <a:off x="3138861" y="2580639"/>
            <a:ext cx="2563415" cy="402431"/>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43" name="Right Brace 42"/>
          <p:cNvSpPr/>
          <p:nvPr/>
        </p:nvSpPr>
        <p:spPr bwMode="auto">
          <a:xfrm>
            <a:off x="5687983" y="2972349"/>
            <a:ext cx="139304" cy="570310"/>
          </a:xfrm>
          <a:prstGeom prst="rightBrace">
            <a:avLst/>
          </a:prstGeom>
          <a:no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a:solidFill>
                <a:srgbClr val="191919"/>
              </a:solidFill>
              <a:latin typeface="HelvNeue Light for IBM" pitchFamily="34" charset="0"/>
            </a:endParaRPr>
          </a:p>
        </p:txBody>
      </p:sp>
      <p:sp>
        <p:nvSpPr>
          <p:cNvPr id="7194" name="TextBox 43"/>
          <p:cNvSpPr txBox="1">
            <a:spLocks noChangeArrowheads="1"/>
          </p:cNvSpPr>
          <p:nvPr/>
        </p:nvSpPr>
        <p:spPr bwMode="auto">
          <a:xfrm>
            <a:off x="5795237" y="3037896"/>
            <a:ext cx="15424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t>Simulate</a:t>
            </a:r>
            <a:r>
              <a:rPr lang="en-US" altLang="en-US" sz="1200" dirty="0"/>
              <a:t> </a:t>
            </a:r>
            <a:r>
              <a:rPr lang="en-US" altLang="en-US" sz="1200" dirty="0" err="1"/>
              <a:t>tx</a:t>
            </a:r>
            <a:r>
              <a:rPr lang="en-US" altLang="en-US" sz="1200" dirty="0"/>
              <a:t> execution</a:t>
            </a:r>
          </a:p>
          <a:p>
            <a:pPr eaLnBrk="1" hangingPunct="1">
              <a:lnSpc>
                <a:spcPct val="100000"/>
              </a:lnSpc>
              <a:spcBef>
                <a:spcPct val="0"/>
              </a:spcBef>
              <a:buFontTx/>
              <a:buNone/>
            </a:pPr>
            <a:r>
              <a:rPr lang="en-US" altLang="en-US" sz="1200" dirty="0"/>
              <a:t>Produce r/w sets</a:t>
            </a:r>
          </a:p>
          <a:p>
            <a:pPr eaLnBrk="1" hangingPunct="1">
              <a:lnSpc>
                <a:spcPct val="100000"/>
              </a:lnSpc>
              <a:spcBef>
                <a:spcPct val="0"/>
              </a:spcBef>
              <a:buFontTx/>
              <a:buNone/>
            </a:pPr>
            <a:r>
              <a:rPr lang="en-US" altLang="en-US" sz="1200" dirty="0"/>
              <a:t>Sign TX-ENDORSED</a:t>
            </a:r>
          </a:p>
        </p:txBody>
      </p:sp>
      <p:cxnSp>
        <p:nvCxnSpPr>
          <p:cNvPr id="7195" name="Straight Arrow Connector 45"/>
          <p:cNvCxnSpPr>
            <a:cxnSpLocks noChangeShapeType="1"/>
          </p:cNvCxnSpPr>
          <p:nvPr/>
        </p:nvCxnSpPr>
        <p:spPr bwMode="auto">
          <a:xfrm flipH="1">
            <a:off x="3151957" y="3542663"/>
            <a:ext cx="2543175" cy="70247"/>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6" name="Straight Arrow Connector 46"/>
          <p:cNvCxnSpPr>
            <a:cxnSpLocks noChangeShapeType="1"/>
          </p:cNvCxnSpPr>
          <p:nvPr/>
        </p:nvCxnSpPr>
        <p:spPr bwMode="auto">
          <a:xfrm flipH="1">
            <a:off x="3138855" y="3065217"/>
            <a:ext cx="1028700" cy="1774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7" name="Straight Arrow Connector 48"/>
          <p:cNvCxnSpPr>
            <a:cxnSpLocks noChangeShapeType="1"/>
          </p:cNvCxnSpPr>
          <p:nvPr/>
        </p:nvCxnSpPr>
        <p:spPr bwMode="auto">
          <a:xfrm flipH="1">
            <a:off x="3138861" y="3102127"/>
            <a:ext cx="1777603" cy="3238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7198" name="Left Brace 51"/>
          <p:cNvSpPr>
            <a:spLocks/>
          </p:cNvSpPr>
          <p:nvPr/>
        </p:nvSpPr>
        <p:spPr bwMode="auto">
          <a:xfrm>
            <a:off x="3011458" y="3217617"/>
            <a:ext cx="133350" cy="395288"/>
          </a:xfrm>
          <a:prstGeom prst="leftBrace">
            <a:avLst>
              <a:gd name="adj1" fmla="val 8316"/>
              <a:gd name="adj2" fmla="val 50000"/>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191919"/>
              </a:solidFill>
              <a:latin typeface="HelvNeue Light for IBM"/>
            </a:endParaRPr>
          </a:p>
        </p:txBody>
      </p:sp>
      <p:sp>
        <p:nvSpPr>
          <p:cNvPr id="7199" name="TextBox 52"/>
          <p:cNvSpPr txBox="1">
            <a:spLocks noChangeArrowheads="1"/>
          </p:cNvSpPr>
          <p:nvPr/>
        </p:nvSpPr>
        <p:spPr bwMode="auto">
          <a:xfrm>
            <a:off x="1562585" y="3100869"/>
            <a:ext cx="14671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altLang="en-US" sz="1200" dirty="0"/>
              <a:t>Collect </a:t>
            </a:r>
            <a:r>
              <a:rPr lang="en-US" altLang="en-US" sz="1200" i="1" dirty="0"/>
              <a:t>endorsement</a:t>
            </a:r>
          </a:p>
          <a:p>
            <a:pPr algn="ctr" eaLnBrk="1" hangingPunct="1">
              <a:lnSpc>
                <a:spcPct val="100000"/>
              </a:lnSpc>
              <a:spcBef>
                <a:spcPct val="0"/>
              </a:spcBef>
              <a:buFontTx/>
              <a:buNone/>
            </a:pPr>
            <a:r>
              <a:rPr lang="en-US" altLang="en-US" sz="1050" dirty="0"/>
              <a:t> (“sufficient” no. of </a:t>
            </a:r>
          </a:p>
          <a:p>
            <a:pPr algn="ctr" eaLnBrk="1" hangingPunct="1">
              <a:lnSpc>
                <a:spcPct val="100000"/>
              </a:lnSpc>
              <a:spcBef>
                <a:spcPct val="0"/>
              </a:spcBef>
              <a:buFontTx/>
              <a:buNone/>
            </a:pPr>
            <a:r>
              <a:rPr lang="en-US" altLang="en-US" sz="1050" dirty="0"/>
              <a:t>TX-ENDORSED </a:t>
            </a:r>
            <a:r>
              <a:rPr lang="en-US" altLang="en-US" sz="1050" dirty="0" err="1"/>
              <a:t>Msgs</a:t>
            </a:r>
            <a:r>
              <a:rPr lang="en-US" altLang="en-US" sz="1050" dirty="0"/>
              <a:t>)</a:t>
            </a:r>
            <a:endParaRPr lang="en-US" altLang="en-US" sz="1050" i="1" dirty="0"/>
          </a:p>
        </p:txBody>
      </p:sp>
      <p:sp>
        <p:nvSpPr>
          <p:cNvPr id="60" name="Oval 59"/>
          <p:cNvSpPr/>
          <p:nvPr/>
        </p:nvSpPr>
        <p:spPr bwMode="auto">
          <a:xfrm>
            <a:off x="4481885" y="2571109"/>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61" name="Oval 60"/>
          <p:cNvSpPr/>
          <p:nvPr/>
        </p:nvSpPr>
        <p:spPr bwMode="auto">
          <a:xfrm>
            <a:off x="3911575" y="3304533"/>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70" name="Oval 69"/>
          <p:cNvSpPr/>
          <p:nvPr/>
        </p:nvSpPr>
        <p:spPr bwMode="auto">
          <a:xfrm>
            <a:off x="5151016" y="4157021"/>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cxnSp>
        <p:nvCxnSpPr>
          <p:cNvPr id="7206" name="Straight Arrow Connector 72"/>
          <p:cNvCxnSpPr>
            <a:cxnSpLocks noChangeShapeType="1"/>
          </p:cNvCxnSpPr>
          <p:nvPr/>
        </p:nvCxnSpPr>
        <p:spPr bwMode="auto">
          <a:xfrm flipH="1">
            <a:off x="5682036" y="4297515"/>
            <a:ext cx="1716881" cy="20597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7" name="Straight Arrow Connector 73"/>
          <p:cNvCxnSpPr>
            <a:cxnSpLocks noChangeShapeType="1"/>
          </p:cNvCxnSpPr>
          <p:nvPr/>
        </p:nvCxnSpPr>
        <p:spPr bwMode="auto">
          <a:xfrm flipH="1">
            <a:off x="4916463" y="4310612"/>
            <a:ext cx="2466975" cy="308372"/>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8" name="Straight Arrow Connector 74"/>
          <p:cNvCxnSpPr>
            <a:cxnSpLocks noChangeShapeType="1"/>
          </p:cNvCxnSpPr>
          <p:nvPr/>
        </p:nvCxnSpPr>
        <p:spPr bwMode="auto">
          <a:xfrm flipH="1">
            <a:off x="4136604" y="4301086"/>
            <a:ext cx="3256359" cy="2476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11" name="Straight Arrow Connector 34"/>
          <p:cNvCxnSpPr>
            <a:cxnSpLocks noChangeShapeType="1"/>
          </p:cNvCxnSpPr>
          <p:nvPr/>
        </p:nvCxnSpPr>
        <p:spPr bwMode="auto">
          <a:xfrm>
            <a:off x="3144808" y="3879412"/>
            <a:ext cx="4248150" cy="19188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53" name="Oval 52"/>
          <p:cNvSpPr/>
          <p:nvPr/>
        </p:nvSpPr>
        <p:spPr bwMode="auto">
          <a:xfrm>
            <a:off x="6417841" y="3811739"/>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cxnSp>
        <p:nvCxnSpPr>
          <p:cNvPr id="7215" name="Straight Arrow Connector 68"/>
          <p:cNvCxnSpPr>
            <a:cxnSpLocks noChangeShapeType="1"/>
          </p:cNvCxnSpPr>
          <p:nvPr/>
        </p:nvCxnSpPr>
        <p:spPr bwMode="auto">
          <a:xfrm flipH="1">
            <a:off x="3147190" y="4553504"/>
            <a:ext cx="1013222" cy="65485"/>
          </a:xfrm>
          <a:prstGeom prst="straightConnector1">
            <a:avLst/>
          </a:prstGeom>
          <a:noFill/>
          <a:ln w="9525" algn="ctr">
            <a:solidFill>
              <a:schemeClr val="tx2"/>
            </a:solidFill>
            <a:prstDash val="dash"/>
            <a:round/>
            <a:headEnd/>
            <a:tailEnd type="triangle" w="med" len="med"/>
          </a:ln>
          <a:extLst>
            <a:ext uri="{909E8E84-426E-40DD-AFC4-6F175D3DCCD1}">
              <a14:hiddenFill xmlns:a14="http://schemas.microsoft.com/office/drawing/2010/main">
                <a:noFill/>
              </a14:hiddenFill>
            </a:ext>
          </a:extLst>
        </p:spPr>
      </p:cxnSp>
      <p:sp>
        <p:nvSpPr>
          <p:cNvPr id="45" name="Oval 44"/>
          <p:cNvSpPr/>
          <p:nvPr/>
        </p:nvSpPr>
        <p:spPr bwMode="auto">
          <a:xfrm>
            <a:off x="1773593" y="1144454"/>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3" name="TextBox 2"/>
          <p:cNvSpPr txBox="1"/>
          <p:nvPr/>
        </p:nvSpPr>
        <p:spPr>
          <a:xfrm>
            <a:off x="1909753" y="1103405"/>
            <a:ext cx="4493538" cy="413959"/>
          </a:xfrm>
          <a:prstGeom prst="rect">
            <a:avLst/>
          </a:prstGeom>
          <a:noFill/>
        </p:spPr>
        <p:txBody>
          <a:bodyPr wrap="none" rtlCol="0">
            <a:spAutoFit/>
          </a:bodyPr>
          <a:lstStyle/>
          <a:p>
            <a:pPr>
              <a:lnSpc>
                <a:spcPct val="100000"/>
              </a:lnSpc>
            </a:pPr>
            <a:r>
              <a:rPr lang="en-US" altLang="en-US" sz="1100" dirty="0">
                <a:solidFill>
                  <a:schemeClr val="tx1"/>
                </a:solidFill>
              </a:rPr>
              <a:t>&lt;PROPOSE, </a:t>
            </a:r>
            <a:r>
              <a:rPr lang="en-US" altLang="en-US" sz="1100" dirty="0" err="1">
                <a:solidFill>
                  <a:schemeClr val="tx1"/>
                </a:solidFill>
              </a:rPr>
              <a:t>clientID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txPayload</a:t>
            </a:r>
            <a:r>
              <a:rPr lang="en-US" altLang="en-US" sz="1100" dirty="0">
                <a:solidFill>
                  <a:schemeClr val="tx1"/>
                </a:solidFill>
              </a:rPr>
              <a:t>, timestamp, </a:t>
            </a:r>
            <a:r>
              <a:rPr lang="en-US" altLang="en-US" sz="1100" dirty="0" err="1">
                <a:solidFill>
                  <a:schemeClr val="tx1"/>
                </a:solidFill>
              </a:rPr>
              <a:t>clientSig</a:t>
            </a:r>
            <a:r>
              <a:rPr lang="en-US" altLang="en-US" sz="1100" dirty="0">
                <a:solidFill>
                  <a:schemeClr val="tx1"/>
                </a:solidFill>
              </a:rPr>
              <a:t>&gt;</a:t>
            </a:r>
          </a:p>
          <a:p>
            <a:endParaRPr lang="en-US" sz="1100" dirty="0">
              <a:solidFill>
                <a:schemeClr val="tx1"/>
              </a:solidFill>
            </a:endParaRPr>
          </a:p>
        </p:txBody>
      </p:sp>
      <p:sp>
        <p:nvSpPr>
          <p:cNvPr id="47" name="Oval 46"/>
          <p:cNvSpPr/>
          <p:nvPr/>
        </p:nvSpPr>
        <p:spPr bwMode="auto">
          <a:xfrm>
            <a:off x="1773593" y="144793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48" name="TextBox 47"/>
          <p:cNvSpPr txBox="1"/>
          <p:nvPr/>
        </p:nvSpPr>
        <p:spPr>
          <a:xfrm>
            <a:off x="1909758" y="1406881"/>
            <a:ext cx="4177747" cy="261610"/>
          </a:xfrm>
          <a:prstGeom prst="rect">
            <a:avLst/>
          </a:prstGeom>
          <a:noFill/>
        </p:spPr>
        <p:txBody>
          <a:bodyPr wrap="none" rtlCol="0">
            <a:spAutoFit/>
          </a:bodyPr>
          <a:lstStyle/>
          <a:p>
            <a:pPr>
              <a:lnSpc>
                <a:spcPct val="100000"/>
              </a:lnSpc>
            </a:pPr>
            <a:r>
              <a:rPr lang="en-US" altLang="en-US" sz="1100" dirty="0">
                <a:solidFill>
                  <a:schemeClr val="tx1"/>
                </a:solidFill>
              </a:rPr>
              <a:t>&lt;TX-ENDORSED, </a:t>
            </a:r>
            <a:r>
              <a:rPr lang="en-US" altLang="en-US" sz="1100" dirty="0" err="1">
                <a:solidFill>
                  <a:schemeClr val="tx1"/>
                </a:solidFill>
              </a:rPr>
              <a:t>peerID</a:t>
            </a:r>
            <a:r>
              <a:rPr lang="en-US" altLang="en-US" sz="1100" dirty="0">
                <a:solidFill>
                  <a:schemeClr val="tx1"/>
                </a:solidFill>
              </a:rPr>
              <a:t>, </a:t>
            </a:r>
            <a:r>
              <a:rPr lang="en-US" altLang="en-US" sz="1100" dirty="0" err="1">
                <a:solidFill>
                  <a:schemeClr val="tx1"/>
                </a:solidFill>
              </a:rPr>
              <a:t>txID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readset</a:t>
            </a:r>
            <a:r>
              <a:rPr lang="en-US" altLang="en-US" sz="1100" dirty="0">
                <a:solidFill>
                  <a:schemeClr val="tx1"/>
                </a:solidFill>
              </a:rPr>
              <a:t>, </a:t>
            </a:r>
            <a:r>
              <a:rPr lang="en-US" altLang="en-US" sz="1100" dirty="0" err="1">
                <a:solidFill>
                  <a:schemeClr val="tx1"/>
                </a:solidFill>
              </a:rPr>
              <a:t>writeset</a:t>
            </a:r>
            <a:r>
              <a:rPr lang="en-US" altLang="en-US" sz="1100" dirty="0">
                <a:solidFill>
                  <a:schemeClr val="tx1"/>
                </a:solidFill>
              </a:rPr>
              <a:t>&gt;</a:t>
            </a:r>
            <a:endParaRPr lang="en-US" sz="1100" dirty="0">
              <a:solidFill>
                <a:schemeClr val="tx1"/>
              </a:solidFill>
            </a:endParaRPr>
          </a:p>
        </p:txBody>
      </p:sp>
      <p:sp>
        <p:nvSpPr>
          <p:cNvPr id="49" name="Oval 48"/>
          <p:cNvSpPr/>
          <p:nvPr/>
        </p:nvSpPr>
        <p:spPr bwMode="auto">
          <a:xfrm>
            <a:off x="8148658" y="1137132"/>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sp>
        <p:nvSpPr>
          <p:cNvPr id="50" name="TextBox 49"/>
          <p:cNvSpPr txBox="1"/>
          <p:nvPr/>
        </p:nvSpPr>
        <p:spPr>
          <a:xfrm>
            <a:off x="8284818" y="1096078"/>
            <a:ext cx="1465466" cy="261610"/>
          </a:xfrm>
          <a:prstGeom prst="rect">
            <a:avLst/>
          </a:prstGeom>
          <a:noFill/>
        </p:spPr>
        <p:txBody>
          <a:bodyPr wrap="none" rtlCol="0">
            <a:spAutoFit/>
          </a:bodyPr>
          <a:lstStyle/>
          <a:p>
            <a:pPr>
              <a:lnSpc>
                <a:spcPct val="100000"/>
              </a:lnSpc>
            </a:pPr>
            <a:r>
              <a:rPr lang="en-US" altLang="en-US" sz="1100" dirty="0">
                <a:solidFill>
                  <a:schemeClr val="tx1"/>
                </a:solidFill>
              </a:rPr>
              <a:t>BROADCAST(blob)</a:t>
            </a:r>
            <a:endParaRPr lang="en-US" sz="1100" dirty="0">
              <a:solidFill>
                <a:schemeClr val="tx1"/>
              </a:solidFill>
            </a:endParaRPr>
          </a:p>
        </p:txBody>
      </p:sp>
      <p:sp>
        <p:nvSpPr>
          <p:cNvPr id="51" name="Oval 50"/>
          <p:cNvSpPr/>
          <p:nvPr/>
        </p:nvSpPr>
        <p:spPr bwMode="auto">
          <a:xfrm>
            <a:off x="8154201" y="142540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52" name="TextBox 51"/>
          <p:cNvSpPr txBox="1"/>
          <p:nvPr/>
        </p:nvSpPr>
        <p:spPr>
          <a:xfrm>
            <a:off x="8290361" y="1384351"/>
            <a:ext cx="2294218" cy="261610"/>
          </a:xfrm>
          <a:prstGeom prst="rect">
            <a:avLst/>
          </a:prstGeom>
          <a:noFill/>
        </p:spPr>
        <p:txBody>
          <a:bodyPr wrap="none" rtlCol="0">
            <a:spAutoFit/>
          </a:bodyPr>
          <a:lstStyle/>
          <a:p>
            <a:pPr>
              <a:lnSpc>
                <a:spcPct val="100000"/>
              </a:lnSpc>
            </a:pPr>
            <a:r>
              <a:rPr lang="en-US" altLang="en-US" sz="1100" dirty="0">
                <a:solidFill>
                  <a:schemeClr val="tx1"/>
                </a:solidFill>
              </a:rPr>
              <a:t>DELIVER(</a:t>
            </a:r>
            <a:r>
              <a:rPr lang="en-US" altLang="en-US" sz="1100" dirty="0" err="1">
                <a:solidFill>
                  <a:schemeClr val="tx1"/>
                </a:solidFill>
              </a:rPr>
              <a:t>seqno,prevhash,block</a:t>
            </a:r>
            <a:r>
              <a:rPr lang="en-US" altLang="en-US" sz="1100" dirty="0">
                <a:solidFill>
                  <a:schemeClr val="tx1"/>
                </a:solidFill>
              </a:rPr>
              <a:t>)</a:t>
            </a:r>
            <a:endParaRPr lang="en-US" sz="1100" dirty="0">
              <a:solidFill>
                <a:schemeClr val="tx1"/>
              </a:solidFill>
            </a:endParaRPr>
          </a:p>
        </p:txBody>
      </p:sp>
      <p:sp>
        <p:nvSpPr>
          <p:cNvPr id="4" name="TextBox 3"/>
          <p:cNvSpPr txBox="1"/>
          <p:nvPr/>
        </p:nvSpPr>
        <p:spPr>
          <a:xfrm>
            <a:off x="8050299" y="630301"/>
            <a:ext cx="1934504" cy="480131"/>
          </a:xfrm>
          <a:prstGeom prst="rect">
            <a:avLst/>
          </a:prstGeom>
          <a:noFill/>
        </p:spPr>
        <p:txBody>
          <a:bodyPr wrap="none" rtlCol="0">
            <a:spAutoFit/>
          </a:bodyPr>
          <a:lstStyle/>
          <a:p>
            <a:pPr algn="ctr"/>
            <a:r>
              <a:rPr lang="en-US" sz="1400" u="sng" dirty="0">
                <a:solidFill>
                  <a:schemeClr val="tx1"/>
                </a:solidFill>
              </a:rPr>
              <a:t>Total order semantics </a:t>
            </a:r>
          </a:p>
          <a:p>
            <a:pPr algn="ctr"/>
            <a:r>
              <a:rPr lang="en-US" sz="1400" u="sng" dirty="0">
                <a:solidFill>
                  <a:schemeClr val="tx1"/>
                </a:solidFill>
              </a:rPr>
              <a:t>(ordering service)</a:t>
            </a:r>
          </a:p>
        </p:txBody>
      </p:sp>
      <p:sp>
        <p:nvSpPr>
          <p:cNvPr id="5" name="Oval 4"/>
          <p:cNvSpPr/>
          <p:nvPr/>
        </p:nvSpPr>
        <p:spPr bwMode="auto">
          <a:xfrm>
            <a:off x="4756087" y="1384356"/>
            <a:ext cx="1299172" cy="381075"/>
          </a:xfrm>
          <a:prstGeom prst="ellipse">
            <a:avLst/>
          </a:prstGeom>
          <a:noFill/>
          <a:ln w="222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
        <p:nvSpPr>
          <p:cNvPr id="6" name="TextBox 5"/>
          <p:cNvSpPr txBox="1"/>
          <p:nvPr/>
        </p:nvSpPr>
        <p:spPr>
          <a:xfrm>
            <a:off x="1488587" y="3749513"/>
            <a:ext cx="1656223" cy="253916"/>
          </a:xfrm>
          <a:prstGeom prst="rect">
            <a:avLst/>
          </a:prstGeom>
          <a:noFill/>
        </p:spPr>
        <p:txBody>
          <a:bodyPr wrap="none" rtlCol="0">
            <a:spAutoFit/>
          </a:bodyPr>
          <a:lstStyle/>
          <a:p>
            <a:pPr lvl="0">
              <a:lnSpc>
                <a:spcPct val="100000"/>
              </a:lnSpc>
            </a:pPr>
            <a:r>
              <a:rPr lang="en-US" altLang="en-US" sz="1050" dirty="0">
                <a:solidFill>
                  <a:schemeClr val="tx1"/>
                </a:solidFill>
              </a:rPr>
              <a:t>broadcast(endorsement)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4963" y="2325651"/>
            <a:ext cx="666741" cy="666741"/>
          </a:xfrm>
          <a:prstGeom prst="rect">
            <a:avLst/>
          </a:prstGeom>
        </p:spPr>
      </p:pic>
    </p:spTree>
    <p:extLst>
      <p:ext uri="{BB962C8B-B14F-4D97-AF65-F5344CB8AC3E}">
        <p14:creationId xmlns:p14="http://schemas.microsoft.com/office/powerpoint/2010/main" val="231459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90"/>
                                        </p:tgtEl>
                                        <p:attrNameLst>
                                          <p:attrName>style.visibility</p:attrName>
                                        </p:attrNameLst>
                                      </p:cBhvr>
                                      <p:to>
                                        <p:strVal val="visible"/>
                                      </p:to>
                                    </p:set>
                                    <p:animEffect transition="in" filter="randombar(horizontal)">
                                      <p:cBhvr>
                                        <p:cTn id="7" dur="500"/>
                                        <p:tgtEl>
                                          <p:spTgt spid="7190"/>
                                        </p:tgtEl>
                                      </p:cBhvr>
                                    </p:animEffect>
                                  </p:childTnLst>
                                </p:cTn>
                              </p:par>
                              <p:par>
                                <p:cTn id="8" presetID="14" presetClass="entr" presetSubtype="10" fill="hold" nodeType="withEffect">
                                  <p:stCondLst>
                                    <p:cond delay="0"/>
                                  </p:stCondLst>
                                  <p:childTnLst>
                                    <p:set>
                                      <p:cBhvr>
                                        <p:cTn id="9" dur="1" fill="hold">
                                          <p:stCondLst>
                                            <p:cond delay="0"/>
                                          </p:stCondLst>
                                        </p:cTn>
                                        <p:tgtEl>
                                          <p:spTgt spid="7191"/>
                                        </p:tgtEl>
                                        <p:attrNameLst>
                                          <p:attrName>style.visibility</p:attrName>
                                        </p:attrNameLst>
                                      </p:cBhvr>
                                      <p:to>
                                        <p:strVal val="visible"/>
                                      </p:to>
                                    </p:set>
                                    <p:animEffect transition="in" filter="randombar(horizontal)">
                                      <p:cBhvr>
                                        <p:cTn id="10" dur="500"/>
                                        <p:tgtEl>
                                          <p:spTgt spid="7191"/>
                                        </p:tgtEl>
                                      </p:cBhvr>
                                    </p:animEffect>
                                  </p:childTnLst>
                                </p:cTn>
                              </p:par>
                              <p:par>
                                <p:cTn id="11" presetID="14" presetClass="entr" presetSubtype="10" fill="hold" nodeType="withEffect">
                                  <p:stCondLst>
                                    <p:cond delay="0"/>
                                  </p:stCondLst>
                                  <p:childTnLst>
                                    <p:set>
                                      <p:cBhvr>
                                        <p:cTn id="12" dur="1" fill="hold">
                                          <p:stCondLst>
                                            <p:cond delay="0"/>
                                          </p:stCondLst>
                                        </p:cTn>
                                        <p:tgtEl>
                                          <p:spTgt spid="7192"/>
                                        </p:tgtEl>
                                        <p:attrNameLst>
                                          <p:attrName>style.visibility</p:attrName>
                                        </p:attrNameLst>
                                      </p:cBhvr>
                                      <p:to>
                                        <p:strVal val="visible"/>
                                      </p:to>
                                    </p:set>
                                    <p:animEffect transition="in" filter="randombar(horizontal)">
                                      <p:cBhvr>
                                        <p:cTn id="13" dur="500"/>
                                        <p:tgtEl>
                                          <p:spTgt spid="719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randombar(horizontal)">
                                      <p:cBhvr>
                                        <p:cTn id="16" dur="500"/>
                                        <p:tgtEl>
                                          <p:spTgt spid="6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194"/>
                                        </p:tgtEl>
                                        <p:attrNameLst>
                                          <p:attrName>style.visibility</p:attrName>
                                        </p:attrNameLst>
                                      </p:cBhvr>
                                      <p:to>
                                        <p:strVal val="visible"/>
                                      </p:to>
                                    </p:set>
                                    <p:animEffect transition="in" filter="randombar(horizontal)">
                                      <p:cBhvr>
                                        <p:cTn id="27" dur="500"/>
                                        <p:tgtEl>
                                          <p:spTgt spid="719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500"/>
                                        <p:tgtEl>
                                          <p:spTgt spid="43"/>
                                        </p:tgtEl>
                                      </p:cBhvr>
                                    </p:animEffec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1000"/>
                            </p:stCondLst>
                            <p:childTnLst>
                              <p:par>
                                <p:cTn id="36" presetID="14" presetClass="entr" presetSubtype="1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7195"/>
                                        </p:tgtEl>
                                        <p:attrNameLst>
                                          <p:attrName>style.visibility</p:attrName>
                                        </p:attrNameLst>
                                      </p:cBhvr>
                                      <p:to>
                                        <p:strVal val="visible"/>
                                      </p:to>
                                    </p:set>
                                    <p:animEffect transition="in" filter="randombar(horizontal)">
                                      <p:cBhvr>
                                        <p:cTn id="43" dur="500"/>
                                        <p:tgtEl>
                                          <p:spTgt spid="7195"/>
                                        </p:tgtEl>
                                      </p:cBhvr>
                                    </p:animEffect>
                                  </p:childTnLst>
                                </p:cTn>
                              </p:par>
                              <p:par>
                                <p:cTn id="44" presetID="14" presetClass="entr" presetSubtype="10" fill="hold" nodeType="withEffect">
                                  <p:stCondLst>
                                    <p:cond delay="0"/>
                                  </p:stCondLst>
                                  <p:childTnLst>
                                    <p:set>
                                      <p:cBhvr>
                                        <p:cTn id="45" dur="1" fill="hold">
                                          <p:stCondLst>
                                            <p:cond delay="0"/>
                                          </p:stCondLst>
                                        </p:cTn>
                                        <p:tgtEl>
                                          <p:spTgt spid="7196"/>
                                        </p:tgtEl>
                                        <p:attrNameLst>
                                          <p:attrName>style.visibility</p:attrName>
                                        </p:attrNameLst>
                                      </p:cBhvr>
                                      <p:to>
                                        <p:strVal val="visible"/>
                                      </p:to>
                                    </p:set>
                                    <p:animEffect transition="in" filter="randombar(horizontal)">
                                      <p:cBhvr>
                                        <p:cTn id="46" dur="500"/>
                                        <p:tgtEl>
                                          <p:spTgt spid="7196"/>
                                        </p:tgtEl>
                                      </p:cBhvr>
                                    </p:animEffect>
                                  </p:childTnLst>
                                </p:cTn>
                              </p:par>
                              <p:par>
                                <p:cTn id="47" presetID="14" presetClass="entr" presetSubtype="10" fill="hold" nodeType="withEffect">
                                  <p:stCondLst>
                                    <p:cond delay="0"/>
                                  </p:stCondLst>
                                  <p:childTnLst>
                                    <p:set>
                                      <p:cBhvr>
                                        <p:cTn id="48" dur="1" fill="hold">
                                          <p:stCondLst>
                                            <p:cond delay="0"/>
                                          </p:stCondLst>
                                        </p:cTn>
                                        <p:tgtEl>
                                          <p:spTgt spid="7197"/>
                                        </p:tgtEl>
                                        <p:attrNameLst>
                                          <p:attrName>style.visibility</p:attrName>
                                        </p:attrNameLst>
                                      </p:cBhvr>
                                      <p:to>
                                        <p:strVal val="visible"/>
                                      </p:to>
                                    </p:set>
                                    <p:animEffect transition="in" filter="randombar(horizontal)">
                                      <p:cBhvr>
                                        <p:cTn id="49" dur="500"/>
                                        <p:tgtEl>
                                          <p:spTgt spid="7197"/>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7198"/>
                                        </p:tgtEl>
                                        <p:attrNameLst>
                                          <p:attrName>style.visibility</p:attrName>
                                        </p:attrNameLst>
                                      </p:cBhvr>
                                      <p:to>
                                        <p:strVal val="visible"/>
                                      </p:to>
                                    </p:set>
                                    <p:animEffect transition="in" filter="randombar(horizontal)">
                                      <p:cBhvr>
                                        <p:cTn id="52" dur="500"/>
                                        <p:tgtEl>
                                          <p:spTgt spid="7198"/>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randombar(horizontal)">
                                      <p:cBhvr>
                                        <p:cTn id="55" dur="500"/>
                                        <p:tgtEl>
                                          <p:spTgt spid="61"/>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randombar(horizontal)">
                                      <p:cBhvr>
                                        <p:cTn id="58" dur="500"/>
                                        <p:tgtEl>
                                          <p:spTgt spid="48"/>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randombar(horizontal)">
                                      <p:cBhvr>
                                        <p:cTn id="61" dur="500"/>
                                        <p:tgtEl>
                                          <p:spTgt spid="47"/>
                                        </p:tgtEl>
                                      </p:cBhvr>
                                    </p:animEffect>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randombar(horizontal)">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7199">
                                            <p:txEl>
                                              <p:pRg st="0" end="0"/>
                                            </p:txEl>
                                          </p:spTgt>
                                        </p:tgtEl>
                                        <p:attrNameLst>
                                          <p:attrName>style.visibility</p:attrName>
                                        </p:attrNameLst>
                                      </p:cBhvr>
                                      <p:to>
                                        <p:strVal val="visible"/>
                                      </p:to>
                                    </p:set>
                                    <p:animEffect transition="in" filter="randombar(horizontal)">
                                      <p:cBhvr>
                                        <p:cTn id="70" dur="500"/>
                                        <p:tgtEl>
                                          <p:spTgt spid="7199">
                                            <p:txEl>
                                              <p:pRg st="0" end="0"/>
                                            </p:txEl>
                                          </p:spTgt>
                                        </p:tgtEl>
                                      </p:cBhvr>
                                    </p:animEffect>
                                  </p:childTnLst>
                                </p:cTn>
                              </p:par>
                              <p:par>
                                <p:cTn id="71" presetID="14" presetClass="entr" presetSubtype="10" fill="hold" nodeType="withEffect">
                                  <p:stCondLst>
                                    <p:cond delay="0"/>
                                  </p:stCondLst>
                                  <p:childTnLst>
                                    <p:set>
                                      <p:cBhvr>
                                        <p:cTn id="72" dur="1" fill="hold">
                                          <p:stCondLst>
                                            <p:cond delay="0"/>
                                          </p:stCondLst>
                                        </p:cTn>
                                        <p:tgtEl>
                                          <p:spTgt spid="7199">
                                            <p:txEl>
                                              <p:pRg st="1" end="1"/>
                                            </p:txEl>
                                          </p:spTgt>
                                        </p:tgtEl>
                                        <p:attrNameLst>
                                          <p:attrName>style.visibility</p:attrName>
                                        </p:attrNameLst>
                                      </p:cBhvr>
                                      <p:to>
                                        <p:strVal val="visible"/>
                                      </p:to>
                                    </p:set>
                                    <p:animEffect transition="in" filter="randombar(horizontal)">
                                      <p:cBhvr>
                                        <p:cTn id="73" dur="500"/>
                                        <p:tgtEl>
                                          <p:spTgt spid="7199">
                                            <p:txEl>
                                              <p:pRg st="1" end="1"/>
                                            </p:txEl>
                                          </p:spTgt>
                                        </p:tgtEl>
                                      </p:cBhvr>
                                    </p:animEffect>
                                  </p:childTnLst>
                                </p:cTn>
                              </p:par>
                              <p:par>
                                <p:cTn id="74" presetID="14" presetClass="entr" presetSubtype="10" fill="hold" nodeType="withEffect">
                                  <p:stCondLst>
                                    <p:cond delay="0"/>
                                  </p:stCondLst>
                                  <p:childTnLst>
                                    <p:set>
                                      <p:cBhvr>
                                        <p:cTn id="75" dur="1" fill="hold">
                                          <p:stCondLst>
                                            <p:cond delay="0"/>
                                          </p:stCondLst>
                                        </p:cTn>
                                        <p:tgtEl>
                                          <p:spTgt spid="7199">
                                            <p:txEl>
                                              <p:pRg st="2" end="2"/>
                                            </p:txEl>
                                          </p:spTgt>
                                        </p:tgtEl>
                                        <p:attrNameLst>
                                          <p:attrName>style.visibility</p:attrName>
                                        </p:attrNameLst>
                                      </p:cBhvr>
                                      <p:to>
                                        <p:strVal val="visible"/>
                                      </p:to>
                                    </p:set>
                                    <p:animEffect transition="in" filter="randombar(horizontal)">
                                      <p:cBhvr>
                                        <p:cTn id="76" dur="500"/>
                                        <p:tgtEl>
                                          <p:spTgt spid="7199">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nodeType="clickEffect">
                                  <p:stCondLst>
                                    <p:cond delay="0"/>
                                  </p:stCondLst>
                                  <p:childTnLst>
                                    <p:set>
                                      <p:cBhvr>
                                        <p:cTn id="80" dur="1" fill="hold">
                                          <p:stCondLst>
                                            <p:cond delay="0"/>
                                          </p:stCondLst>
                                        </p:cTn>
                                        <p:tgtEl>
                                          <p:spTgt spid="7170"/>
                                        </p:tgtEl>
                                        <p:attrNameLst>
                                          <p:attrName>style.visibility</p:attrName>
                                        </p:attrNameLst>
                                      </p:cBhvr>
                                      <p:to>
                                        <p:strVal val="visible"/>
                                      </p:to>
                                    </p:set>
                                    <p:animEffect transition="in" filter="randombar(horizontal)">
                                      <p:cBhvr>
                                        <p:cTn id="81" dur="500"/>
                                        <p:tgtEl>
                                          <p:spTgt spid="7170"/>
                                        </p:tgtEl>
                                      </p:cBhvr>
                                    </p:animEffect>
                                  </p:childTnLst>
                                </p:cTn>
                              </p:par>
                              <p:par>
                                <p:cTn id="82" presetID="14" presetClass="entr" presetSubtype="10" fill="hold" nodeType="withEffect">
                                  <p:stCondLst>
                                    <p:cond delay="0"/>
                                  </p:stCondLst>
                                  <p:childTnLst>
                                    <p:set>
                                      <p:cBhvr>
                                        <p:cTn id="83" dur="1" fill="hold">
                                          <p:stCondLst>
                                            <p:cond delay="0"/>
                                          </p:stCondLst>
                                        </p:cTn>
                                        <p:tgtEl>
                                          <p:spTgt spid="7171"/>
                                        </p:tgtEl>
                                        <p:attrNameLst>
                                          <p:attrName>style.visibility</p:attrName>
                                        </p:attrNameLst>
                                      </p:cBhvr>
                                      <p:to>
                                        <p:strVal val="visible"/>
                                      </p:to>
                                    </p:set>
                                    <p:animEffect transition="in" filter="randombar(horizontal)">
                                      <p:cBhvr>
                                        <p:cTn id="84" dur="500"/>
                                        <p:tgtEl>
                                          <p:spTgt spid="7171"/>
                                        </p:tgtEl>
                                      </p:cBhvr>
                                    </p:animEffect>
                                  </p:childTnLst>
                                </p:cTn>
                              </p:par>
                              <p:par>
                                <p:cTn id="85" presetID="14" presetClass="entr" presetSubtype="10" fill="hold" nodeType="withEffect">
                                  <p:stCondLst>
                                    <p:cond delay="0"/>
                                  </p:stCondLst>
                                  <p:childTnLst>
                                    <p:set>
                                      <p:cBhvr>
                                        <p:cTn id="86" dur="1" fill="hold">
                                          <p:stCondLst>
                                            <p:cond delay="0"/>
                                          </p:stCondLst>
                                        </p:cTn>
                                        <p:tgtEl>
                                          <p:spTgt spid="7172"/>
                                        </p:tgtEl>
                                        <p:attrNameLst>
                                          <p:attrName>style.visibility</p:attrName>
                                        </p:attrNameLst>
                                      </p:cBhvr>
                                      <p:to>
                                        <p:strVal val="visible"/>
                                      </p:to>
                                    </p:set>
                                    <p:animEffect transition="in" filter="randombar(horizontal)">
                                      <p:cBhvr>
                                        <p:cTn id="87" dur="500"/>
                                        <p:tgtEl>
                                          <p:spTgt spid="7172"/>
                                        </p:tgtEl>
                                      </p:cBhvr>
                                    </p:animEffect>
                                  </p:childTnLst>
                                </p:cTn>
                              </p:par>
                              <p:par>
                                <p:cTn id="88" presetID="14" presetClass="entr" presetSubtype="10" fill="hold" nodeType="withEffect">
                                  <p:stCondLst>
                                    <p:cond delay="0"/>
                                  </p:stCondLst>
                                  <p:childTnLst>
                                    <p:set>
                                      <p:cBhvr>
                                        <p:cTn id="89" dur="1" fill="hold">
                                          <p:stCondLst>
                                            <p:cond delay="0"/>
                                          </p:stCondLst>
                                        </p:cTn>
                                        <p:tgtEl>
                                          <p:spTgt spid="7173"/>
                                        </p:tgtEl>
                                        <p:attrNameLst>
                                          <p:attrName>style.visibility</p:attrName>
                                        </p:attrNameLst>
                                      </p:cBhvr>
                                      <p:to>
                                        <p:strVal val="visible"/>
                                      </p:to>
                                    </p:set>
                                    <p:animEffect transition="in" filter="randombar(horizontal)">
                                      <p:cBhvr>
                                        <p:cTn id="90" dur="500"/>
                                        <p:tgtEl>
                                          <p:spTgt spid="7173"/>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randombar(horizontal)">
                                      <p:cBhvr>
                                        <p:cTn id="93" dur="500"/>
                                        <p:tgtEl>
                                          <p:spTgt spid="21"/>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7187"/>
                                        </p:tgtEl>
                                        <p:attrNameLst>
                                          <p:attrName>style.visibility</p:attrName>
                                        </p:attrNameLst>
                                      </p:cBhvr>
                                      <p:to>
                                        <p:strVal val="visible"/>
                                      </p:to>
                                    </p:set>
                                    <p:animEffect transition="in" filter="randombar(horizontal)">
                                      <p:cBhvr>
                                        <p:cTn id="96" dur="500"/>
                                        <p:tgtEl>
                                          <p:spTgt spid="7187"/>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randombar(horizontal)">
                                      <p:cBhvr>
                                        <p:cTn id="99" dur="500"/>
                                        <p:tgtEl>
                                          <p:spTgt spid="28"/>
                                        </p:tgtEl>
                                      </p:cBhvr>
                                    </p:animEffect>
                                  </p:childTnLst>
                                </p:cTn>
                              </p:par>
                              <p:par>
                                <p:cTn id="100" presetID="14" presetClass="entr" presetSubtype="10" fill="hold" nodeType="withEffect">
                                  <p:stCondLst>
                                    <p:cond delay="0"/>
                                  </p:stCondLst>
                                  <p:childTnLst>
                                    <p:set>
                                      <p:cBhvr>
                                        <p:cTn id="101" dur="1" fill="hold">
                                          <p:stCondLst>
                                            <p:cond delay="0"/>
                                          </p:stCondLst>
                                        </p:cTn>
                                        <p:tgtEl>
                                          <p:spTgt spid="7211"/>
                                        </p:tgtEl>
                                        <p:attrNameLst>
                                          <p:attrName>style.visibility</p:attrName>
                                        </p:attrNameLst>
                                      </p:cBhvr>
                                      <p:to>
                                        <p:strVal val="visible"/>
                                      </p:to>
                                    </p:set>
                                    <p:animEffect transition="in" filter="randombar(horizontal)">
                                      <p:cBhvr>
                                        <p:cTn id="102" dur="500"/>
                                        <p:tgtEl>
                                          <p:spTgt spid="7211"/>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randombar(horizontal)">
                                      <p:cBhvr>
                                        <p:cTn id="105" dur="500"/>
                                        <p:tgtEl>
                                          <p:spTgt spid="53"/>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randombar(horizontal)">
                                      <p:cBhvr>
                                        <p:cTn id="108" dur="500"/>
                                        <p:tgtEl>
                                          <p:spTgt spid="50"/>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randombar(horizontal)">
                                      <p:cBhvr>
                                        <p:cTn id="111" dur="500"/>
                                        <p:tgtEl>
                                          <p:spTgt spid="49"/>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randombar(horizontal)">
                                      <p:cBhvr>
                                        <p:cTn id="116" dur="500"/>
                                        <p:tgtEl>
                                          <p:spTgt spid="6"/>
                                        </p:tgtEl>
                                      </p:cBhvr>
                                    </p:animEffect>
                                  </p:childTnLst>
                                </p:cTn>
                              </p:par>
                            </p:childTnLst>
                          </p:cTn>
                        </p:par>
                        <p:par>
                          <p:cTn id="117" fill="hold">
                            <p:stCondLst>
                              <p:cond delay="500"/>
                            </p:stCondLst>
                            <p:childTnLst>
                              <p:par>
                                <p:cTn id="118" presetID="14" presetClass="entr" presetSubtype="10" fill="hold" nodeType="afterEffect">
                                  <p:stCondLst>
                                    <p:cond delay="0"/>
                                  </p:stCondLst>
                                  <p:childTnLst>
                                    <p:set>
                                      <p:cBhvr>
                                        <p:cTn id="119" dur="1" fill="hold">
                                          <p:stCondLst>
                                            <p:cond delay="0"/>
                                          </p:stCondLst>
                                        </p:cTn>
                                        <p:tgtEl>
                                          <p:spTgt spid="7206"/>
                                        </p:tgtEl>
                                        <p:attrNameLst>
                                          <p:attrName>style.visibility</p:attrName>
                                        </p:attrNameLst>
                                      </p:cBhvr>
                                      <p:to>
                                        <p:strVal val="visible"/>
                                      </p:to>
                                    </p:set>
                                    <p:animEffect transition="in" filter="randombar(horizontal)">
                                      <p:cBhvr>
                                        <p:cTn id="120" dur="500"/>
                                        <p:tgtEl>
                                          <p:spTgt spid="7206"/>
                                        </p:tgtEl>
                                      </p:cBhvr>
                                    </p:animEffect>
                                  </p:childTnLst>
                                </p:cTn>
                              </p:par>
                              <p:par>
                                <p:cTn id="121" presetID="14" presetClass="entr" presetSubtype="10" fill="hold" nodeType="withEffect">
                                  <p:stCondLst>
                                    <p:cond delay="0"/>
                                  </p:stCondLst>
                                  <p:childTnLst>
                                    <p:set>
                                      <p:cBhvr>
                                        <p:cTn id="122" dur="1" fill="hold">
                                          <p:stCondLst>
                                            <p:cond delay="0"/>
                                          </p:stCondLst>
                                        </p:cTn>
                                        <p:tgtEl>
                                          <p:spTgt spid="7207"/>
                                        </p:tgtEl>
                                        <p:attrNameLst>
                                          <p:attrName>style.visibility</p:attrName>
                                        </p:attrNameLst>
                                      </p:cBhvr>
                                      <p:to>
                                        <p:strVal val="visible"/>
                                      </p:to>
                                    </p:set>
                                    <p:animEffect transition="in" filter="randombar(horizontal)">
                                      <p:cBhvr>
                                        <p:cTn id="123" dur="500"/>
                                        <p:tgtEl>
                                          <p:spTgt spid="7207"/>
                                        </p:tgtEl>
                                      </p:cBhvr>
                                    </p:animEffect>
                                  </p:childTnLst>
                                </p:cTn>
                              </p:par>
                              <p:par>
                                <p:cTn id="124" presetID="14" presetClass="entr" presetSubtype="10" fill="hold" nodeType="withEffect">
                                  <p:stCondLst>
                                    <p:cond delay="0"/>
                                  </p:stCondLst>
                                  <p:childTnLst>
                                    <p:set>
                                      <p:cBhvr>
                                        <p:cTn id="125" dur="1" fill="hold">
                                          <p:stCondLst>
                                            <p:cond delay="0"/>
                                          </p:stCondLst>
                                        </p:cTn>
                                        <p:tgtEl>
                                          <p:spTgt spid="7208"/>
                                        </p:tgtEl>
                                        <p:attrNameLst>
                                          <p:attrName>style.visibility</p:attrName>
                                        </p:attrNameLst>
                                      </p:cBhvr>
                                      <p:to>
                                        <p:strVal val="visible"/>
                                      </p:to>
                                    </p:set>
                                    <p:animEffect transition="in" filter="randombar(horizontal)">
                                      <p:cBhvr>
                                        <p:cTn id="126" dur="500"/>
                                        <p:tgtEl>
                                          <p:spTgt spid="7208"/>
                                        </p:tgtEl>
                                      </p:cBhvr>
                                    </p:animEffect>
                                  </p:childTnLst>
                                </p:cTn>
                              </p:par>
                              <p:par>
                                <p:cTn id="127" presetID="14" presetClass="entr" presetSubtype="10" fill="hold" nodeType="withEffect">
                                  <p:stCondLst>
                                    <p:cond delay="0"/>
                                  </p:stCondLst>
                                  <p:childTnLst>
                                    <p:set>
                                      <p:cBhvr>
                                        <p:cTn id="128" dur="1" fill="hold">
                                          <p:stCondLst>
                                            <p:cond delay="0"/>
                                          </p:stCondLst>
                                        </p:cTn>
                                        <p:tgtEl>
                                          <p:spTgt spid="7215"/>
                                        </p:tgtEl>
                                        <p:attrNameLst>
                                          <p:attrName>style.visibility</p:attrName>
                                        </p:attrNameLst>
                                      </p:cBhvr>
                                      <p:to>
                                        <p:strVal val="visible"/>
                                      </p:to>
                                    </p:set>
                                    <p:animEffect transition="in" filter="randombar(horizontal)">
                                      <p:cBhvr>
                                        <p:cTn id="129" dur="500"/>
                                        <p:tgtEl>
                                          <p:spTgt spid="7215"/>
                                        </p:tgtEl>
                                      </p:cBhvr>
                                    </p:animEffect>
                                  </p:childTnLst>
                                </p:cTn>
                              </p:par>
                              <p:par>
                                <p:cTn id="130" presetID="14" presetClass="entr" presetSubtype="10" fill="hold" grpId="0" nodeType="with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randombar(horizontal)">
                                      <p:cBhvr>
                                        <p:cTn id="132" dur="500"/>
                                        <p:tgtEl>
                                          <p:spTgt spid="70"/>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Effect transition="in" filter="randombar(horizontal)">
                                      <p:cBhvr>
                                        <p:cTn id="135" dur="500"/>
                                        <p:tgtEl>
                                          <p:spTgt spid="52"/>
                                        </p:tgtEl>
                                      </p:cBhvr>
                                    </p:animEffect>
                                  </p:childTnLst>
                                </p:cTn>
                              </p:par>
                              <p:par>
                                <p:cTn id="136" presetID="14" presetClass="entr" presetSubtype="10" fill="hold" grpId="0" nodeType="with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randombar(horizontal)">
                                      <p:cBhvr>
                                        <p:cTn id="138" dur="500"/>
                                        <p:tgtEl>
                                          <p:spTgt spid="51"/>
                                        </p:tgtEl>
                                      </p:cBhvr>
                                    </p:animEffect>
                                  </p:childTnLst>
                                </p:cTn>
                              </p:par>
                            </p:childTnLst>
                          </p:cTn>
                        </p:par>
                        <p:par>
                          <p:cTn id="139" fill="hold">
                            <p:stCondLst>
                              <p:cond delay="1000"/>
                            </p:stCondLst>
                            <p:childTnLst>
                              <p:par>
                                <p:cTn id="140" presetID="14" presetClass="entr" presetSubtype="10" fill="hold" nodeType="afterEffect">
                                  <p:stCondLst>
                                    <p:cond delay="0"/>
                                  </p:stCondLst>
                                  <p:childTnLst>
                                    <p:set>
                                      <p:cBhvr>
                                        <p:cTn id="14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2" dur="500"/>
                                        <p:tgtEl>
                                          <p:spTgt spid="4">
                                            <p:txEl>
                                              <p:pRg st="0" end="0"/>
                                            </p:txEl>
                                          </p:spTgt>
                                        </p:tgtEl>
                                      </p:cBhvr>
                                    </p:animEffect>
                                  </p:childTnLst>
                                </p:cTn>
                              </p:par>
                            </p:childTnLst>
                          </p:cTn>
                        </p:par>
                        <p:par>
                          <p:cTn id="143" fill="hold">
                            <p:stCondLst>
                              <p:cond delay="1500"/>
                            </p:stCondLst>
                            <p:childTnLst>
                              <p:par>
                                <p:cTn id="144" presetID="14" presetClass="entr" presetSubtype="10" fill="hold" nodeType="afterEffect">
                                  <p:stCondLst>
                                    <p:cond delay="0"/>
                                  </p:stCondLst>
                                  <p:childTnLst>
                                    <p:set>
                                      <p:cBhvr>
                                        <p:cTn id="14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4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187" grpId="0"/>
      <p:bldP spid="28" grpId="0"/>
      <p:bldP spid="43" grpId="0" animBg="1"/>
      <p:bldP spid="7194" grpId="0"/>
      <p:bldP spid="7198" grpId="0" animBg="1"/>
      <p:bldP spid="60" grpId="0" animBg="1"/>
      <p:bldP spid="61" grpId="0" animBg="1"/>
      <p:bldP spid="70" grpId="0" animBg="1"/>
      <p:bldP spid="53" grpId="0" animBg="1"/>
      <p:bldP spid="45" grpId="0" animBg="1"/>
      <p:bldP spid="3" grpId="0"/>
      <p:bldP spid="47" grpId="0" animBg="1"/>
      <p:bldP spid="48" grpId="0"/>
      <p:bldP spid="49" grpId="0" animBg="1"/>
      <p:bldP spid="50" grpId="0"/>
      <p:bldP spid="51" grpId="0" animBg="1"/>
      <p:bldP spid="52" grpId="0"/>
      <p:bldP spid="5"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70" name="Straight Connector 25"/>
          <p:cNvCxnSpPr>
            <a:cxnSpLocks noChangeShapeType="1"/>
          </p:cNvCxnSpPr>
          <p:nvPr/>
        </p:nvCxnSpPr>
        <p:spPr bwMode="auto">
          <a:xfrm>
            <a:off x="7590602"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1" name="Straight Connector 26"/>
          <p:cNvCxnSpPr>
            <a:cxnSpLocks noChangeShapeType="1"/>
          </p:cNvCxnSpPr>
          <p:nvPr/>
        </p:nvCxnSpPr>
        <p:spPr bwMode="auto">
          <a:xfrm>
            <a:off x="7707283"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2" name="Straight Connector 24"/>
          <p:cNvCxnSpPr>
            <a:cxnSpLocks noChangeShapeType="1"/>
          </p:cNvCxnSpPr>
          <p:nvPr/>
        </p:nvCxnSpPr>
        <p:spPr bwMode="auto">
          <a:xfrm>
            <a:off x="750487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3" name="Straight Connector 23"/>
          <p:cNvCxnSpPr>
            <a:cxnSpLocks noChangeShapeType="1"/>
          </p:cNvCxnSpPr>
          <p:nvPr/>
        </p:nvCxnSpPr>
        <p:spPr bwMode="auto">
          <a:xfrm>
            <a:off x="740962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330751" y="621644"/>
            <a:ext cx="8686800" cy="388144"/>
          </a:xfrm>
        </p:spPr>
        <p:txBody>
          <a:bodyPr rtlCol="0">
            <a:normAutofit fontScale="90000"/>
          </a:bodyPr>
          <a:lstStyle/>
          <a:p>
            <a:pPr>
              <a:defRPr/>
            </a:pPr>
            <a:r>
              <a:rPr lang="en-US" dirty="0" err="1"/>
              <a:t>Hyperledger</a:t>
            </a:r>
            <a:r>
              <a:rPr lang="en-US" dirty="0"/>
              <a:t> Fabric v1 Transaction flow</a:t>
            </a:r>
          </a:p>
        </p:txBody>
      </p:sp>
      <p:sp>
        <p:nvSpPr>
          <p:cNvPr id="10" name="TextBox 9"/>
          <p:cNvSpPr txBox="1"/>
          <p:nvPr/>
        </p:nvSpPr>
        <p:spPr>
          <a:xfrm>
            <a:off x="2810248" y="5608392"/>
            <a:ext cx="748923" cy="244682"/>
          </a:xfrm>
          <a:prstGeom prst="rect">
            <a:avLst/>
          </a:prstGeom>
          <a:noFill/>
        </p:spPr>
        <p:txBody>
          <a:bodyPr wrap="none">
            <a:spAutoFit/>
          </a:bodyPr>
          <a:lstStyle/>
          <a:p>
            <a:pPr>
              <a:defRPr/>
            </a:pPr>
            <a:r>
              <a:rPr lang="en-US" sz="1100" dirty="0"/>
              <a:t>client (C)</a:t>
            </a:r>
          </a:p>
        </p:txBody>
      </p:sp>
      <p:cxnSp>
        <p:nvCxnSpPr>
          <p:cNvPr id="7177" name="Straight Connector 10"/>
          <p:cNvCxnSpPr>
            <a:cxnSpLocks noChangeShapeType="1"/>
          </p:cNvCxnSpPr>
          <p:nvPr/>
        </p:nvCxnSpPr>
        <p:spPr bwMode="auto">
          <a:xfrm>
            <a:off x="314480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7178" name="Straight Connector 12"/>
          <p:cNvCxnSpPr>
            <a:cxnSpLocks noChangeShapeType="1"/>
          </p:cNvCxnSpPr>
          <p:nvPr/>
        </p:nvCxnSpPr>
        <p:spPr bwMode="auto">
          <a:xfrm>
            <a:off x="4160412"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4" name="TextBox 13"/>
          <p:cNvSpPr txBox="1"/>
          <p:nvPr/>
        </p:nvSpPr>
        <p:spPr>
          <a:xfrm>
            <a:off x="3703634" y="552385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(EP1)</a:t>
            </a:r>
          </a:p>
        </p:txBody>
      </p:sp>
      <p:cxnSp>
        <p:nvCxnSpPr>
          <p:cNvPr id="7180" name="Straight Connector 14"/>
          <p:cNvCxnSpPr>
            <a:cxnSpLocks noChangeShapeType="1"/>
          </p:cNvCxnSpPr>
          <p:nvPr/>
        </p:nvCxnSpPr>
        <p:spPr bwMode="auto">
          <a:xfrm>
            <a:off x="491645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6" name="TextBox 15"/>
          <p:cNvSpPr txBox="1"/>
          <p:nvPr/>
        </p:nvSpPr>
        <p:spPr>
          <a:xfrm>
            <a:off x="4460276"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(EP2)</a:t>
            </a:r>
          </a:p>
        </p:txBody>
      </p:sp>
      <p:cxnSp>
        <p:nvCxnSpPr>
          <p:cNvPr id="7182" name="Straight Connector 16"/>
          <p:cNvCxnSpPr>
            <a:cxnSpLocks noChangeShapeType="1"/>
          </p:cNvCxnSpPr>
          <p:nvPr/>
        </p:nvCxnSpPr>
        <p:spPr bwMode="auto">
          <a:xfrm>
            <a:off x="5687983"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8" name="TextBox 17"/>
          <p:cNvSpPr txBox="1"/>
          <p:nvPr/>
        </p:nvSpPr>
        <p:spPr>
          <a:xfrm>
            <a:off x="5231801"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(EP3)</a:t>
            </a:r>
          </a:p>
        </p:txBody>
      </p:sp>
      <p:sp>
        <p:nvSpPr>
          <p:cNvPr id="21" name="Rectangle 20"/>
          <p:cNvSpPr/>
          <p:nvPr/>
        </p:nvSpPr>
        <p:spPr bwMode="auto">
          <a:xfrm>
            <a:off x="7395345" y="1897215"/>
            <a:ext cx="326231" cy="362783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dirty="0">
              <a:solidFill>
                <a:srgbClr val="191919"/>
              </a:solidFill>
              <a:latin typeface="HelvNeue Light for IBM" pitchFamily="34" charset="0"/>
            </a:endParaRPr>
          </a:p>
        </p:txBody>
      </p:sp>
      <p:sp>
        <p:nvSpPr>
          <p:cNvPr id="7187" name="TextBox 21"/>
          <p:cNvSpPr txBox="1">
            <a:spLocks noChangeArrowheads="1"/>
          </p:cNvSpPr>
          <p:nvPr/>
        </p:nvSpPr>
        <p:spPr bwMode="auto">
          <a:xfrm rot="5400000">
            <a:off x="6025048" y="3710417"/>
            <a:ext cx="3117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Ordering service (consensus)</a:t>
            </a:r>
          </a:p>
        </p:txBody>
      </p:sp>
      <p:sp>
        <p:nvSpPr>
          <p:cNvPr id="28" name="TextBox 27"/>
          <p:cNvSpPr txBox="1"/>
          <p:nvPr/>
        </p:nvSpPr>
        <p:spPr>
          <a:xfrm>
            <a:off x="7204033" y="5769127"/>
            <a:ext cx="708848" cy="244682"/>
          </a:xfrm>
          <a:prstGeom prst="rect">
            <a:avLst/>
          </a:prstGeom>
          <a:noFill/>
        </p:spPr>
        <p:txBody>
          <a:bodyPr wrap="none">
            <a:spAutoFit/>
          </a:bodyPr>
          <a:lstStyle/>
          <a:p>
            <a:pPr algn="ctr">
              <a:defRPr/>
            </a:pPr>
            <a:r>
              <a:rPr lang="en-US" sz="1100" dirty="0" err="1"/>
              <a:t>orderers</a:t>
            </a:r>
            <a:endParaRPr lang="en-US" sz="1100" dirty="0"/>
          </a:p>
        </p:txBody>
      </p:sp>
      <p:cxnSp>
        <p:nvCxnSpPr>
          <p:cNvPr id="7190" name="Straight Arrow Connector 34"/>
          <p:cNvCxnSpPr>
            <a:cxnSpLocks noChangeShapeType="1"/>
          </p:cNvCxnSpPr>
          <p:nvPr/>
        </p:nvCxnSpPr>
        <p:spPr bwMode="auto">
          <a:xfrm>
            <a:off x="3136474" y="2561583"/>
            <a:ext cx="1023938" cy="904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1" name="Straight Arrow Connector 35"/>
          <p:cNvCxnSpPr>
            <a:cxnSpLocks noChangeShapeType="1"/>
          </p:cNvCxnSpPr>
          <p:nvPr/>
        </p:nvCxnSpPr>
        <p:spPr bwMode="auto">
          <a:xfrm>
            <a:off x="3129330" y="2561583"/>
            <a:ext cx="1794272" cy="2428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2" name="Straight Arrow Connector 38"/>
          <p:cNvCxnSpPr>
            <a:cxnSpLocks noChangeShapeType="1"/>
          </p:cNvCxnSpPr>
          <p:nvPr/>
        </p:nvCxnSpPr>
        <p:spPr bwMode="auto">
          <a:xfrm>
            <a:off x="3138861" y="2580639"/>
            <a:ext cx="2563415" cy="402431"/>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43" name="Right Brace 42"/>
          <p:cNvSpPr/>
          <p:nvPr/>
        </p:nvSpPr>
        <p:spPr bwMode="auto">
          <a:xfrm>
            <a:off x="5687983" y="2972349"/>
            <a:ext cx="139304" cy="570310"/>
          </a:xfrm>
          <a:prstGeom prst="rightBrace">
            <a:avLst/>
          </a:prstGeom>
          <a:no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a:solidFill>
                <a:srgbClr val="191919"/>
              </a:solidFill>
              <a:latin typeface="HelvNeue Light for IBM" pitchFamily="34" charset="0"/>
            </a:endParaRPr>
          </a:p>
        </p:txBody>
      </p:sp>
      <p:sp>
        <p:nvSpPr>
          <p:cNvPr id="7194" name="TextBox 43"/>
          <p:cNvSpPr txBox="1">
            <a:spLocks noChangeArrowheads="1"/>
          </p:cNvSpPr>
          <p:nvPr/>
        </p:nvSpPr>
        <p:spPr bwMode="auto">
          <a:xfrm>
            <a:off x="5795237" y="3037896"/>
            <a:ext cx="15424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t>Simulate</a:t>
            </a:r>
            <a:r>
              <a:rPr lang="en-US" altLang="en-US" sz="1200" dirty="0"/>
              <a:t> </a:t>
            </a:r>
            <a:r>
              <a:rPr lang="en-US" altLang="en-US" sz="1200" dirty="0" err="1"/>
              <a:t>tx</a:t>
            </a:r>
            <a:r>
              <a:rPr lang="en-US" altLang="en-US" sz="1200" dirty="0"/>
              <a:t> execution</a:t>
            </a:r>
          </a:p>
          <a:p>
            <a:pPr>
              <a:lnSpc>
                <a:spcPct val="100000"/>
              </a:lnSpc>
              <a:spcBef>
                <a:spcPct val="0"/>
              </a:spcBef>
              <a:buNone/>
            </a:pPr>
            <a:r>
              <a:rPr lang="en-US" altLang="en-US" sz="1200" dirty="0"/>
              <a:t>Produce r/w sets</a:t>
            </a:r>
          </a:p>
          <a:p>
            <a:pPr eaLnBrk="1" hangingPunct="1">
              <a:lnSpc>
                <a:spcPct val="100000"/>
              </a:lnSpc>
              <a:spcBef>
                <a:spcPct val="0"/>
              </a:spcBef>
              <a:buFontTx/>
              <a:buNone/>
            </a:pPr>
            <a:r>
              <a:rPr lang="en-US" altLang="en-US" sz="1200" dirty="0"/>
              <a:t>Sign TX-ENDORSED</a:t>
            </a:r>
          </a:p>
        </p:txBody>
      </p:sp>
      <p:cxnSp>
        <p:nvCxnSpPr>
          <p:cNvPr id="7195" name="Straight Arrow Connector 45"/>
          <p:cNvCxnSpPr>
            <a:cxnSpLocks noChangeShapeType="1"/>
          </p:cNvCxnSpPr>
          <p:nvPr/>
        </p:nvCxnSpPr>
        <p:spPr bwMode="auto">
          <a:xfrm flipH="1">
            <a:off x="3151957" y="3542663"/>
            <a:ext cx="2543175" cy="70247"/>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6" name="Straight Arrow Connector 46"/>
          <p:cNvCxnSpPr>
            <a:cxnSpLocks noChangeShapeType="1"/>
          </p:cNvCxnSpPr>
          <p:nvPr/>
        </p:nvCxnSpPr>
        <p:spPr bwMode="auto">
          <a:xfrm flipH="1">
            <a:off x="3138855" y="3065217"/>
            <a:ext cx="1028700" cy="1774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7" name="Straight Arrow Connector 48"/>
          <p:cNvCxnSpPr>
            <a:cxnSpLocks noChangeShapeType="1"/>
          </p:cNvCxnSpPr>
          <p:nvPr/>
        </p:nvCxnSpPr>
        <p:spPr bwMode="auto">
          <a:xfrm flipH="1">
            <a:off x="3138861" y="3102127"/>
            <a:ext cx="1777603" cy="3238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7198" name="Left Brace 51"/>
          <p:cNvSpPr>
            <a:spLocks/>
          </p:cNvSpPr>
          <p:nvPr/>
        </p:nvSpPr>
        <p:spPr bwMode="auto">
          <a:xfrm>
            <a:off x="3011458" y="3217617"/>
            <a:ext cx="133350" cy="395288"/>
          </a:xfrm>
          <a:prstGeom prst="leftBrace">
            <a:avLst>
              <a:gd name="adj1" fmla="val 8316"/>
              <a:gd name="adj2" fmla="val 50000"/>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191919"/>
              </a:solidFill>
              <a:latin typeface="HelvNeue Light for IBM"/>
            </a:endParaRPr>
          </a:p>
        </p:txBody>
      </p:sp>
      <p:sp>
        <p:nvSpPr>
          <p:cNvPr id="7199" name="TextBox 52"/>
          <p:cNvSpPr txBox="1">
            <a:spLocks noChangeArrowheads="1"/>
          </p:cNvSpPr>
          <p:nvPr/>
        </p:nvSpPr>
        <p:spPr bwMode="auto">
          <a:xfrm>
            <a:off x="1562585" y="3100869"/>
            <a:ext cx="14671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altLang="en-US" sz="1200" dirty="0"/>
              <a:t>Collect </a:t>
            </a:r>
            <a:r>
              <a:rPr lang="en-US" altLang="en-US" sz="1200" i="1" dirty="0"/>
              <a:t>endorsement</a:t>
            </a:r>
          </a:p>
          <a:p>
            <a:pPr algn="ctr" eaLnBrk="1" hangingPunct="1">
              <a:lnSpc>
                <a:spcPct val="100000"/>
              </a:lnSpc>
              <a:spcBef>
                <a:spcPct val="0"/>
              </a:spcBef>
              <a:buFontTx/>
              <a:buNone/>
            </a:pPr>
            <a:r>
              <a:rPr lang="en-US" altLang="en-US" sz="1050" dirty="0"/>
              <a:t> (“sufficient” no. of </a:t>
            </a:r>
          </a:p>
          <a:p>
            <a:pPr algn="ctr" eaLnBrk="1" hangingPunct="1">
              <a:lnSpc>
                <a:spcPct val="100000"/>
              </a:lnSpc>
              <a:spcBef>
                <a:spcPct val="0"/>
              </a:spcBef>
              <a:buFontTx/>
              <a:buNone/>
            </a:pPr>
            <a:r>
              <a:rPr lang="en-US" altLang="en-US" sz="1050" dirty="0"/>
              <a:t>TX-ENDORSED </a:t>
            </a:r>
            <a:r>
              <a:rPr lang="en-US" altLang="en-US" sz="1050" dirty="0" err="1"/>
              <a:t>Msgs</a:t>
            </a:r>
            <a:r>
              <a:rPr lang="en-US" altLang="en-US" sz="1050" dirty="0"/>
              <a:t>)</a:t>
            </a:r>
            <a:endParaRPr lang="en-US" altLang="en-US" sz="1050" i="1" dirty="0"/>
          </a:p>
        </p:txBody>
      </p:sp>
      <p:sp>
        <p:nvSpPr>
          <p:cNvPr id="60" name="Oval 59"/>
          <p:cNvSpPr/>
          <p:nvPr/>
        </p:nvSpPr>
        <p:spPr bwMode="auto">
          <a:xfrm>
            <a:off x="4481885" y="2571109"/>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61" name="Oval 60"/>
          <p:cNvSpPr/>
          <p:nvPr/>
        </p:nvSpPr>
        <p:spPr bwMode="auto">
          <a:xfrm>
            <a:off x="3911575" y="3304533"/>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70" name="Oval 69"/>
          <p:cNvSpPr/>
          <p:nvPr/>
        </p:nvSpPr>
        <p:spPr bwMode="auto">
          <a:xfrm>
            <a:off x="5151016" y="4157021"/>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cxnSp>
        <p:nvCxnSpPr>
          <p:cNvPr id="7206" name="Straight Arrow Connector 72"/>
          <p:cNvCxnSpPr>
            <a:cxnSpLocks noChangeShapeType="1"/>
          </p:cNvCxnSpPr>
          <p:nvPr/>
        </p:nvCxnSpPr>
        <p:spPr bwMode="auto">
          <a:xfrm flipH="1">
            <a:off x="5682036" y="4297515"/>
            <a:ext cx="1716881" cy="20597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7" name="Straight Arrow Connector 73"/>
          <p:cNvCxnSpPr>
            <a:cxnSpLocks noChangeShapeType="1"/>
          </p:cNvCxnSpPr>
          <p:nvPr/>
        </p:nvCxnSpPr>
        <p:spPr bwMode="auto">
          <a:xfrm flipH="1">
            <a:off x="4916463" y="4310612"/>
            <a:ext cx="2466975" cy="308372"/>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8" name="Straight Arrow Connector 74"/>
          <p:cNvCxnSpPr>
            <a:cxnSpLocks noChangeShapeType="1"/>
          </p:cNvCxnSpPr>
          <p:nvPr/>
        </p:nvCxnSpPr>
        <p:spPr bwMode="auto">
          <a:xfrm flipH="1">
            <a:off x="4136604" y="4301086"/>
            <a:ext cx="3256359" cy="2476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11" name="Straight Arrow Connector 34"/>
          <p:cNvCxnSpPr>
            <a:cxnSpLocks noChangeShapeType="1"/>
          </p:cNvCxnSpPr>
          <p:nvPr/>
        </p:nvCxnSpPr>
        <p:spPr bwMode="auto">
          <a:xfrm>
            <a:off x="3144808" y="3879412"/>
            <a:ext cx="4248150" cy="19188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53" name="Oval 52"/>
          <p:cNvSpPr/>
          <p:nvPr/>
        </p:nvSpPr>
        <p:spPr bwMode="auto">
          <a:xfrm>
            <a:off x="6417841" y="3811739"/>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cxnSp>
        <p:nvCxnSpPr>
          <p:cNvPr id="7215" name="Straight Arrow Connector 68"/>
          <p:cNvCxnSpPr>
            <a:cxnSpLocks noChangeShapeType="1"/>
          </p:cNvCxnSpPr>
          <p:nvPr/>
        </p:nvCxnSpPr>
        <p:spPr bwMode="auto">
          <a:xfrm flipH="1">
            <a:off x="3147190" y="4553504"/>
            <a:ext cx="1013222" cy="65485"/>
          </a:xfrm>
          <a:prstGeom prst="straightConnector1">
            <a:avLst/>
          </a:prstGeom>
          <a:noFill/>
          <a:ln w="9525" algn="ctr">
            <a:solidFill>
              <a:schemeClr val="tx2"/>
            </a:solidFill>
            <a:prstDash val="dash"/>
            <a:round/>
            <a:headEnd/>
            <a:tailEnd type="triangle" w="med" len="med"/>
          </a:ln>
          <a:extLst>
            <a:ext uri="{909E8E84-426E-40DD-AFC4-6F175D3DCCD1}">
              <a14:hiddenFill xmlns:a14="http://schemas.microsoft.com/office/drawing/2010/main">
                <a:noFill/>
              </a14:hiddenFill>
            </a:ext>
          </a:extLst>
        </p:spPr>
      </p:cxnSp>
      <p:sp>
        <p:nvSpPr>
          <p:cNvPr id="45" name="Oval 44"/>
          <p:cNvSpPr/>
          <p:nvPr/>
        </p:nvSpPr>
        <p:spPr bwMode="auto">
          <a:xfrm>
            <a:off x="1773593" y="1144454"/>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3" name="TextBox 2"/>
          <p:cNvSpPr txBox="1"/>
          <p:nvPr/>
        </p:nvSpPr>
        <p:spPr>
          <a:xfrm>
            <a:off x="1909753" y="1103405"/>
            <a:ext cx="4493538" cy="413959"/>
          </a:xfrm>
          <a:prstGeom prst="rect">
            <a:avLst/>
          </a:prstGeom>
          <a:noFill/>
        </p:spPr>
        <p:txBody>
          <a:bodyPr wrap="none" rtlCol="0">
            <a:spAutoFit/>
          </a:bodyPr>
          <a:lstStyle/>
          <a:p>
            <a:pPr>
              <a:lnSpc>
                <a:spcPct val="100000"/>
              </a:lnSpc>
            </a:pPr>
            <a:r>
              <a:rPr lang="en-US" altLang="en-US" sz="1100" dirty="0">
                <a:solidFill>
                  <a:schemeClr val="tx1"/>
                </a:solidFill>
              </a:rPr>
              <a:t>&lt;PROPOSE, </a:t>
            </a:r>
            <a:r>
              <a:rPr lang="en-US" altLang="en-US" sz="1100" dirty="0" err="1">
                <a:solidFill>
                  <a:schemeClr val="tx1"/>
                </a:solidFill>
              </a:rPr>
              <a:t>clientID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txPayload</a:t>
            </a:r>
            <a:r>
              <a:rPr lang="en-US" altLang="en-US" sz="1100" dirty="0">
                <a:solidFill>
                  <a:schemeClr val="tx1"/>
                </a:solidFill>
              </a:rPr>
              <a:t>, timestamp, </a:t>
            </a:r>
            <a:r>
              <a:rPr lang="en-US" altLang="en-US" sz="1100" dirty="0" err="1">
                <a:solidFill>
                  <a:schemeClr val="tx1"/>
                </a:solidFill>
              </a:rPr>
              <a:t>clientSig</a:t>
            </a:r>
            <a:r>
              <a:rPr lang="en-US" altLang="en-US" sz="1100" dirty="0">
                <a:solidFill>
                  <a:schemeClr val="tx1"/>
                </a:solidFill>
              </a:rPr>
              <a:t>&gt;</a:t>
            </a:r>
          </a:p>
          <a:p>
            <a:endParaRPr lang="en-US" sz="1100" dirty="0">
              <a:solidFill>
                <a:schemeClr val="tx1"/>
              </a:solidFill>
            </a:endParaRPr>
          </a:p>
        </p:txBody>
      </p:sp>
      <p:sp>
        <p:nvSpPr>
          <p:cNvPr id="47" name="Oval 46"/>
          <p:cNvSpPr/>
          <p:nvPr/>
        </p:nvSpPr>
        <p:spPr bwMode="auto">
          <a:xfrm>
            <a:off x="1773593" y="144793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48" name="TextBox 47"/>
          <p:cNvSpPr txBox="1"/>
          <p:nvPr/>
        </p:nvSpPr>
        <p:spPr>
          <a:xfrm>
            <a:off x="1909758" y="1406881"/>
            <a:ext cx="4177747" cy="261610"/>
          </a:xfrm>
          <a:prstGeom prst="rect">
            <a:avLst/>
          </a:prstGeom>
          <a:noFill/>
        </p:spPr>
        <p:txBody>
          <a:bodyPr wrap="none" rtlCol="0">
            <a:spAutoFit/>
          </a:bodyPr>
          <a:lstStyle/>
          <a:p>
            <a:pPr>
              <a:lnSpc>
                <a:spcPct val="100000"/>
              </a:lnSpc>
            </a:pPr>
            <a:r>
              <a:rPr lang="en-US" altLang="en-US" sz="1100" dirty="0">
                <a:solidFill>
                  <a:schemeClr val="tx1"/>
                </a:solidFill>
              </a:rPr>
              <a:t>&lt;TX-ENDORSED, </a:t>
            </a:r>
            <a:r>
              <a:rPr lang="en-US" altLang="en-US" sz="1100" dirty="0" err="1">
                <a:solidFill>
                  <a:schemeClr val="tx1"/>
                </a:solidFill>
              </a:rPr>
              <a:t>peerID</a:t>
            </a:r>
            <a:r>
              <a:rPr lang="en-US" altLang="en-US" sz="1100" dirty="0">
                <a:solidFill>
                  <a:schemeClr val="tx1"/>
                </a:solidFill>
              </a:rPr>
              <a:t>, </a:t>
            </a:r>
            <a:r>
              <a:rPr lang="en-US" altLang="en-US" sz="1100" dirty="0" err="1">
                <a:solidFill>
                  <a:schemeClr val="tx1"/>
                </a:solidFill>
              </a:rPr>
              <a:t>txID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readset</a:t>
            </a:r>
            <a:r>
              <a:rPr lang="en-US" altLang="en-US" sz="1100" dirty="0">
                <a:solidFill>
                  <a:schemeClr val="tx1"/>
                </a:solidFill>
              </a:rPr>
              <a:t>, </a:t>
            </a:r>
            <a:r>
              <a:rPr lang="en-US" altLang="en-US" sz="1100" dirty="0" err="1">
                <a:solidFill>
                  <a:schemeClr val="tx1"/>
                </a:solidFill>
              </a:rPr>
              <a:t>writeset</a:t>
            </a:r>
            <a:r>
              <a:rPr lang="en-US" altLang="en-US" sz="1100" dirty="0">
                <a:solidFill>
                  <a:schemeClr val="tx1"/>
                </a:solidFill>
              </a:rPr>
              <a:t>&gt;</a:t>
            </a:r>
            <a:endParaRPr lang="en-US" sz="1100" dirty="0">
              <a:solidFill>
                <a:schemeClr val="tx1"/>
              </a:solidFill>
            </a:endParaRPr>
          </a:p>
        </p:txBody>
      </p:sp>
      <p:sp>
        <p:nvSpPr>
          <p:cNvPr id="49" name="Oval 48"/>
          <p:cNvSpPr/>
          <p:nvPr/>
        </p:nvSpPr>
        <p:spPr bwMode="auto">
          <a:xfrm>
            <a:off x="8148658" y="1137132"/>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sp>
        <p:nvSpPr>
          <p:cNvPr id="50" name="TextBox 49"/>
          <p:cNvSpPr txBox="1"/>
          <p:nvPr/>
        </p:nvSpPr>
        <p:spPr>
          <a:xfrm>
            <a:off x="8284818" y="1096078"/>
            <a:ext cx="1465466" cy="261610"/>
          </a:xfrm>
          <a:prstGeom prst="rect">
            <a:avLst/>
          </a:prstGeom>
          <a:noFill/>
        </p:spPr>
        <p:txBody>
          <a:bodyPr wrap="none" rtlCol="0">
            <a:spAutoFit/>
          </a:bodyPr>
          <a:lstStyle/>
          <a:p>
            <a:pPr>
              <a:lnSpc>
                <a:spcPct val="100000"/>
              </a:lnSpc>
            </a:pPr>
            <a:r>
              <a:rPr lang="en-US" altLang="en-US" sz="1100" dirty="0">
                <a:solidFill>
                  <a:schemeClr val="tx1"/>
                </a:solidFill>
              </a:rPr>
              <a:t>BROADCAST(blob)</a:t>
            </a:r>
            <a:endParaRPr lang="en-US" sz="1100" dirty="0">
              <a:solidFill>
                <a:schemeClr val="tx1"/>
              </a:solidFill>
            </a:endParaRPr>
          </a:p>
        </p:txBody>
      </p:sp>
      <p:sp>
        <p:nvSpPr>
          <p:cNvPr id="51" name="Oval 50"/>
          <p:cNvSpPr/>
          <p:nvPr/>
        </p:nvSpPr>
        <p:spPr bwMode="auto">
          <a:xfrm>
            <a:off x="8154201" y="142540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52" name="TextBox 51"/>
          <p:cNvSpPr txBox="1"/>
          <p:nvPr/>
        </p:nvSpPr>
        <p:spPr>
          <a:xfrm>
            <a:off x="8290361" y="1384351"/>
            <a:ext cx="2294218" cy="261610"/>
          </a:xfrm>
          <a:prstGeom prst="rect">
            <a:avLst/>
          </a:prstGeom>
          <a:noFill/>
        </p:spPr>
        <p:txBody>
          <a:bodyPr wrap="none" rtlCol="0">
            <a:spAutoFit/>
          </a:bodyPr>
          <a:lstStyle/>
          <a:p>
            <a:pPr>
              <a:lnSpc>
                <a:spcPct val="100000"/>
              </a:lnSpc>
            </a:pPr>
            <a:r>
              <a:rPr lang="en-US" altLang="en-US" sz="1100" dirty="0">
                <a:solidFill>
                  <a:schemeClr val="tx1"/>
                </a:solidFill>
              </a:rPr>
              <a:t>DELIVER(</a:t>
            </a:r>
            <a:r>
              <a:rPr lang="en-US" altLang="en-US" sz="1100" dirty="0" err="1">
                <a:solidFill>
                  <a:schemeClr val="tx1"/>
                </a:solidFill>
              </a:rPr>
              <a:t>seqno,prevhash,block</a:t>
            </a:r>
            <a:r>
              <a:rPr lang="en-US" altLang="en-US" sz="1100" dirty="0">
                <a:solidFill>
                  <a:schemeClr val="tx1"/>
                </a:solidFill>
              </a:rPr>
              <a:t>)</a:t>
            </a:r>
            <a:endParaRPr lang="en-US" sz="1100" dirty="0">
              <a:solidFill>
                <a:schemeClr val="tx1"/>
              </a:solidFill>
            </a:endParaRPr>
          </a:p>
        </p:txBody>
      </p:sp>
      <p:cxnSp>
        <p:nvCxnSpPr>
          <p:cNvPr id="54" name="Straight Connector 16"/>
          <p:cNvCxnSpPr>
            <a:cxnSpLocks noChangeShapeType="1"/>
          </p:cNvCxnSpPr>
          <p:nvPr/>
        </p:nvCxnSpPr>
        <p:spPr bwMode="auto">
          <a:xfrm>
            <a:off x="904369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55" name="TextBox 54"/>
          <p:cNvSpPr txBox="1"/>
          <p:nvPr/>
        </p:nvSpPr>
        <p:spPr>
          <a:xfrm>
            <a:off x="8541026" y="5525049"/>
            <a:ext cx="958916" cy="397032"/>
          </a:xfrm>
          <a:prstGeom prst="rect">
            <a:avLst/>
          </a:prstGeom>
          <a:noFill/>
        </p:spPr>
        <p:txBody>
          <a:bodyPr wrap="none">
            <a:spAutoFit/>
          </a:bodyPr>
          <a:lstStyle/>
          <a:p>
            <a:pPr algn="ctr">
              <a:defRPr/>
            </a:pPr>
            <a:r>
              <a:rPr lang="en-US" sz="1100" dirty="0"/>
              <a:t>(committing)</a:t>
            </a:r>
          </a:p>
          <a:p>
            <a:pPr algn="ctr">
              <a:defRPr/>
            </a:pPr>
            <a:r>
              <a:rPr lang="en-US" sz="1100" dirty="0"/>
              <a:t>peer (CP4)</a:t>
            </a:r>
          </a:p>
        </p:txBody>
      </p:sp>
      <p:cxnSp>
        <p:nvCxnSpPr>
          <p:cNvPr id="56" name="Straight Connector 16"/>
          <p:cNvCxnSpPr>
            <a:cxnSpLocks noChangeShapeType="1"/>
          </p:cNvCxnSpPr>
          <p:nvPr/>
        </p:nvCxnSpPr>
        <p:spPr bwMode="auto">
          <a:xfrm>
            <a:off x="10045356"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57" name="TextBox 56"/>
          <p:cNvSpPr txBox="1"/>
          <p:nvPr/>
        </p:nvSpPr>
        <p:spPr>
          <a:xfrm>
            <a:off x="9542684" y="5525049"/>
            <a:ext cx="958916" cy="397032"/>
          </a:xfrm>
          <a:prstGeom prst="rect">
            <a:avLst/>
          </a:prstGeom>
          <a:noFill/>
        </p:spPr>
        <p:txBody>
          <a:bodyPr wrap="none">
            <a:spAutoFit/>
          </a:bodyPr>
          <a:lstStyle/>
          <a:p>
            <a:pPr algn="ctr">
              <a:defRPr/>
            </a:pPr>
            <a:r>
              <a:rPr lang="en-US" sz="1100" dirty="0"/>
              <a:t>(committing)</a:t>
            </a:r>
          </a:p>
          <a:p>
            <a:pPr algn="ctr">
              <a:defRPr/>
            </a:pPr>
            <a:r>
              <a:rPr lang="en-US" sz="1100" dirty="0"/>
              <a:t>peer (CP5)</a:t>
            </a:r>
          </a:p>
        </p:txBody>
      </p:sp>
      <p:cxnSp>
        <p:nvCxnSpPr>
          <p:cNvPr id="58" name="Straight Arrow Connector 74"/>
          <p:cNvCxnSpPr>
            <a:cxnSpLocks noChangeShapeType="1"/>
          </p:cNvCxnSpPr>
          <p:nvPr/>
        </p:nvCxnSpPr>
        <p:spPr bwMode="auto">
          <a:xfrm>
            <a:off x="7707284" y="4252272"/>
            <a:ext cx="1336414" cy="335756"/>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59" name="Straight Arrow Connector 74"/>
          <p:cNvCxnSpPr>
            <a:cxnSpLocks noChangeShapeType="1"/>
          </p:cNvCxnSpPr>
          <p:nvPr/>
        </p:nvCxnSpPr>
        <p:spPr bwMode="auto">
          <a:xfrm>
            <a:off x="7719197" y="4259519"/>
            <a:ext cx="2326163" cy="6786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62" name="Oval 61"/>
          <p:cNvSpPr/>
          <p:nvPr/>
        </p:nvSpPr>
        <p:spPr bwMode="auto">
          <a:xfrm>
            <a:off x="8382372" y="4240960"/>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63" name="TextBox 62"/>
          <p:cNvSpPr txBox="1"/>
          <p:nvPr/>
        </p:nvSpPr>
        <p:spPr>
          <a:xfrm>
            <a:off x="8050299" y="630301"/>
            <a:ext cx="1934504" cy="480131"/>
          </a:xfrm>
          <a:prstGeom prst="rect">
            <a:avLst/>
          </a:prstGeom>
          <a:noFill/>
        </p:spPr>
        <p:txBody>
          <a:bodyPr wrap="none" rtlCol="0">
            <a:spAutoFit/>
          </a:bodyPr>
          <a:lstStyle/>
          <a:p>
            <a:pPr algn="ctr"/>
            <a:r>
              <a:rPr lang="en-US" sz="1400" u="sng" dirty="0">
                <a:solidFill>
                  <a:schemeClr val="tx1"/>
                </a:solidFill>
              </a:rPr>
              <a:t>Total order semantics </a:t>
            </a:r>
          </a:p>
          <a:p>
            <a:pPr algn="ctr"/>
            <a:r>
              <a:rPr lang="en-US" sz="1400" u="sng" dirty="0">
                <a:solidFill>
                  <a:schemeClr val="tx1"/>
                </a:solidFill>
              </a:rPr>
              <a:t>(ordering service)</a:t>
            </a:r>
          </a:p>
        </p:txBody>
      </p:sp>
      <p:sp>
        <p:nvSpPr>
          <p:cNvPr id="64" name="TextBox 63"/>
          <p:cNvSpPr txBox="1"/>
          <p:nvPr/>
        </p:nvSpPr>
        <p:spPr>
          <a:xfrm>
            <a:off x="1488587" y="3749513"/>
            <a:ext cx="1656223" cy="253916"/>
          </a:xfrm>
          <a:prstGeom prst="rect">
            <a:avLst/>
          </a:prstGeom>
          <a:noFill/>
        </p:spPr>
        <p:txBody>
          <a:bodyPr wrap="none" rtlCol="0">
            <a:spAutoFit/>
          </a:bodyPr>
          <a:lstStyle/>
          <a:p>
            <a:pPr lvl="0">
              <a:lnSpc>
                <a:spcPct val="100000"/>
              </a:lnSpc>
            </a:pPr>
            <a:r>
              <a:rPr lang="en-US" altLang="en-US" sz="1050" dirty="0">
                <a:solidFill>
                  <a:schemeClr val="tx1"/>
                </a:solidFill>
              </a:rPr>
              <a:t>broadcast(endorsement)</a:t>
            </a: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665" y="2349591"/>
            <a:ext cx="747775" cy="747775"/>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4963" y="2325651"/>
            <a:ext cx="666741" cy="666741"/>
          </a:xfrm>
          <a:prstGeom prst="rect">
            <a:avLst/>
          </a:prstGeom>
        </p:spPr>
      </p:pic>
    </p:spTree>
    <p:extLst>
      <p:ext uri="{BB962C8B-B14F-4D97-AF65-F5344CB8AC3E}">
        <p14:creationId xmlns:p14="http://schemas.microsoft.com/office/powerpoint/2010/main" val="31992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horizontal)">
                                      <p:cBhvr>
                                        <p:cTn id="7" dur="500"/>
                                        <p:tgtEl>
                                          <p:spTgt spid="5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14" presetClass="entr" presetSubtype="1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randombar(horizontal)">
                                      <p:cBhvr>
                                        <p:cTn id="13" dur="500"/>
                                        <p:tgtEl>
                                          <p:spTgt spid="5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randombar(horizontal)">
                                      <p:cBhvr>
                                        <p:cTn id="21" dur="500"/>
                                        <p:tgtEl>
                                          <p:spTgt spid="58"/>
                                        </p:tgtEl>
                                      </p:cBhvr>
                                    </p:animEffect>
                                  </p:childTnLst>
                                </p:cTn>
                              </p:par>
                              <p:par>
                                <p:cTn id="22" presetID="14" presetClass="entr" presetSubtype="1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randombar(horizontal)">
                                      <p:cBhvr>
                                        <p:cTn id="24" dur="500"/>
                                        <p:tgtEl>
                                          <p:spTgt spid="5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randombar(horizontal)">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6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70" name="Straight Connector 25"/>
          <p:cNvCxnSpPr>
            <a:cxnSpLocks noChangeShapeType="1"/>
          </p:cNvCxnSpPr>
          <p:nvPr/>
        </p:nvCxnSpPr>
        <p:spPr bwMode="auto">
          <a:xfrm>
            <a:off x="7590602"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1" name="Straight Connector 26"/>
          <p:cNvCxnSpPr>
            <a:cxnSpLocks noChangeShapeType="1"/>
          </p:cNvCxnSpPr>
          <p:nvPr/>
        </p:nvCxnSpPr>
        <p:spPr bwMode="auto">
          <a:xfrm>
            <a:off x="7707283"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2" name="Straight Connector 24"/>
          <p:cNvCxnSpPr>
            <a:cxnSpLocks noChangeShapeType="1"/>
          </p:cNvCxnSpPr>
          <p:nvPr/>
        </p:nvCxnSpPr>
        <p:spPr bwMode="auto">
          <a:xfrm>
            <a:off x="750487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3" name="Straight Connector 23"/>
          <p:cNvCxnSpPr>
            <a:cxnSpLocks noChangeShapeType="1"/>
          </p:cNvCxnSpPr>
          <p:nvPr/>
        </p:nvCxnSpPr>
        <p:spPr bwMode="auto">
          <a:xfrm>
            <a:off x="740962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356898" y="621644"/>
            <a:ext cx="8686800" cy="388144"/>
          </a:xfrm>
        </p:spPr>
        <p:txBody>
          <a:bodyPr rtlCol="0">
            <a:normAutofit fontScale="90000"/>
          </a:bodyPr>
          <a:lstStyle/>
          <a:p>
            <a:pPr>
              <a:defRPr/>
            </a:pPr>
            <a:r>
              <a:rPr lang="en-US" dirty="0" err="1"/>
              <a:t>Hyperledger</a:t>
            </a:r>
            <a:r>
              <a:rPr lang="en-US" dirty="0"/>
              <a:t> Fabric v1 Transaction flow</a:t>
            </a:r>
          </a:p>
        </p:txBody>
      </p:sp>
      <p:sp>
        <p:nvSpPr>
          <p:cNvPr id="10" name="TextBox 9"/>
          <p:cNvSpPr txBox="1"/>
          <p:nvPr/>
        </p:nvSpPr>
        <p:spPr>
          <a:xfrm>
            <a:off x="2810248" y="5608392"/>
            <a:ext cx="748923" cy="244682"/>
          </a:xfrm>
          <a:prstGeom prst="rect">
            <a:avLst/>
          </a:prstGeom>
          <a:noFill/>
        </p:spPr>
        <p:txBody>
          <a:bodyPr wrap="none">
            <a:spAutoFit/>
          </a:bodyPr>
          <a:lstStyle/>
          <a:p>
            <a:pPr>
              <a:defRPr/>
            </a:pPr>
            <a:r>
              <a:rPr lang="en-US" sz="1100" dirty="0"/>
              <a:t>client (C)</a:t>
            </a:r>
          </a:p>
        </p:txBody>
      </p:sp>
      <p:cxnSp>
        <p:nvCxnSpPr>
          <p:cNvPr id="7177" name="Straight Connector 10"/>
          <p:cNvCxnSpPr>
            <a:cxnSpLocks noChangeShapeType="1"/>
          </p:cNvCxnSpPr>
          <p:nvPr/>
        </p:nvCxnSpPr>
        <p:spPr bwMode="auto">
          <a:xfrm>
            <a:off x="314480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7178" name="Straight Connector 12"/>
          <p:cNvCxnSpPr>
            <a:cxnSpLocks noChangeShapeType="1"/>
          </p:cNvCxnSpPr>
          <p:nvPr/>
        </p:nvCxnSpPr>
        <p:spPr bwMode="auto">
          <a:xfrm>
            <a:off x="4160412"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4" name="TextBox 13"/>
          <p:cNvSpPr txBox="1"/>
          <p:nvPr/>
        </p:nvSpPr>
        <p:spPr>
          <a:xfrm>
            <a:off x="3703634" y="552385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(EP1)</a:t>
            </a:r>
          </a:p>
        </p:txBody>
      </p:sp>
      <p:cxnSp>
        <p:nvCxnSpPr>
          <p:cNvPr id="7180" name="Straight Connector 14"/>
          <p:cNvCxnSpPr>
            <a:cxnSpLocks noChangeShapeType="1"/>
          </p:cNvCxnSpPr>
          <p:nvPr/>
        </p:nvCxnSpPr>
        <p:spPr bwMode="auto">
          <a:xfrm>
            <a:off x="491645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6" name="TextBox 15"/>
          <p:cNvSpPr txBox="1"/>
          <p:nvPr/>
        </p:nvSpPr>
        <p:spPr>
          <a:xfrm>
            <a:off x="4460276"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(EP2)</a:t>
            </a:r>
          </a:p>
        </p:txBody>
      </p:sp>
      <p:cxnSp>
        <p:nvCxnSpPr>
          <p:cNvPr id="7182" name="Straight Connector 16"/>
          <p:cNvCxnSpPr>
            <a:cxnSpLocks noChangeShapeType="1"/>
          </p:cNvCxnSpPr>
          <p:nvPr/>
        </p:nvCxnSpPr>
        <p:spPr bwMode="auto">
          <a:xfrm>
            <a:off x="5687983"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8" name="TextBox 17"/>
          <p:cNvSpPr txBox="1"/>
          <p:nvPr/>
        </p:nvSpPr>
        <p:spPr>
          <a:xfrm>
            <a:off x="5231801"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(EP3)</a:t>
            </a:r>
          </a:p>
        </p:txBody>
      </p:sp>
      <p:sp>
        <p:nvSpPr>
          <p:cNvPr id="21" name="Rectangle 20"/>
          <p:cNvSpPr/>
          <p:nvPr/>
        </p:nvSpPr>
        <p:spPr bwMode="auto">
          <a:xfrm>
            <a:off x="7395345" y="1897215"/>
            <a:ext cx="326231" cy="362783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dirty="0">
              <a:solidFill>
                <a:srgbClr val="191919"/>
              </a:solidFill>
              <a:latin typeface="HelvNeue Light for IBM" pitchFamily="34" charset="0"/>
            </a:endParaRPr>
          </a:p>
        </p:txBody>
      </p:sp>
      <p:sp>
        <p:nvSpPr>
          <p:cNvPr id="7187" name="TextBox 21"/>
          <p:cNvSpPr txBox="1">
            <a:spLocks noChangeArrowheads="1"/>
          </p:cNvSpPr>
          <p:nvPr/>
        </p:nvSpPr>
        <p:spPr bwMode="auto">
          <a:xfrm rot="5400000">
            <a:off x="6025048" y="3710417"/>
            <a:ext cx="3117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Ordering service (consensus)</a:t>
            </a:r>
          </a:p>
        </p:txBody>
      </p:sp>
      <p:sp>
        <p:nvSpPr>
          <p:cNvPr id="28" name="TextBox 27"/>
          <p:cNvSpPr txBox="1"/>
          <p:nvPr/>
        </p:nvSpPr>
        <p:spPr>
          <a:xfrm>
            <a:off x="7204033" y="5769127"/>
            <a:ext cx="708848" cy="244682"/>
          </a:xfrm>
          <a:prstGeom prst="rect">
            <a:avLst/>
          </a:prstGeom>
          <a:noFill/>
        </p:spPr>
        <p:txBody>
          <a:bodyPr wrap="none">
            <a:spAutoFit/>
          </a:bodyPr>
          <a:lstStyle/>
          <a:p>
            <a:pPr algn="ctr">
              <a:defRPr/>
            </a:pPr>
            <a:r>
              <a:rPr lang="en-US" sz="1100" dirty="0" err="1"/>
              <a:t>orderers</a:t>
            </a:r>
            <a:endParaRPr lang="en-US" sz="1100" dirty="0"/>
          </a:p>
        </p:txBody>
      </p:sp>
      <p:cxnSp>
        <p:nvCxnSpPr>
          <p:cNvPr id="7190" name="Straight Arrow Connector 34"/>
          <p:cNvCxnSpPr>
            <a:cxnSpLocks noChangeShapeType="1"/>
          </p:cNvCxnSpPr>
          <p:nvPr/>
        </p:nvCxnSpPr>
        <p:spPr bwMode="auto">
          <a:xfrm>
            <a:off x="3136474" y="2561583"/>
            <a:ext cx="1023938" cy="904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1" name="Straight Arrow Connector 35"/>
          <p:cNvCxnSpPr>
            <a:cxnSpLocks noChangeShapeType="1"/>
          </p:cNvCxnSpPr>
          <p:nvPr/>
        </p:nvCxnSpPr>
        <p:spPr bwMode="auto">
          <a:xfrm>
            <a:off x="3129330" y="2561583"/>
            <a:ext cx="1794272" cy="2428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2" name="Straight Arrow Connector 38"/>
          <p:cNvCxnSpPr>
            <a:cxnSpLocks noChangeShapeType="1"/>
          </p:cNvCxnSpPr>
          <p:nvPr/>
        </p:nvCxnSpPr>
        <p:spPr bwMode="auto">
          <a:xfrm>
            <a:off x="3138861" y="2580639"/>
            <a:ext cx="2563415" cy="402431"/>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43" name="Right Brace 42"/>
          <p:cNvSpPr/>
          <p:nvPr/>
        </p:nvSpPr>
        <p:spPr bwMode="auto">
          <a:xfrm>
            <a:off x="5687983" y="2972349"/>
            <a:ext cx="139304" cy="570310"/>
          </a:xfrm>
          <a:prstGeom prst="rightBrace">
            <a:avLst/>
          </a:prstGeom>
          <a:no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a:solidFill>
                <a:srgbClr val="191919"/>
              </a:solidFill>
              <a:latin typeface="HelvNeue Light for IBM" pitchFamily="34" charset="0"/>
            </a:endParaRPr>
          </a:p>
        </p:txBody>
      </p:sp>
      <p:sp>
        <p:nvSpPr>
          <p:cNvPr id="7194" name="TextBox 43"/>
          <p:cNvSpPr txBox="1">
            <a:spLocks noChangeArrowheads="1"/>
          </p:cNvSpPr>
          <p:nvPr/>
        </p:nvSpPr>
        <p:spPr bwMode="auto">
          <a:xfrm>
            <a:off x="5795237" y="3037896"/>
            <a:ext cx="15424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t>Simulate</a:t>
            </a:r>
            <a:r>
              <a:rPr lang="en-US" altLang="en-US" sz="1200" dirty="0"/>
              <a:t> </a:t>
            </a:r>
            <a:r>
              <a:rPr lang="en-US" altLang="en-US" sz="1200" dirty="0" err="1"/>
              <a:t>tx</a:t>
            </a:r>
            <a:r>
              <a:rPr lang="en-US" altLang="en-US" sz="1200" dirty="0"/>
              <a:t> execution</a:t>
            </a:r>
          </a:p>
          <a:p>
            <a:pPr>
              <a:lnSpc>
                <a:spcPct val="100000"/>
              </a:lnSpc>
              <a:spcBef>
                <a:spcPct val="0"/>
              </a:spcBef>
              <a:buNone/>
            </a:pPr>
            <a:r>
              <a:rPr lang="en-US" altLang="en-US" sz="1200" dirty="0"/>
              <a:t>Produce r/w sets</a:t>
            </a:r>
          </a:p>
          <a:p>
            <a:pPr eaLnBrk="1" hangingPunct="1">
              <a:lnSpc>
                <a:spcPct val="100000"/>
              </a:lnSpc>
              <a:spcBef>
                <a:spcPct val="0"/>
              </a:spcBef>
              <a:buFontTx/>
              <a:buNone/>
            </a:pPr>
            <a:r>
              <a:rPr lang="en-US" altLang="en-US" sz="1200" dirty="0"/>
              <a:t>Sign TX-ENDORSED</a:t>
            </a:r>
          </a:p>
        </p:txBody>
      </p:sp>
      <p:cxnSp>
        <p:nvCxnSpPr>
          <p:cNvPr id="7195" name="Straight Arrow Connector 45"/>
          <p:cNvCxnSpPr>
            <a:cxnSpLocks noChangeShapeType="1"/>
          </p:cNvCxnSpPr>
          <p:nvPr/>
        </p:nvCxnSpPr>
        <p:spPr bwMode="auto">
          <a:xfrm flipH="1">
            <a:off x="3151957" y="3542663"/>
            <a:ext cx="2543175" cy="70247"/>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6" name="Straight Arrow Connector 46"/>
          <p:cNvCxnSpPr>
            <a:cxnSpLocks noChangeShapeType="1"/>
          </p:cNvCxnSpPr>
          <p:nvPr/>
        </p:nvCxnSpPr>
        <p:spPr bwMode="auto">
          <a:xfrm flipH="1">
            <a:off x="3138855" y="3065217"/>
            <a:ext cx="1028700" cy="1774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7" name="Straight Arrow Connector 48"/>
          <p:cNvCxnSpPr>
            <a:cxnSpLocks noChangeShapeType="1"/>
          </p:cNvCxnSpPr>
          <p:nvPr/>
        </p:nvCxnSpPr>
        <p:spPr bwMode="auto">
          <a:xfrm flipH="1">
            <a:off x="3138861" y="3102127"/>
            <a:ext cx="1777603" cy="3238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7198" name="Left Brace 51"/>
          <p:cNvSpPr>
            <a:spLocks/>
          </p:cNvSpPr>
          <p:nvPr/>
        </p:nvSpPr>
        <p:spPr bwMode="auto">
          <a:xfrm>
            <a:off x="3011458" y="3217617"/>
            <a:ext cx="133350" cy="395288"/>
          </a:xfrm>
          <a:prstGeom prst="leftBrace">
            <a:avLst>
              <a:gd name="adj1" fmla="val 8316"/>
              <a:gd name="adj2" fmla="val 50000"/>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191919"/>
              </a:solidFill>
              <a:latin typeface="HelvNeue Light for IBM"/>
            </a:endParaRPr>
          </a:p>
        </p:txBody>
      </p:sp>
      <p:sp>
        <p:nvSpPr>
          <p:cNvPr id="7199" name="TextBox 52"/>
          <p:cNvSpPr txBox="1">
            <a:spLocks noChangeArrowheads="1"/>
          </p:cNvSpPr>
          <p:nvPr/>
        </p:nvSpPr>
        <p:spPr bwMode="auto">
          <a:xfrm>
            <a:off x="1562585" y="3100869"/>
            <a:ext cx="14671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altLang="en-US" sz="1200" dirty="0"/>
              <a:t>Collect </a:t>
            </a:r>
            <a:r>
              <a:rPr lang="en-US" altLang="en-US" sz="1200" i="1" dirty="0"/>
              <a:t>endorsement</a:t>
            </a:r>
          </a:p>
          <a:p>
            <a:pPr algn="ctr" eaLnBrk="1" hangingPunct="1">
              <a:lnSpc>
                <a:spcPct val="100000"/>
              </a:lnSpc>
              <a:spcBef>
                <a:spcPct val="0"/>
              </a:spcBef>
              <a:buFontTx/>
              <a:buNone/>
            </a:pPr>
            <a:r>
              <a:rPr lang="en-US" altLang="en-US" sz="1050" dirty="0"/>
              <a:t> (“sufficient” no. of </a:t>
            </a:r>
          </a:p>
          <a:p>
            <a:pPr algn="ctr" eaLnBrk="1" hangingPunct="1">
              <a:lnSpc>
                <a:spcPct val="100000"/>
              </a:lnSpc>
              <a:spcBef>
                <a:spcPct val="0"/>
              </a:spcBef>
              <a:buFontTx/>
              <a:buNone/>
            </a:pPr>
            <a:r>
              <a:rPr lang="en-US" altLang="en-US" sz="1050" dirty="0"/>
              <a:t>TX-ENDORSED </a:t>
            </a:r>
            <a:r>
              <a:rPr lang="en-US" altLang="en-US" sz="1050" dirty="0" err="1"/>
              <a:t>Msgs</a:t>
            </a:r>
            <a:r>
              <a:rPr lang="en-US" altLang="en-US" sz="1050" dirty="0"/>
              <a:t>)</a:t>
            </a:r>
            <a:endParaRPr lang="en-US" altLang="en-US" sz="1050" i="1" dirty="0"/>
          </a:p>
        </p:txBody>
      </p:sp>
      <p:sp>
        <p:nvSpPr>
          <p:cNvPr id="60" name="Oval 59"/>
          <p:cNvSpPr/>
          <p:nvPr/>
        </p:nvSpPr>
        <p:spPr bwMode="auto">
          <a:xfrm>
            <a:off x="4481885" y="2571109"/>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61" name="Oval 60"/>
          <p:cNvSpPr/>
          <p:nvPr/>
        </p:nvSpPr>
        <p:spPr bwMode="auto">
          <a:xfrm>
            <a:off x="3911575" y="3304533"/>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70" name="Oval 69"/>
          <p:cNvSpPr/>
          <p:nvPr/>
        </p:nvSpPr>
        <p:spPr bwMode="auto">
          <a:xfrm>
            <a:off x="5151016" y="4157021"/>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cxnSp>
        <p:nvCxnSpPr>
          <p:cNvPr id="7206" name="Straight Arrow Connector 72"/>
          <p:cNvCxnSpPr>
            <a:cxnSpLocks noChangeShapeType="1"/>
          </p:cNvCxnSpPr>
          <p:nvPr/>
        </p:nvCxnSpPr>
        <p:spPr bwMode="auto">
          <a:xfrm flipH="1">
            <a:off x="5682036" y="4297515"/>
            <a:ext cx="1716881" cy="20597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7" name="Straight Arrow Connector 73"/>
          <p:cNvCxnSpPr>
            <a:cxnSpLocks noChangeShapeType="1"/>
          </p:cNvCxnSpPr>
          <p:nvPr/>
        </p:nvCxnSpPr>
        <p:spPr bwMode="auto">
          <a:xfrm flipH="1">
            <a:off x="4916463" y="4310612"/>
            <a:ext cx="2466975" cy="308372"/>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8" name="Straight Arrow Connector 74"/>
          <p:cNvCxnSpPr>
            <a:cxnSpLocks noChangeShapeType="1"/>
          </p:cNvCxnSpPr>
          <p:nvPr/>
        </p:nvCxnSpPr>
        <p:spPr bwMode="auto">
          <a:xfrm flipH="1">
            <a:off x="4136604" y="4301086"/>
            <a:ext cx="3256359" cy="2476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11" name="Straight Arrow Connector 34"/>
          <p:cNvCxnSpPr>
            <a:cxnSpLocks noChangeShapeType="1"/>
          </p:cNvCxnSpPr>
          <p:nvPr/>
        </p:nvCxnSpPr>
        <p:spPr bwMode="auto">
          <a:xfrm>
            <a:off x="3144808" y="3879412"/>
            <a:ext cx="4248150" cy="19188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53" name="Oval 52"/>
          <p:cNvSpPr/>
          <p:nvPr/>
        </p:nvSpPr>
        <p:spPr bwMode="auto">
          <a:xfrm>
            <a:off x="6417841" y="3811739"/>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cxnSp>
        <p:nvCxnSpPr>
          <p:cNvPr id="7215" name="Straight Arrow Connector 68"/>
          <p:cNvCxnSpPr>
            <a:cxnSpLocks noChangeShapeType="1"/>
          </p:cNvCxnSpPr>
          <p:nvPr/>
        </p:nvCxnSpPr>
        <p:spPr bwMode="auto">
          <a:xfrm flipH="1">
            <a:off x="3147190" y="4553504"/>
            <a:ext cx="1013222" cy="65485"/>
          </a:xfrm>
          <a:prstGeom prst="straightConnector1">
            <a:avLst/>
          </a:prstGeom>
          <a:noFill/>
          <a:ln w="9525" algn="ctr">
            <a:solidFill>
              <a:schemeClr val="tx2"/>
            </a:solidFill>
            <a:prstDash val="dash"/>
            <a:round/>
            <a:headEnd/>
            <a:tailEnd type="triangle" w="med" len="med"/>
          </a:ln>
          <a:extLst>
            <a:ext uri="{909E8E84-426E-40DD-AFC4-6F175D3DCCD1}">
              <a14:hiddenFill xmlns:a14="http://schemas.microsoft.com/office/drawing/2010/main">
                <a:noFill/>
              </a14:hiddenFill>
            </a:ext>
          </a:extLst>
        </p:spPr>
      </p:cxnSp>
      <p:sp>
        <p:nvSpPr>
          <p:cNvPr id="45" name="Oval 44"/>
          <p:cNvSpPr/>
          <p:nvPr/>
        </p:nvSpPr>
        <p:spPr bwMode="auto">
          <a:xfrm>
            <a:off x="1773593" y="1144454"/>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3" name="TextBox 2"/>
          <p:cNvSpPr txBox="1"/>
          <p:nvPr/>
        </p:nvSpPr>
        <p:spPr>
          <a:xfrm>
            <a:off x="1909753" y="1103405"/>
            <a:ext cx="4493538" cy="413959"/>
          </a:xfrm>
          <a:prstGeom prst="rect">
            <a:avLst/>
          </a:prstGeom>
          <a:noFill/>
        </p:spPr>
        <p:txBody>
          <a:bodyPr wrap="none" rtlCol="0">
            <a:spAutoFit/>
          </a:bodyPr>
          <a:lstStyle/>
          <a:p>
            <a:pPr>
              <a:lnSpc>
                <a:spcPct val="100000"/>
              </a:lnSpc>
            </a:pPr>
            <a:r>
              <a:rPr lang="en-US" altLang="en-US" sz="1100" dirty="0">
                <a:solidFill>
                  <a:schemeClr val="tx1"/>
                </a:solidFill>
              </a:rPr>
              <a:t>&lt;PROPOSE, </a:t>
            </a:r>
            <a:r>
              <a:rPr lang="en-US" altLang="en-US" sz="1100" dirty="0" err="1">
                <a:solidFill>
                  <a:schemeClr val="tx1"/>
                </a:solidFill>
              </a:rPr>
              <a:t>clientID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txPayload</a:t>
            </a:r>
            <a:r>
              <a:rPr lang="en-US" altLang="en-US" sz="1100" dirty="0">
                <a:solidFill>
                  <a:schemeClr val="tx1"/>
                </a:solidFill>
              </a:rPr>
              <a:t>, timestamp, </a:t>
            </a:r>
            <a:r>
              <a:rPr lang="en-US" altLang="en-US" sz="1100" dirty="0" err="1">
                <a:solidFill>
                  <a:schemeClr val="tx1"/>
                </a:solidFill>
              </a:rPr>
              <a:t>clientSig</a:t>
            </a:r>
            <a:r>
              <a:rPr lang="en-US" altLang="en-US" sz="1100" dirty="0">
                <a:solidFill>
                  <a:schemeClr val="tx1"/>
                </a:solidFill>
              </a:rPr>
              <a:t>&gt;</a:t>
            </a:r>
          </a:p>
          <a:p>
            <a:endParaRPr lang="en-US" sz="1100" dirty="0">
              <a:solidFill>
                <a:schemeClr val="tx1"/>
              </a:solidFill>
            </a:endParaRPr>
          </a:p>
        </p:txBody>
      </p:sp>
      <p:sp>
        <p:nvSpPr>
          <p:cNvPr id="47" name="Oval 46"/>
          <p:cNvSpPr/>
          <p:nvPr/>
        </p:nvSpPr>
        <p:spPr bwMode="auto">
          <a:xfrm>
            <a:off x="1773593" y="144793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48" name="TextBox 47"/>
          <p:cNvSpPr txBox="1"/>
          <p:nvPr/>
        </p:nvSpPr>
        <p:spPr>
          <a:xfrm>
            <a:off x="1909758" y="1406881"/>
            <a:ext cx="4177747" cy="261610"/>
          </a:xfrm>
          <a:prstGeom prst="rect">
            <a:avLst/>
          </a:prstGeom>
          <a:noFill/>
        </p:spPr>
        <p:txBody>
          <a:bodyPr wrap="none" rtlCol="0">
            <a:spAutoFit/>
          </a:bodyPr>
          <a:lstStyle/>
          <a:p>
            <a:pPr>
              <a:lnSpc>
                <a:spcPct val="100000"/>
              </a:lnSpc>
            </a:pPr>
            <a:r>
              <a:rPr lang="en-US" altLang="en-US" sz="1100" dirty="0">
                <a:solidFill>
                  <a:schemeClr val="tx1"/>
                </a:solidFill>
              </a:rPr>
              <a:t>&lt;TX-ENDORSED, </a:t>
            </a:r>
            <a:r>
              <a:rPr lang="en-US" altLang="en-US" sz="1100" dirty="0" err="1">
                <a:solidFill>
                  <a:schemeClr val="tx1"/>
                </a:solidFill>
              </a:rPr>
              <a:t>peerID</a:t>
            </a:r>
            <a:r>
              <a:rPr lang="en-US" altLang="en-US" sz="1100" dirty="0">
                <a:solidFill>
                  <a:schemeClr val="tx1"/>
                </a:solidFill>
              </a:rPr>
              <a:t>, </a:t>
            </a:r>
            <a:r>
              <a:rPr lang="en-US" altLang="en-US" sz="1100" dirty="0" err="1">
                <a:solidFill>
                  <a:schemeClr val="tx1"/>
                </a:solidFill>
              </a:rPr>
              <a:t>txID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readset</a:t>
            </a:r>
            <a:r>
              <a:rPr lang="en-US" altLang="en-US" sz="1100" dirty="0">
                <a:solidFill>
                  <a:schemeClr val="tx1"/>
                </a:solidFill>
              </a:rPr>
              <a:t>, </a:t>
            </a:r>
            <a:r>
              <a:rPr lang="en-US" altLang="en-US" sz="1100" dirty="0" err="1">
                <a:solidFill>
                  <a:schemeClr val="tx1"/>
                </a:solidFill>
              </a:rPr>
              <a:t>writeset</a:t>
            </a:r>
            <a:r>
              <a:rPr lang="en-US" altLang="en-US" sz="1100" dirty="0">
                <a:solidFill>
                  <a:schemeClr val="tx1"/>
                </a:solidFill>
              </a:rPr>
              <a:t>&gt;</a:t>
            </a:r>
            <a:endParaRPr lang="en-US" sz="1100" dirty="0">
              <a:solidFill>
                <a:schemeClr val="tx1"/>
              </a:solidFill>
            </a:endParaRPr>
          </a:p>
        </p:txBody>
      </p:sp>
      <p:sp>
        <p:nvSpPr>
          <p:cNvPr id="49" name="Oval 48"/>
          <p:cNvSpPr/>
          <p:nvPr/>
        </p:nvSpPr>
        <p:spPr bwMode="auto">
          <a:xfrm>
            <a:off x="8148658" y="1137132"/>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sp>
        <p:nvSpPr>
          <p:cNvPr id="50" name="TextBox 49"/>
          <p:cNvSpPr txBox="1"/>
          <p:nvPr/>
        </p:nvSpPr>
        <p:spPr>
          <a:xfrm>
            <a:off x="8284818" y="1096078"/>
            <a:ext cx="1465466" cy="261610"/>
          </a:xfrm>
          <a:prstGeom prst="rect">
            <a:avLst/>
          </a:prstGeom>
          <a:noFill/>
        </p:spPr>
        <p:txBody>
          <a:bodyPr wrap="none" rtlCol="0">
            <a:spAutoFit/>
          </a:bodyPr>
          <a:lstStyle/>
          <a:p>
            <a:pPr>
              <a:lnSpc>
                <a:spcPct val="100000"/>
              </a:lnSpc>
            </a:pPr>
            <a:r>
              <a:rPr lang="en-US" altLang="en-US" sz="1100" dirty="0">
                <a:solidFill>
                  <a:schemeClr val="tx1"/>
                </a:solidFill>
              </a:rPr>
              <a:t>BROADCAST(blob)</a:t>
            </a:r>
            <a:endParaRPr lang="en-US" sz="1100" dirty="0">
              <a:solidFill>
                <a:schemeClr val="tx1"/>
              </a:solidFill>
            </a:endParaRPr>
          </a:p>
        </p:txBody>
      </p:sp>
      <p:sp>
        <p:nvSpPr>
          <p:cNvPr id="51" name="Oval 50"/>
          <p:cNvSpPr/>
          <p:nvPr/>
        </p:nvSpPr>
        <p:spPr bwMode="auto">
          <a:xfrm>
            <a:off x="8154201" y="142540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52" name="TextBox 51"/>
          <p:cNvSpPr txBox="1"/>
          <p:nvPr/>
        </p:nvSpPr>
        <p:spPr>
          <a:xfrm>
            <a:off x="8290361" y="1384351"/>
            <a:ext cx="2294218" cy="261610"/>
          </a:xfrm>
          <a:prstGeom prst="rect">
            <a:avLst/>
          </a:prstGeom>
          <a:noFill/>
        </p:spPr>
        <p:txBody>
          <a:bodyPr wrap="none" rtlCol="0">
            <a:spAutoFit/>
          </a:bodyPr>
          <a:lstStyle/>
          <a:p>
            <a:pPr>
              <a:lnSpc>
                <a:spcPct val="100000"/>
              </a:lnSpc>
            </a:pPr>
            <a:r>
              <a:rPr lang="en-US" altLang="en-US" sz="1100" dirty="0">
                <a:solidFill>
                  <a:schemeClr val="tx1"/>
                </a:solidFill>
              </a:rPr>
              <a:t>DELIVER(</a:t>
            </a:r>
            <a:r>
              <a:rPr lang="en-US" altLang="en-US" sz="1100" dirty="0" err="1">
                <a:solidFill>
                  <a:schemeClr val="tx1"/>
                </a:solidFill>
              </a:rPr>
              <a:t>seqno,prevhash,block</a:t>
            </a:r>
            <a:r>
              <a:rPr lang="en-US" altLang="en-US" sz="1100" dirty="0">
                <a:solidFill>
                  <a:schemeClr val="tx1"/>
                </a:solidFill>
              </a:rPr>
              <a:t>)</a:t>
            </a:r>
            <a:endParaRPr lang="en-US" sz="1100" dirty="0">
              <a:solidFill>
                <a:schemeClr val="tx1"/>
              </a:solidFill>
            </a:endParaRPr>
          </a:p>
        </p:txBody>
      </p:sp>
      <p:cxnSp>
        <p:nvCxnSpPr>
          <p:cNvPr id="54" name="Straight Connector 16"/>
          <p:cNvCxnSpPr>
            <a:cxnSpLocks noChangeShapeType="1"/>
          </p:cNvCxnSpPr>
          <p:nvPr/>
        </p:nvCxnSpPr>
        <p:spPr bwMode="auto">
          <a:xfrm>
            <a:off x="904369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55" name="TextBox 54"/>
          <p:cNvSpPr txBox="1"/>
          <p:nvPr/>
        </p:nvSpPr>
        <p:spPr>
          <a:xfrm>
            <a:off x="8541026" y="5525049"/>
            <a:ext cx="958916" cy="397032"/>
          </a:xfrm>
          <a:prstGeom prst="rect">
            <a:avLst/>
          </a:prstGeom>
          <a:noFill/>
        </p:spPr>
        <p:txBody>
          <a:bodyPr wrap="none">
            <a:spAutoFit/>
          </a:bodyPr>
          <a:lstStyle/>
          <a:p>
            <a:pPr algn="ctr">
              <a:defRPr/>
            </a:pPr>
            <a:r>
              <a:rPr lang="en-US" sz="1100" dirty="0"/>
              <a:t>(committing)</a:t>
            </a:r>
          </a:p>
          <a:p>
            <a:pPr algn="ctr">
              <a:defRPr/>
            </a:pPr>
            <a:r>
              <a:rPr lang="en-US" sz="1100" dirty="0"/>
              <a:t>peer (CP4)</a:t>
            </a:r>
          </a:p>
        </p:txBody>
      </p:sp>
      <p:cxnSp>
        <p:nvCxnSpPr>
          <p:cNvPr id="56" name="Straight Connector 16"/>
          <p:cNvCxnSpPr>
            <a:cxnSpLocks noChangeShapeType="1"/>
          </p:cNvCxnSpPr>
          <p:nvPr/>
        </p:nvCxnSpPr>
        <p:spPr bwMode="auto">
          <a:xfrm>
            <a:off x="10045356"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57" name="TextBox 56"/>
          <p:cNvSpPr txBox="1"/>
          <p:nvPr/>
        </p:nvSpPr>
        <p:spPr>
          <a:xfrm>
            <a:off x="9542684" y="5525049"/>
            <a:ext cx="958916" cy="397032"/>
          </a:xfrm>
          <a:prstGeom prst="rect">
            <a:avLst/>
          </a:prstGeom>
          <a:noFill/>
        </p:spPr>
        <p:txBody>
          <a:bodyPr wrap="none">
            <a:spAutoFit/>
          </a:bodyPr>
          <a:lstStyle/>
          <a:p>
            <a:pPr algn="ctr">
              <a:defRPr/>
            </a:pPr>
            <a:r>
              <a:rPr lang="en-US" sz="1100" dirty="0"/>
              <a:t>(committing)</a:t>
            </a:r>
          </a:p>
          <a:p>
            <a:pPr algn="ctr">
              <a:defRPr/>
            </a:pPr>
            <a:r>
              <a:rPr lang="en-US" sz="1100" dirty="0"/>
              <a:t>peer (CP5)</a:t>
            </a:r>
          </a:p>
        </p:txBody>
      </p:sp>
      <p:cxnSp>
        <p:nvCxnSpPr>
          <p:cNvPr id="58" name="Straight Arrow Connector 74"/>
          <p:cNvCxnSpPr>
            <a:cxnSpLocks noChangeShapeType="1"/>
          </p:cNvCxnSpPr>
          <p:nvPr/>
        </p:nvCxnSpPr>
        <p:spPr bwMode="auto">
          <a:xfrm>
            <a:off x="7707284" y="4252272"/>
            <a:ext cx="1336414" cy="335756"/>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59" name="Straight Arrow Connector 74"/>
          <p:cNvCxnSpPr>
            <a:cxnSpLocks noChangeShapeType="1"/>
          </p:cNvCxnSpPr>
          <p:nvPr/>
        </p:nvCxnSpPr>
        <p:spPr bwMode="auto">
          <a:xfrm>
            <a:off x="7719197" y="4259519"/>
            <a:ext cx="2326163" cy="6786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62" name="Oval 61"/>
          <p:cNvSpPr/>
          <p:nvPr/>
        </p:nvSpPr>
        <p:spPr bwMode="auto">
          <a:xfrm>
            <a:off x="8382372" y="4240960"/>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63" name="TextBox 62"/>
          <p:cNvSpPr txBox="1"/>
          <p:nvPr/>
        </p:nvSpPr>
        <p:spPr>
          <a:xfrm>
            <a:off x="8050299" y="630301"/>
            <a:ext cx="1934504" cy="480131"/>
          </a:xfrm>
          <a:prstGeom prst="rect">
            <a:avLst/>
          </a:prstGeom>
          <a:noFill/>
        </p:spPr>
        <p:txBody>
          <a:bodyPr wrap="none" rtlCol="0">
            <a:spAutoFit/>
          </a:bodyPr>
          <a:lstStyle/>
          <a:p>
            <a:pPr algn="ctr"/>
            <a:r>
              <a:rPr lang="en-US" sz="1400" u="sng" dirty="0">
                <a:solidFill>
                  <a:schemeClr val="tx1"/>
                </a:solidFill>
              </a:rPr>
              <a:t>Total order semantics </a:t>
            </a:r>
          </a:p>
          <a:p>
            <a:pPr algn="ctr"/>
            <a:r>
              <a:rPr lang="en-US" sz="1400" u="sng" dirty="0">
                <a:solidFill>
                  <a:schemeClr val="tx1"/>
                </a:solidFill>
              </a:rPr>
              <a:t>(ordering service)</a:t>
            </a:r>
          </a:p>
        </p:txBody>
      </p:sp>
      <p:sp>
        <p:nvSpPr>
          <p:cNvPr id="64" name="TextBox 63"/>
          <p:cNvSpPr txBox="1"/>
          <p:nvPr/>
        </p:nvSpPr>
        <p:spPr>
          <a:xfrm>
            <a:off x="1488587" y="3749513"/>
            <a:ext cx="1656223" cy="253916"/>
          </a:xfrm>
          <a:prstGeom prst="rect">
            <a:avLst/>
          </a:prstGeom>
          <a:noFill/>
        </p:spPr>
        <p:txBody>
          <a:bodyPr wrap="none" rtlCol="0">
            <a:spAutoFit/>
          </a:bodyPr>
          <a:lstStyle/>
          <a:p>
            <a:pPr lvl="0">
              <a:lnSpc>
                <a:spcPct val="100000"/>
              </a:lnSpc>
            </a:pPr>
            <a:r>
              <a:rPr lang="en-US" altLang="en-US" sz="1050" dirty="0">
                <a:solidFill>
                  <a:schemeClr val="tx1"/>
                </a:solidFill>
              </a:rPr>
              <a:t>broadcast(endorsement)</a:t>
            </a: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665" y="2349591"/>
            <a:ext cx="747775" cy="747775"/>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4963" y="2325651"/>
            <a:ext cx="666741" cy="666741"/>
          </a:xfrm>
          <a:prstGeom prst="rect">
            <a:avLst/>
          </a:prstGeom>
        </p:spPr>
      </p:pic>
    </p:spTree>
    <p:extLst>
      <p:ext uri="{BB962C8B-B14F-4D97-AF65-F5344CB8AC3E}">
        <p14:creationId xmlns:p14="http://schemas.microsoft.com/office/powerpoint/2010/main" val="378789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70" name="Straight Connector 25"/>
          <p:cNvCxnSpPr>
            <a:cxnSpLocks noChangeShapeType="1"/>
          </p:cNvCxnSpPr>
          <p:nvPr/>
        </p:nvCxnSpPr>
        <p:spPr bwMode="auto">
          <a:xfrm>
            <a:off x="7590602"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1" name="Straight Connector 26"/>
          <p:cNvCxnSpPr>
            <a:cxnSpLocks noChangeShapeType="1"/>
          </p:cNvCxnSpPr>
          <p:nvPr/>
        </p:nvCxnSpPr>
        <p:spPr bwMode="auto">
          <a:xfrm>
            <a:off x="7707283"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2" name="Straight Connector 24"/>
          <p:cNvCxnSpPr>
            <a:cxnSpLocks noChangeShapeType="1"/>
          </p:cNvCxnSpPr>
          <p:nvPr/>
        </p:nvCxnSpPr>
        <p:spPr bwMode="auto">
          <a:xfrm>
            <a:off x="750487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3" name="Straight Connector 23"/>
          <p:cNvCxnSpPr>
            <a:cxnSpLocks noChangeShapeType="1"/>
          </p:cNvCxnSpPr>
          <p:nvPr/>
        </p:nvCxnSpPr>
        <p:spPr bwMode="auto">
          <a:xfrm>
            <a:off x="740962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302688" y="602740"/>
            <a:ext cx="8686800" cy="388144"/>
          </a:xfrm>
        </p:spPr>
        <p:txBody>
          <a:bodyPr rtlCol="0">
            <a:normAutofit fontScale="90000"/>
          </a:bodyPr>
          <a:lstStyle/>
          <a:p>
            <a:pPr>
              <a:defRPr/>
            </a:pPr>
            <a:r>
              <a:rPr lang="en-US" dirty="0" err="1"/>
              <a:t>Hyperledger</a:t>
            </a:r>
            <a:r>
              <a:rPr lang="en-US" dirty="0"/>
              <a:t> Fabric v1 Transaction flow</a:t>
            </a:r>
          </a:p>
        </p:txBody>
      </p:sp>
      <p:sp>
        <p:nvSpPr>
          <p:cNvPr id="10" name="TextBox 9"/>
          <p:cNvSpPr txBox="1"/>
          <p:nvPr/>
        </p:nvSpPr>
        <p:spPr>
          <a:xfrm>
            <a:off x="2810248" y="5608392"/>
            <a:ext cx="748923" cy="244682"/>
          </a:xfrm>
          <a:prstGeom prst="rect">
            <a:avLst/>
          </a:prstGeom>
          <a:noFill/>
        </p:spPr>
        <p:txBody>
          <a:bodyPr wrap="none">
            <a:spAutoFit/>
          </a:bodyPr>
          <a:lstStyle/>
          <a:p>
            <a:pPr>
              <a:defRPr/>
            </a:pPr>
            <a:r>
              <a:rPr lang="en-US" sz="1100" dirty="0"/>
              <a:t>client (C)</a:t>
            </a:r>
          </a:p>
        </p:txBody>
      </p:sp>
      <p:cxnSp>
        <p:nvCxnSpPr>
          <p:cNvPr id="7177" name="Straight Connector 10"/>
          <p:cNvCxnSpPr>
            <a:cxnSpLocks noChangeShapeType="1"/>
          </p:cNvCxnSpPr>
          <p:nvPr/>
        </p:nvCxnSpPr>
        <p:spPr bwMode="auto">
          <a:xfrm>
            <a:off x="314480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7178" name="Straight Connector 12"/>
          <p:cNvCxnSpPr>
            <a:cxnSpLocks noChangeShapeType="1"/>
          </p:cNvCxnSpPr>
          <p:nvPr/>
        </p:nvCxnSpPr>
        <p:spPr bwMode="auto">
          <a:xfrm>
            <a:off x="4160412"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4" name="TextBox 13"/>
          <p:cNvSpPr txBox="1"/>
          <p:nvPr/>
        </p:nvSpPr>
        <p:spPr>
          <a:xfrm>
            <a:off x="3703634" y="552385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(EP1)</a:t>
            </a:r>
          </a:p>
        </p:txBody>
      </p:sp>
      <p:cxnSp>
        <p:nvCxnSpPr>
          <p:cNvPr id="7180" name="Straight Connector 14"/>
          <p:cNvCxnSpPr>
            <a:cxnSpLocks noChangeShapeType="1"/>
          </p:cNvCxnSpPr>
          <p:nvPr/>
        </p:nvCxnSpPr>
        <p:spPr bwMode="auto">
          <a:xfrm>
            <a:off x="491645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6" name="TextBox 15"/>
          <p:cNvSpPr txBox="1"/>
          <p:nvPr/>
        </p:nvSpPr>
        <p:spPr>
          <a:xfrm>
            <a:off x="4460276"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(EP2)</a:t>
            </a:r>
          </a:p>
        </p:txBody>
      </p:sp>
      <p:cxnSp>
        <p:nvCxnSpPr>
          <p:cNvPr id="7182" name="Straight Connector 16"/>
          <p:cNvCxnSpPr>
            <a:cxnSpLocks noChangeShapeType="1"/>
          </p:cNvCxnSpPr>
          <p:nvPr/>
        </p:nvCxnSpPr>
        <p:spPr bwMode="auto">
          <a:xfrm>
            <a:off x="5687983"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8" name="TextBox 17"/>
          <p:cNvSpPr txBox="1"/>
          <p:nvPr/>
        </p:nvSpPr>
        <p:spPr>
          <a:xfrm>
            <a:off x="5231801"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(EP3)</a:t>
            </a:r>
          </a:p>
        </p:txBody>
      </p:sp>
      <p:sp>
        <p:nvSpPr>
          <p:cNvPr id="21" name="Rectangle 20"/>
          <p:cNvSpPr/>
          <p:nvPr/>
        </p:nvSpPr>
        <p:spPr bwMode="auto">
          <a:xfrm>
            <a:off x="7395345" y="1897215"/>
            <a:ext cx="326231" cy="362783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dirty="0">
              <a:solidFill>
                <a:srgbClr val="191919"/>
              </a:solidFill>
              <a:latin typeface="HelvNeue Light for IBM" pitchFamily="34" charset="0"/>
            </a:endParaRPr>
          </a:p>
        </p:txBody>
      </p:sp>
      <p:sp>
        <p:nvSpPr>
          <p:cNvPr id="7187" name="TextBox 21"/>
          <p:cNvSpPr txBox="1">
            <a:spLocks noChangeArrowheads="1"/>
          </p:cNvSpPr>
          <p:nvPr/>
        </p:nvSpPr>
        <p:spPr bwMode="auto">
          <a:xfrm rot="5400000">
            <a:off x="6025048" y="3710417"/>
            <a:ext cx="3117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Ordering service (consensus)</a:t>
            </a:r>
          </a:p>
        </p:txBody>
      </p:sp>
      <p:sp>
        <p:nvSpPr>
          <p:cNvPr id="28" name="TextBox 27"/>
          <p:cNvSpPr txBox="1"/>
          <p:nvPr/>
        </p:nvSpPr>
        <p:spPr>
          <a:xfrm>
            <a:off x="7204033" y="5769127"/>
            <a:ext cx="708848" cy="244682"/>
          </a:xfrm>
          <a:prstGeom prst="rect">
            <a:avLst/>
          </a:prstGeom>
          <a:noFill/>
        </p:spPr>
        <p:txBody>
          <a:bodyPr wrap="none">
            <a:spAutoFit/>
          </a:bodyPr>
          <a:lstStyle/>
          <a:p>
            <a:pPr algn="ctr">
              <a:defRPr/>
            </a:pPr>
            <a:r>
              <a:rPr lang="en-US" sz="1100" dirty="0" err="1"/>
              <a:t>orderers</a:t>
            </a:r>
            <a:endParaRPr lang="en-US" sz="1100" dirty="0"/>
          </a:p>
        </p:txBody>
      </p:sp>
      <p:cxnSp>
        <p:nvCxnSpPr>
          <p:cNvPr id="7190" name="Straight Arrow Connector 34"/>
          <p:cNvCxnSpPr>
            <a:cxnSpLocks noChangeShapeType="1"/>
          </p:cNvCxnSpPr>
          <p:nvPr/>
        </p:nvCxnSpPr>
        <p:spPr bwMode="auto">
          <a:xfrm>
            <a:off x="3136474" y="2561583"/>
            <a:ext cx="1023938" cy="904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1" name="Straight Arrow Connector 35"/>
          <p:cNvCxnSpPr>
            <a:cxnSpLocks noChangeShapeType="1"/>
          </p:cNvCxnSpPr>
          <p:nvPr/>
        </p:nvCxnSpPr>
        <p:spPr bwMode="auto">
          <a:xfrm>
            <a:off x="3129330" y="2561583"/>
            <a:ext cx="1794272" cy="2428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2" name="Straight Arrow Connector 38"/>
          <p:cNvCxnSpPr>
            <a:cxnSpLocks noChangeShapeType="1"/>
          </p:cNvCxnSpPr>
          <p:nvPr/>
        </p:nvCxnSpPr>
        <p:spPr bwMode="auto">
          <a:xfrm>
            <a:off x="3138861" y="2580639"/>
            <a:ext cx="2563415" cy="402431"/>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43" name="Right Brace 42"/>
          <p:cNvSpPr/>
          <p:nvPr/>
        </p:nvSpPr>
        <p:spPr bwMode="auto">
          <a:xfrm>
            <a:off x="5687983" y="2972349"/>
            <a:ext cx="139304" cy="570310"/>
          </a:xfrm>
          <a:prstGeom prst="rightBrace">
            <a:avLst/>
          </a:prstGeom>
          <a:no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a:solidFill>
                <a:srgbClr val="191919"/>
              </a:solidFill>
              <a:latin typeface="HelvNeue Light for IBM" pitchFamily="34" charset="0"/>
            </a:endParaRPr>
          </a:p>
        </p:txBody>
      </p:sp>
      <p:sp>
        <p:nvSpPr>
          <p:cNvPr id="7194" name="TextBox 43"/>
          <p:cNvSpPr txBox="1">
            <a:spLocks noChangeArrowheads="1"/>
          </p:cNvSpPr>
          <p:nvPr/>
        </p:nvSpPr>
        <p:spPr bwMode="auto">
          <a:xfrm>
            <a:off x="5795237" y="3037896"/>
            <a:ext cx="15424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t>Simulate</a:t>
            </a:r>
            <a:r>
              <a:rPr lang="en-US" altLang="en-US" sz="1200" dirty="0"/>
              <a:t> </a:t>
            </a:r>
            <a:r>
              <a:rPr lang="en-US" altLang="en-US" sz="1200" dirty="0" err="1"/>
              <a:t>tx</a:t>
            </a:r>
            <a:r>
              <a:rPr lang="en-US" altLang="en-US" sz="1200" dirty="0"/>
              <a:t> execution</a:t>
            </a:r>
          </a:p>
          <a:p>
            <a:pPr>
              <a:lnSpc>
                <a:spcPct val="100000"/>
              </a:lnSpc>
              <a:spcBef>
                <a:spcPct val="0"/>
              </a:spcBef>
              <a:buNone/>
            </a:pPr>
            <a:r>
              <a:rPr lang="en-US" altLang="en-US" sz="1200" dirty="0"/>
              <a:t>Produce r/w sets</a:t>
            </a:r>
          </a:p>
          <a:p>
            <a:pPr eaLnBrk="1" hangingPunct="1">
              <a:lnSpc>
                <a:spcPct val="100000"/>
              </a:lnSpc>
              <a:spcBef>
                <a:spcPct val="0"/>
              </a:spcBef>
              <a:buFontTx/>
              <a:buNone/>
            </a:pPr>
            <a:r>
              <a:rPr lang="en-US" altLang="en-US" sz="1200" dirty="0"/>
              <a:t>Sign TX-ENDORSED</a:t>
            </a:r>
          </a:p>
        </p:txBody>
      </p:sp>
      <p:cxnSp>
        <p:nvCxnSpPr>
          <p:cNvPr id="7195" name="Straight Arrow Connector 45"/>
          <p:cNvCxnSpPr>
            <a:cxnSpLocks noChangeShapeType="1"/>
          </p:cNvCxnSpPr>
          <p:nvPr/>
        </p:nvCxnSpPr>
        <p:spPr bwMode="auto">
          <a:xfrm flipH="1">
            <a:off x="3151957" y="3542663"/>
            <a:ext cx="2543175" cy="70247"/>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6" name="Straight Arrow Connector 46"/>
          <p:cNvCxnSpPr>
            <a:cxnSpLocks noChangeShapeType="1"/>
          </p:cNvCxnSpPr>
          <p:nvPr/>
        </p:nvCxnSpPr>
        <p:spPr bwMode="auto">
          <a:xfrm flipH="1">
            <a:off x="3138855" y="3065217"/>
            <a:ext cx="1028700" cy="1774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7" name="Straight Arrow Connector 48"/>
          <p:cNvCxnSpPr>
            <a:cxnSpLocks noChangeShapeType="1"/>
          </p:cNvCxnSpPr>
          <p:nvPr/>
        </p:nvCxnSpPr>
        <p:spPr bwMode="auto">
          <a:xfrm flipH="1">
            <a:off x="3138861" y="3102127"/>
            <a:ext cx="1777603" cy="3238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7198" name="Left Brace 51"/>
          <p:cNvSpPr>
            <a:spLocks/>
          </p:cNvSpPr>
          <p:nvPr/>
        </p:nvSpPr>
        <p:spPr bwMode="auto">
          <a:xfrm>
            <a:off x="3011458" y="3217617"/>
            <a:ext cx="133350" cy="395288"/>
          </a:xfrm>
          <a:prstGeom prst="leftBrace">
            <a:avLst>
              <a:gd name="adj1" fmla="val 8316"/>
              <a:gd name="adj2" fmla="val 50000"/>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191919"/>
              </a:solidFill>
              <a:latin typeface="HelvNeue Light for IBM"/>
            </a:endParaRPr>
          </a:p>
        </p:txBody>
      </p:sp>
      <p:sp>
        <p:nvSpPr>
          <p:cNvPr id="60" name="Oval 59"/>
          <p:cNvSpPr/>
          <p:nvPr/>
        </p:nvSpPr>
        <p:spPr bwMode="auto">
          <a:xfrm>
            <a:off x="4481885" y="2571109"/>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61" name="Oval 60"/>
          <p:cNvSpPr/>
          <p:nvPr/>
        </p:nvSpPr>
        <p:spPr bwMode="auto">
          <a:xfrm>
            <a:off x="3911575" y="3304533"/>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70" name="Oval 69"/>
          <p:cNvSpPr/>
          <p:nvPr/>
        </p:nvSpPr>
        <p:spPr bwMode="auto">
          <a:xfrm>
            <a:off x="5151016" y="4157021"/>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cxnSp>
        <p:nvCxnSpPr>
          <p:cNvPr id="7206" name="Straight Arrow Connector 72"/>
          <p:cNvCxnSpPr>
            <a:cxnSpLocks noChangeShapeType="1"/>
          </p:cNvCxnSpPr>
          <p:nvPr/>
        </p:nvCxnSpPr>
        <p:spPr bwMode="auto">
          <a:xfrm flipH="1">
            <a:off x="5682036" y="4297515"/>
            <a:ext cx="1716881" cy="20597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7" name="Straight Arrow Connector 73"/>
          <p:cNvCxnSpPr>
            <a:cxnSpLocks noChangeShapeType="1"/>
          </p:cNvCxnSpPr>
          <p:nvPr/>
        </p:nvCxnSpPr>
        <p:spPr bwMode="auto">
          <a:xfrm flipH="1">
            <a:off x="4916463" y="4310612"/>
            <a:ext cx="2466975" cy="308372"/>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8" name="Straight Arrow Connector 74"/>
          <p:cNvCxnSpPr>
            <a:cxnSpLocks noChangeShapeType="1"/>
          </p:cNvCxnSpPr>
          <p:nvPr/>
        </p:nvCxnSpPr>
        <p:spPr bwMode="auto">
          <a:xfrm flipH="1">
            <a:off x="4136604" y="4301086"/>
            <a:ext cx="3256359" cy="2476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11" name="Straight Arrow Connector 34"/>
          <p:cNvCxnSpPr>
            <a:cxnSpLocks noChangeShapeType="1"/>
          </p:cNvCxnSpPr>
          <p:nvPr/>
        </p:nvCxnSpPr>
        <p:spPr bwMode="auto">
          <a:xfrm>
            <a:off x="3144808" y="3879412"/>
            <a:ext cx="4248150" cy="19188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53" name="Oval 52"/>
          <p:cNvSpPr/>
          <p:nvPr/>
        </p:nvSpPr>
        <p:spPr bwMode="auto">
          <a:xfrm>
            <a:off x="6417841" y="3811739"/>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cxnSp>
        <p:nvCxnSpPr>
          <p:cNvPr id="7215" name="Straight Arrow Connector 68"/>
          <p:cNvCxnSpPr>
            <a:cxnSpLocks noChangeShapeType="1"/>
          </p:cNvCxnSpPr>
          <p:nvPr/>
        </p:nvCxnSpPr>
        <p:spPr bwMode="auto">
          <a:xfrm flipH="1">
            <a:off x="3147190" y="4553504"/>
            <a:ext cx="1013222" cy="65485"/>
          </a:xfrm>
          <a:prstGeom prst="straightConnector1">
            <a:avLst/>
          </a:prstGeom>
          <a:noFill/>
          <a:ln w="9525" algn="ctr">
            <a:solidFill>
              <a:schemeClr val="tx2"/>
            </a:solidFill>
            <a:prstDash val="dash"/>
            <a:round/>
            <a:headEnd/>
            <a:tailEnd type="triangle" w="med" len="med"/>
          </a:ln>
          <a:extLst>
            <a:ext uri="{909E8E84-426E-40DD-AFC4-6F175D3DCCD1}">
              <a14:hiddenFill xmlns:a14="http://schemas.microsoft.com/office/drawing/2010/main">
                <a:noFill/>
              </a14:hiddenFill>
            </a:ext>
          </a:extLst>
        </p:spPr>
      </p:cxnSp>
      <p:sp>
        <p:nvSpPr>
          <p:cNvPr id="45" name="Oval 44"/>
          <p:cNvSpPr/>
          <p:nvPr/>
        </p:nvSpPr>
        <p:spPr bwMode="auto">
          <a:xfrm>
            <a:off x="1773593" y="1144454"/>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3" name="TextBox 2"/>
          <p:cNvSpPr txBox="1"/>
          <p:nvPr/>
        </p:nvSpPr>
        <p:spPr>
          <a:xfrm>
            <a:off x="1909753" y="1103405"/>
            <a:ext cx="4493538" cy="413959"/>
          </a:xfrm>
          <a:prstGeom prst="rect">
            <a:avLst/>
          </a:prstGeom>
          <a:noFill/>
        </p:spPr>
        <p:txBody>
          <a:bodyPr wrap="none" rtlCol="0">
            <a:spAutoFit/>
          </a:bodyPr>
          <a:lstStyle/>
          <a:p>
            <a:pPr>
              <a:lnSpc>
                <a:spcPct val="100000"/>
              </a:lnSpc>
            </a:pPr>
            <a:r>
              <a:rPr lang="en-US" altLang="en-US" sz="1100" dirty="0">
                <a:solidFill>
                  <a:schemeClr val="tx1"/>
                </a:solidFill>
              </a:rPr>
              <a:t>&lt;PROPOSE, </a:t>
            </a:r>
            <a:r>
              <a:rPr lang="en-US" altLang="en-US" sz="1100" dirty="0" err="1">
                <a:solidFill>
                  <a:schemeClr val="tx1"/>
                </a:solidFill>
              </a:rPr>
              <a:t>clientID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txPayload</a:t>
            </a:r>
            <a:r>
              <a:rPr lang="en-US" altLang="en-US" sz="1100" dirty="0">
                <a:solidFill>
                  <a:schemeClr val="tx1"/>
                </a:solidFill>
              </a:rPr>
              <a:t>, timestamp, </a:t>
            </a:r>
            <a:r>
              <a:rPr lang="en-US" altLang="en-US" sz="1100" dirty="0" err="1">
                <a:solidFill>
                  <a:schemeClr val="tx1"/>
                </a:solidFill>
              </a:rPr>
              <a:t>clientSig</a:t>
            </a:r>
            <a:r>
              <a:rPr lang="en-US" altLang="en-US" sz="1100" dirty="0">
                <a:solidFill>
                  <a:schemeClr val="tx1"/>
                </a:solidFill>
              </a:rPr>
              <a:t>&gt;</a:t>
            </a:r>
          </a:p>
          <a:p>
            <a:endParaRPr lang="en-US" sz="1100" dirty="0">
              <a:solidFill>
                <a:schemeClr val="tx1"/>
              </a:solidFill>
            </a:endParaRPr>
          </a:p>
        </p:txBody>
      </p:sp>
      <p:sp>
        <p:nvSpPr>
          <p:cNvPr id="47" name="Oval 46"/>
          <p:cNvSpPr/>
          <p:nvPr/>
        </p:nvSpPr>
        <p:spPr bwMode="auto">
          <a:xfrm>
            <a:off x="1773593" y="144793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48" name="TextBox 47"/>
          <p:cNvSpPr txBox="1"/>
          <p:nvPr/>
        </p:nvSpPr>
        <p:spPr>
          <a:xfrm>
            <a:off x="1909758" y="1406881"/>
            <a:ext cx="4177747" cy="261610"/>
          </a:xfrm>
          <a:prstGeom prst="rect">
            <a:avLst/>
          </a:prstGeom>
          <a:noFill/>
        </p:spPr>
        <p:txBody>
          <a:bodyPr wrap="none" rtlCol="0">
            <a:spAutoFit/>
          </a:bodyPr>
          <a:lstStyle/>
          <a:p>
            <a:pPr>
              <a:lnSpc>
                <a:spcPct val="100000"/>
              </a:lnSpc>
            </a:pPr>
            <a:r>
              <a:rPr lang="en-US" altLang="en-US" sz="1100" dirty="0">
                <a:solidFill>
                  <a:schemeClr val="tx1"/>
                </a:solidFill>
              </a:rPr>
              <a:t>&lt;TX-ENDORSED, </a:t>
            </a:r>
            <a:r>
              <a:rPr lang="en-US" altLang="en-US" sz="1100" dirty="0" err="1">
                <a:solidFill>
                  <a:schemeClr val="tx1"/>
                </a:solidFill>
              </a:rPr>
              <a:t>peerID</a:t>
            </a:r>
            <a:r>
              <a:rPr lang="en-US" altLang="en-US" sz="1100" dirty="0">
                <a:solidFill>
                  <a:schemeClr val="tx1"/>
                </a:solidFill>
              </a:rPr>
              <a:t>, </a:t>
            </a:r>
            <a:r>
              <a:rPr lang="en-US" altLang="en-US" sz="1100" dirty="0" err="1">
                <a:solidFill>
                  <a:schemeClr val="tx1"/>
                </a:solidFill>
              </a:rPr>
              <a:t>txID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readset</a:t>
            </a:r>
            <a:r>
              <a:rPr lang="en-US" altLang="en-US" sz="1100" dirty="0">
                <a:solidFill>
                  <a:schemeClr val="tx1"/>
                </a:solidFill>
              </a:rPr>
              <a:t>, </a:t>
            </a:r>
            <a:r>
              <a:rPr lang="en-US" altLang="en-US" sz="1100" dirty="0" err="1">
                <a:solidFill>
                  <a:schemeClr val="tx1"/>
                </a:solidFill>
              </a:rPr>
              <a:t>writeset</a:t>
            </a:r>
            <a:r>
              <a:rPr lang="en-US" altLang="en-US" sz="1100" dirty="0">
                <a:solidFill>
                  <a:schemeClr val="tx1"/>
                </a:solidFill>
              </a:rPr>
              <a:t>&gt;</a:t>
            </a:r>
            <a:endParaRPr lang="en-US" sz="1100" dirty="0">
              <a:solidFill>
                <a:schemeClr val="tx1"/>
              </a:solidFill>
            </a:endParaRPr>
          </a:p>
        </p:txBody>
      </p:sp>
      <p:sp>
        <p:nvSpPr>
          <p:cNvPr id="49" name="Oval 48"/>
          <p:cNvSpPr/>
          <p:nvPr/>
        </p:nvSpPr>
        <p:spPr bwMode="auto">
          <a:xfrm>
            <a:off x="8148658" y="1137132"/>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sp>
        <p:nvSpPr>
          <p:cNvPr id="50" name="TextBox 49"/>
          <p:cNvSpPr txBox="1"/>
          <p:nvPr/>
        </p:nvSpPr>
        <p:spPr>
          <a:xfrm>
            <a:off x="8284818" y="1096078"/>
            <a:ext cx="1465466" cy="261610"/>
          </a:xfrm>
          <a:prstGeom prst="rect">
            <a:avLst/>
          </a:prstGeom>
          <a:noFill/>
        </p:spPr>
        <p:txBody>
          <a:bodyPr wrap="none" rtlCol="0">
            <a:spAutoFit/>
          </a:bodyPr>
          <a:lstStyle/>
          <a:p>
            <a:pPr>
              <a:lnSpc>
                <a:spcPct val="100000"/>
              </a:lnSpc>
            </a:pPr>
            <a:r>
              <a:rPr lang="en-US" altLang="en-US" sz="1100" dirty="0">
                <a:solidFill>
                  <a:schemeClr val="tx1"/>
                </a:solidFill>
              </a:rPr>
              <a:t>BROADCAST(blob)</a:t>
            </a:r>
            <a:endParaRPr lang="en-US" sz="1100" dirty="0">
              <a:solidFill>
                <a:schemeClr val="tx1"/>
              </a:solidFill>
            </a:endParaRPr>
          </a:p>
        </p:txBody>
      </p:sp>
      <p:sp>
        <p:nvSpPr>
          <p:cNvPr id="51" name="Oval 50"/>
          <p:cNvSpPr/>
          <p:nvPr/>
        </p:nvSpPr>
        <p:spPr bwMode="auto">
          <a:xfrm>
            <a:off x="8154201" y="142540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52" name="TextBox 51"/>
          <p:cNvSpPr txBox="1"/>
          <p:nvPr/>
        </p:nvSpPr>
        <p:spPr>
          <a:xfrm>
            <a:off x="8290361" y="1384351"/>
            <a:ext cx="2294218" cy="261610"/>
          </a:xfrm>
          <a:prstGeom prst="rect">
            <a:avLst/>
          </a:prstGeom>
          <a:noFill/>
        </p:spPr>
        <p:txBody>
          <a:bodyPr wrap="none" rtlCol="0">
            <a:spAutoFit/>
          </a:bodyPr>
          <a:lstStyle/>
          <a:p>
            <a:pPr>
              <a:lnSpc>
                <a:spcPct val="100000"/>
              </a:lnSpc>
            </a:pPr>
            <a:r>
              <a:rPr lang="en-US" altLang="en-US" sz="1100" dirty="0">
                <a:solidFill>
                  <a:schemeClr val="tx1"/>
                </a:solidFill>
              </a:rPr>
              <a:t>DELIVER(</a:t>
            </a:r>
            <a:r>
              <a:rPr lang="en-US" altLang="en-US" sz="1100" dirty="0" err="1">
                <a:solidFill>
                  <a:schemeClr val="tx1"/>
                </a:solidFill>
              </a:rPr>
              <a:t>seqno,prevhash,block</a:t>
            </a:r>
            <a:r>
              <a:rPr lang="en-US" altLang="en-US" sz="1100" dirty="0">
                <a:solidFill>
                  <a:schemeClr val="tx1"/>
                </a:solidFill>
              </a:rPr>
              <a:t>)</a:t>
            </a:r>
            <a:endParaRPr lang="en-US" sz="1100" dirty="0">
              <a:solidFill>
                <a:schemeClr val="tx1"/>
              </a:solidFill>
            </a:endParaRPr>
          </a:p>
        </p:txBody>
      </p:sp>
      <p:cxnSp>
        <p:nvCxnSpPr>
          <p:cNvPr id="54" name="Straight Connector 16"/>
          <p:cNvCxnSpPr>
            <a:cxnSpLocks noChangeShapeType="1"/>
          </p:cNvCxnSpPr>
          <p:nvPr/>
        </p:nvCxnSpPr>
        <p:spPr bwMode="auto">
          <a:xfrm>
            <a:off x="904369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55" name="TextBox 54"/>
          <p:cNvSpPr txBox="1"/>
          <p:nvPr/>
        </p:nvSpPr>
        <p:spPr>
          <a:xfrm>
            <a:off x="8541026" y="5525049"/>
            <a:ext cx="958916" cy="397032"/>
          </a:xfrm>
          <a:prstGeom prst="rect">
            <a:avLst/>
          </a:prstGeom>
          <a:noFill/>
        </p:spPr>
        <p:txBody>
          <a:bodyPr wrap="none">
            <a:spAutoFit/>
          </a:bodyPr>
          <a:lstStyle/>
          <a:p>
            <a:pPr algn="ctr">
              <a:defRPr/>
            </a:pPr>
            <a:r>
              <a:rPr lang="en-US" sz="1100" dirty="0"/>
              <a:t>(committing)</a:t>
            </a:r>
          </a:p>
          <a:p>
            <a:pPr algn="ctr">
              <a:defRPr/>
            </a:pPr>
            <a:r>
              <a:rPr lang="en-US" sz="1100" dirty="0"/>
              <a:t>peer (CP4)</a:t>
            </a:r>
          </a:p>
        </p:txBody>
      </p:sp>
      <p:cxnSp>
        <p:nvCxnSpPr>
          <p:cNvPr id="56" name="Straight Connector 16"/>
          <p:cNvCxnSpPr>
            <a:cxnSpLocks noChangeShapeType="1"/>
          </p:cNvCxnSpPr>
          <p:nvPr/>
        </p:nvCxnSpPr>
        <p:spPr bwMode="auto">
          <a:xfrm>
            <a:off x="10045356"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57" name="TextBox 56"/>
          <p:cNvSpPr txBox="1"/>
          <p:nvPr/>
        </p:nvSpPr>
        <p:spPr>
          <a:xfrm>
            <a:off x="9542684" y="5525049"/>
            <a:ext cx="958916" cy="397032"/>
          </a:xfrm>
          <a:prstGeom prst="rect">
            <a:avLst/>
          </a:prstGeom>
          <a:noFill/>
        </p:spPr>
        <p:txBody>
          <a:bodyPr wrap="none">
            <a:spAutoFit/>
          </a:bodyPr>
          <a:lstStyle/>
          <a:p>
            <a:pPr algn="ctr">
              <a:defRPr/>
            </a:pPr>
            <a:r>
              <a:rPr lang="en-US" sz="1100" dirty="0"/>
              <a:t>(committing)</a:t>
            </a:r>
          </a:p>
          <a:p>
            <a:pPr algn="ctr">
              <a:defRPr/>
            </a:pPr>
            <a:r>
              <a:rPr lang="en-US" sz="1100" dirty="0"/>
              <a:t>peer (CP5)</a:t>
            </a:r>
          </a:p>
        </p:txBody>
      </p:sp>
      <p:cxnSp>
        <p:nvCxnSpPr>
          <p:cNvPr id="58" name="Straight Arrow Connector 74"/>
          <p:cNvCxnSpPr>
            <a:cxnSpLocks noChangeShapeType="1"/>
          </p:cNvCxnSpPr>
          <p:nvPr/>
        </p:nvCxnSpPr>
        <p:spPr bwMode="auto">
          <a:xfrm>
            <a:off x="7707284" y="4252272"/>
            <a:ext cx="1336414" cy="335756"/>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59" name="Straight Arrow Connector 74"/>
          <p:cNvCxnSpPr>
            <a:cxnSpLocks noChangeShapeType="1"/>
          </p:cNvCxnSpPr>
          <p:nvPr/>
        </p:nvCxnSpPr>
        <p:spPr bwMode="auto">
          <a:xfrm>
            <a:off x="7719197" y="4259519"/>
            <a:ext cx="2326163" cy="6786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62" name="Oval 61"/>
          <p:cNvSpPr/>
          <p:nvPr/>
        </p:nvSpPr>
        <p:spPr bwMode="auto">
          <a:xfrm>
            <a:off x="8382372" y="4240960"/>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63" name="Left Brace 51"/>
          <p:cNvSpPr>
            <a:spLocks/>
          </p:cNvSpPr>
          <p:nvPr/>
        </p:nvSpPr>
        <p:spPr bwMode="auto">
          <a:xfrm flipH="1">
            <a:off x="5675865" y="4550310"/>
            <a:ext cx="151422" cy="605452"/>
          </a:xfrm>
          <a:prstGeom prst="leftBrace">
            <a:avLst>
              <a:gd name="adj1" fmla="val 8316"/>
              <a:gd name="adj2" fmla="val 50000"/>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191919"/>
              </a:solidFill>
              <a:latin typeface="HelvNeue Light for IBM"/>
            </a:endParaRPr>
          </a:p>
        </p:txBody>
      </p:sp>
      <p:sp>
        <p:nvSpPr>
          <p:cNvPr id="64" name="TextBox 43"/>
          <p:cNvSpPr txBox="1">
            <a:spLocks noChangeArrowheads="1"/>
          </p:cNvSpPr>
          <p:nvPr/>
        </p:nvSpPr>
        <p:spPr bwMode="auto">
          <a:xfrm>
            <a:off x="5824116" y="4532195"/>
            <a:ext cx="16828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t>Validate(endorsement, </a:t>
            </a:r>
          </a:p>
          <a:p>
            <a:pPr eaLnBrk="1" hangingPunct="1">
              <a:lnSpc>
                <a:spcPct val="100000"/>
              </a:lnSpc>
              <a:spcBef>
                <a:spcPct val="0"/>
              </a:spcBef>
              <a:buFontTx/>
              <a:buNone/>
            </a:pPr>
            <a:r>
              <a:rPr lang="en-US" altLang="en-US" sz="1200" b="1" dirty="0"/>
              <a:t>                End. Policy)</a:t>
            </a:r>
          </a:p>
          <a:p>
            <a:pPr>
              <a:lnSpc>
                <a:spcPct val="100000"/>
              </a:lnSpc>
              <a:spcBef>
                <a:spcPct val="0"/>
              </a:spcBef>
              <a:buNone/>
            </a:pPr>
            <a:r>
              <a:rPr lang="en-US" altLang="en-US" sz="1200" b="1" dirty="0"/>
              <a:t>Validate(</a:t>
            </a:r>
            <a:r>
              <a:rPr lang="en-US" altLang="en-US" sz="1200" b="1" dirty="0" err="1"/>
              <a:t>readset</a:t>
            </a:r>
            <a:r>
              <a:rPr lang="en-US" altLang="en-US" sz="1200" b="1" dirty="0"/>
              <a:t> </a:t>
            </a:r>
            <a:r>
              <a:rPr lang="en-US" altLang="en-US" sz="1200" b="1" dirty="0" err="1"/>
              <a:t>vers</a:t>
            </a:r>
            <a:r>
              <a:rPr lang="en-US" altLang="en-US" sz="1200" b="1" dirty="0"/>
              <a:t>)</a:t>
            </a:r>
          </a:p>
          <a:p>
            <a:pPr>
              <a:lnSpc>
                <a:spcPct val="100000"/>
              </a:lnSpc>
              <a:spcBef>
                <a:spcPct val="0"/>
              </a:spcBef>
              <a:buNone/>
            </a:pPr>
            <a:r>
              <a:rPr lang="en-US" altLang="en-US" sz="1200" b="1" dirty="0"/>
              <a:t>Commit </a:t>
            </a:r>
            <a:r>
              <a:rPr lang="en-US" altLang="en-US" sz="1200" b="1" dirty="0" err="1"/>
              <a:t>tx</a:t>
            </a:r>
            <a:endParaRPr lang="en-US" altLang="en-US" sz="1200" b="1" dirty="0"/>
          </a:p>
          <a:p>
            <a:pPr eaLnBrk="1" hangingPunct="1">
              <a:lnSpc>
                <a:spcPct val="100000"/>
              </a:lnSpc>
              <a:spcBef>
                <a:spcPct val="0"/>
              </a:spcBef>
              <a:buFontTx/>
              <a:buNone/>
            </a:pPr>
            <a:endParaRPr lang="en-US" altLang="en-US" sz="1200" b="1" dirty="0"/>
          </a:p>
        </p:txBody>
      </p:sp>
      <p:sp>
        <p:nvSpPr>
          <p:cNvPr id="65" name="Left Brace 51"/>
          <p:cNvSpPr>
            <a:spLocks/>
          </p:cNvSpPr>
          <p:nvPr/>
        </p:nvSpPr>
        <p:spPr bwMode="auto">
          <a:xfrm>
            <a:off x="8861381" y="4705948"/>
            <a:ext cx="189795" cy="637872"/>
          </a:xfrm>
          <a:prstGeom prst="leftBrace">
            <a:avLst>
              <a:gd name="adj1" fmla="val 8316"/>
              <a:gd name="adj2" fmla="val 50000"/>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191919"/>
              </a:solidFill>
              <a:latin typeface="HelvNeue Light for IBM"/>
            </a:endParaRPr>
          </a:p>
        </p:txBody>
      </p:sp>
      <p:sp>
        <p:nvSpPr>
          <p:cNvPr id="66" name="TextBox 43"/>
          <p:cNvSpPr txBox="1">
            <a:spLocks noChangeArrowheads="1"/>
          </p:cNvSpPr>
          <p:nvPr/>
        </p:nvSpPr>
        <p:spPr bwMode="auto">
          <a:xfrm>
            <a:off x="7665086" y="4697493"/>
            <a:ext cx="132440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b="1" dirty="0"/>
              <a:t>Validate(endorsement, </a:t>
            </a:r>
          </a:p>
          <a:p>
            <a:pPr eaLnBrk="1" hangingPunct="1">
              <a:lnSpc>
                <a:spcPct val="100000"/>
              </a:lnSpc>
              <a:spcBef>
                <a:spcPct val="0"/>
              </a:spcBef>
              <a:buFontTx/>
              <a:buNone/>
            </a:pPr>
            <a:r>
              <a:rPr lang="en-US" altLang="en-US" sz="900" b="1" dirty="0"/>
              <a:t>                 End. Policy)</a:t>
            </a:r>
          </a:p>
          <a:p>
            <a:pPr>
              <a:lnSpc>
                <a:spcPct val="100000"/>
              </a:lnSpc>
              <a:spcBef>
                <a:spcPct val="0"/>
              </a:spcBef>
              <a:buNone/>
            </a:pPr>
            <a:r>
              <a:rPr lang="en-US" altLang="en-US" sz="900" b="1" dirty="0"/>
              <a:t>Validate(</a:t>
            </a:r>
            <a:r>
              <a:rPr lang="en-US" altLang="en-US" sz="900" b="1" dirty="0" err="1"/>
              <a:t>readset</a:t>
            </a:r>
            <a:r>
              <a:rPr lang="en-US" altLang="en-US" sz="900" b="1" dirty="0"/>
              <a:t> </a:t>
            </a:r>
            <a:r>
              <a:rPr lang="en-US" altLang="en-US" sz="900" b="1" dirty="0" err="1"/>
              <a:t>vers</a:t>
            </a:r>
            <a:r>
              <a:rPr lang="en-US" altLang="en-US" sz="900" b="1" dirty="0"/>
              <a:t>)</a:t>
            </a:r>
          </a:p>
          <a:p>
            <a:pPr>
              <a:lnSpc>
                <a:spcPct val="100000"/>
              </a:lnSpc>
              <a:spcBef>
                <a:spcPct val="0"/>
              </a:spcBef>
              <a:buNone/>
            </a:pPr>
            <a:r>
              <a:rPr lang="en-US" altLang="en-US" sz="900" b="1" dirty="0"/>
              <a:t>Commit </a:t>
            </a:r>
            <a:r>
              <a:rPr lang="en-US" altLang="en-US" sz="900" b="1" dirty="0" err="1"/>
              <a:t>tx</a:t>
            </a:r>
            <a:endParaRPr lang="en-US" altLang="en-US" sz="900" b="1" dirty="0"/>
          </a:p>
          <a:p>
            <a:pPr eaLnBrk="1" hangingPunct="1">
              <a:lnSpc>
                <a:spcPct val="100000"/>
              </a:lnSpc>
              <a:spcBef>
                <a:spcPct val="0"/>
              </a:spcBef>
              <a:buFontTx/>
              <a:buNone/>
            </a:pPr>
            <a:endParaRPr lang="en-US" altLang="en-US" sz="900" b="1" dirty="0"/>
          </a:p>
        </p:txBody>
      </p:sp>
      <p:sp>
        <p:nvSpPr>
          <p:cNvPr id="67" name="TextBox 66"/>
          <p:cNvSpPr txBox="1"/>
          <p:nvPr/>
        </p:nvSpPr>
        <p:spPr>
          <a:xfrm>
            <a:off x="8050299" y="630301"/>
            <a:ext cx="1934504" cy="480131"/>
          </a:xfrm>
          <a:prstGeom prst="rect">
            <a:avLst/>
          </a:prstGeom>
          <a:noFill/>
        </p:spPr>
        <p:txBody>
          <a:bodyPr wrap="none" rtlCol="0">
            <a:spAutoFit/>
          </a:bodyPr>
          <a:lstStyle/>
          <a:p>
            <a:pPr algn="ctr"/>
            <a:r>
              <a:rPr lang="en-US" sz="1400" u="sng" dirty="0">
                <a:solidFill>
                  <a:schemeClr val="tx1"/>
                </a:solidFill>
              </a:rPr>
              <a:t>Total order semantics </a:t>
            </a:r>
          </a:p>
          <a:p>
            <a:pPr algn="ctr"/>
            <a:r>
              <a:rPr lang="en-US" sz="1400" u="sng" dirty="0">
                <a:solidFill>
                  <a:schemeClr val="tx1"/>
                </a:solidFill>
              </a:rPr>
              <a:t>(ordering service)</a:t>
            </a:r>
          </a:p>
        </p:txBody>
      </p:sp>
      <p:sp>
        <p:nvSpPr>
          <p:cNvPr id="5" name="TextBox 4"/>
          <p:cNvSpPr txBox="1"/>
          <p:nvPr/>
        </p:nvSpPr>
        <p:spPr>
          <a:xfrm>
            <a:off x="1498115" y="3663978"/>
            <a:ext cx="1543896" cy="738664"/>
          </a:xfrm>
          <a:prstGeom prst="rect">
            <a:avLst/>
          </a:prstGeom>
          <a:noFill/>
        </p:spPr>
        <p:txBody>
          <a:bodyPr wrap="square" rtlCol="0">
            <a:spAutoFit/>
          </a:bodyPr>
          <a:lstStyle/>
          <a:p>
            <a:pPr lvl="0" algn="ctr">
              <a:lnSpc>
                <a:spcPct val="100000"/>
              </a:lnSpc>
            </a:pPr>
            <a:r>
              <a:rPr lang="en-US" altLang="en-US" sz="1050" b="1" dirty="0">
                <a:solidFill>
                  <a:schemeClr val="tx1"/>
                </a:solidFill>
              </a:rPr>
              <a:t>Sufficiently enough to satisfy </a:t>
            </a:r>
          </a:p>
          <a:p>
            <a:pPr lvl="0" algn="ctr">
              <a:lnSpc>
                <a:spcPct val="100000"/>
              </a:lnSpc>
            </a:pPr>
            <a:r>
              <a:rPr lang="en-US" altLang="en-US" sz="1050" b="1" dirty="0">
                <a:solidFill>
                  <a:schemeClr val="tx1"/>
                </a:solidFill>
              </a:rPr>
              <a:t>Endorsement </a:t>
            </a:r>
          </a:p>
          <a:p>
            <a:pPr lvl="0" algn="ctr">
              <a:lnSpc>
                <a:spcPct val="100000"/>
              </a:lnSpc>
            </a:pPr>
            <a:r>
              <a:rPr lang="en-US" altLang="en-US" sz="1050" b="1" dirty="0">
                <a:solidFill>
                  <a:schemeClr val="tx1"/>
                </a:solidFill>
              </a:rPr>
              <a:t>Policy (EP)</a:t>
            </a:r>
          </a:p>
        </p:txBody>
      </p:sp>
      <p:sp>
        <p:nvSpPr>
          <p:cNvPr id="68" name="TextBox 52"/>
          <p:cNvSpPr txBox="1">
            <a:spLocks noChangeArrowheads="1"/>
          </p:cNvSpPr>
          <p:nvPr/>
        </p:nvSpPr>
        <p:spPr bwMode="auto">
          <a:xfrm>
            <a:off x="1562585" y="3100869"/>
            <a:ext cx="14671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altLang="en-US" sz="1200" dirty="0"/>
              <a:t>Collect </a:t>
            </a:r>
            <a:r>
              <a:rPr lang="en-US" altLang="en-US" sz="1200" i="1" dirty="0"/>
              <a:t>endorsement</a:t>
            </a:r>
          </a:p>
          <a:p>
            <a:pPr algn="ctr" eaLnBrk="1" hangingPunct="1">
              <a:lnSpc>
                <a:spcPct val="100000"/>
              </a:lnSpc>
              <a:spcBef>
                <a:spcPct val="0"/>
              </a:spcBef>
              <a:buFontTx/>
              <a:buNone/>
            </a:pPr>
            <a:r>
              <a:rPr lang="en-US" altLang="en-US" sz="1050" dirty="0"/>
              <a:t> (“sufficient” no. of </a:t>
            </a:r>
          </a:p>
          <a:p>
            <a:pPr algn="ctr" eaLnBrk="1" hangingPunct="1">
              <a:lnSpc>
                <a:spcPct val="100000"/>
              </a:lnSpc>
              <a:spcBef>
                <a:spcPct val="0"/>
              </a:spcBef>
              <a:buFontTx/>
              <a:buNone/>
            </a:pPr>
            <a:r>
              <a:rPr lang="en-US" altLang="en-US" sz="1050" dirty="0"/>
              <a:t>TX-ENDORSED </a:t>
            </a:r>
            <a:r>
              <a:rPr lang="en-US" altLang="en-US" sz="1050" dirty="0" err="1"/>
              <a:t>Msgs</a:t>
            </a:r>
            <a:r>
              <a:rPr lang="en-US" altLang="en-US" sz="1050" dirty="0"/>
              <a:t>)</a:t>
            </a:r>
            <a:endParaRPr lang="en-US" altLang="en-US" sz="1050" i="1" dirty="0"/>
          </a:p>
        </p:txBody>
      </p:sp>
      <p:sp>
        <p:nvSpPr>
          <p:cNvPr id="4" name="TextBox 3"/>
          <p:cNvSpPr txBox="1"/>
          <p:nvPr/>
        </p:nvSpPr>
        <p:spPr>
          <a:xfrm>
            <a:off x="6086267" y="5327318"/>
            <a:ext cx="923651" cy="535531"/>
          </a:xfrm>
          <a:prstGeom prst="rect">
            <a:avLst/>
          </a:prstGeom>
          <a:noFill/>
        </p:spPr>
        <p:txBody>
          <a:bodyPr wrap="none" rtlCol="0">
            <a:spAutoFit/>
          </a:bodyPr>
          <a:lstStyle/>
          <a:p>
            <a:pPr algn="ctr"/>
            <a:r>
              <a:rPr lang="en-US" sz="1600" dirty="0">
                <a:solidFill>
                  <a:schemeClr val="tx1"/>
                </a:solidFill>
              </a:rPr>
              <a:t>local FS</a:t>
            </a:r>
          </a:p>
          <a:p>
            <a:pPr algn="ctr"/>
            <a:r>
              <a:rPr lang="en-US" sz="1600" dirty="0">
                <a:solidFill>
                  <a:schemeClr val="tx1"/>
                </a:solidFill>
              </a:rPr>
              <a:t>+</a:t>
            </a:r>
          </a:p>
        </p:txBody>
      </p: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665" y="2349591"/>
            <a:ext cx="747775" cy="747775"/>
          </a:xfrm>
          <a:prstGeom prst="rect">
            <a:avLst/>
          </a:prstGeom>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4963" y="2325651"/>
            <a:ext cx="666741" cy="666741"/>
          </a:xfrm>
          <a:prstGeom prst="rect">
            <a:avLst/>
          </a:prstGeom>
        </p:spPr>
      </p:pic>
      <p:pic>
        <p:nvPicPr>
          <p:cNvPr id="75" name="Picture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7105" y="5769128"/>
            <a:ext cx="666741" cy="666741"/>
          </a:xfrm>
          <a:prstGeom prst="rect">
            <a:avLst/>
          </a:prstGeom>
        </p:spPr>
      </p:pic>
      <p:pic>
        <p:nvPicPr>
          <p:cNvPr id="76" name="Picture 75"/>
          <p:cNvPicPr>
            <a:picLocks noChangeAspect="1"/>
          </p:cNvPicPr>
          <p:nvPr/>
        </p:nvPicPr>
        <p:blipFill>
          <a:blip r:embed="rId5"/>
          <a:stretch>
            <a:fillRect/>
          </a:stretch>
        </p:blipFill>
        <p:spPr>
          <a:xfrm>
            <a:off x="5497856" y="2601952"/>
            <a:ext cx="1424724" cy="976779"/>
          </a:xfrm>
          <a:prstGeom prst="rect">
            <a:avLst/>
          </a:prstGeom>
        </p:spPr>
      </p:pic>
      <p:pic>
        <p:nvPicPr>
          <p:cNvPr id="77" name="Picture 76"/>
          <p:cNvPicPr>
            <a:picLocks noChangeAspect="1"/>
          </p:cNvPicPr>
          <p:nvPr/>
        </p:nvPicPr>
        <p:blipFill>
          <a:blip r:embed="rId6"/>
          <a:stretch>
            <a:fillRect/>
          </a:stretch>
        </p:blipFill>
        <p:spPr>
          <a:xfrm>
            <a:off x="6810531" y="3617384"/>
            <a:ext cx="1404843" cy="966683"/>
          </a:xfrm>
          <a:prstGeom prst="rect">
            <a:avLst/>
          </a:prstGeom>
        </p:spPr>
      </p:pic>
      <p:pic>
        <p:nvPicPr>
          <p:cNvPr id="78" name="Picture 77"/>
          <p:cNvPicPr>
            <a:picLocks noChangeAspect="1"/>
          </p:cNvPicPr>
          <p:nvPr/>
        </p:nvPicPr>
        <p:blipFill>
          <a:blip r:embed="rId7"/>
          <a:stretch>
            <a:fillRect/>
          </a:stretch>
        </p:blipFill>
        <p:spPr>
          <a:xfrm>
            <a:off x="7976747" y="4597432"/>
            <a:ext cx="1456369" cy="989871"/>
          </a:xfrm>
          <a:prstGeom prst="rect">
            <a:avLst/>
          </a:prstGeom>
        </p:spPr>
      </p:pic>
    </p:spTree>
    <p:extLst>
      <p:ext uri="{BB962C8B-B14F-4D97-AF65-F5344CB8AC3E}">
        <p14:creationId xmlns:p14="http://schemas.microsoft.com/office/powerpoint/2010/main" val="220593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randombar(horizontal)">
                                      <p:cBhvr>
                                        <p:cTn id="12" dur="500"/>
                                        <p:tgtEl>
                                          <p:spTgt spid="63"/>
                                        </p:tgtEl>
                                      </p:cBhvr>
                                    </p:animEffect>
                                  </p:childTnLst>
                                </p:cTn>
                              </p:par>
                              <p:par>
                                <p:cTn id="13" presetID="14" presetClass="entr" presetSubtype="10" fill="hold" nodeType="withEffect">
                                  <p:stCondLst>
                                    <p:cond delay="0"/>
                                  </p:stCondLst>
                                  <p:childTnLst>
                                    <p:set>
                                      <p:cBhvr>
                                        <p:cTn id="14" dur="1" fill="hold">
                                          <p:stCondLst>
                                            <p:cond delay="0"/>
                                          </p:stCondLst>
                                        </p:cTn>
                                        <p:tgtEl>
                                          <p:spTgt spid="64">
                                            <p:txEl>
                                              <p:pRg st="0" end="0"/>
                                            </p:txEl>
                                          </p:spTgt>
                                        </p:tgtEl>
                                        <p:attrNameLst>
                                          <p:attrName>style.visibility</p:attrName>
                                        </p:attrNameLst>
                                      </p:cBhvr>
                                      <p:to>
                                        <p:strVal val="visible"/>
                                      </p:to>
                                    </p:set>
                                    <p:animEffect transition="in" filter="randombar(horizontal)">
                                      <p:cBhvr>
                                        <p:cTn id="15" dur="500"/>
                                        <p:tgtEl>
                                          <p:spTgt spid="64">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4">
                                            <p:txEl>
                                              <p:pRg st="1" end="1"/>
                                            </p:txEl>
                                          </p:spTgt>
                                        </p:tgtEl>
                                        <p:attrNameLst>
                                          <p:attrName>style.visibility</p:attrName>
                                        </p:attrNameLst>
                                      </p:cBhvr>
                                      <p:to>
                                        <p:strVal val="visible"/>
                                      </p:to>
                                    </p:set>
                                    <p:animEffect transition="in" filter="randombar(horizontal)">
                                      <p:cBhvr>
                                        <p:cTn id="18" dur="500"/>
                                        <p:tgtEl>
                                          <p:spTgt spid="64">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64">
                                            <p:txEl>
                                              <p:pRg st="2" end="2"/>
                                            </p:txEl>
                                          </p:spTgt>
                                        </p:tgtEl>
                                        <p:attrNameLst>
                                          <p:attrName>style.visibility</p:attrName>
                                        </p:attrNameLst>
                                      </p:cBhvr>
                                      <p:to>
                                        <p:strVal val="visible"/>
                                      </p:to>
                                    </p:set>
                                    <p:animEffect transition="in" filter="randombar(horizontal)">
                                      <p:cBhvr>
                                        <p:cTn id="21" dur="500"/>
                                        <p:tgtEl>
                                          <p:spTgt spid="64">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64">
                                            <p:txEl>
                                              <p:pRg st="3" end="3"/>
                                            </p:txEl>
                                          </p:spTgt>
                                        </p:tgtEl>
                                        <p:attrNameLst>
                                          <p:attrName>style.visibility</p:attrName>
                                        </p:attrNameLst>
                                      </p:cBhvr>
                                      <p:to>
                                        <p:strVal val="visible"/>
                                      </p:to>
                                    </p:set>
                                    <p:animEffect transition="in" filter="randombar(horizontal)">
                                      <p:cBhvr>
                                        <p:cTn id="24" dur="500"/>
                                        <p:tgtEl>
                                          <p:spTgt spid="64">
                                            <p:txEl>
                                              <p:pRg st="3" end="3"/>
                                            </p:txEl>
                                          </p:spTgt>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randombar(horizontal)">
                                      <p:cBhvr>
                                        <p:cTn id="28" dur="500"/>
                                        <p:tgtEl>
                                          <p:spTgt spid="65"/>
                                        </p:tgtEl>
                                      </p:cBhvr>
                                    </p:animEffect>
                                  </p:childTnLst>
                                </p:cTn>
                              </p:par>
                              <p:par>
                                <p:cTn id="29" presetID="14" presetClass="entr" presetSubtype="10" fill="hold" nodeType="withEffect">
                                  <p:stCondLst>
                                    <p:cond delay="0"/>
                                  </p:stCondLst>
                                  <p:childTnLst>
                                    <p:set>
                                      <p:cBhvr>
                                        <p:cTn id="30" dur="1" fill="hold">
                                          <p:stCondLst>
                                            <p:cond delay="0"/>
                                          </p:stCondLst>
                                        </p:cTn>
                                        <p:tgtEl>
                                          <p:spTgt spid="66">
                                            <p:txEl>
                                              <p:pRg st="0" end="0"/>
                                            </p:txEl>
                                          </p:spTgt>
                                        </p:tgtEl>
                                        <p:attrNameLst>
                                          <p:attrName>style.visibility</p:attrName>
                                        </p:attrNameLst>
                                      </p:cBhvr>
                                      <p:to>
                                        <p:strVal val="visible"/>
                                      </p:to>
                                    </p:set>
                                    <p:animEffect transition="in" filter="randombar(horizontal)">
                                      <p:cBhvr>
                                        <p:cTn id="31" dur="500"/>
                                        <p:tgtEl>
                                          <p:spTgt spid="66">
                                            <p:txEl>
                                              <p:pRg st="0" end="0"/>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xEl>
                                              <p:pRg st="1" end="1"/>
                                            </p:txEl>
                                          </p:spTgt>
                                        </p:tgtEl>
                                        <p:attrNameLst>
                                          <p:attrName>style.visibility</p:attrName>
                                        </p:attrNameLst>
                                      </p:cBhvr>
                                      <p:to>
                                        <p:strVal val="visible"/>
                                      </p:to>
                                    </p:set>
                                    <p:animEffect transition="in" filter="randombar(horizontal)">
                                      <p:cBhvr>
                                        <p:cTn id="34" dur="500"/>
                                        <p:tgtEl>
                                          <p:spTgt spid="66">
                                            <p:txEl>
                                              <p:pRg st="1" end="1"/>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66">
                                            <p:txEl>
                                              <p:pRg st="2" end="2"/>
                                            </p:txEl>
                                          </p:spTgt>
                                        </p:tgtEl>
                                        <p:attrNameLst>
                                          <p:attrName>style.visibility</p:attrName>
                                        </p:attrNameLst>
                                      </p:cBhvr>
                                      <p:to>
                                        <p:strVal val="visible"/>
                                      </p:to>
                                    </p:set>
                                    <p:animEffect transition="in" filter="randombar(horizontal)">
                                      <p:cBhvr>
                                        <p:cTn id="37" dur="500"/>
                                        <p:tgtEl>
                                          <p:spTgt spid="66">
                                            <p:txEl>
                                              <p:pRg st="2" end="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xEl>
                                              <p:pRg st="3" end="3"/>
                                            </p:txEl>
                                          </p:spTgt>
                                        </p:tgtEl>
                                        <p:attrNameLst>
                                          <p:attrName>style.visibility</p:attrName>
                                        </p:attrNameLst>
                                      </p:cBhvr>
                                      <p:to>
                                        <p:strVal val="visible"/>
                                      </p:to>
                                    </p:set>
                                    <p:animEffect transition="in" filter="randombar(horizontal)">
                                      <p:cBhvr>
                                        <p:cTn id="40" dur="500"/>
                                        <p:tgtEl>
                                          <p:spTgt spid="66">
                                            <p:txEl>
                                              <p:pRg st="3" end="3"/>
                                            </p:txEl>
                                          </p:spTgt>
                                        </p:tgtEl>
                                      </p:cBhvr>
                                    </p:animEffect>
                                  </p:childTnLst>
                                </p:cTn>
                              </p:par>
                            </p:childTnLst>
                          </p:cTn>
                        </p:par>
                        <p:par>
                          <p:cTn id="41" fill="hold">
                            <p:stCondLst>
                              <p:cond delay="1000"/>
                            </p:stCondLst>
                            <p:childTnLst>
                              <p:par>
                                <p:cTn id="42" presetID="14" presetClass="entr" presetSubtype="10" fill="hold"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randombar(horizontal)">
                                      <p:cBhvr>
                                        <p:cTn id="44" dur="500"/>
                                        <p:tgtEl>
                                          <p:spTgt spid="7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randombar(horizontal)">
                                      <p:cBhvr>
                                        <p:cTn id="52" dur="500"/>
                                        <p:tgtEl>
                                          <p:spTgt spid="76"/>
                                        </p:tgtEl>
                                      </p:cBhvr>
                                    </p:animEffect>
                                  </p:childTnLst>
                                </p:cTn>
                              </p:par>
                            </p:childTnLst>
                          </p:cTn>
                        </p:par>
                        <p:par>
                          <p:cTn id="53" fill="hold">
                            <p:stCondLst>
                              <p:cond delay="500"/>
                            </p:stCondLst>
                            <p:childTnLst>
                              <p:par>
                                <p:cTn id="54" presetID="14" presetClass="entr" presetSubtype="10" fill="hold"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par>
                          <p:cTn id="57" fill="hold">
                            <p:stCondLst>
                              <p:cond delay="1000"/>
                            </p:stCondLst>
                            <p:childTnLst>
                              <p:par>
                                <p:cTn id="58" presetID="14" presetClass="entr" presetSubtype="10"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randombar(horizontal)">
                                      <p:cBhvr>
                                        <p:cTn id="6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5"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applications in Fabric</a:t>
            </a:r>
          </a:p>
        </p:txBody>
      </p:sp>
      <p:sp>
        <p:nvSpPr>
          <p:cNvPr id="3" name="Content Placeholder 2"/>
          <p:cNvSpPr>
            <a:spLocks noGrp="1"/>
          </p:cNvSpPr>
          <p:nvPr>
            <p:ph idx="1"/>
          </p:nvPr>
        </p:nvSpPr>
        <p:spPr>
          <a:xfrm>
            <a:off x="366183" y="1288857"/>
            <a:ext cx="8961438" cy="4890294"/>
          </a:xfrm>
        </p:spPr>
        <p:txBody>
          <a:bodyPr/>
          <a:lstStyle/>
          <a:p>
            <a:r>
              <a:rPr lang="en-US" b="1" dirty="0"/>
              <a:t>Execution code (a.k.a. </a:t>
            </a:r>
            <a:r>
              <a:rPr lang="en-US" b="1" dirty="0" err="1"/>
              <a:t>chaincode</a:t>
            </a:r>
            <a:r>
              <a:rPr lang="en-US" b="1" dirty="0"/>
              <a:t>)</a:t>
            </a:r>
          </a:p>
          <a:p>
            <a:pPr lvl="1"/>
            <a:r>
              <a:rPr lang="en-US" dirty="0"/>
              <a:t>Execute untrusted </a:t>
            </a:r>
            <a:r>
              <a:rPr lang="en-US" dirty="0" err="1"/>
              <a:t>chaincode</a:t>
            </a:r>
            <a:r>
              <a:rPr lang="en-US" dirty="0"/>
              <a:t> </a:t>
            </a:r>
            <a:r>
              <a:rPr lang="en-US" b="1" u="sng" dirty="0"/>
              <a:t>before</a:t>
            </a:r>
            <a:r>
              <a:rPr lang="en-US" dirty="0"/>
              <a:t> consensus</a:t>
            </a:r>
          </a:p>
          <a:p>
            <a:pPr lvl="1"/>
            <a:r>
              <a:rPr lang="en-US" dirty="0"/>
              <a:t>Non-deterministic </a:t>
            </a:r>
            <a:r>
              <a:rPr lang="en-US" dirty="0" err="1"/>
              <a:t>chaincode</a:t>
            </a:r>
            <a:r>
              <a:rPr lang="en-US" dirty="0"/>
              <a:t> tolerated</a:t>
            </a:r>
          </a:p>
          <a:p>
            <a:pPr lvl="1"/>
            <a:r>
              <a:rPr lang="en-US" sz="1600" b="1" dirty="0"/>
              <a:t>EXECUTE</a:t>
            </a:r>
            <a:r>
              <a:rPr lang="en-US" sz="1600" b="1" dirty="0">
                <a:sym typeface="Wingdings" panose="05000000000000000000" pitchFamily="2" charset="2"/>
              </a:rPr>
              <a:t>ORDERVALIDATE:  </a:t>
            </a:r>
            <a:r>
              <a:rPr lang="en-US" sz="1600" b="1" dirty="0">
                <a:solidFill>
                  <a:srgbClr val="00B050"/>
                </a:solidFill>
              </a:rPr>
              <a:t>non-deterministic </a:t>
            </a:r>
            <a:r>
              <a:rPr lang="en-US" sz="1600" b="1" dirty="0" err="1">
                <a:solidFill>
                  <a:srgbClr val="00B050"/>
                </a:solidFill>
              </a:rPr>
              <a:t>tx</a:t>
            </a:r>
            <a:r>
              <a:rPr lang="en-US" sz="1600" b="1" dirty="0">
                <a:solidFill>
                  <a:srgbClr val="00B050"/>
                </a:solidFill>
              </a:rPr>
              <a:t> are not guaranteed to be live</a:t>
            </a:r>
          </a:p>
          <a:p>
            <a:pPr lvl="1"/>
            <a:r>
              <a:rPr lang="en-US" sz="1600" b="1" dirty="0"/>
              <a:t>ORDER</a:t>
            </a:r>
            <a:r>
              <a:rPr lang="en-US" sz="1600" b="1" dirty="0">
                <a:sym typeface="Wingdings" panose="05000000000000000000" pitchFamily="2" charset="2"/>
              </a:rPr>
              <a:t></a:t>
            </a:r>
            <a:r>
              <a:rPr lang="en-US" sz="1600" b="1" dirty="0"/>
              <a:t>EXECUTE: </a:t>
            </a:r>
            <a:r>
              <a:rPr lang="en-US" sz="1600" b="1" dirty="0">
                <a:solidFill>
                  <a:srgbClr val="FF0000"/>
                </a:solidFill>
              </a:rPr>
              <a:t>non-deterministic </a:t>
            </a:r>
            <a:r>
              <a:rPr lang="en-US" sz="1600" b="1" dirty="0" err="1">
                <a:solidFill>
                  <a:srgbClr val="FF0000"/>
                </a:solidFill>
              </a:rPr>
              <a:t>tx</a:t>
            </a:r>
            <a:r>
              <a:rPr lang="en-US" sz="1600" b="1" dirty="0">
                <a:solidFill>
                  <a:srgbClr val="FF0000"/>
                </a:solidFill>
              </a:rPr>
              <a:t> are not guaranteed to be safe (forks)</a:t>
            </a:r>
            <a:endParaRPr lang="en-US" b="1" dirty="0">
              <a:solidFill>
                <a:srgbClr val="00B050"/>
              </a:solidFill>
            </a:endParaRPr>
          </a:p>
          <a:p>
            <a:r>
              <a:rPr lang="en-US" b="1" dirty="0"/>
              <a:t>Validation code (a.k.a. endorsement policy)</a:t>
            </a:r>
          </a:p>
          <a:p>
            <a:pPr lvl="1"/>
            <a:r>
              <a:rPr lang="en-US" dirty="0"/>
              <a:t>Deterministic(!), executed post-consensus</a:t>
            </a:r>
          </a:p>
          <a:p>
            <a:pPr lvl="1"/>
            <a:r>
              <a:rPr lang="en-US" dirty="0"/>
              <a:t>Deployed by a set of administrators (e.g., majority of nodes on the network)</a:t>
            </a:r>
          </a:p>
          <a:p>
            <a:pPr lvl="1"/>
            <a:r>
              <a:rPr lang="en-US" dirty="0"/>
              <a:t>Instantiated by </a:t>
            </a:r>
            <a:r>
              <a:rPr lang="en-US" dirty="0" err="1"/>
              <a:t>chaincode</a:t>
            </a:r>
            <a:endParaRPr lang="en-US" dirty="0"/>
          </a:p>
          <a:p>
            <a:pPr lvl="1"/>
            <a:r>
              <a:rPr lang="en-US" b="1" dirty="0"/>
              <a:t>Examples</a:t>
            </a:r>
          </a:p>
          <a:p>
            <a:pPr lvl="2"/>
            <a:r>
              <a:rPr lang="en-US" dirty="0"/>
              <a:t>K out of N </a:t>
            </a:r>
            <a:r>
              <a:rPr lang="en-US" dirty="0" err="1"/>
              <a:t>chaincode</a:t>
            </a:r>
            <a:r>
              <a:rPr lang="en-US" dirty="0"/>
              <a:t> endorsers need to endorse a </a:t>
            </a:r>
            <a:r>
              <a:rPr lang="en-US" dirty="0" err="1"/>
              <a:t>tx</a:t>
            </a:r>
            <a:endParaRPr lang="en-US" dirty="0"/>
          </a:p>
          <a:p>
            <a:pPr lvl="2"/>
            <a:r>
              <a:rPr lang="en-US" dirty="0"/>
              <a:t>Alice OR (Bob AND Charlie) need to endorse a </a:t>
            </a:r>
            <a:r>
              <a:rPr lang="en-US" dirty="0" err="1"/>
              <a:t>tx</a:t>
            </a:r>
            <a:endParaRPr lang="en-US" dirty="0"/>
          </a:p>
          <a:p>
            <a:pPr lvl="2"/>
            <a:r>
              <a:rPr lang="en-US" b="1" dirty="0" err="1"/>
              <a:t>Fabcoin</a:t>
            </a:r>
            <a:r>
              <a:rPr lang="en-US" b="1" dirty="0"/>
              <a:t> </a:t>
            </a:r>
            <a:r>
              <a:rPr lang="en-US" dirty="0"/>
              <a:t>– Bitcoin-inspired UTXO authority-minted cryptocurrency for Fabric</a:t>
            </a:r>
          </a:p>
          <a:p>
            <a:pPr lvl="2"/>
            <a:r>
              <a:rPr lang="en-US" dirty="0"/>
              <a:t>Customized validation code</a:t>
            </a:r>
          </a:p>
          <a:p>
            <a:pPr lvl="1"/>
            <a:endParaRPr lang="en-US" dirty="0"/>
          </a:p>
          <a:p>
            <a:pPr lvl="1"/>
            <a:endParaRPr lang="en-US" b="1" dirty="0"/>
          </a:p>
          <a:p>
            <a:pPr lvl="1"/>
            <a:endParaRPr lang="en-US" dirty="0"/>
          </a:p>
          <a:p>
            <a:pPr marL="0" indent="0">
              <a:buNone/>
            </a:pPr>
            <a:r>
              <a:rPr lang="en-US" b="1" dirty="0"/>
              <a:t> </a:t>
            </a:r>
            <a:endParaRPr lang="en-US" dirty="0">
              <a:solidFill>
                <a:srgbClr val="FF0000"/>
              </a:solidFill>
            </a:endParaRPr>
          </a:p>
          <a:p>
            <a:pPr lvl="1"/>
            <a:endParaRPr lang="en-US" dirty="0"/>
          </a:p>
        </p:txBody>
      </p:sp>
      <p:sp>
        <p:nvSpPr>
          <p:cNvPr id="4" name="Slide Number Placeholder 3"/>
          <p:cNvSpPr>
            <a:spLocks noGrp="1"/>
          </p:cNvSpPr>
          <p:nvPr>
            <p:ph type="sldNum" sz="quarter" idx="10"/>
          </p:nvPr>
        </p:nvSpPr>
        <p:spPr/>
        <p:txBody>
          <a:bodyPr/>
          <a:lstStyle/>
          <a:p>
            <a:fld id="{329254D8-0939-4857-A3DF-B2E69B4B4BEE}" type="slidenum">
              <a:rPr lang="en-US" smtClean="0"/>
              <a:pPr/>
              <a:t>64</a:t>
            </a:fld>
            <a:endParaRPr lang="en-US"/>
          </a:p>
        </p:txBody>
      </p:sp>
      <p:sp>
        <p:nvSpPr>
          <p:cNvPr id="5" name="Rounded Rectangle 4"/>
          <p:cNvSpPr/>
          <p:nvPr/>
        </p:nvSpPr>
        <p:spPr bwMode="auto">
          <a:xfrm>
            <a:off x="3897087" y="5658932"/>
            <a:ext cx="4397828" cy="113446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 name="Rectangle 5"/>
          <p:cNvSpPr/>
          <p:nvPr/>
        </p:nvSpPr>
        <p:spPr>
          <a:xfrm>
            <a:off x="3897087" y="5722952"/>
            <a:ext cx="4572000" cy="1006429"/>
          </a:xfrm>
          <a:prstGeom prst="rect">
            <a:avLst/>
          </a:prstGeom>
        </p:spPr>
        <p:txBody>
          <a:bodyPr>
            <a:spAutoFit/>
          </a:bodyPr>
          <a:lstStyle/>
          <a:p>
            <a:pPr algn="ctr"/>
            <a:r>
              <a:rPr lang="en-US" b="1" dirty="0">
                <a:solidFill>
                  <a:schemeClr val="tx1"/>
                </a:solidFill>
                <a:sym typeface="Wingdings" panose="05000000000000000000" pitchFamily="2" charset="2"/>
              </a:rPr>
              <a:t>Fabric mixes </a:t>
            </a:r>
          </a:p>
          <a:p>
            <a:pPr algn="ctr"/>
            <a:r>
              <a:rPr lang="en-US" b="1" i="1" dirty="0">
                <a:solidFill>
                  <a:schemeClr val="tx1"/>
                </a:solidFill>
                <a:sym typeface="Wingdings" panose="05000000000000000000" pitchFamily="2" charset="2"/>
              </a:rPr>
              <a:t>passive</a:t>
            </a:r>
            <a:r>
              <a:rPr lang="en-US" b="1" dirty="0">
                <a:solidFill>
                  <a:schemeClr val="tx1"/>
                </a:solidFill>
                <a:sym typeface="Wingdings" panose="05000000000000000000" pitchFamily="2" charset="2"/>
              </a:rPr>
              <a:t> and </a:t>
            </a:r>
            <a:r>
              <a:rPr lang="en-US" b="1" i="1" dirty="0">
                <a:solidFill>
                  <a:schemeClr val="tx1"/>
                </a:solidFill>
                <a:sym typeface="Wingdings" panose="05000000000000000000" pitchFamily="2" charset="2"/>
              </a:rPr>
              <a:t>active</a:t>
            </a:r>
            <a:r>
              <a:rPr lang="en-US" b="1" dirty="0">
                <a:solidFill>
                  <a:schemeClr val="tx1"/>
                </a:solidFill>
                <a:sym typeface="Wingdings" panose="05000000000000000000" pitchFamily="2" charset="2"/>
              </a:rPr>
              <a:t> replication </a:t>
            </a:r>
          </a:p>
          <a:p>
            <a:pPr algn="ctr"/>
            <a:r>
              <a:rPr lang="en-US" b="1" dirty="0">
                <a:solidFill>
                  <a:schemeClr val="tx1"/>
                </a:solidFill>
                <a:sym typeface="Wingdings" panose="05000000000000000000" pitchFamily="2" charset="2"/>
              </a:rPr>
              <a:t>into </a:t>
            </a:r>
            <a:r>
              <a:rPr lang="en-US" b="1" i="1" u="sng" dirty="0">
                <a:solidFill>
                  <a:schemeClr val="tx1"/>
                </a:solidFill>
                <a:sym typeface="Wingdings" panose="05000000000000000000" pitchFamily="2" charset="2"/>
              </a:rPr>
              <a:t>hybrid</a:t>
            </a:r>
            <a:r>
              <a:rPr lang="en-US" b="1" dirty="0">
                <a:solidFill>
                  <a:schemeClr val="tx1"/>
                </a:solidFill>
                <a:sym typeface="Wingdings" panose="05000000000000000000" pitchFamily="2" charset="2"/>
              </a:rPr>
              <a:t> replication</a:t>
            </a:r>
            <a:endParaRPr lang="en-US" b="1" dirty="0">
              <a:solidFill>
                <a:schemeClr val="tx1"/>
              </a:solidFill>
            </a:endParaRPr>
          </a:p>
        </p:txBody>
      </p:sp>
      <p:pic>
        <p:nvPicPr>
          <p:cNvPr id="7" name="Picture 6"/>
          <p:cNvPicPr>
            <a:picLocks noChangeAspect="1"/>
          </p:cNvPicPr>
          <p:nvPr/>
        </p:nvPicPr>
        <p:blipFill>
          <a:blip r:embed="rId3"/>
          <a:stretch>
            <a:fillRect/>
          </a:stretch>
        </p:blipFill>
        <p:spPr>
          <a:xfrm>
            <a:off x="8294916" y="1004095"/>
            <a:ext cx="1719435" cy="1178830"/>
          </a:xfrm>
          <a:prstGeom prst="rect">
            <a:avLst/>
          </a:prstGeom>
        </p:spPr>
      </p:pic>
      <p:pic>
        <p:nvPicPr>
          <p:cNvPr id="9" name="Picture 8"/>
          <p:cNvPicPr>
            <a:picLocks noChangeAspect="1"/>
          </p:cNvPicPr>
          <p:nvPr/>
        </p:nvPicPr>
        <p:blipFill>
          <a:blip r:embed="rId4"/>
          <a:stretch>
            <a:fillRect/>
          </a:stretch>
        </p:blipFill>
        <p:spPr>
          <a:xfrm>
            <a:off x="8293916" y="3891417"/>
            <a:ext cx="1720435" cy="1169352"/>
          </a:xfrm>
          <a:prstGeom prst="rect">
            <a:avLst/>
          </a:prstGeom>
        </p:spPr>
      </p:pic>
    </p:spTree>
    <p:extLst>
      <p:ext uri="{BB962C8B-B14F-4D97-AF65-F5344CB8AC3E}">
        <p14:creationId xmlns:p14="http://schemas.microsoft.com/office/powerpoint/2010/main" val="388257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5" dur="500"/>
                                        <p:tgtEl>
                                          <p:spTgt spid="3">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8" dur="500"/>
                                        <p:tgtEl>
                                          <p:spTgt spid="3">
                                            <p:txEl>
                                              <p:pRg st="6" end="6"/>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1" dur="500"/>
                                        <p:tgtEl>
                                          <p:spTgt spid="3">
                                            <p:txEl>
                                              <p:pRg st="7" end="7"/>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4" dur="500"/>
                                        <p:tgtEl>
                                          <p:spTgt spid="3">
                                            <p:txEl>
                                              <p:pRg st="8" end="8"/>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2" dur="500"/>
                                        <p:tgtEl>
                                          <p:spTgt spid="3">
                                            <p:txEl>
                                              <p:pRg st="9" end="9"/>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5" dur="500"/>
                                        <p:tgtEl>
                                          <p:spTgt spid="3">
                                            <p:txEl>
                                              <p:pRg st="10" end="10"/>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38" dur="500"/>
                                        <p:tgtEl>
                                          <p:spTgt spid="3">
                                            <p:txEl>
                                              <p:pRg st="11" end="11"/>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1" dur="500"/>
                                        <p:tgtEl>
                                          <p:spTgt spid="3">
                                            <p:txEl>
                                              <p:pRg st="12" end="12"/>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44" dur="500"/>
                                        <p:tgtEl>
                                          <p:spTgt spid="3">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41178-75DC-184C-957F-B536258BBA92}"/>
              </a:ext>
            </a:extLst>
          </p:cNvPr>
          <p:cNvSpPr>
            <a:spLocks noGrp="1"/>
          </p:cNvSpPr>
          <p:nvPr>
            <p:ph idx="1"/>
          </p:nvPr>
        </p:nvSpPr>
        <p:spPr/>
        <p:txBody>
          <a:bodyPr/>
          <a:lstStyle/>
          <a:p>
            <a:pPr marL="0" indent="0" algn="ctr">
              <a:buNone/>
            </a:pPr>
            <a:r>
              <a:rPr lang="en-US" sz="2400" b="1" dirty="0"/>
              <a:t>Mir-BFT (</a:t>
            </a:r>
            <a:r>
              <a:rPr lang="en-US" sz="2400" dirty="0">
                <a:hlinkClick r:id="rId2"/>
              </a:rPr>
              <a:t>https://arxiv.org/pdf/1906.05552.pdf</a:t>
            </a:r>
            <a:r>
              <a:rPr lang="en-US" sz="2400" b="1" dirty="0"/>
              <a:t>)</a:t>
            </a:r>
          </a:p>
          <a:p>
            <a:pPr marL="0" indent="0" algn="ctr">
              <a:buNone/>
            </a:pPr>
            <a:r>
              <a:rPr lang="en-US" sz="2400" b="1" dirty="0"/>
              <a:t> is a robust BFT total order protocol </a:t>
            </a:r>
          </a:p>
          <a:p>
            <a:pPr marL="0" indent="0" algn="ctr">
              <a:buNone/>
            </a:pPr>
            <a:r>
              <a:rPr lang="en-US" sz="2400" b="1" dirty="0"/>
              <a:t>with highest throughput on WANs </a:t>
            </a:r>
          </a:p>
          <a:p>
            <a:pPr marL="0" indent="0" algn="ctr">
              <a:buNone/>
            </a:pPr>
            <a:r>
              <a:rPr lang="en-US" sz="2400" b="1" dirty="0"/>
              <a:t>with up to 100 (and probably more) nodes</a:t>
            </a:r>
          </a:p>
          <a:p>
            <a:pPr marL="0" indent="0">
              <a:buNone/>
            </a:pPr>
            <a:endParaRPr lang="en-US" sz="2400" b="1" dirty="0"/>
          </a:p>
          <a:p>
            <a:pPr marL="0" indent="0" algn="ctr">
              <a:buNone/>
            </a:pPr>
            <a:r>
              <a:rPr lang="en-US" sz="2400" b="1" dirty="0"/>
              <a:t>Suitable for Permissioned (e.g., Hyperledger Fabric)</a:t>
            </a:r>
          </a:p>
          <a:p>
            <a:pPr marL="0" indent="0" algn="ctr">
              <a:buNone/>
            </a:pPr>
            <a:r>
              <a:rPr lang="en-US" sz="2400" b="1" dirty="0"/>
              <a:t>and Proof-of-Stake Permissionless Blockchains</a:t>
            </a:r>
          </a:p>
          <a:p>
            <a:pPr marL="0" indent="0">
              <a:buNone/>
            </a:pPr>
            <a:endParaRPr lang="en-US" sz="2400" dirty="0"/>
          </a:p>
        </p:txBody>
      </p:sp>
      <p:sp>
        <p:nvSpPr>
          <p:cNvPr id="4" name="Title 1">
            <a:extLst>
              <a:ext uri="{FF2B5EF4-FFF2-40B4-BE49-F238E27FC236}">
                <a16:creationId xmlns:a16="http://schemas.microsoft.com/office/drawing/2014/main" id="{92FE8521-2184-5A43-BE2F-9AF884980702}"/>
              </a:ext>
            </a:extLst>
          </p:cNvPr>
          <p:cNvSpPr>
            <a:spLocks noGrp="1"/>
          </p:cNvSpPr>
          <p:nvPr>
            <p:ph type="title"/>
          </p:nvPr>
        </p:nvSpPr>
        <p:spPr>
          <a:xfrm>
            <a:off x="243417" y="593725"/>
            <a:ext cx="11582400" cy="731838"/>
          </a:xfrm>
        </p:spPr>
        <p:txBody>
          <a:bodyPr/>
          <a:lstStyle/>
          <a:p>
            <a:r>
              <a:rPr lang="de-DE" dirty="0" err="1"/>
              <a:t>What</a:t>
            </a:r>
            <a:r>
              <a:rPr lang="de-DE" dirty="0"/>
              <a:t> BFT </a:t>
            </a:r>
            <a:r>
              <a:rPr lang="de-DE" dirty="0" err="1"/>
              <a:t>for</a:t>
            </a:r>
            <a:r>
              <a:rPr lang="de-DE" dirty="0"/>
              <a:t> </a:t>
            </a:r>
            <a:r>
              <a:rPr lang="de-DE" dirty="0" err="1"/>
              <a:t>Fabric</a:t>
            </a:r>
            <a:r>
              <a:rPr lang="de-DE" dirty="0"/>
              <a:t> </a:t>
            </a:r>
            <a:r>
              <a:rPr lang="de-DE" dirty="0" err="1"/>
              <a:t>ordering</a:t>
            </a:r>
            <a:r>
              <a:rPr lang="de-DE" dirty="0"/>
              <a:t> </a:t>
            </a:r>
            <a:r>
              <a:rPr lang="de-DE" dirty="0" err="1"/>
              <a:t>service</a:t>
            </a:r>
            <a:r>
              <a:rPr lang="de-DE" dirty="0"/>
              <a:t>?</a:t>
            </a:r>
          </a:p>
        </p:txBody>
      </p:sp>
    </p:spTree>
    <p:extLst>
      <p:ext uri="{BB962C8B-B14F-4D97-AF65-F5344CB8AC3E}">
        <p14:creationId xmlns:p14="http://schemas.microsoft.com/office/powerpoint/2010/main" val="345175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B2A0-FAC8-E648-83A1-8C9FA09978D7}"/>
              </a:ext>
            </a:extLst>
          </p:cNvPr>
          <p:cNvSpPr>
            <a:spLocks noGrp="1"/>
          </p:cNvSpPr>
          <p:nvPr>
            <p:ph type="title"/>
          </p:nvPr>
        </p:nvSpPr>
        <p:spPr>
          <a:xfrm>
            <a:off x="243417" y="593725"/>
            <a:ext cx="11774412" cy="731838"/>
          </a:xfrm>
        </p:spPr>
        <p:txBody>
          <a:bodyPr/>
          <a:lstStyle/>
          <a:p>
            <a:r>
              <a:rPr lang="en-US" dirty="0"/>
              <a:t>Understanding bottlenecks: PBFT – Common case protocol</a:t>
            </a:r>
          </a:p>
        </p:txBody>
      </p:sp>
      <p:cxnSp>
        <p:nvCxnSpPr>
          <p:cNvPr id="4" name="Straight Connector 3">
            <a:extLst>
              <a:ext uri="{FF2B5EF4-FFF2-40B4-BE49-F238E27FC236}">
                <a16:creationId xmlns:a16="http://schemas.microsoft.com/office/drawing/2014/main" id="{996DD9D1-1A71-B646-99A2-FD8145FE2599}"/>
              </a:ext>
            </a:extLst>
          </p:cNvPr>
          <p:cNvCxnSpPr/>
          <p:nvPr/>
        </p:nvCxnSpPr>
        <p:spPr bwMode="auto">
          <a:xfrm>
            <a:off x="1830336" y="3764778"/>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B248FB09-2855-964C-8D31-95AF7C16B6FE}"/>
              </a:ext>
            </a:extLst>
          </p:cNvPr>
          <p:cNvCxnSpPr/>
          <p:nvPr/>
        </p:nvCxnSpPr>
        <p:spPr bwMode="auto">
          <a:xfrm>
            <a:off x="1830336" y="4026583"/>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97C9EE07-AA23-7243-954A-4EE409103862}"/>
              </a:ext>
            </a:extLst>
          </p:cNvPr>
          <p:cNvCxnSpPr/>
          <p:nvPr/>
        </p:nvCxnSpPr>
        <p:spPr bwMode="auto">
          <a:xfrm>
            <a:off x="1830335" y="4565870"/>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E67EAC96-FA96-8B4E-93F5-08EB5A6D3FED}"/>
              </a:ext>
            </a:extLst>
          </p:cNvPr>
          <p:cNvCxnSpPr/>
          <p:nvPr/>
        </p:nvCxnSpPr>
        <p:spPr bwMode="auto">
          <a:xfrm>
            <a:off x="1830336" y="4279639"/>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8" name="Straight Arrow Connector 7">
            <a:extLst>
              <a:ext uri="{FF2B5EF4-FFF2-40B4-BE49-F238E27FC236}">
                <a16:creationId xmlns:a16="http://schemas.microsoft.com/office/drawing/2014/main" id="{FAD27A6C-A071-E547-B4DE-E14F727BC5D9}"/>
              </a:ext>
            </a:extLst>
          </p:cNvPr>
          <p:cNvCxnSpPr/>
          <p:nvPr/>
        </p:nvCxnSpPr>
        <p:spPr bwMode="auto">
          <a:xfrm>
            <a:off x="2379140" y="3764783"/>
            <a:ext cx="676901" cy="261805"/>
          </a:xfrm>
          <a:prstGeom prst="straightConnector1">
            <a:avLst/>
          </a:prstGeom>
          <a:noFill/>
          <a:ln w="38100"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9E2E6FA8-8002-8E43-8AF4-25404DDA4FD7}"/>
              </a:ext>
            </a:extLst>
          </p:cNvPr>
          <p:cNvCxnSpPr/>
          <p:nvPr/>
        </p:nvCxnSpPr>
        <p:spPr bwMode="auto">
          <a:xfrm>
            <a:off x="2379133" y="3776996"/>
            <a:ext cx="676148" cy="502647"/>
          </a:xfrm>
          <a:prstGeom prst="straightConnector1">
            <a:avLst/>
          </a:prstGeom>
          <a:noFill/>
          <a:ln w="3810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1E71DE13-9543-6241-A687-95E7D115BF05}"/>
              </a:ext>
            </a:extLst>
          </p:cNvPr>
          <p:cNvCxnSpPr/>
          <p:nvPr/>
        </p:nvCxnSpPr>
        <p:spPr bwMode="auto">
          <a:xfrm>
            <a:off x="2379135" y="3776991"/>
            <a:ext cx="676146" cy="813010"/>
          </a:xfrm>
          <a:prstGeom prst="straightConnector1">
            <a:avLst/>
          </a:prstGeom>
          <a:noFill/>
          <a:ln w="38100"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A312DB89-3769-054A-9C6F-B8C8EA91BA5E}"/>
              </a:ext>
            </a:extLst>
          </p:cNvPr>
          <p:cNvCxnSpPr/>
          <p:nvPr/>
        </p:nvCxnSpPr>
        <p:spPr bwMode="auto">
          <a:xfrm flipV="1">
            <a:off x="3054740" y="3793101"/>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6EAC04B-1B59-4047-B741-E9214436D8DF}"/>
              </a:ext>
            </a:extLst>
          </p:cNvPr>
          <p:cNvCxnSpPr/>
          <p:nvPr/>
        </p:nvCxnSpPr>
        <p:spPr bwMode="auto">
          <a:xfrm flipV="1">
            <a:off x="3061672" y="3793101"/>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B6D71312-6D66-A94D-946D-F4C2FAA9EA5A}"/>
              </a:ext>
            </a:extLst>
          </p:cNvPr>
          <p:cNvCxnSpPr/>
          <p:nvPr/>
        </p:nvCxnSpPr>
        <p:spPr bwMode="auto">
          <a:xfrm flipV="1">
            <a:off x="3061672" y="3793101"/>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5F252743-7FFC-2D4C-8A2D-4C3C78FCC6A7}"/>
              </a:ext>
            </a:extLst>
          </p:cNvPr>
          <p:cNvCxnSpPr/>
          <p:nvPr/>
        </p:nvCxnSpPr>
        <p:spPr bwMode="auto">
          <a:xfrm flipV="1">
            <a:off x="3061672" y="4036375"/>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B923DDB9-4873-704A-A869-FDA44E9F1798}"/>
              </a:ext>
            </a:extLst>
          </p:cNvPr>
          <p:cNvCxnSpPr/>
          <p:nvPr/>
        </p:nvCxnSpPr>
        <p:spPr bwMode="auto">
          <a:xfrm>
            <a:off x="3054740" y="4026589"/>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8A025903-37A4-6345-8F4C-308D3B8A7637}"/>
              </a:ext>
            </a:extLst>
          </p:cNvPr>
          <p:cNvCxnSpPr/>
          <p:nvPr/>
        </p:nvCxnSpPr>
        <p:spPr bwMode="auto">
          <a:xfrm>
            <a:off x="3054740" y="4276175"/>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5F5BCEB6-A86A-9E4D-B443-57B45273C5AF}"/>
              </a:ext>
            </a:extLst>
          </p:cNvPr>
          <p:cNvCxnSpPr/>
          <p:nvPr/>
        </p:nvCxnSpPr>
        <p:spPr bwMode="auto">
          <a:xfrm flipV="1">
            <a:off x="3061672" y="4026583"/>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5AF18409-3DA0-0A4A-A8BA-2FC5F829AFD0}"/>
              </a:ext>
            </a:extLst>
          </p:cNvPr>
          <p:cNvCxnSpPr/>
          <p:nvPr/>
        </p:nvCxnSpPr>
        <p:spPr bwMode="auto">
          <a:xfrm>
            <a:off x="3061672" y="4036371"/>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1AB56222-1383-F444-9B7A-0B5483548508}"/>
              </a:ext>
            </a:extLst>
          </p:cNvPr>
          <p:cNvCxnSpPr/>
          <p:nvPr/>
        </p:nvCxnSpPr>
        <p:spPr bwMode="auto">
          <a:xfrm flipV="1">
            <a:off x="3061672" y="4276175"/>
            <a:ext cx="777768" cy="289696"/>
          </a:xfrm>
          <a:prstGeom prst="straightConnector1">
            <a:avLst/>
          </a:prstGeom>
          <a:no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E367DC9A-FB83-4546-B9AC-4E94512D01E2}"/>
              </a:ext>
            </a:extLst>
          </p:cNvPr>
          <p:cNvCxnSpPr/>
          <p:nvPr/>
        </p:nvCxnSpPr>
        <p:spPr bwMode="auto">
          <a:xfrm flipV="1">
            <a:off x="3876477" y="3797787"/>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87E16722-7A2F-C945-B3E8-BDD61412CF58}"/>
              </a:ext>
            </a:extLst>
          </p:cNvPr>
          <p:cNvCxnSpPr/>
          <p:nvPr/>
        </p:nvCxnSpPr>
        <p:spPr bwMode="auto">
          <a:xfrm flipV="1">
            <a:off x="3883409" y="3797787"/>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4109A985-79AB-1348-97ED-19621BB8322A}"/>
              </a:ext>
            </a:extLst>
          </p:cNvPr>
          <p:cNvCxnSpPr/>
          <p:nvPr/>
        </p:nvCxnSpPr>
        <p:spPr bwMode="auto">
          <a:xfrm flipV="1">
            <a:off x="3883409" y="3797787"/>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BA2B3F01-84DD-B142-B08C-91DD7370EBA6}"/>
              </a:ext>
            </a:extLst>
          </p:cNvPr>
          <p:cNvCxnSpPr/>
          <p:nvPr/>
        </p:nvCxnSpPr>
        <p:spPr bwMode="auto">
          <a:xfrm>
            <a:off x="3876477" y="3769469"/>
            <a:ext cx="784700" cy="261805"/>
          </a:xfrm>
          <a:prstGeom prst="straightConnector1">
            <a:avLst/>
          </a:prstGeom>
          <a:noFill/>
          <a:ln w="9525"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94330749-B916-0847-B3EC-02F19D7788B0}"/>
              </a:ext>
            </a:extLst>
          </p:cNvPr>
          <p:cNvCxnSpPr/>
          <p:nvPr/>
        </p:nvCxnSpPr>
        <p:spPr bwMode="auto">
          <a:xfrm>
            <a:off x="3876477" y="3793101"/>
            <a:ext cx="784700" cy="477558"/>
          </a:xfrm>
          <a:prstGeom prst="straightConnector1">
            <a:avLst/>
          </a:prstGeom>
          <a:noFill/>
          <a:ln w="9525"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AFF21071-A8DA-384F-92C4-18692CDCD271}"/>
              </a:ext>
            </a:extLst>
          </p:cNvPr>
          <p:cNvCxnSpPr/>
          <p:nvPr/>
        </p:nvCxnSpPr>
        <p:spPr bwMode="auto">
          <a:xfrm>
            <a:off x="3883409" y="3793101"/>
            <a:ext cx="777768" cy="801586"/>
          </a:xfrm>
          <a:prstGeom prst="straightConnector1">
            <a:avLst/>
          </a:prstGeom>
          <a:noFill/>
          <a:ln w="9525"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B567B99-8C87-234A-8D81-188D0057F136}"/>
              </a:ext>
            </a:extLst>
          </p:cNvPr>
          <p:cNvCxnSpPr/>
          <p:nvPr/>
        </p:nvCxnSpPr>
        <p:spPr bwMode="auto">
          <a:xfrm flipV="1">
            <a:off x="3883409" y="4041061"/>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571C6A21-0201-8B49-899D-D84686EACA87}"/>
              </a:ext>
            </a:extLst>
          </p:cNvPr>
          <p:cNvCxnSpPr/>
          <p:nvPr/>
        </p:nvCxnSpPr>
        <p:spPr bwMode="auto">
          <a:xfrm>
            <a:off x="3876477" y="4031275"/>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488B8A69-0AB7-5B45-8DDC-F4A792A2674D}"/>
              </a:ext>
            </a:extLst>
          </p:cNvPr>
          <p:cNvCxnSpPr/>
          <p:nvPr/>
        </p:nvCxnSpPr>
        <p:spPr bwMode="auto">
          <a:xfrm>
            <a:off x="3876477" y="4280861"/>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85B0028D-A71F-6E43-87EC-4AA810FB205A}"/>
              </a:ext>
            </a:extLst>
          </p:cNvPr>
          <p:cNvCxnSpPr/>
          <p:nvPr/>
        </p:nvCxnSpPr>
        <p:spPr bwMode="auto">
          <a:xfrm flipV="1">
            <a:off x="3883409" y="4031269"/>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313524C5-FC80-754A-AFB6-88AC70DBD52D}"/>
              </a:ext>
            </a:extLst>
          </p:cNvPr>
          <p:cNvCxnSpPr/>
          <p:nvPr/>
        </p:nvCxnSpPr>
        <p:spPr bwMode="auto">
          <a:xfrm>
            <a:off x="3883409" y="4041057"/>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9E124CA5-9039-9F40-86DE-081855E63CAF}"/>
              </a:ext>
            </a:extLst>
          </p:cNvPr>
          <p:cNvCxnSpPr/>
          <p:nvPr/>
        </p:nvCxnSpPr>
        <p:spPr bwMode="auto">
          <a:xfrm flipV="1">
            <a:off x="3883409" y="4280861"/>
            <a:ext cx="777768" cy="289696"/>
          </a:xfrm>
          <a:prstGeom prst="straightConnector1">
            <a:avLst/>
          </a:prstGeom>
          <a:noFill/>
          <a:ln w="9525" cap="flat" cmpd="sng" algn="ctr">
            <a:solidFill>
              <a:schemeClr val="tx1"/>
            </a:solidFill>
            <a:prstDash val="solid"/>
            <a:round/>
            <a:headEnd type="none" w="med" len="med"/>
            <a:tailEnd type="triangle"/>
          </a:ln>
          <a:effectLst/>
        </p:spPr>
      </p:cxnSp>
      <p:sp>
        <p:nvSpPr>
          <p:cNvPr id="36" name="Down Arrow 35">
            <a:extLst>
              <a:ext uri="{FF2B5EF4-FFF2-40B4-BE49-F238E27FC236}">
                <a16:creationId xmlns:a16="http://schemas.microsoft.com/office/drawing/2014/main" id="{7C3E7BB0-9CD2-7444-B34F-3466C44D4AE1}"/>
              </a:ext>
            </a:extLst>
          </p:cNvPr>
          <p:cNvSpPr/>
          <p:nvPr/>
        </p:nvSpPr>
        <p:spPr bwMode="auto">
          <a:xfrm rot="10800000">
            <a:off x="4539257" y="4627562"/>
            <a:ext cx="243840" cy="759031"/>
          </a:xfrm>
          <a:prstGeom prst="downArrow">
            <a:avLst/>
          </a:prstGeom>
          <a:noFill/>
          <a:ln w="9525" cap="flat" cmpd="sng" algn="ctr">
            <a:solidFill>
              <a:srgbClr val="01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US" sz="2000">
              <a:solidFill>
                <a:schemeClr val="tx1"/>
              </a:solidFill>
              <a:latin typeface="HelvNeue Light for IBM" pitchFamily="34" charset="0"/>
            </a:endParaRPr>
          </a:p>
        </p:txBody>
      </p:sp>
      <p:grpSp>
        <p:nvGrpSpPr>
          <p:cNvPr id="55" name="Group 54">
            <a:extLst>
              <a:ext uri="{FF2B5EF4-FFF2-40B4-BE49-F238E27FC236}">
                <a16:creationId xmlns:a16="http://schemas.microsoft.com/office/drawing/2014/main" id="{B991F02D-C78E-9A4E-A402-BFBEE01205C6}"/>
              </a:ext>
            </a:extLst>
          </p:cNvPr>
          <p:cNvGrpSpPr/>
          <p:nvPr/>
        </p:nvGrpSpPr>
        <p:grpSpPr>
          <a:xfrm>
            <a:off x="1944460" y="2365947"/>
            <a:ext cx="869345" cy="1266012"/>
            <a:chOff x="2269284" y="1841480"/>
            <a:chExt cx="869345" cy="1266012"/>
          </a:xfrm>
        </p:grpSpPr>
        <p:sp>
          <p:nvSpPr>
            <p:cNvPr id="11" name="Rectangle 10">
              <a:extLst>
                <a:ext uri="{FF2B5EF4-FFF2-40B4-BE49-F238E27FC236}">
                  <a16:creationId xmlns:a16="http://schemas.microsoft.com/office/drawing/2014/main" id="{7B449B7D-98DB-1246-8BA1-C6967D39F1A1}"/>
                </a:ext>
              </a:extLst>
            </p:cNvPr>
            <p:cNvSpPr/>
            <p:nvPr/>
          </p:nvSpPr>
          <p:spPr bwMode="auto">
            <a:xfrm>
              <a:off x="2280521" y="2382046"/>
              <a:ext cx="432000" cy="360000"/>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37" name="Rectangle 36">
              <a:extLst>
                <a:ext uri="{FF2B5EF4-FFF2-40B4-BE49-F238E27FC236}">
                  <a16:creationId xmlns:a16="http://schemas.microsoft.com/office/drawing/2014/main" id="{BD023193-B4BF-DB4D-9650-89EEDCB379C2}"/>
                </a:ext>
              </a:extLst>
            </p:cNvPr>
            <p:cNvSpPr/>
            <p:nvPr/>
          </p:nvSpPr>
          <p:spPr bwMode="auto">
            <a:xfrm>
              <a:off x="2280521" y="2747492"/>
              <a:ext cx="432000" cy="360000"/>
            </a:xfrm>
            <a:prstGeom prst="rect">
              <a:avLst/>
            </a:prstGeom>
            <a:solidFill>
              <a:schemeClr val="accent6">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38" name="Rectangle 37">
              <a:extLst>
                <a:ext uri="{FF2B5EF4-FFF2-40B4-BE49-F238E27FC236}">
                  <a16:creationId xmlns:a16="http://schemas.microsoft.com/office/drawing/2014/main" id="{1D01C146-03B2-C847-A82B-604844F6DB38}"/>
                </a:ext>
              </a:extLst>
            </p:cNvPr>
            <p:cNvSpPr/>
            <p:nvPr/>
          </p:nvSpPr>
          <p:spPr bwMode="auto">
            <a:xfrm>
              <a:off x="2700238" y="2382046"/>
              <a:ext cx="432000" cy="360000"/>
            </a:xfrm>
            <a:prstGeom prst="rect">
              <a:avLst/>
            </a:prstGeom>
            <a:solidFill>
              <a:schemeClr val="accent5">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39" name="Rectangle 38">
              <a:extLst>
                <a:ext uri="{FF2B5EF4-FFF2-40B4-BE49-F238E27FC236}">
                  <a16:creationId xmlns:a16="http://schemas.microsoft.com/office/drawing/2014/main" id="{F278B0D9-976D-0841-8CAA-38E172E8D680}"/>
                </a:ext>
              </a:extLst>
            </p:cNvPr>
            <p:cNvSpPr/>
            <p:nvPr/>
          </p:nvSpPr>
          <p:spPr bwMode="auto">
            <a:xfrm>
              <a:off x="2706629" y="2747492"/>
              <a:ext cx="432000" cy="360000"/>
            </a:xfrm>
            <a:prstGeom prst="rect">
              <a:avLst/>
            </a:prstGeom>
            <a:solidFill>
              <a:schemeClr val="accent3">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40" name="Rectangle 39">
              <a:extLst>
                <a:ext uri="{FF2B5EF4-FFF2-40B4-BE49-F238E27FC236}">
                  <a16:creationId xmlns:a16="http://schemas.microsoft.com/office/drawing/2014/main" id="{83F729F8-3218-2446-B67C-D49838BDD466}"/>
                </a:ext>
              </a:extLst>
            </p:cNvPr>
            <p:cNvSpPr/>
            <p:nvPr/>
          </p:nvSpPr>
          <p:spPr bwMode="auto">
            <a:xfrm>
              <a:off x="2269284" y="1841480"/>
              <a:ext cx="864000" cy="54061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600" dirty="0"/>
                <a:t>Batch #237</a:t>
              </a:r>
            </a:p>
          </p:txBody>
        </p:sp>
      </p:grpSp>
      <p:sp>
        <p:nvSpPr>
          <p:cNvPr id="41" name="TextBox 40">
            <a:extLst>
              <a:ext uri="{FF2B5EF4-FFF2-40B4-BE49-F238E27FC236}">
                <a16:creationId xmlns:a16="http://schemas.microsoft.com/office/drawing/2014/main" id="{7EFB68B3-7930-A346-B9FB-0B8008391480}"/>
              </a:ext>
            </a:extLst>
          </p:cNvPr>
          <p:cNvSpPr txBox="1"/>
          <p:nvPr/>
        </p:nvSpPr>
        <p:spPr>
          <a:xfrm>
            <a:off x="4783097" y="4882510"/>
            <a:ext cx="466794" cy="397032"/>
          </a:xfrm>
          <a:prstGeom prst="rect">
            <a:avLst/>
          </a:prstGeom>
          <a:noFill/>
        </p:spPr>
        <p:txBody>
          <a:bodyPr wrap="none" rtlCol="0">
            <a:spAutoFit/>
          </a:bodyPr>
          <a:lstStyle/>
          <a:p>
            <a:r>
              <a:rPr lang="en-US" dirty="0"/>
              <a:t>…</a:t>
            </a:r>
          </a:p>
        </p:txBody>
      </p:sp>
      <p:sp>
        <p:nvSpPr>
          <p:cNvPr id="42" name="Rectangle 41">
            <a:extLst>
              <a:ext uri="{FF2B5EF4-FFF2-40B4-BE49-F238E27FC236}">
                <a16:creationId xmlns:a16="http://schemas.microsoft.com/office/drawing/2014/main" id="{0B0AF2F2-3075-CE47-90F5-B492426AB1A2}"/>
              </a:ext>
            </a:extLst>
          </p:cNvPr>
          <p:cNvSpPr/>
          <p:nvPr/>
        </p:nvSpPr>
        <p:spPr bwMode="auto">
          <a:xfrm>
            <a:off x="5129756" y="4791447"/>
            <a:ext cx="505237"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cxnSp>
        <p:nvCxnSpPr>
          <p:cNvPr id="43" name="Straight Arrow Connector 42">
            <a:extLst>
              <a:ext uri="{FF2B5EF4-FFF2-40B4-BE49-F238E27FC236}">
                <a16:creationId xmlns:a16="http://schemas.microsoft.com/office/drawing/2014/main" id="{787417F9-7D0C-AC48-9E6B-DC1E77156085}"/>
              </a:ext>
            </a:extLst>
          </p:cNvPr>
          <p:cNvCxnSpPr/>
          <p:nvPr/>
        </p:nvCxnSpPr>
        <p:spPr bwMode="auto">
          <a:xfrm>
            <a:off x="5562974" y="5128762"/>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44" name="Rectangle 43">
            <a:extLst>
              <a:ext uri="{FF2B5EF4-FFF2-40B4-BE49-F238E27FC236}">
                <a16:creationId xmlns:a16="http://schemas.microsoft.com/office/drawing/2014/main" id="{9CDE7ABC-384A-2F46-A584-E8C4C92E44E5}"/>
              </a:ext>
            </a:extLst>
          </p:cNvPr>
          <p:cNvSpPr/>
          <p:nvPr/>
        </p:nvSpPr>
        <p:spPr bwMode="auto">
          <a:xfrm>
            <a:off x="5862546" y="4791448"/>
            <a:ext cx="456833"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sp>
        <p:nvSpPr>
          <p:cNvPr id="45" name="Rectangle 44">
            <a:extLst>
              <a:ext uri="{FF2B5EF4-FFF2-40B4-BE49-F238E27FC236}">
                <a16:creationId xmlns:a16="http://schemas.microsoft.com/office/drawing/2014/main" id="{9CBBEAB9-C1CC-4245-ABB5-EE5B17D62CD6}"/>
              </a:ext>
            </a:extLst>
          </p:cNvPr>
          <p:cNvSpPr/>
          <p:nvPr/>
        </p:nvSpPr>
        <p:spPr bwMode="auto">
          <a:xfrm>
            <a:off x="6704477" y="4791448"/>
            <a:ext cx="503133"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cxnSp>
        <p:nvCxnSpPr>
          <p:cNvPr id="46" name="Straight Arrow Connector 45">
            <a:extLst>
              <a:ext uri="{FF2B5EF4-FFF2-40B4-BE49-F238E27FC236}">
                <a16:creationId xmlns:a16="http://schemas.microsoft.com/office/drawing/2014/main" id="{B9488244-245D-4242-A07F-0F3409848DB8}"/>
              </a:ext>
            </a:extLst>
          </p:cNvPr>
          <p:cNvCxnSpPr/>
          <p:nvPr/>
        </p:nvCxnSpPr>
        <p:spPr bwMode="auto">
          <a:xfrm>
            <a:off x="6320353" y="5140927"/>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47" name="Rectangle 46">
            <a:extLst>
              <a:ext uri="{FF2B5EF4-FFF2-40B4-BE49-F238E27FC236}">
                <a16:creationId xmlns:a16="http://schemas.microsoft.com/office/drawing/2014/main" id="{C70B56A0-8C20-5E48-8E1C-EF0BCF74EB7B}"/>
              </a:ext>
            </a:extLst>
          </p:cNvPr>
          <p:cNvSpPr/>
          <p:nvPr/>
        </p:nvSpPr>
        <p:spPr bwMode="auto">
          <a:xfrm>
            <a:off x="7592708" y="5102957"/>
            <a:ext cx="284649" cy="197655"/>
          </a:xfrm>
          <a:prstGeom prst="rect">
            <a:avLst/>
          </a:prstGeom>
          <a:solidFill>
            <a:schemeClr val="accent2">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48" name="Rectangle 47">
            <a:extLst>
              <a:ext uri="{FF2B5EF4-FFF2-40B4-BE49-F238E27FC236}">
                <a16:creationId xmlns:a16="http://schemas.microsoft.com/office/drawing/2014/main" id="{916C35DE-F238-224E-A4C8-BC010E8F7F09}"/>
              </a:ext>
            </a:extLst>
          </p:cNvPr>
          <p:cNvSpPr/>
          <p:nvPr/>
        </p:nvSpPr>
        <p:spPr bwMode="auto">
          <a:xfrm>
            <a:off x="7592708" y="5309591"/>
            <a:ext cx="284649" cy="197655"/>
          </a:xfrm>
          <a:prstGeom prst="rect">
            <a:avLst/>
          </a:prstGeom>
          <a:solidFill>
            <a:schemeClr val="accent6">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49" name="Rectangle 48">
            <a:extLst>
              <a:ext uri="{FF2B5EF4-FFF2-40B4-BE49-F238E27FC236}">
                <a16:creationId xmlns:a16="http://schemas.microsoft.com/office/drawing/2014/main" id="{87FA50C6-4AD4-D44E-B3CB-2E4EBC3B96D1}"/>
              </a:ext>
            </a:extLst>
          </p:cNvPr>
          <p:cNvSpPr/>
          <p:nvPr/>
        </p:nvSpPr>
        <p:spPr bwMode="auto">
          <a:xfrm>
            <a:off x="7887630" y="5102957"/>
            <a:ext cx="284649" cy="197655"/>
          </a:xfrm>
          <a:prstGeom prst="rect">
            <a:avLst/>
          </a:prstGeom>
          <a:solidFill>
            <a:schemeClr val="accent1">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50" name="Rectangle 49">
            <a:extLst>
              <a:ext uri="{FF2B5EF4-FFF2-40B4-BE49-F238E27FC236}">
                <a16:creationId xmlns:a16="http://schemas.microsoft.com/office/drawing/2014/main" id="{B69A2F13-1691-FF4E-9B6E-3A3A066ACE3E}"/>
              </a:ext>
            </a:extLst>
          </p:cNvPr>
          <p:cNvSpPr/>
          <p:nvPr/>
        </p:nvSpPr>
        <p:spPr bwMode="auto">
          <a:xfrm>
            <a:off x="7887630" y="5309591"/>
            <a:ext cx="284649" cy="197655"/>
          </a:xfrm>
          <a:prstGeom prst="rect">
            <a:avLst/>
          </a:prstGeom>
          <a:solidFill>
            <a:schemeClr val="bg2">
              <a:lumMod val="9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51" name="Rectangle 50">
            <a:extLst>
              <a:ext uri="{FF2B5EF4-FFF2-40B4-BE49-F238E27FC236}">
                <a16:creationId xmlns:a16="http://schemas.microsoft.com/office/drawing/2014/main" id="{4DE23B9F-0915-2840-B380-593335F6E09B}"/>
              </a:ext>
            </a:extLst>
          </p:cNvPr>
          <p:cNvSpPr/>
          <p:nvPr/>
        </p:nvSpPr>
        <p:spPr bwMode="auto">
          <a:xfrm>
            <a:off x="7592708" y="4791447"/>
            <a:ext cx="579571" cy="31150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800" dirty="0"/>
              <a:t>Block</a:t>
            </a:r>
          </a:p>
          <a:p>
            <a:pPr algn="ctr"/>
            <a:r>
              <a:rPr lang="en-US" sz="800" dirty="0"/>
              <a:t>#237</a:t>
            </a:r>
          </a:p>
        </p:txBody>
      </p:sp>
      <p:cxnSp>
        <p:nvCxnSpPr>
          <p:cNvPr id="52" name="Straight Arrow Connector 51">
            <a:extLst>
              <a:ext uri="{FF2B5EF4-FFF2-40B4-BE49-F238E27FC236}">
                <a16:creationId xmlns:a16="http://schemas.microsoft.com/office/drawing/2014/main" id="{AF511B9B-B50C-4543-B9CF-8B3B7645BC73}"/>
              </a:ext>
            </a:extLst>
          </p:cNvPr>
          <p:cNvCxnSpPr/>
          <p:nvPr/>
        </p:nvCxnSpPr>
        <p:spPr bwMode="auto">
          <a:xfrm>
            <a:off x="7207610" y="5128762"/>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53" name="TextBox 52">
            <a:extLst>
              <a:ext uri="{FF2B5EF4-FFF2-40B4-BE49-F238E27FC236}">
                <a16:creationId xmlns:a16="http://schemas.microsoft.com/office/drawing/2014/main" id="{E3324245-64F5-5C43-A933-89D7446411AC}"/>
              </a:ext>
            </a:extLst>
          </p:cNvPr>
          <p:cNvSpPr txBox="1"/>
          <p:nvPr/>
        </p:nvSpPr>
        <p:spPr>
          <a:xfrm>
            <a:off x="1830336" y="6220732"/>
            <a:ext cx="1628331" cy="338554"/>
          </a:xfrm>
          <a:prstGeom prst="rect">
            <a:avLst/>
          </a:prstGeom>
          <a:noFill/>
        </p:spPr>
        <p:txBody>
          <a:bodyPr wrap="none" rtlCol="0">
            <a:spAutoFit/>
          </a:bodyPr>
          <a:lstStyle/>
          <a:p>
            <a:r>
              <a:rPr lang="en-US" sz="1600" dirty="0">
                <a:solidFill>
                  <a:schemeClr val="tx1"/>
                </a:solidFill>
              </a:rPr>
              <a:t>[Castro/Liskov02]</a:t>
            </a:r>
          </a:p>
        </p:txBody>
      </p:sp>
      <p:sp>
        <p:nvSpPr>
          <p:cNvPr id="54" name="TextBox 53">
            <a:extLst>
              <a:ext uri="{FF2B5EF4-FFF2-40B4-BE49-F238E27FC236}">
                <a16:creationId xmlns:a16="http://schemas.microsoft.com/office/drawing/2014/main" id="{6FE150C1-3ECB-2448-A1F6-2AE085253636}"/>
              </a:ext>
            </a:extLst>
          </p:cNvPr>
          <p:cNvSpPr txBox="1"/>
          <p:nvPr/>
        </p:nvSpPr>
        <p:spPr>
          <a:xfrm>
            <a:off x="3950752" y="5410434"/>
            <a:ext cx="1148904" cy="307777"/>
          </a:xfrm>
          <a:prstGeom prst="rect">
            <a:avLst/>
          </a:prstGeom>
          <a:noFill/>
        </p:spPr>
        <p:txBody>
          <a:bodyPr wrap="none" rtlCol="0">
            <a:spAutoFit/>
          </a:bodyPr>
          <a:lstStyle/>
          <a:p>
            <a:pPr marL="0" lvl="1"/>
            <a:r>
              <a:rPr lang="en-US" altLang="en-US" sz="1400" dirty="0">
                <a:solidFill>
                  <a:schemeClr val="tx1"/>
                </a:solidFill>
              </a:rPr>
              <a:t>Deliver batch</a:t>
            </a:r>
          </a:p>
        </p:txBody>
      </p:sp>
      <p:sp>
        <p:nvSpPr>
          <p:cNvPr id="56" name="TextBox 55">
            <a:extLst>
              <a:ext uri="{FF2B5EF4-FFF2-40B4-BE49-F238E27FC236}">
                <a16:creationId xmlns:a16="http://schemas.microsoft.com/office/drawing/2014/main" id="{4E3E4F3F-0A53-534A-951E-84395003157A}"/>
              </a:ext>
            </a:extLst>
          </p:cNvPr>
          <p:cNvSpPr txBox="1"/>
          <p:nvPr/>
        </p:nvSpPr>
        <p:spPr>
          <a:xfrm>
            <a:off x="2189871" y="4541417"/>
            <a:ext cx="928716" cy="276999"/>
          </a:xfrm>
          <a:prstGeom prst="rect">
            <a:avLst/>
          </a:prstGeom>
          <a:noFill/>
        </p:spPr>
        <p:txBody>
          <a:bodyPr wrap="none" rtlCol="0">
            <a:spAutoFit/>
          </a:bodyPr>
          <a:lstStyle/>
          <a:p>
            <a:r>
              <a:rPr lang="en-US" sz="1200" dirty="0"/>
              <a:t>Pre-prepare</a:t>
            </a:r>
          </a:p>
        </p:txBody>
      </p:sp>
      <p:sp>
        <p:nvSpPr>
          <p:cNvPr id="58" name="TextBox 57">
            <a:extLst>
              <a:ext uri="{FF2B5EF4-FFF2-40B4-BE49-F238E27FC236}">
                <a16:creationId xmlns:a16="http://schemas.microsoft.com/office/drawing/2014/main" id="{9C55FE55-AAE0-1844-8845-5405CA65471A}"/>
              </a:ext>
            </a:extLst>
          </p:cNvPr>
          <p:cNvSpPr txBox="1"/>
          <p:nvPr/>
        </p:nvSpPr>
        <p:spPr>
          <a:xfrm>
            <a:off x="8190929" y="3582378"/>
            <a:ext cx="1787653" cy="286232"/>
          </a:xfrm>
          <a:prstGeom prst="rect">
            <a:avLst/>
          </a:prstGeom>
          <a:noFill/>
        </p:spPr>
        <p:txBody>
          <a:bodyPr wrap="square" rtlCol="0">
            <a:spAutoFit/>
          </a:bodyPr>
          <a:lstStyle/>
          <a:p>
            <a:r>
              <a:rPr lang="en-US" sz="1400" dirty="0">
                <a:solidFill>
                  <a:schemeClr val="tx1"/>
                </a:solidFill>
              </a:rPr>
              <a:t>Node 0 (Primary)</a:t>
            </a:r>
          </a:p>
        </p:txBody>
      </p:sp>
      <p:sp>
        <p:nvSpPr>
          <p:cNvPr id="59" name="TextBox 58">
            <a:extLst>
              <a:ext uri="{FF2B5EF4-FFF2-40B4-BE49-F238E27FC236}">
                <a16:creationId xmlns:a16="http://schemas.microsoft.com/office/drawing/2014/main" id="{4E2C31DA-6DB9-8145-A947-B54D79C7EFEA}"/>
              </a:ext>
            </a:extLst>
          </p:cNvPr>
          <p:cNvSpPr txBox="1"/>
          <p:nvPr/>
        </p:nvSpPr>
        <p:spPr>
          <a:xfrm>
            <a:off x="8208090" y="3840139"/>
            <a:ext cx="1515634" cy="286232"/>
          </a:xfrm>
          <a:prstGeom prst="rect">
            <a:avLst/>
          </a:prstGeom>
          <a:noFill/>
        </p:spPr>
        <p:txBody>
          <a:bodyPr wrap="square" rtlCol="0">
            <a:spAutoFit/>
          </a:bodyPr>
          <a:lstStyle/>
          <a:p>
            <a:r>
              <a:rPr lang="en-US" sz="1400" dirty="0">
                <a:solidFill>
                  <a:schemeClr val="tx1"/>
                </a:solidFill>
              </a:rPr>
              <a:t>Node 1</a:t>
            </a:r>
          </a:p>
        </p:txBody>
      </p:sp>
      <p:sp>
        <p:nvSpPr>
          <p:cNvPr id="60" name="TextBox 59">
            <a:extLst>
              <a:ext uri="{FF2B5EF4-FFF2-40B4-BE49-F238E27FC236}">
                <a16:creationId xmlns:a16="http://schemas.microsoft.com/office/drawing/2014/main" id="{199EE3F6-C5E4-2D4E-979E-63EDAA49AB40}"/>
              </a:ext>
            </a:extLst>
          </p:cNvPr>
          <p:cNvSpPr txBox="1"/>
          <p:nvPr/>
        </p:nvSpPr>
        <p:spPr>
          <a:xfrm>
            <a:off x="8190930" y="4097238"/>
            <a:ext cx="1515634" cy="286232"/>
          </a:xfrm>
          <a:prstGeom prst="rect">
            <a:avLst/>
          </a:prstGeom>
          <a:noFill/>
        </p:spPr>
        <p:txBody>
          <a:bodyPr wrap="square" rtlCol="0">
            <a:spAutoFit/>
          </a:bodyPr>
          <a:lstStyle/>
          <a:p>
            <a:r>
              <a:rPr lang="en-US" sz="1400" dirty="0">
                <a:solidFill>
                  <a:schemeClr val="tx1"/>
                </a:solidFill>
              </a:rPr>
              <a:t>Node 2</a:t>
            </a:r>
          </a:p>
        </p:txBody>
      </p:sp>
      <p:sp>
        <p:nvSpPr>
          <p:cNvPr id="61" name="TextBox 60">
            <a:extLst>
              <a:ext uri="{FF2B5EF4-FFF2-40B4-BE49-F238E27FC236}">
                <a16:creationId xmlns:a16="http://schemas.microsoft.com/office/drawing/2014/main" id="{7BB3D8B4-9215-FA4F-BFD0-0DF7459C4E25}"/>
              </a:ext>
            </a:extLst>
          </p:cNvPr>
          <p:cNvSpPr txBox="1"/>
          <p:nvPr/>
        </p:nvSpPr>
        <p:spPr>
          <a:xfrm>
            <a:off x="8190930" y="4383469"/>
            <a:ext cx="1515634" cy="286232"/>
          </a:xfrm>
          <a:prstGeom prst="rect">
            <a:avLst/>
          </a:prstGeom>
          <a:noFill/>
        </p:spPr>
        <p:txBody>
          <a:bodyPr wrap="square" rtlCol="0">
            <a:spAutoFit/>
          </a:bodyPr>
          <a:lstStyle/>
          <a:p>
            <a:r>
              <a:rPr lang="en-US" sz="1400" dirty="0">
                <a:solidFill>
                  <a:schemeClr val="tx1"/>
                </a:solidFill>
              </a:rPr>
              <a:t>Node 3</a:t>
            </a:r>
          </a:p>
        </p:txBody>
      </p:sp>
      <p:sp>
        <p:nvSpPr>
          <p:cNvPr id="62" name="TextBox 61">
            <a:extLst>
              <a:ext uri="{FF2B5EF4-FFF2-40B4-BE49-F238E27FC236}">
                <a16:creationId xmlns:a16="http://schemas.microsoft.com/office/drawing/2014/main" id="{F0DCDAC5-05F6-264A-8314-C666D7C71D7F}"/>
              </a:ext>
            </a:extLst>
          </p:cNvPr>
          <p:cNvSpPr txBox="1"/>
          <p:nvPr/>
        </p:nvSpPr>
        <p:spPr>
          <a:xfrm>
            <a:off x="3103235" y="4541412"/>
            <a:ext cx="674287" cy="276999"/>
          </a:xfrm>
          <a:prstGeom prst="rect">
            <a:avLst/>
          </a:prstGeom>
          <a:noFill/>
        </p:spPr>
        <p:txBody>
          <a:bodyPr wrap="none" rtlCol="0">
            <a:spAutoFit/>
          </a:bodyPr>
          <a:lstStyle/>
          <a:p>
            <a:r>
              <a:rPr lang="en-US" sz="1200" dirty="0"/>
              <a:t>Prepare</a:t>
            </a:r>
          </a:p>
        </p:txBody>
      </p:sp>
      <p:sp>
        <p:nvSpPr>
          <p:cNvPr id="63" name="TextBox 62">
            <a:extLst>
              <a:ext uri="{FF2B5EF4-FFF2-40B4-BE49-F238E27FC236}">
                <a16:creationId xmlns:a16="http://schemas.microsoft.com/office/drawing/2014/main" id="{0943BF81-0560-D949-AAE8-D88772E594CC}"/>
              </a:ext>
            </a:extLst>
          </p:cNvPr>
          <p:cNvSpPr txBox="1"/>
          <p:nvPr/>
        </p:nvSpPr>
        <p:spPr>
          <a:xfrm>
            <a:off x="3914394" y="4537667"/>
            <a:ext cx="681597" cy="276999"/>
          </a:xfrm>
          <a:prstGeom prst="rect">
            <a:avLst/>
          </a:prstGeom>
          <a:noFill/>
        </p:spPr>
        <p:txBody>
          <a:bodyPr wrap="none" rtlCol="0">
            <a:spAutoFit/>
          </a:bodyPr>
          <a:lstStyle/>
          <a:p>
            <a:r>
              <a:rPr lang="en-US" sz="1200" dirty="0"/>
              <a:t>Commit</a:t>
            </a:r>
          </a:p>
        </p:txBody>
      </p:sp>
    </p:spTree>
    <p:extLst>
      <p:ext uri="{BB962C8B-B14F-4D97-AF65-F5344CB8AC3E}">
        <p14:creationId xmlns:p14="http://schemas.microsoft.com/office/powerpoint/2010/main" val="11247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randombar(horizontal)">
                                      <p:cBhvr>
                                        <p:cTn id="16" dur="500"/>
                                        <p:tgtEl>
                                          <p:spTgt spid="53"/>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par>
                                <p:cTn id="42" presetID="14" presetClass="entr" presetSubtype="1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par>
                                <p:cTn id="45" presetID="14" presetClass="entr" presetSubtype="1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500"/>
                                        <p:tgtEl>
                                          <p:spTgt spid="19"/>
                                        </p:tgtEl>
                                      </p:cBhvr>
                                    </p:animEffect>
                                  </p:childTnLst>
                                </p:cTn>
                              </p:par>
                              <p:par>
                                <p:cTn id="48" presetID="14" presetClass="entr" presetSubtype="1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par>
                                <p:cTn id="51" presetID="14" presetClass="entr" presetSubtype="1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par>
                                <p:cTn id="54" presetID="14" presetClass="entr" presetSubtype="1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500"/>
                                        <p:tgtEl>
                                          <p:spTgt spid="22"/>
                                        </p:tgtEl>
                                      </p:cBhvr>
                                    </p:animEffect>
                                  </p:childTnLst>
                                </p:cTn>
                              </p:par>
                              <p:par>
                                <p:cTn id="57" presetID="14" presetClass="entr" presetSubtype="1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randombar(horizontal)">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randombar(horizontal)">
                                      <p:cBhvr>
                                        <p:cTn id="64" dur="500"/>
                                        <p:tgtEl>
                                          <p:spTgt spid="24"/>
                                        </p:tgtEl>
                                      </p:cBhvr>
                                    </p:animEffect>
                                  </p:childTnLst>
                                </p:cTn>
                              </p:par>
                              <p:par>
                                <p:cTn id="65" presetID="14" presetClass="entr" presetSubtype="1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randombar(horizontal)">
                                      <p:cBhvr>
                                        <p:cTn id="67" dur="500"/>
                                        <p:tgtEl>
                                          <p:spTgt spid="25"/>
                                        </p:tgtEl>
                                      </p:cBhvr>
                                    </p:animEffect>
                                  </p:childTnLst>
                                </p:cTn>
                              </p:par>
                              <p:par>
                                <p:cTn id="68" presetID="14" presetClass="entr" presetSubtype="1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randombar(horizontal)">
                                      <p:cBhvr>
                                        <p:cTn id="70" dur="500"/>
                                        <p:tgtEl>
                                          <p:spTgt spid="26"/>
                                        </p:tgtEl>
                                      </p:cBhvr>
                                    </p:animEffect>
                                  </p:childTnLst>
                                </p:cTn>
                              </p:par>
                              <p:par>
                                <p:cTn id="71" presetID="14" presetClass="entr" presetSubtype="1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par>
                                <p:cTn id="74" presetID="14" presetClass="entr" presetSubtype="1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randombar(horizontal)">
                                      <p:cBhvr>
                                        <p:cTn id="76" dur="500"/>
                                        <p:tgtEl>
                                          <p:spTgt spid="28"/>
                                        </p:tgtEl>
                                      </p:cBhvr>
                                    </p:animEffect>
                                  </p:childTnLst>
                                </p:cTn>
                              </p:par>
                              <p:par>
                                <p:cTn id="77" presetID="14" presetClass="entr" presetSubtype="1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randombar(horizontal)">
                                      <p:cBhvr>
                                        <p:cTn id="79" dur="500"/>
                                        <p:tgtEl>
                                          <p:spTgt spid="29"/>
                                        </p:tgtEl>
                                      </p:cBhvr>
                                    </p:animEffect>
                                  </p:childTnLst>
                                </p:cTn>
                              </p:par>
                              <p:par>
                                <p:cTn id="80" presetID="14" presetClass="entr" presetSubtype="10"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randombar(horizontal)">
                                      <p:cBhvr>
                                        <p:cTn id="82" dur="500"/>
                                        <p:tgtEl>
                                          <p:spTgt spid="30"/>
                                        </p:tgtEl>
                                      </p:cBhvr>
                                    </p:animEffect>
                                  </p:childTnLst>
                                </p:cTn>
                              </p:par>
                              <p:par>
                                <p:cTn id="83" presetID="14" presetClass="entr" presetSubtype="1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randombar(horizontal)">
                                      <p:cBhvr>
                                        <p:cTn id="85" dur="500"/>
                                        <p:tgtEl>
                                          <p:spTgt spid="31"/>
                                        </p:tgtEl>
                                      </p:cBhvr>
                                    </p:animEffect>
                                  </p:childTnLst>
                                </p:cTn>
                              </p:par>
                              <p:par>
                                <p:cTn id="86" presetID="14" presetClass="entr" presetSubtype="10" fill="hold"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randombar(horizontal)">
                                      <p:cBhvr>
                                        <p:cTn id="88" dur="500"/>
                                        <p:tgtEl>
                                          <p:spTgt spid="32"/>
                                        </p:tgtEl>
                                      </p:cBhvr>
                                    </p:animEffect>
                                  </p:childTnLst>
                                </p:cTn>
                              </p:par>
                              <p:par>
                                <p:cTn id="89" presetID="14" presetClass="entr" presetSubtype="1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randombar(horizontal)">
                                      <p:cBhvr>
                                        <p:cTn id="91" dur="500"/>
                                        <p:tgtEl>
                                          <p:spTgt spid="33"/>
                                        </p:tgtEl>
                                      </p:cBhvr>
                                    </p:animEffect>
                                  </p:childTnLst>
                                </p:cTn>
                              </p:par>
                              <p:par>
                                <p:cTn id="92" presetID="14" presetClass="entr" presetSubtype="1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randombar(horizontal)">
                                      <p:cBhvr>
                                        <p:cTn id="94" dur="500"/>
                                        <p:tgtEl>
                                          <p:spTgt spid="34"/>
                                        </p:tgtEl>
                                      </p:cBhvr>
                                    </p:animEffect>
                                  </p:childTnLst>
                                </p:cTn>
                              </p:par>
                              <p:par>
                                <p:cTn id="95" presetID="14" presetClass="entr" presetSubtype="10"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randombar(horizontal)">
                                      <p:cBhvr>
                                        <p:cTn id="97" dur="500"/>
                                        <p:tgtEl>
                                          <p:spTgt spid="3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randombar(horizontal)">
                                      <p:cBhvr>
                                        <p:cTn id="100" dur="500"/>
                                        <p:tgtEl>
                                          <p:spTgt spid="36"/>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randombar(horizontal)">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1" nodeType="click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randombar(horizontal)">
                                      <p:cBhvr>
                                        <p:cTn id="108" dur="500"/>
                                        <p:tgtEl>
                                          <p:spTgt spid="41"/>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randombar(horizontal)">
                                      <p:cBhvr>
                                        <p:cTn id="111" dur="500"/>
                                        <p:tgtEl>
                                          <p:spTgt spid="42"/>
                                        </p:tgtEl>
                                      </p:cBhvr>
                                    </p:animEffect>
                                  </p:childTnLst>
                                </p:cTn>
                              </p:par>
                              <p:par>
                                <p:cTn id="112" presetID="14" presetClass="entr" presetSubtype="10" fill="hold"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randombar(horizontal)">
                                      <p:cBhvr>
                                        <p:cTn id="114" dur="500"/>
                                        <p:tgtEl>
                                          <p:spTgt spid="43"/>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randombar(horizontal)">
                                      <p:cBhvr>
                                        <p:cTn id="117" dur="500"/>
                                        <p:tgtEl>
                                          <p:spTgt spid="44"/>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randombar(horizontal)">
                                      <p:cBhvr>
                                        <p:cTn id="120" dur="500"/>
                                        <p:tgtEl>
                                          <p:spTgt spid="45"/>
                                        </p:tgtEl>
                                      </p:cBhvr>
                                    </p:animEffect>
                                  </p:childTnLst>
                                </p:cTn>
                              </p:par>
                              <p:par>
                                <p:cTn id="121" presetID="14" presetClass="entr" presetSubtype="10" fill="hold" nodeType="with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randombar(horizontal)">
                                      <p:cBhvr>
                                        <p:cTn id="123" dur="500"/>
                                        <p:tgtEl>
                                          <p:spTgt spid="46"/>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randombar(horizontal)">
                                      <p:cBhvr>
                                        <p:cTn id="126" dur="500"/>
                                        <p:tgtEl>
                                          <p:spTgt spid="47"/>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randombar(horizontal)">
                                      <p:cBhvr>
                                        <p:cTn id="129" dur="500"/>
                                        <p:tgtEl>
                                          <p:spTgt spid="48"/>
                                        </p:tgtEl>
                                      </p:cBhvr>
                                    </p:animEffect>
                                  </p:childTnLst>
                                </p:cTn>
                              </p:par>
                              <p:par>
                                <p:cTn id="130" presetID="14" presetClass="entr" presetSubtype="10"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randombar(horizontal)">
                                      <p:cBhvr>
                                        <p:cTn id="132" dur="500"/>
                                        <p:tgtEl>
                                          <p:spTgt spid="49"/>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randombar(horizontal)">
                                      <p:cBhvr>
                                        <p:cTn id="135" dur="500"/>
                                        <p:tgtEl>
                                          <p:spTgt spid="50"/>
                                        </p:tgtEl>
                                      </p:cBhvr>
                                    </p:animEffect>
                                  </p:childTnLst>
                                </p:cTn>
                              </p:par>
                              <p:par>
                                <p:cTn id="136" presetID="14" presetClass="entr" presetSubtype="10" fill="hold" grpId="0" nodeType="with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randombar(horizontal)">
                                      <p:cBhvr>
                                        <p:cTn id="138" dur="500"/>
                                        <p:tgtEl>
                                          <p:spTgt spid="51"/>
                                        </p:tgtEl>
                                      </p:cBhvr>
                                    </p:animEffect>
                                  </p:childTnLst>
                                </p:cTn>
                              </p:par>
                              <p:par>
                                <p:cTn id="139" presetID="14" presetClass="entr" presetSubtype="10" fill="hold" nodeType="with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randombar(horizontal)">
                                      <p:cBhvr>
                                        <p:cTn id="141" dur="500"/>
                                        <p:tgtEl>
                                          <p:spTgt spid="52"/>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wipe(down)">
                                      <p:cBhvr>
                                        <p:cTn id="14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p:bldP spid="41" grpId="1"/>
      <p:bldP spid="42" grpId="0" animBg="1"/>
      <p:bldP spid="44" grpId="0" animBg="1"/>
      <p:bldP spid="45" grpId="0" animBg="1"/>
      <p:bldP spid="47" grpId="0" animBg="1"/>
      <p:bldP spid="48" grpId="0" animBg="1"/>
      <p:bldP spid="49" grpId="0" animBg="1"/>
      <p:bldP spid="50" grpId="0" animBg="1"/>
      <p:bldP spid="51" grpId="0" animBg="1"/>
      <p:bldP spid="53" grpId="0"/>
      <p:bldP spid="5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B2A0-FAC8-E648-83A1-8C9FA09978D7}"/>
              </a:ext>
            </a:extLst>
          </p:cNvPr>
          <p:cNvSpPr>
            <a:spLocks noGrp="1"/>
          </p:cNvSpPr>
          <p:nvPr>
            <p:ph type="title"/>
          </p:nvPr>
        </p:nvSpPr>
        <p:spPr>
          <a:xfrm>
            <a:off x="243417" y="593725"/>
            <a:ext cx="11774412" cy="731838"/>
          </a:xfrm>
        </p:spPr>
        <p:txBody>
          <a:bodyPr/>
          <a:lstStyle/>
          <a:p>
            <a:r>
              <a:rPr lang="en-US" dirty="0"/>
              <a:t>Understanding bottlenecks: PBFT – Common case protocol</a:t>
            </a:r>
          </a:p>
        </p:txBody>
      </p:sp>
      <p:cxnSp>
        <p:nvCxnSpPr>
          <p:cNvPr id="4" name="Straight Connector 3">
            <a:extLst>
              <a:ext uri="{FF2B5EF4-FFF2-40B4-BE49-F238E27FC236}">
                <a16:creationId xmlns:a16="http://schemas.microsoft.com/office/drawing/2014/main" id="{996DD9D1-1A71-B646-99A2-FD8145FE2599}"/>
              </a:ext>
            </a:extLst>
          </p:cNvPr>
          <p:cNvCxnSpPr/>
          <p:nvPr/>
        </p:nvCxnSpPr>
        <p:spPr bwMode="auto">
          <a:xfrm>
            <a:off x="1830336" y="3764778"/>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B248FB09-2855-964C-8D31-95AF7C16B6FE}"/>
              </a:ext>
            </a:extLst>
          </p:cNvPr>
          <p:cNvCxnSpPr/>
          <p:nvPr/>
        </p:nvCxnSpPr>
        <p:spPr bwMode="auto">
          <a:xfrm>
            <a:off x="1830336" y="4026583"/>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97C9EE07-AA23-7243-954A-4EE409103862}"/>
              </a:ext>
            </a:extLst>
          </p:cNvPr>
          <p:cNvCxnSpPr/>
          <p:nvPr/>
        </p:nvCxnSpPr>
        <p:spPr bwMode="auto">
          <a:xfrm>
            <a:off x="1830335" y="4565870"/>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E67EAC96-FA96-8B4E-93F5-08EB5A6D3FED}"/>
              </a:ext>
            </a:extLst>
          </p:cNvPr>
          <p:cNvCxnSpPr/>
          <p:nvPr/>
        </p:nvCxnSpPr>
        <p:spPr bwMode="auto">
          <a:xfrm>
            <a:off x="1830336" y="4279639"/>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8" name="Straight Arrow Connector 7">
            <a:extLst>
              <a:ext uri="{FF2B5EF4-FFF2-40B4-BE49-F238E27FC236}">
                <a16:creationId xmlns:a16="http://schemas.microsoft.com/office/drawing/2014/main" id="{FAD27A6C-A071-E547-B4DE-E14F727BC5D9}"/>
              </a:ext>
            </a:extLst>
          </p:cNvPr>
          <p:cNvCxnSpPr/>
          <p:nvPr/>
        </p:nvCxnSpPr>
        <p:spPr bwMode="auto">
          <a:xfrm>
            <a:off x="2379140" y="3764783"/>
            <a:ext cx="676901" cy="261805"/>
          </a:xfrm>
          <a:prstGeom prst="straightConnector1">
            <a:avLst/>
          </a:prstGeom>
          <a:noFill/>
          <a:ln w="38100"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9E2E6FA8-8002-8E43-8AF4-25404DDA4FD7}"/>
              </a:ext>
            </a:extLst>
          </p:cNvPr>
          <p:cNvCxnSpPr/>
          <p:nvPr/>
        </p:nvCxnSpPr>
        <p:spPr bwMode="auto">
          <a:xfrm>
            <a:off x="2379133" y="3776996"/>
            <a:ext cx="676148" cy="502647"/>
          </a:xfrm>
          <a:prstGeom prst="straightConnector1">
            <a:avLst/>
          </a:prstGeom>
          <a:noFill/>
          <a:ln w="3810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1E71DE13-9543-6241-A687-95E7D115BF05}"/>
              </a:ext>
            </a:extLst>
          </p:cNvPr>
          <p:cNvCxnSpPr/>
          <p:nvPr/>
        </p:nvCxnSpPr>
        <p:spPr bwMode="auto">
          <a:xfrm>
            <a:off x="2379135" y="3776991"/>
            <a:ext cx="676146" cy="813010"/>
          </a:xfrm>
          <a:prstGeom prst="straightConnector1">
            <a:avLst/>
          </a:prstGeom>
          <a:noFill/>
          <a:ln w="38100"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A312DB89-3769-054A-9C6F-B8C8EA91BA5E}"/>
              </a:ext>
            </a:extLst>
          </p:cNvPr>
          <p:cNvCxnSpPr/>
          <p:nvPr/>
        </p:nvCxnSpPr>
        <p:spPr bwMode="auto">
          <a:xfrm flipV="1">
            <a:off x="3054740" y="3793101"/>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6EAC04B-1B59-4047-B741-E9214436D8DF}"/>
              </a:ext>
            </a:extLst>
          </p:cNvPr>
          <p:cNvCxnSpPr/>
          <p:nvPr/>
        </p:nvCxnSpPr>
        <p:spPr bwMode="auto">
          <a:xfrm flipV="1">
            <a:off x="3061672" y="3793101"/>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B6D71312-6D66-A94D-946D-F4C2FAA9EA5A}"/>
              </a:ext>
            </a:extLst>
          </p:cNvPr>
          <p:cNvCxnSpPr/>
          <p:nvPr/>
        </p:nvCxnSpPr>
        <p:spPr bwMode="auto">
          <a:xfrm flipV="1">
            <a:off x="3061672" y="3793101"/>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5F252743-7FFC-2D4C-8A2D-4C3C78FCC6A7}"/>
              </a:ext>
            </a:extLst>
          </p:cNvPr>
          <p:cNvCxnSpPr/>
          <p:nvPr/>
        </p:nvCxnSpPr>
        <p:spPr bwMode="auto">
          <a:xfrm flipV="1">
            <a:off x="3061672" y="4036375"/>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B923DDB9-4873-704A-A869-FDA44E9F1798}"/>
              </a:ext>
            </a:extLst>
          </p:cNvPr>
          <p:cNvCxnSpPr/>
          <p:nvPr/>
        </p:nvCxnSpPr>
        <p:spPr bwMode="auto">
          <a:xfrm>
            <a:off x="3054740" y="4026589"/>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8A025903-37A4-6345-8F4C-308D3B8A7637}"/>
              </a:ext>
            </a:extLst>
          </p:cNvPr>
          <p:cNvCxnSpPr/>
          <p:nvPr/>
        </p:nvCxnSpPr>
        <p:spPr bwMode="auto">
          <a:xfrm>
            <a:off x="3054740" y="4276175"/>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5F5BCEB6-A86A-9E4D-B443-57B45273C5AF}"/>
              </a:ext>
            </a:extLst>
          </p:cNvPr>
          <p:cNvCxnSpPr/>
          <p:nvPr/>
        </p:nvCxnSpPr>
        <p:spPr bwMode="auto">
          <a:xfrm flipV="1">
            <a:off x="3061672" y="4026583"/>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5AF18409-3DA0-0A4A-A8BA-2FC5F829AFD0}"/>
              </a:ext>
            </a:extLst>
          </p:cNvPr>
          <p:cNvCxnSpPr/>
          <p:nvPr/>
        </p:nvCxnSpPr>
        <p:spPr bwMode="auto">
          <a:xfrm>
            <a:off x="3061672" y="4036371"/>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1AB56222-1383-F444-9B7A-0B5483548508}"/>
              </a:ext>
            </a:extLst>
          </p:cNvPr>
          <p:cNvCxnSpPr/>
          <p:nvPr/>
        </p:nvCxnSpPr>
        <p:spPr bwMode="auto">
          <a:xfrm flipV="1">
            <a:off x="3061672" y="4276175"/>
            <a:ext cx="777768" cy="289696"/>
          </a:xfrm>
          <a:prstGeom prst="straightConnector1">
            <a:avLst/>
          </a:prstGeom>
          <a:no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E367DC9A-FB83-4546-B9AC-4E94512D01E2}"/>
              </a:ext>
            </a:extLst>
          </p:cNvPr>
          <p:cNvCxnSpPr/>
          <p:nvPr/>
        </p:nvCxnSpPr>
        <p:spPr bwMode="auto">
          <a:xfrm flipV="1">
            <a:off x="3876477" y="3797787"/>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87E16722-7A2F-C945-B3E8-BDD61412CF58}"/>
              </a:ext>
            </a:extLst>
          </p:cNvPr>
          <p:cNvCxnSpPr/>
          <p:nvPr/>
        </p:nvCxnSpPr>
        <p:spPr bwMode="auto">
          <a:xfrm flipV="1">
            <a:off x="3883409" y="3797787"/>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4109A985-79AB-1348-97ED-19621BB8322A}"/>
              </a:ext>
            </a:extLst>
          </p:cNvPr>
          <p:cNvCxnSpPr/>
          <p:nvPr/>
        </p:nvCxnSpPr>
        <p:spPr bwMode="auto">
          <a:xfrm flipV="1">
            <a:off x="3883409" y="3797787"/>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BA2B3F01-84DD-B142-B08C-91DD7370EBA6}"/>
              </a:ext>
            </a:extLst>
          </p:cNvPr>
          <p:cNvCxnSpPr/>
          <p:nvPr/>
        </p:nvCxnSpPr>
        <p:spPr bwMode="auto">
          <a:xfrm>
            <a:off x="3876477" y="3769469"/>
            <a:ext cx="784700" cy="261805"/>
          </a:xfrm>
          <a:prstGeom prst="straightConnector1">
            <a:avLst/>
          </a:prstGeom>
          <a:noFill/>
          <a:ln w="9525"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94330749-B916-0847-B3EC-02F19D7788B0}"/>
              </a:ext>
            </a:extLst>
          </p:cNvPr>
          <p:cNvCxnSpPr/>
          <p:nvPr/>
        </p:nvCxnSpPr>
        <p:spPr bwMode="auto">
          <a:xfrm>
            <a:off x="3876477" y="3793101"/>
            <a:ext cx="784700" cy="477558"/>
          </a:xfrm>
          <a:prstGeom prst="straightConnector1">
            <a:avLst/>
          </a:prstGeom>
          <a:noFill/>
          <a:ln w="9525"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AFF21071-A8DA-384F-92C4-18692CDCD271}"/>
              </a:ext>
            </a:extLst>
          </p:cNvPr>
          <p:cNvCxnSpPr/>
          <p:nvPr/>
        </p:nvCxnSpPr>
        <p:spPr bwMode="auto">
          <a:xfrm>
            <a:off x="3883409" y="3793101"/>
            <a:ext cx="777768" cy="801586"/>
          </a:xfrm>
          <a:prstGeom prst="straightConnector1">
            <a:avLst/>
          </a:prstGeom>
          <a:noFill/>
          <a:ln w="9525"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B567B99-8C87-234A-8D81-188D0057F136}"/>
              </a:ext>
            </a:extLst>
          </p:cNvPr>
          <p:cNvCxnSpPr/>
          <p:nvPr/>
        </p:nvCxnSpPr>
        <p:spPr bwMode="auto">
          <a:xfrm flipV="1">
            <a:off x="3883409" y="4041061"/>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571C6A21-0201-8B49-899D-D84686EACA87}"/>
              </a:ext>
            </a:extLst>
          </p:cNvPr>
          <p:cNvCxnSpPr/>
          <p:nvPr/>
        </p:nvCxnSpPr>
        <p:spPr bwMode="auto">
          <a:xfrm>
            <a:off x="3876477" y="4031275"/>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488B8A69-0AB7-5B45-8DDC-F4A792A2674D}"/>
              </a:ext>
            </a:extLst>
          </p:cNvPr>
          <p:cNvCxnSpPr/>
          <p:nvPr/>
        </p:nvCxnSpPr>
        <p:spPr bwMode="auto">
          <a:xfrm>
            <a:off x="3876477" y="4280861"/>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85B0028D-A71F-6E43-87EC-4AA810FB205A}"/>
              </a:ext>
            </a:extLst>
          </p:cNvPr>
          <p:cNvCxnSpPr/>
          <p:nvPr/>
        </p:nvCxnSpPr>
        <p:spPr bwMode="auto">
          <a:xfrm flipV="1">
            <a:off x="3883409" y="4031269"/>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313524C5-FC80-754A-AFB6-88AC70DBD52D}"/>
              </a:ext>
            </a:extLst>
          </p:cNvPr>
          <p:cNvCxnSpPr/>
          <p:nvPr/>
        </p:nvCxnSpPr>
        <p:spPr bwMode="auto">
          <a:xfrm>
            <a:off x="3883409" y="4041057"/>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9E124CA5-9039-9F40-86DE-081855E63CAF}"/>
              </a:ext>
            </a:extLst>
          </p:cNvPr>
          <p:cNvCxnSpPr/>
          <p:nvPr/>
        </p:nvCxnSpPr>
        <p:spPr bwMode="auto">
          <a:xfrm flipV="1">
            <a:off x="3883409" y="4280861"/>
            <a:ext cx="777768" cy="289696"/>
          </a:xfrm>
          <a:prstGeom prst="straightConnector1">
            <a:avLst/>
          </a:prstGeom>
          <a:noFill/>
          <a:ln w="9525" cap="flat" cmpd="sng" algn="ctr">
            <a:solidFill>
              <a:schemeClr val="tx1"/>
            </a:solidFill>
            <a:prstDash val="solid"/>
            <a:round/>
            <a:headEnd type="none" w="med" len="med"/>
            <a:tailEnd type="triangle"/>
          </a:ln>
          <a:effectLst/>
        </p:spPr>
      </p:cxnSp>
      <p:sp>
        <p:nvSpPr>
          <p:cNvPr id="36" name="Down Arrow 35">
            <a:extLst>
              <a:ext uri="{FF2B5EF4-FFF2-40B4-BE49-F238E27FC236}">
                <a16:creationId xmlns:a16="http://schemas.microsoft.com/office/drawing/2014/main" id="{7C3E7BB0-9CD2-7444-B34F-3466C44D4AE1}"/>
              </a:ext>
            </a:extLst>
          </p:cNvPr>
          <p:cNvSpPr/>
          <p:nvPr/>
        </p:nvSpPr>
        <p:spPr bwMode="auto">
          <a:xfrm rot="10800000">
            <a:off x="4539257" y="4627562"/>
            <a:ext cx="243840" cy="759031"/>
          </a:xfrm>
          <a:prstGeom prst="downArrow">
            <a:avLst/>
          </a:prstGeom>
          <a:noFill/>
          <a:ln w="9525" cap="flat" cmpd="sng" algn="ctr">
            <a:solidFill>
              <a:srgbClr val="01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US" sz="2000">
              <a:solidFill>
                <a:schemeClr val="tx1"/>
              </a:solidFill>
              <a:latin typeface="HelvNeue Light for IBM" pitchFamily="34" charset="0"/>
            </a:endParaRPr>
          </a:p>
        </p:txBody>
      </p:sp>
      <p:grpSp>
        <p:nvGrpSpPr>
          <p:cNvPr id="55" name="Group 54">
            <a:extLst>
              <a:ext uri="{FF2B5EF4-FFF2-40B4-BE49-F238E27FC236}">
                <a16:creationId xmlns:a16="http://schemas.microsoft.com/office/drawing/2014/main" id="{B991F02D-C78E-9A4E-A402-BFBEE01205C6}"/>
              </a:ext>
            </a:extLst>
          </p:cNvPr>
          <p:cNvGrpSpPr/>
          <p:nvPr/>
        </p:nvGrpSpPr>
        <p:grpSpPr>
          <a:xfrm>
            <a:off x="1944460" y="2365947"/>
            <a:ext cx="869345" cy="1266012"/>
            <a:chOff x="2269284" y="1841480"/>
            <a:chExt cx="869345" cy="1266012"/>
          </a:xfrm>
        </p:grpSpPr>
        <p:sp>
          <p:nvSpPr>
            <p:cNvPr id="11" name="Rectangle 10">
              <a:extLst>
                <a:ext uri="{FF2B5EF4-FFF2-40B4-BE49-F238E27FC236}">
                  <a16:creationId xmlns:a16="http://schemas.microsoft.com/office/drawing/2014/main" id="{7B449B7D-98DB-1246-8BA1-C6967D39F1A1}"/>
                </a:ext>
              </a:extLst>
            </p:cNvPr>
            <p:cNvSpPr/>
            <p:nvPr/>
          </p:nvSpPr>
          <p:spPr bwMode="auto">
            <a:xfrm>
              <a:off x="2280521" y="2382046"/>
              <a:ext cx="432000" cy="360000"/>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37" name="Rectangle 36">
              <a:extLst>
                <a:ext uri="{FF2B5EF4-FFF2-40B4-BE49-F238E27FC236}">
                  <a16:creationId xmlns:a16="http://schemas.microsoft.com/office/drawing/2014/main" id="{BD023193-B4BF-DB4D-9650-89EEDCB379C2}"/>
                </a:ext>
              </a:extLst>
            </p:cNvPr>
            <p:cNvSpPr/>
            <p:nvPr/>
          </p:nvSpPr>
          <p:spPr bwMode="auto">
            <a:xfrm>
              <a:off x="2280521" y="2747492"/>
              <a:ext cx="432000" cy="360000"/>
            </a:xfrm>
            <a:prstGeom prst="rect">
              <a:avLst/>
            </a:prstGeom>
            <a:solidFill>
              <a:schemeClr val="accent6">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38" name="Rectangle 37">
              <a:extLst>
                <a:ext uri="{FF2B5EF4-FFF2-40B4-BE49-F238E27FC236}">
                  <a16:creationId xmlns:a16="http://schemas.microsoft.com/office/drawing/2014/main" id="{1D01C146-03B2-C847-A82B-604844F6DB38}"/>
                </a:ext>
              </a:extLst>
            </p:cNvPr>
            <p:cNvSpPr/>
            <p:nvPr/>
          </p:nvSpPr>
          <p:spPr bwMode="auto">
            <a:xfrm>
              <a:off x="2700238" y="2382046"/>
              <a:ext cx="432000" cy="360000"/>
            </a:xfrm>
            <a:prstGeom prst="rect">
              <a:avLst/>
            </a:prstGeom>
            <a:solidFill>
              <a:schemeClr val="accent5">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39" name="Rectangle 38">
              <a:extLst>
                <a:ext uri="{FF2B5EF4-FFF2-40B4-BE49-F238E27FC236}">
                  <a16:creationId xmlns:a16="http://schemas.microsoft.com/office/drawing/2014/main" id="{F278B0D9-976D-0841-8CAA-38E172E8D680}"/>
                </a:ext>
              </a:extLst>
            </p:cNvPr>
            <p:cNvSpPr/>
            <p:nvPr/>
          </p:nvSpPr>
          <p:spPr bwMode="auto">
            <a:xfrm>
              <a:off x="2706629" y="2747492"/>
              <a:ext cx="432000" cy="360000"/>
            </a:xfrm>
            <a:prstGeom prst="rect">
              <a:avLst/>
            </a:prstGeom>
            <a:solidFill>
              <a:schemeClr val="accent3">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40" name="Rectangle 39">
              <a:extLst>
                <a:ext uri="{FF2B5EF4-FFF2-40B4-BE49-F238E27FC236}">
                  <a16:creationId xmlns:a16="http://schemas.microsoft.com/office/drawing/2014/main" id="{83F729F8-3218-2446-B67C-D49838BDD466}"/>
                </a:ext>
              </a:extLst>
            </p:cNvPr>
            <p:cNvSpPr/>
            <p:nvPr/>
          </p:nvSpPr>
          <p:spPr bwMode="auto">
            <a:xfrm>
              <a:off x="2269284" y="1841480"/>
              <a:ext cx="864000" cy="54061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600" dirty="0"/>
                <a:t>Batch #237</a:t>
              </a:r>
            </a:p>
          </p:txBody>
        </p:sp>
      </p:grpSp>
      <p:sp>
        <p:nvSpPr>
          <p:cNvPr id="41" name="TextBox 40">
            <a:extLst>
              <a:ext uri="{FF2B5EF4-FFF2-40B4-BE49-F238E27FC236}">
                <a16:creationId xmlns:a16="http://schemas.microsoft.com/office/drawing/2014/main" id="{7EFB68B3-7930-A346-B9FB-0B8008391480}"/>
              </a:ext>
            </a:extLst>
          </p:cNvPr>
          <p:cNvSpPr txBox="1"/>
          <p:nvPr/>
        </p:nvSpPr>
        <p:spPr>
          <a:xfrm>
            <a:off x="4783097" y="4882510"/>
            <a:ext cx="466794" cy="397032"/>
          </a:xfrm>
          <a:prstGeom prst="rect">
            <a:avLst/>
          </a:prstGeom>
          <a:noFill/>
        </p:spPr>
        <p:txBody>
          <a:bodyPr wrap="none" rtlCol="0">
            <a:spAutoFit/>
          </a:bodyPr>
          <a:lstStyle/>
          <a:p>
            <a:r>
              <a:rPr lang="en-US" dirty="0"/>
              <a:t>…</a:t>
            </a:r>
          </a:p>
        </p:txBody>
      </p:sp>
      <p:sp>
        <p:nvSpPr>
          <p:cNvPr id="42" name="Rectangle 41">
            <a:extLst>
              <a:ext uri="{FF2B5EF4-FFF2-40B4-BE49-F238E27FC236}">
                <a16:creationId xmlns:a16="http://schemas.microsoft.com/office/drawing/2014/main" id="{0B0AF2F2-3075-CE47-90F5-B492426AB1A2}"/>
              </a:ext>
            </a:extLst>
          </p:cNvPr>
          <p:cNvSpPr/>
          <p:nvPr/>
        </p:nvSpPr>
        <p:spPr bwMode="auto">
          <a:xfrm>
            <a:off x="5129756" y="4791447"/>
            <a:ext cx="505237"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cxnSp>
        <p:nvCxnSpPr>
          <p:cNvPr id="43" name="Straight Arrow Connector 42">
            <a:extLst>
              <a:ext uri="{FF2B5EF4-FFF2-40B4-BE49-F238E27FC236}">
                <a16:creationId xmlns:a16="http://schemas.microsoft.com/office/drawing/2014/main" id="{787417F9-7D0C-AC48-9E6B-DC1E77156085}"/>
              </a:ext>
            </a:extLst>
          </p:cNvPr>
          <p:cNvCxnSpPr/>
          <p:nvPr/>
        </p:nvCxnSpPr>
        <p:spPr bwMode="auto">
          <a:xfrm>
            <a:off x="5562974" y="5128762"/>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44" name="Rectangle 43">
            <a:extLst>
              <a:ext uri="{FF2B5EF4-FFF2-40B4-BE49-F238E27FC236}">
                <a16:creationId xmlns:a16="http://schemas.microsoft.com/office/drawing/2014/main" id="{9CDE7ABC-384A-2F46-A584-E8C4C92E44E5}"/>
              </a:ext>
            </a:extLst>
          </p:cNvPr>
          <p:cNvSpPr/>
          <p:nvPr/>
        </p:nvSpPr>
        <p:spPr bwMode="auto">
          <a:xfrm>
            <a:off x="5862546" y="4791448"/>
            <a:ext cx="456833"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sp>
        <p:nvSpPr>
          <p:cNvPr id="45" name="Rectangle 44">
            <a:extLst>
              <a:ext uri="{FF2B5EF4-FFF2-40B4-BE49-F238E27FC236}">
                <a16:creationId xmlns:a16="http://schemas.microsoft.com/office/drawing/2014/main" id="{9CBBEAB9-C1CC-4245-ABB5-EE5B17D62CD6}"/>
              </a:ext>
            </a:extLst>
          </p:cNvPr>
          <p:cNvSpPr/>
          <p:nvPr/>
        </p:nvSpPr>
        <p:spPr bwMode="auto">
          <a:xfrm>
            <a:off x="6704477" y="4791448"/>
            <a:ext cx="503133"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cxnSp>
        <p:nvCxnSpPr>
          <p:cNvPr id="46" name="Straight Arrow Connector 45">
            <a:extLst>
              <a:ext uri="{FF2B5EF4-FFF2-40B4-BE49-F238E27FC236}">
                <a16:creationId xmlns:a16="http://schemas.microsoft.com/office/drawing/2014/main" id="{B9488244-245D-4242-A07F-0F3409848DB8}"/>
              </a:ext>
            </a:extLst>
          </p:cNvPr>
          <p:cNvCxnSpPr/>
          <p:nvPr/>
        </p:nvCxnSpPr>
        <p:spPr bwMode="auto">
          <a:xfrm>
            <a:off x="6320353" y="5140927"/>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47" name="Rectangle 46">
            <a:extLst>
              <a:ext uri="{FF2B5EF4-FFF2-40B4-BE49-F238E27FC236}">
                <a16:creationId xmlns:a16="http://schemas.microsoft.com/office/drawing/2014/main" id="{C70B56A0-8C20-5E48-8E1C-EF0BCF74EB7B}"/>
              </a:ext>
            </a:extLst>
          </p:cNvPr>
          <p:cNvSpPr/>
          <p:nvPr/>
        </p:nvSpPr>
        <p:spPr bwMode="auto">
          <a:xfrm>
            <a:off x="7592708" y="5102957"/>
            <a:ext cx="284649" cy="197655"/>
          </a:xfrm>
          <a:prstGeom prst="rect">
            <a:avLst/>
          </a:prstGeom>
          <a:solidFill>
            <a:schemeClr val="accent2">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48" name="Rectangle 47">
            <a:extLst>
              <a:ext uri="{FF2B5EF4-FFF2-40B4-BE49-F238E27FC236}">
                <a16:creationId xmlns:a16="http://schemas.microsoft.com/office/drawing/2014/main" id="{916C35DE-F238-224E-A4C8-BC010E8F7F09}"/>
              </a:ext>
            </a:extLst>
          </p:cNvPr>
          <p:cNvSpPr/>
          <p:nvPr/>
        </p:nvSpPr>
        <p:spPr bwMode="auto">
          <a:xfrm>
            <a:off x="7592708" y="5309591"/>
            <a:ext cx="284649" cy="197655"/>
          </a:xfrm>
          <a:prstGeom prst="rect">
            <a:avLst/>
          </a:prstGeom>
          <a:solidFill>
            <a:schemeClr val="accent6">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49" name="Rectangle 48">
            <a:extLst>
              <a:ext uri="{FF2B5EF4-FFF2-40B4-BE49-F238E27FC236}">
                <a16:creationId xmlns:a16="http://schemas.microsoft.com/office/drawing/2014/main" id="{87FA50C6-4AD4-D44E-B3CB-2E4EBC3B96D1}"/>
              </a:ext>
            </a:extLst>
          </p:cNvPr>
          <p:cNvSpPr/>
          <p:nvPr/>
        </p:nvSpPr>
        <p:spPr bwMode="auto">
          <a:xfrm>
            <a:off x="7887630" y="5102957"/>
            <a:ext cx="284649" cy="197655"/>
          </a:xfrm>
          <a:prstGeom prst="rect">
            <a:avLst/>
          </a:prstGeom>
          <a:solidFill>
            <a:schemeClr val="accent1">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50" name="Rectangle 49">
            <a:extLst>
              <a:ext uri="{FF2B5EF4-FFF2-40B4-BE49-F238E27FC236}">
                <a16:creationId xmlns:a16="http://schemas.microsoft.com/office/drawing/2014/main" id="{B69A2F13-1691-FF4E-9B6E-3A3A066ACE3E}"/>
              </a:ext>
            </a:extLst>
          </p:cNvPr>
          <p:cNvSpPr/>
          <p:nvPr/>
        </p:nvSpPr>
        <p:spPr bwMode="auto">
          <a:xfrm>
            <a:off x="7887630" y="5309591"/>
            <a:ext cx="284649" cy="197655"/>
          </a:xfrm>
          <a:prstGeom prst="rect">
            <a:avLst/>
          </a:prstGeom>
          <a:solidFill>
            <a:schemeClr val="bg2">
              <a:lumMod val="9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51" name="Rectangle 50">
            <a:extLst>
              <a:ext uri="{FF2B5EF4-FFF2-40B4-BE49-F238E27FC236}">
                <a16:creationId xmlns:a16="http://schemas.microsoft.com/office/drawing/2014/main" id="{4DE23B9F-0915-2840-B380-593335F6E09B}"/>
              </a:ext>
            </a:extLst>
          </p:cNvPr>
          <p:cNvSpPr/>
          <p:nvPr/>
        </p:nvSpPr>
        <p:spPr bwMode="auto">
          <a:xfrm>
            <a:off x="7592708" y="4791447"/>
            <a:ext cx="579571" cy="31150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800" dirty="0"/>
              <a:t>Block</a:t>
            </a:r>
          </a:p>
          <a:p>
            <a:pPr algn="ctr"/>
            <a:r>
              <a:rPr lang="en-US" sz="800" dirty="0"/>
              <a:t>#237</a:t>
            </a:r>
          </a:p>
        </p:txBody>
      </p:sp>
      <p:cxnSp>
        <p:nvCxnSpPr>
          <p:cNvPr id="52" name="Straight Arrow Connector 51">
            <a:extLst>
              <a:ext uri="{FF2B5EF4-FFF2-40B4-BE49-F238E27FC236}">
                <a16:creationId xmlns:a16="http://schemas.microsoft.com/office/drawing/2014/main" id="{AF511B9B-B50C-4543-B9CF-8B3B7645BC73}"/>
              </a:ext>
            </a:extLst>
          </p:cNvPr>
          <p:cNvCxnSpPr/>
          <p:nvPr/>
        </p:nvCxnSpPr>
        <p:spPr bwMode="auto">
          <a:xfrm>
            <a:off x="7207610" y="5128762"/>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53" name="TextBox 52">
            <a:extLst>
              <a:ext uri="{FF2B5EF4-FFF2-40B4-BE49-F238E27FC236}">
                <a16:creationId xmlns:a16="http://schemas.microsoft.com/office/drawing/2014/main" id="{E3324245-64F5-5C43-A933-89D7446411AC}"/>
              </a:ext>
            </a:extLst>
          </p:cNvPr>
          <p:cNvSpPr txBox="1"/>
          <p:nvPr/>
        </p:nvSpPr>
        <p:spPr>
          <a:xfrm>
            <a:off x="1830336" y="6220732"/>
            <a:ext cx="1628331" cy="338554"/>
          </a:xfrm>
          <a:prstGeom prst="rect">
            <a:avLst/>
          </a:prstGeom>
          <a:noFill/>
        </p:spPr>
        <p:txBody>
          <a:bodyPr wrap="none" rtlCol="0">
            <a:spAutoFit/>
          </a:bodyPr>
          <a:lstStyle/>
          <a:p>
            <a:r>
              <a:rPr lang="en-US" sz="1600" dirty="0">
                <a:solidFill>
                  <a:schemeClr val="tx1"/>
                </a:solidFill>
              </a:rPr>
              <a:t>[Castro/Liskov02]</a:t>
            </a:r>
          </a:p>
        </p:txBody>
      </p:sp>
      <p:sp>
        <p:nvSpPr>
          <p:cNvPr id="54" name="TextBox 53">
            <a:extLst>
              <a:ext uri="{FF2B5EF4-FFF2-40B4-BE49-F238E27FC236}">
                <a16:creationId xmlns:a16="http://schemas.microsoft.com/office/drawing/2014/main" id="{6FE150C1-3ECB-2448-A1F6-2AE085253636}"/>
              </a:ext>
            </a:extLst>
          </p:cNvPr>
          <p:cNvSpPr txBox="1"/>
          <p:nvPr/>
        </p:nvSpPr>
        <p:spPr>
          <a:xfrm>
            <a:off x="3950752" y="5410434"/>
            <a:ext cx="1148904" cy="307777"/>
          </a:xfrm>
          <a:prstGeom prst="rect">
            <a:avLst/>
          </a:prstGeom>
          <a:noFill/>
        </p:spPr>
        <p:txBody>
          <a:bodyPr wrap="none" rtlCol="0">
            <a:spAutoFit/>
          </a:bodyPr>
          <a:lstStyle/>
          <a:p>
            <a:pPr marL="0" lvl="1"/>
            <a:r>
              <a:rPr lang="en-US" altLang="en-US" sz="1400" dirty="0">
                <a:solidFill>
                  <a:schemeClr val="tx1"/>
                </a:solidFill>
              </a:rPr>
              <a:t>Deliver batch</a:t>
            </a:r>
          </a:p>
        </p:txBody>
      </p:sp>
      <p:sp>
        <p:nvSpPr>
          <p:cNvPr id="56" name="TextBox 55">
            <a:extLst>
              <a:ext uri="{FF2B5EF4-FFF2-40B4-BE49-F238E27FC236}">
                <a16:creationId xmlns:a16="http://schemas.microsoft.com/office/drawing/2014/main" id="{4E3E4F3F-0A53-534A-951E-84395003157A}"/>
              </a:ext>
            </a:extLst>
          </p:cNvPr>
          <p:cNvSpPr txBox="1"/>
          <p:nvPr/>
        </p:nvSpPr>
        <p:spPr>
          <a:xfrm>
            <a:off x="2189871" y="4541417"/>
            <a:ext cx="928716" cy="276999"/>
          </a:xfrm>
          <a:prstGeom prst="rect">
            <a:avLst/>
          </a:prstGeom>
          <a:noFill/>
        </p:spPr>
        <p:txBody>
          <a:bodyPr wrap="none" rtlCol="0">
            <a:spAutoFit/>
          </a:bodyPr>
          <a:lstStyle/>
          <a:p>
            <a:r>
              <a:rPr lang="en-US" sz="1200" dirty="0"/>
              <a:t>Pre-prepare</a:t>
            </a:r>
          </a:p>
        </p:txBody>
      </p:sp>
      <p:sp>
        <p:nvSpPr>
          <p:cNvPr id="58" name="TextBox 57">
            <a:extLst>
              <a:ext uri="{FF2B5EF4-FFF2-40B4-BE49-F238E27FC236}">
                <a16:creationId xmlns:a16="http://schemas.microsoft.com/office/drawing/2014/main" id="{9C55FE55-AAE0-1844-8845-5405CA65471A}"/>
              </a:ext>
            </a:extLst>
          </p:cNvPr>
          <p:cNvSpPr txBox="1"/>
          <p:nvPr/>
        </p:nvSpPr>
        <p:spPr>
          <a:xfrm>
            <a:off x="8190929" y="3582378"/>
            <a:ext cx="1787653" cy="286232"/>
          </a:xfrm>
          <a:prstGeom prst="rect">
            <a:avLst/>
          </a:prstGeom>
          <a:noFill/>
        </p:spPr>
        <p:txBody>
          <a:bodyPr wrap="square" rtlCol="0">
            <a:spAutoFit/>
          </a:bodyPr>
          <a:lstStyle/>
          <a:p>
            <a:r>
              <a:rPr lang="en-US" sz="1400" dirty="0">
                <a:solidFill>
                  <a:schemeClr val="tx1"/>
                </a:solidFill>
              </a:rPr>
              <a:t>Node 0 (Primary)</a:t>
            </a:r>
          </a:p>
        </p:txBody>
      </p:sp>
      <p:sp>
        <p:nvSpPr>
          <p:cNvPr id="59" name="TextBox 58">
            <a:extLst>
              <a:ext uri="{FF2B5EF4-FFF2-40B4-BE49-F238E27FC236}">
                <a16:creationId xmlns:a16="http://schemas.microsoft.com/office/drawing/2014/main" id="{4E2C31DA-6DB9-8145-A947-B54D79C7EFEA}"/>
              </a:ext>
            </a:extLst>
          </p:cNvPr>
          <p:cNvSpPr txBox="1"/>
          <p:nvPr/>
        </p:nvSpPr>
        <p:spPr>
          <a:xfrm>
            <a:off x="8208090" y="3840139"/>
            <a:ext cx="1515634" cy="286232"/>
          </a:xfrm>
          <a:prstGeom prst="rect">
            <a:avLst/>
          </a:prstGeom>
          <a:noFill/>
        </p:spPr>
        <p:txBody>
          <a:bodyPr wrap="square" rtlCol="0">
            <a:spAutoFit/>
          </a:bodyPr>
          <a:lstStyle/>
          <a:p>
            <a:r>
              <a:rPr lang="en-US" sz="1400" dirty="0">
                <a:solidFill>
                  <a:schemeClr val="tx1"/>
                </a:solidFill>
              </a:rPr>
              <a:t>Node 1</a:t>
            </a:r>
          </a:p>
        </p:txBody>
      </p:sp>
      <p:sp>
        <p:nvSpPr>
          <p:cNvPr id="60" name="TextBox 59">
            <a:extLst>
              <a:ext uri="{FF2B5EF4-FFF2-40B4-BE49-F238E27FC236}">
                <a16:creationId xmlns:a16="http://schemas.microsoft.com/office/drawing/2014/main" id="{199EE3F6-C5E4-2D4E-979E-63EDAA49AB40}"/>
              </a:ext>
            </a:extLst>
          </p:cNvPr>
          <p:cNvSpPr txBox="1"/>
          <p:nvPr/>
        </p:nvSpPr>
        <p:spPr>
          <a:xfrm>
            <a:off x="8190930" y="4097238"/>
            <a:ext cx="1515634" cy="286232"/>
          </a:xfrm>
          <a:prstGeom prst="rect">
            <a:avLst/>
          </a:prstGeom>
          <a:noFill/>
        </p:spPr>
        <p:txBody>
          <a:bodyPr wrap="square" rtlCol="0">
            <a:spAutoFit/>
          </a:bodyPr>
          <a:lstStyle/>
          <a:p>
            <a:r>
              <a:rPr lang="en-US" sz="1400" dirty="0">
                <a:solidFill>
                  <a:schemeClr val="tx1"/>
                </a:solidFill>
              </a:rPr>
              <a:t>Node 2</a:t>
            </a:r>
          </a:p>
        </p:txBody>
      </p:sp>
      <p:sp>
        <p:nvSpPr>
          <p:cNvPr id="61" name="TextBox 60">
            <a:extLst>
              <a:ext uri="{FF2B5EF4-FFF2-40B4-BE49-F238E27FC236}">
                <a16:creationId xmlns:a16="http://schemas.microsoft.com/office/drawing/2014/main" id="{7BB3D8B4-9215-FA4F-BFD0-0DF7459C4E25}"/>
              </a:ext>
            </a:extLst>
          </p:cNvPr>
          <p:cNvSpPr txBox="1"/>
          <p:nvPr/>
        </p:nvSpPr>
        <p:spPr>
          <a:xfrm>
            <a:off x="8190930" y="4383469"/>
            <a:ext cx="1515634" cy="286232"/>
          </a:xfrm>
          <a:prstGeom prst="rect">
            <a:avLst/>
          </a:prstGeom>
          <a:noFill/>
        </p:spPr>
        <p:txBody>
          <a:bodyPr wrap="square" rtlCol="0">
            <a:spAutoFit/>
          </a:bodyPr>
          <a:lstStyle/>
          <a:p>
            <a:r>
              <a:rPr lang="en-US" sz="1400" dirty="0">
                <a:solidFill>
                  <a:schemeClr val="tx1"/>
                </a:solidFill>
              </a:rPr>
              <a:t>Node 3</a:t>
            </a:r>
          </a:p>
        </p:txBody>
      </p:sp>
      <p:sp>
        <p:nvSpPr>
          <p:cNvPr id="62" name="TextBox 61">
            <a:extLst>
              <a:ext uri="{FF2B5EF4-FFF2-40B4-BE49-F238E27FC236}">
                <a16:creationId xmlns:a16="http://schemas.microsoft.com/office/drawing/2014/main" id="{F0DCDAC5-05F6-264A-8314-C666D7C71D7F}"/>
              </a:ext>
            </a:extLst>
          </p:cNvPr>
          <p:cNvSpPr txBox="1"/>
          <p:nvPr/>
        </p:nvSpPr>
        <p:spPr>
          <a:xfrm>
            <a:off x="3103235" y="4541412"/>
            <a:ext cx="674287" cy="276999"/>
          </a:xfrm>
          <a:prstGeom prst="rect">
            <a:avLst/>
          </a:prstGeom>
          <a:noFill/>
        </p:spPr>
        <p:txBody>
          <a:bodyPr wrap="none" rtlCol="0">
            <a:spAutoFit/>
          </a:bodyPr>
          <a:lstStyle/>
          <a:p>
            <a:r>
              <a:rPr lang="en-US" sz="1200" dirty="0"/>
              <a:t>Prepare</a:t>
            </a:r>
          </a:p>
        </p:txBody>
      </p:sp>
      <p:sp>
        <p:nvSpPr>
          <p:cNvPr id="63" name="TextBox 62">
            <a:extLst>
              <a:ext uri="{FF2B5EF4-FFF2-40B4-BE49-F238E27FC236}">
                <a16:creationId xmlns:a16="http://schemas.microsoft.com/office/drawing/2014/main" id="{0943BF81-0560-D949-AAE8-D88772E594CC}"/>
              </a:ext>
            </a:extLst>
          </p:cNvPr>
          <p:cNvSpPr txBox="1"/>
          <p:nvPr/>
        </p:nvSpPr>
        <p:spPr>
          <a:xfrm>
            <a:off x="3914394" y="4537667"/>
            <a:ext cx="681597" cy="276999"/>
          </a:xfrm>
          <a:prstGeom prst="rect">
            <a:avLst/>
          </a:prstGeom>
          <a:noFill/>
        </p:spPr>
        <p:txBody>
          <a:bodyPr wrap="none" rtlCol="0">
            <a:spAutoFit/>
          </a:bodyPr>
          <a:lstStyle/>
          <a:p>
            <a:r>
              <a:rPr lang="en-US" sz="1200" dirty="0"/>
              <a:t>Commit</a:t>
            </a:r>
          </a:p>
        </p:txBody>
      </p:sp>
      <p:cxnSp>
        <p:nvCxnSpPr>
          <p:cNvPr id="64" name="Straight Arrow Connector 63">
            <a:extLst>
              <a:ext uri="{FF2B5EF4-FFF2-40B4-BE49-F238E27FC236}">
                <a16:creationId xmlns:a16="http://schemas.microsoft.com/office/drawing/2014/main" id="{FF53F2DA-577F-634B-9BC3-946219078ACF}"/>
              </a:ext>
            </a:extLst>
          </p:cNvPr>
          <p:cNvCxnSpPr>
            <a:cxnSpLocks/>
          </p:cNvCxnSpPr>
          <p:nvPr/>
        </p:nvCxnSpPr>
        <p:spPr bwMode="auto">
          <a:xfrm flipH="1">
            <a:off x="3824616" y="1871183"/>
            <a:ext cx="2432015" cy="1039904"/>
          </a:xfrm>
          <a:prstGeom prst="straightConnector1">
            <a:avLst/>
          </a:prstGeom>
          <a:noFill/>
          <a:ln w="9525" cap="flat" cmpd="sng" algn="ctr">
            <a:solidFill>
              <a:schemeClr val="tx1"/>
            </a:solidFill>
            <a:prstDash val="solid"/>
            <a:round/>
            <a:headEnd type="none" w="med" len="med"/>
            <a:tailEnd type="triangle"/>
          </a:ln>
          <a:effectLst/>
        </p:spPr>
      </p:cxnSp>
      <p:cxnSp>
        <p:nvCxnSpPr>
          <p:cNvPr id="65" name="Straight Arrow Connector 64">
            <a:extLst>
              <a:ext uri="{FF2B5EF4-FFF2-40B4-BE49-F238E27FC236}">
                <a16:creationId xmlns:a16="http://schemas.microsoft.com/office/drawing/2014/main" id="{190F4CF3-B85E-7640-951C-594264046D17}"/>
              </a:ext>
            </a:extLst>
          </p:cNvPr>
          <p:cNvCxnSpPr>
            <a:cxnSpLocks/>
          </p:cNvCxnSpPr>
          <p:nvPr/>
        </p:nvCxnSpPr>
        <p:spPr bwMode="auto">
          <a:xfrm flipH="1">
            <a:off x="4775595" y="1882761"/>
            <a:ext cx="1481036" cy="1034640"/>
          </a:xfrm>
          <a:prstGeom prst="straightConnector1">
            <a:avLst/>
          </a:prstGeom>
          <a:noFill/>
          <a:ln w="9525" cap="flat" cmpd="sng" algn="ctr">
            <a:solidFill>
              <a:schemeClr val="tx1"/>
            </a:solidFill>
            <a:prstDash val="solid"/>
            <a:round/>
            <a:headEnd type="none" w="med" len="med"/>
            <a:tailEnd type="triangle"/>
          </a:ln>
          <a:effectLst/>
        </p:spPr>
      </p:cxnSp>
      <p:sp>
        <p:nvSpPr>
          <p:cNvPr id="66" name="TextBox 65">
            <a:extLst>
              <a:ext uri="{FF2B5EF4-FFF2-40B4-BE49-F238E27FC236}">
                <a16:creationId xmlns:a16="http://schemas.microsoft.com/office/drawing/2014/main" id="{29F61ADD-7B57-2F41-AD62-69F4E9CBC526}"/>
              </a:ext>
            </a:extLst>
          </p:cNvPr>
          <p:cNvSpPr txBox="1"/>
          <p:nvPr/>
        </p:nvSpPr>
        <p:spPr>
          <a:xfrm>
            <a:off x="5561325" y="1561721"/>
            <a:ext cx="1646285" cy="369332"/>
          </a:xfrm>
          <a:prstGeom prst="rect">
            <a:avLst/>
          </a:prstGeom>
          <a:noFill/>
        </p:spPr>
        <p:txBody>
          <a:bodyPr wrap="none" rtlCol="0">
            <a:spAutoFit/>
          </a:bodyPr>
          <a:lstStyle/>
          <a:p>
            <a:r>
              <a:rPr lang="en-US" dirty="0"/>
              <a:t>Small messages</a:t>
            </a:r>
          </a:p>
        </p:txBody>
      </p:sp>
      <p:cxnSp>
        <p:nvCxnSpPr>
          <p:cNvPr id="67" name="Straight Arrow Connector 66">
            <a:extLst>
              <a:ext uri="{FF2B5EF4-FFF2-40B4-BE49-F238E27FC236}">
                <a16:creationId xmlns:a16="http://schemas.microsoft.com/office/drawing/2014/main" id="{92036D91-C4FB-B94D-B73F-4D0430DB3466}"/>
              </a:ext>
            </a:extLst>
          </p:cNvPr>
          <p:cNvCxnSpPr>
            <a:cxnSpLocks/>
            <a:stCxn id="68" idx="2"/>
          </p:cNvCxnSpPr>
          <p:nvPr/>
        </p:nvCxnSpPr>
        <p:spPr bwMode="auto">
          <a:xfrm>
            <a:off x="1740888" y="1844789"/>
            <a:ext cx="456763" cy="450908"/>
          </a:xfrm>
          <a:prstGeom prst="straightConnector1">
            <a:avLst/>
          </a:prstGeom>
          <a:noFill/>
          <a:ln w="9525" cap="flat" cmpd="sng" algn="ctr">
            <a:solidFill>
              <a:schemeClr val="tx1"/>
            </a:solidFill>
            <a:prstDash val="solid"/>
            <a:round/>
            <a:headEnd type="none" w="med" len="med"/>
            <a:tailEnd type="triangle"/>
          </a:ln>
          <a:effectLst/>
        </p:spPr>
      </p:cxnSp>
      <p:sp>
        <p:nvSpPr>
          <p:cNvPr id="68" name="TextBox 67">
            <a:extLst>
              <a:ext uri="{FF2B5EF4-FFF2-40B4-BE49-F238E27FC236}">
                <a16:creationId xmlns:a16="http://schemas.microsoft.com/office/drawing/2014/main" id="{83C570B0-40BC-4C45-BB75-81DC7AC31CED}"/>
              </a:ext>
            </a:extLst>
          </p:cNvPr>
          <p:cNvSpPr txBox="1"/>
          <p:nvPr/>
        </p:nvSpPr>
        <p:spPr>
          <a:xfrm>
            <a:off x="747507" y="1475457"/>
            <a:ext cx="1986762" cy="369332"/>
          </a:xfrm>
          <a:prstGeom prst="rect">
            <a:avLst/>
          </a:prstGeom>
          <a:noFill/>
        </p:spPr>
        <p:txBody>
          <a:bodyPr wrap="none" rtlCol="0">
            <a:spAutoFit/>
          </a:bodyPr>
          <a:lstStyle/>
          <a:p>
            <a:r>
              <a:rPr lang="en-US" dirty="0"/>
              <a:t>Very large message</a:t>
            </a:r>
          </a:p>
        </p:txBody>
      </p:sp>
      <p:sp>
        <p:nvSpPr>
          <p:cNvPr id="69" name="Rectangle 68">
            <a:extLst>
              <a:ext uri="{FF2B5EF4-FFF2-40B4-BE49-F238E27FC236}">
                <a16:creationId xmlns:a16="http://schemas.microsoft.com/office/drawing/2014/main" id="{B3ED158A-BC91-834D-AD44-C572A6F9A6FC}"/>
              </a:ext>
            </a:extLst>
          </p:cNvPr>
          <p:cNvSpPr/>
          <p:nvPr/>
        </p:nvSpPr>
        <p:spPr bwMode="auto">
          <a:xfrm>
            <a:off x="2919553" y="3117373"/>
            <a:ext cx="864000" cy="54061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600" dirty="0"/>
              <a:t>Batch #237</a:t>
            </a:r>
          </a:p>
        </p:txBody>
      </p:sp>
      <p:sp>
        <p:nvSpPr>
          <p:cNvPr id="70" name="Rectangle 69">
            <a:extLst>
              <a:ext uri="{FF2B5EF4-FFF2-40B4-BE49-F238E27FC236}">
                <a16:creationId xmlns:a16="http://schemas.microsoft.com/office/drawing/2014/main" id="{757F0461-F7C4-7345-BDBE-111A528B53AF}"/>
              </a:ext>
            </a:extLst>
          </p:cNvPr>
          <p:cNvSpPr/>
          <p:nvPr/>
        </p:nvSpPr>
        <p:spPr bwMode="auto">
          <a:xfrm>
            <a:off x="3950752" y="3106772"/>
            <a:ext cx="864000" cy="54061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600" dirty="0"/>
              <a:t>Batch #237</a:t>
            </a:r>
          </a:p>
        </p:txBody>
      </p:sp>
    </p:spTree>
    <p:extLst>
      <p:ext uri="{BB962C8B-B14F-4D97-AF65-F5344CB8AC3E}">
        <p14:creationId xmlns:p14="http://schemas.microsoft.com/office/powerpoint/2010/main" val="18049313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7445-E522-BA44-A9C9-D6618731ADF9}"/>
              </a:ext>
            </a:extLst>
          </p:cNvPr>
          <p:cNvSpPr>
            <a:spLocks noGrp="1"/>
          </p:cNvSpPr>
          <p:nvPr>
            <p:ph type="title"/>
          </p:nvPr>
        </p:nvSpPr>
        <p:spPr/>
        <p:txBody>
          <a:bodyPr/>
          <a:lstStyle/>
          <a:p>
            <a:r>
              <a:rPr lang="en-US" dirty="0"/>
              <a:t>Understanding bottlenecks: PBFT</a:t>
            </a:r>
          </a:p>
        </p:txBody>
      </p:sp>
      <p:graphicFrame>
        <p:nvGraphicFramePr>
          <p:cNvPr id="7" name="Chart 6">
            <a:extLst>
              <a:ext uri="{FF2B5EF4-FFF2-40B4-BE49-F238E27FC236}">
                <a16:creationId xmlns:a16="http://schemas.microsoft.com/office/drawing/2014/main" id="{0D875D50-D28F-EE4A-9323-8219FA1903F3}"/>
              </a:ext>
            </a:extLst>
          </p:cNvPr>
          <p:cNvGraphicFramePr>
            <a:graphicFrameLocks/>
          </p:cNvGraphicFramePr>
          <p:nvPr>
            <p:extLst>
              <p:ext uri="{D42A27DB-BD31-4B8C-83A1-F6EECF244321}">
                <p14:modId xmlns:p14="http://schemas.microsoft.com/office/powerpoint/2010/main" val="3703373379"/>
              </p:ext>
            </p:extLst>
          </p:nvPr>
        </p:nvGraphicFramePr>
        <p:xfrm>
          <a:off x="174171" y="1325563"/>
          <a:ext cx="6066972" cy="3972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07ABAE8-D31F-5B46-BC92-387B23067724}"/>
              </a:ext>
            </a:extLst>
          </p:cNvPr>
          <p:cNvGraphicFramePr>
            <a:graphicFrameLocks/>
          </p:cNvGraphicFramePr>
          <p:nvPr>
            <p:extLst>
              <p:ext uri="{D42A27DB-BD31-4B8C-83A1-F6EECF244321}">
                <p14:modId xmlns:p14="http://schemas.microsoft.com/office/powerpoint/2010/main" val="459901413"/>
              </p:ext>
            </p:extLst>
          </p:nvPr>
        </p:nvGraphicFramePr>
        <p:xfrm>
          <a:off x="6034617" y="2960914"/>
          <a:ext cx="6066972" cy="3546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09753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9AD5-8D9A-2B42-96F2-569B4D107392}"/>
              </a:ext>
            </a:extLst>
          </p:cNvPr>
          <p:cNvSpPr>
            <a:spLocks noGrp="1"/>
          </p:cNvSpPr>
          <p:nvPr>
            <p:ph type="title"/>
          </p:nvPr>
        </p:nvSpPr>
        <p:spPr>
          <a:xfrm>
            <a:off x="66909" y="555533"/>
            <a:ext cx="3898636" cy="2533313"/>
          </a:xfrm>
        </p:spPr>
        <p:txBody>
          <a:bodyPr>
            <a:normAutofit/>
          </a:bodyPr>
          <a:lstStyle/>
          <a:p>
            <a:r>
              <a:rPr lang="en-US" dirty="0"/>
              <a:t>From PBFT to Mir-BFT</a:t>
            </a:r>
          </a:p>
        </p:txBody>
      </p:sp>
      <p:cxnSp>
        <p:nvCxnSpPr>
          <p:cNvPr id="8" name="Straight Connector 7">
            <a:extLst>
              <a:ext uri="{FF2B5EF4-FFF2-40B4-BE49-F238E27FC236}">
                <a16:creationId xmlns:a16="http://schemas.microsoft.com/office/drawing/2014/main" id="{B7F029A4-D64B-B740-B99A-9C86F4C31F36}"/>
              </a:ext>
            </a:extLst>
          </p:cNvPr>
          <p:cNvCxnSpPr>
            <a:cxnSpLocks/>
          </p:cNvCxnSpPr>
          <p:nvPr/>
        </p:nvCxnSpPr>
        <p:spPr>
          <a:xfrm>
            <a:off x="6735230" y="5462060"/>
            <a:ext cx="360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15369E-9D3F-1546-8250-80A6F677066E}"/>
              </a:ext>
            </a:extLst>
          </p:cNvPr>
          <p:cNvCxnSpPr>
            <a:cxnSpLocks/>
          </p:cNvCxnSpPr>
          <p:nvPr/>
        </p:nvCxnSpPr>
        <p:spPr>
          <a:xfrm>
            <a:off x="6735230" y="5822060"/>
            <a:ext cx="360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955394D-8BED-EF44-886B-2865E44DF7D9}"/>
              </a:ext>
            </a:extLst>
          </p:cNvPr>
          <p:cNvCxnSpPr>
            <a:cxnSpLocks/>
          </p:cNvCxnSpPr>
          <p:nvPr/>
        </p:nvCxnSpPr>
        <p:spPr>
          <a:xfrm>
            <a:off x="6735230" y="6542060"/>
            <a:ext cx="360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A06D565-9EA2-C742-97BC-DCE97AB09E44}"/>
              </a:ext>
            </a:extLst>
          </p:cNvPr>
          <p:cNvCxnSpPr>
            <a:cxnSpLocks/>
          </p:cNvCxnSpPr>
          <p:nvPr/>
        </p:nvCxnSpPr>
        <p:spPr>
          <a:xfrm>
            <a:off x="6735230" y="6182060"/>
            <a:ext cx="360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066A9EB-8060-9545-A99B-E9AEAF55ED74}"/>
              </a:ext>
            </a:extLst>
          </p:cNvPr>
          <p:cNvCxnSpPr>
            <a:cxnSpLocks/>
          </p:cNvCxnSpPr>
          <p:nvPr/>
        </p:nvCxnSpPr>
        <p:spPr>
          <a:xfrm>
            <a:off x="7419918" y="5462060"/>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C4B1A0A-5CD2-8644-B9C4-E3077373231D}"/>
              </a:ext>
            </a:extLst>
          </p:cNvPr>
          <p:cNvCxnSpPr>
            <a:cxnSpLocks/>
          </p:cNvCxnSpPr>
          <p:nvPr/>
        </p:nvCxnSpPr>
        <p:spPr>
          <a:xfrm>
            <a:off x="7419918" y="5462060"/>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2697AB-B6D4-C642-ADB0-2C46EC0ED7FA}"/>
              </a:ext>
            </a:extLst>
          </p:cNvPr>
          <p:cNvCxnSpPr>
            <a:cxnSpLocks/>
          </p:cNvCxnSpPr>
          <p:nvPr/>
        </p:nvCxnSpPr>
        <p:spPr>
          <a:xfrm>
            <a:off x="7419918" y="5462060"/>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F443754-E82F-354B-B431-8142AD2109F1}"/>
              </a:ext>
            </a:extLst>
          </p:cNvPr>
          <p:cNvGrpSpPr/>
          <p:nvPr/>
        </p:nvGrpSpPr>
        <p:grpSpPr>
          <a:xfrm>
            <a:off x="8460784" y="5474804"/>
            <a:ext cx="864001" cy="1066201"/>
            <a:chOff x="6797105" y="3601102"/>
            <a:chExt cx="864001" cy="1066201"/>
          </a:xfrm>
        </p:grpSpPr>
        <p:cxnSp>
          <p:nvCxnSpPr>
            <p:cNvPr id="16" name="Straight Arrow Connector 15">
              <a:extLst>
                <a:ext uri="{FF2B5EF4-FFF2-40B4-BE49-F238E27FC236}">
                  <a16:creationId xmlns:a16="http://schemas.microsoft.com/office/drawing/2014/main" id="{056A3211-A409-664C-9FE6-CB0CC661B9D3}"/>
                </a:ext>
              </a:extLst>
            </p:cNvPr>
            <p:cNvCxnSpPr/>
            <p:nvPr/>
          </p:nvCxnSpPr>
          <p:spPr>
            <a:xfrm flipV="1">
              <a:off x="6797105" y="4293504"/>
              <a:ext cx="864001" cy="37379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8D2889D-C690-7A47-9CDB-729E3691AC70}"/>
                </a:ext>
              </a:extLst>
            </p:cNvPr>
            <p:cNvCxnSpPr/>
            <p:nvPr/>
          </p:nvCxnSpPr>
          <p:spPr>
            <a:xfrm flipV="1">
              <a:off x="6797105" y="3954202"/>
              <a:ext cx="787456" cy="71310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696415A-C848-8941-BEAA-7EB8476487A5}"/>
                </a:ext>
              </a:extLst>
            </p:cNvPr>
            <p:cNvCxnSpPr/>
            <p:nvPr/>
          </p:nvCxnSpPr>
          <p:spPr>
            <a:xfrm flipV="1">
              <a:off x="6797105" y="3601102"/>
              <a:ext cx="835586" cy="10662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A35F5A49-88FC-AD4E-B2F9-B86E236B9996}"/>
              </a:ext>
            </a:extLst>
          </p:cNvPr>
          <p:cNvSpPr/>
          <p:nvPr/>
        </p:nvSpPr>
        <p:spPr>
          <a:xfrm>
            <a:off x="7140950" y="5174060"/>
            <a:ext cx="288000" cy="28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pple Symbols" panose="02000000000000000000" pitchFamily="2" charset="-79"/>
                <a:ea typeface="Apple Symbols" panose="02000000000000000000" pitchFamily="2" charset="-79"/>
                <a:cs typeface="Apple Symbols" panose="02000000000000000000" pitchFamily="2" charset="-79"/>
              </a:rPr>
              <a:t>1</a:t>
            </a:r>
          </a:p>
        </p:txBody>
      </p:sp>
      <p:sp>
        <p:nvSpPr>
          <p:cNvPr id="20" name="Rectangle 19">
            <a:extLst>
              <a:ext uri="{FF2B5EF4-FFF2-40B4-BE49-F238E27FC236}">
                <a16:creationId xmlns:a16="http://schemas.microsoft.com/office/drawing/2014/main" id="{7F646C98-A31B-4F4C-8CB2-CAC797DE3CAF}"/>
              </a:ext>
            </a:extLst>
          </p:cNvPr>
          <p:cNvSpPr/>
          <p:nvPr/>
        </p:nvSpPr>
        <p:spPr>
          <a:xfrm>
            <a:off x="8220950" y="5174060"/>
            <a:ext cx="288000" cy="28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pple Symbols" panose="02000000000000000000" pitchFamily="2" charset="-79"/>
                <a:ea typeface="Apple Symbols" panose="02000000000000000000" pitchFamily="2" charset="-79"/>
                <a:cs typeface="Apple Symbols" panose="02000000000000000000" pitchFamily="2" charset="-79"/>
              </a:rPr>
              <a:t>9</a:t>
            </a:r>
          </a:p>
        </p:txBody>
      </p:sp>
      <p:sp>
        <p:nvSpPr>
          <p:cNvPr id="21" name="Rectangle 20">
            <a:extLst>
              <a:ext uri="{FF2B5EF4-FFF2-40B4-BE49-F238E27FC236}">
                <a16:creationId xmlns:a16="http://schemas.microsoft.com/office/drawing/2014/main" id="{2F34727F-869E-374E-99A5-78ACD10AAD17}"/>
              </a:ext>
            </a:extLst>
          </p:cNvPr>
          <p:cNvSpPr/>
          <p:nvPr/>
        </p:nvSpPr>
        <p:spPr>
          <a:xfrm>
            <a:off x="8760950" y="5174060"/>
            <a:ext cx="288000" cy="28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pple Symbols" panose="02000000000000000000" pitchFamily="2" charset="-79"/>
                <a:ea typeface="Apple Symbols" panose="02000000000000000000" pitchFamily="2" charset="-79"/>
                <a:cs typeface="Apple Symbols" panose="02000000000000000000" pitchFamily="2" charset="-79"/>
              </a:rPr>
              <a:t>13</a:t>
            </a:r>
          </a:p>
        </p:txBody>
      </p:sp>
      <p:sp>
        <p:nvSpPr>
          <p:cNvPr id="22" name="Rectangle 21">
            <a:extLst>
              <a:ext uri="{FF2B5EF4-FFF2-40B4-BE49-F238E27FC236}">
                <a16:creationId xmlns:a16="http://schemas.microsoft.com/office/drawing/2014/main" id="{E4E72CC4-B9D5-5643-85A8-2A949101C934}"/>
              </a:ext>
            </a:extLst>
          </p:cNvPr>
          <p:cNvSpPr/>
          <p:nvPr/>
        </p:nvSpPr>
        <p:spPr>
          <a:xfrm>
            <a:off x="7680950" y="5174060"/>
            <a:ext cx="288000" cy="28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pple Symbols" panose="02000000000000000000" pitchFamily="2" charset="-79"/>
                <a:ea typeface="Apple Symbols" panose="02000000000000000000" pitchFamily="2" charset="-79"/>
                <a:cs typeface="Apple Symbols" panose="02000000000000000000" pitchFamily="2" charset="-79"/>
              </a:rPr>
              <a:t>5</a:t>
            </a:r>
          </a:p>
        </p:txBody>
      </p:sp>
      <p:cxnSp>
        <p:nvCxnSpPr>
          <p:cNvPr id="23" name="Straight Arrow Connector 22">
            <a:extLst>
              <a:ext uri="{FF2B5EF4-FFF2-40B4-BE49-F238E27FC236}">
                <a16:creationId xmlns:a16="http://schemas.microsoft.com/office/drawing/2014/main" id="{CAB6D62E-0372-8C46-9831-AD229B396AAB}"/>
              </a:ext>
            </a:extLst>
          </p:cNvPr>
          <p:cNvCxnSpPr>
            <a:cxnSpLocks/>
          </p:cNvCxnSpPr>
          <p:nvPr/>
        </p:nvCxnSpPr>
        <p:spPr>
          <a:xfrm>
            <a:off x="7978484" y="5462060"/>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C96B875-4119-8640-AF90-81A52BED4FE4}"/>
              </a:ext>
            </a:extLst>
          </p:cNvPr>
          <p:cNvCxnSpPr>
            <a:cxnSpLocks/>
          </p:cNvCxnSpPr>
          <p:nvPr/>
        </p:nvCxnSpPr>
        <p:spPr>
          <a:xfrm>
            <a:off x="7978484" y="5462060"/>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8AC79E6-86B2-A34F-9324-12272F94DDA2}"/>
              </a:ext>
            </a:extLst>
          </p:cNvPr>
          <p:cNvCxnSpPr>
            <a:cxnSpLocks/>
          </p:cNvCxnSpPr>
          <p:nvPr/>
        </p:nvCxnSpPr>
        <p:spPr>
          <a:xfrm>
            <a:off x="7978484" y="5462060"/>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68D7193-870D-D94B-8935-4A6F5C68D3D2}"/>
              </a:ext>
            </a:extLst>
          </p:cNvPr>
          <p:cNvCxnSpPr>
            <a:cxnSpLocks/>
          </p:cNvCxnSpPr>
          <p:nvPr/>
        </p:nvCxnSpPr>
        <p:spPr>
          <a:xfrm>
            <a:off x="8509454" y="5462060"/>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95D2FA5-A17F-1142-BE07-732E10E7BE31}"/>
              </a:ext>
            </a:extLst>
          </p:cNvPr>
          <p:cNvCxnSpPr>
            <a:cxnSpLocks/>
          </p:cNvCxnSpPr>
          <p:nvPr/>
        </p:nvCxnSpPr>
        <p:spPr>
          <a:xfrm>
            <a:off x="8509454" y="5462060"/>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76FFACA-4CD5-4542-9D6D-C12042FCA9EA}"/>
              </a:ext>
            </a:extLst>
          </p:cNvPr>
          <p:cNvCxnSpPr>
            <a:cxnSpLocks/>
          </p:cNvCxnSpPr>
          <p:nvPr/>
        </p:nvCxnSpPr>
        <p:spPr>
          <a:xfrm>
            <a:off x="8509454" y="5462060"/>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39B2D72-3DE3-0D49-B459-C85FF76CA295}"/>
              </a:ext>
            </a:extLst>
          </p:cNvPr>
          <p:cNvCxnSpPr>
            <a:cxnSpLocks/>
          </p:cNvCxnSpPr>
          <p:nvPr/>
        </p:nvCxnSpPr>
        <p:spPr>
          <a:xfrm>
            <a:off x="9067227" y="5462060"/>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D48C869-C3AA-864D-8B08-3179C69B7259}"/>
              </a:ext>
            </a:extLst>
          </p:cNvPr>
          <p:cNvCxnSpPr>
            <a:cxnSpLocks/>
          </p:cNvCxnSpPr>
          <p:nvPr/>
        </p:nvCxnSpPr>
        <p:spPr>
          <a:xfrm>
            <a:off x="9067227" y="5462060"/>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7E0785-D2BE-7743-9BF1-C0BC42D9123B}"/>
              </a:ext>
            </a:extLst>
          </p:cNvPr>
          <p:cNvCxnSpPr>
            <a:cxnSpLocks/>
          </p:cNvCxnSpPr>
          <p:nvPr/>
        </p:nvCxnSpPr>
        <p:spPr>
          <a:xfrm>
            <a:off x="9043374" y="5438206"/>
            <a:ext cx="694096" cy="39491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A0C6D40-EA7D-1F47-87D8-3BC50482A474}"/>
              </a:ext>
            </a:extLst>
          </p:cNvPr>
          <p:cNvGrpSpPr/>
          <p:nvPr/>
        </p:nvGrpSpPr>
        <p:grpSpPr>
          <a:xfrm>
            <a:off x="7376024" y="5450998"/>
            <a:ext cx="805456" cy="1080000"/>
            <a:chOff x="1712843" y="2313036"/>
            <a:chExt cx="805456" cy="1080000"/>
          </a:xfrm>
        </p:grpSpPr>
        <p:cxnSp>
          <p:nvCxnSpPr>
            <p:cNvPr id="33" name="Straight Arrow Connector 32">
              <a:extLst>
                <a:ext uri="{FF2B5EF4-FFF2-40B4-BE49-F238E27FC236}">
                  <a16:creationId xmlns:a16="http://schemas.microsoft.com/office/drawing/2014/main" id="{A743B1BB-3B20-D04D-88E1-B8859417D0F2}"/>
                </a:ext>
              </a:extLst>
            </p:cNvPr>
            <p:cNvCxnSpPr/>
            <p:nvPr/>
          </p:nvCxnSpPr>
          <p:spPr>
            <a:xfrm>
              <a:off x="1712843" y="2673036"/>
              <a:ext cx="805456" cy="72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4E24AE9-370D-A348-A8F7-699DB19A6A71}"/>
                </a:ext>
              </a:extLst>
            </p:cNvPr>
            <p:cNvCxnSpPr/>
            <p:nvPr/>
          </p:nvCxnSpPr>
          <p:spPr>
            <a:xfrm>
              <a:off x="1712843" y="267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F2EC98D-75AC-5842-8BB9-0AD2F6F25BD7}"/>
                </a:ext>
              </a:extLst>
            </p:cNvPr>
            <p:cNvCxnSpPr/>
            <p:nvPr/>
          </p:nvCxnSpPr>
          <p:spPr>
            <a:xfrm flipV="1">
              <a:off x="1712843" y="231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358B92EF-8082-6B43-9EC1-5D5F7238FE2E}"/>
              </a:ext>
            </a:extLst>
          </p:cNvPr>
          <p:cNvSpPr/>
          <p:nvPr/>
        </p:nvSpPr>
        <p:spPr>
          <a:xfrm>
            <a:off x="7095230" y="5534060"/>
            <a:ext cx="288000" cy="288000"/>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2</a:t>
            </a:r>
          </a:p>
        </p:txBody>
      </p:sp>
      <p:grpSp>
        <p:nvGrpSpPr>
          <p:cNvPr id="37" name="Group 36">
            <a:extLst>
              <a:ext uri="{FF2B5EF4-FFF2-40B4-BE49-F238E27FC236}">
                <a16:creationId xmlns:a16="http://schemas.microsoft.com/office/drawing/2014/main" id="{AA77CE3E-D523-954C-A540-9B25EDC35CBB}"/>
              </a:ext>
            </a:extLst>
          </p:cNvPr>
          <p:cNvGrpSpPr/>
          <p:nvPr/>
        </p:nvGrpSpPr>
        <p:grpSpPr>
          <a:xfrm>
            <a:off x="7910968" y="5451000"/>
            <a:ext cx="805456" cy="1080000"/>
            <a:chOff x="1712843" y="2313036"/>
            <a:chExt cx="805456" cy="1080000"/>
          </a:xfrm>
        </p:grpSpPr>
        <p:cxnSp>
          <p:nvCxnSpPr>
            <p:cNvPr id="38" name="Straight Arrow Connector 37">
              <a:extLst>
                <a:ext uri="{FF2B5EF4-FFF2-40B4-BE49-F238E27FC236}">
                  <a16:creationId xmlns:a16="http://schemas.microsoft.com/office/drawing/2014/main" id="{59EC7FE0-B170-604E-8F36-56B9AA0D386C}"/>
                </a:ext>
              </a:extLst>
            </p:cNvPr>
            <p:cNvCxnSpPr/>
            <p:nvPr/>
          </p:nvCxnSpPr>
          <p:spPr>
            <a:xfrm>
              <a:off x="1712843" y="2673036"/>
              <a:ext cx="805456" cy="72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622B1DF-3AEC-644A-9E59-32D3E5AD4C67}"/>
                </a:ext>
              </a:extLst>
            </p:cNvPr>
            <p:cNvCxnSpPr/>
            <p:nvPr/>
          </p:nvCxnSpPr>
          <p:spPr>
            <a:xfrm>
              <a:off x="1712843" y="267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E0904A8-A00A-A249-A6F9-3E25E45F6275}"/>
                </a:ext>
              </a:extLst>
            </p:cNvPr>
            <p:cNvCxnSpPr/>
            <p:nvPr/>
          </p:nvCxnSpPr>
          <p:spPr>
            <a:xfrm flipV="1">
              <a:off x="1712843" y="231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1" name="Straight Arrow Connector 40">
            <a:extLst>
              <a:ext uri="{FF2B5EF4-FFF2-40B4-BE49-F238E27FC236}">
                <a16:creationId xmlns:a16="http://schemas.microsoft.com/office/drawing/2014/main" id="{AA40F10A-DB07-4D46-9D40-0D37B136D1AB}"/>
              </a:ext>
            </a:extLst>
          </p:cNvPr>
          <p:cNvCxnSpPr>
            <a:cxnSpLocks/>
          </p:cNvCxnSpPr>
          <p:nvPr/>
        </p:nvCxnSpPr>
        <p:spPr>
          <a:xfrm>
            <a:off x="8993963" y="5818955"/>
            <a:ext cx="805456" cy="72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76B4F02-F809-5948-A45B-1F3E74AE2A9E}"/>
              </a:ext>
            </a:extLst>
          </p:cNvPr>
          <p:cNvCxnSpPr>
            <a:cxnSpLocks/>
          </p:cNvCxnSpPr>
          <p:nvPr/>
        </p:nvCxnSpPr>
        <p:spPr>
          <a:xfrm>
            <a:off x="8993963" y="5818955"/>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17324C1-1035-5E42-A975-7B09C64CBDCD}"/>
              </a:ext>
            </a:extLst>
          </p:cNvPr>
          <p:cNvCxnSpPr>
            <a:cxnSpLocks/>
          </p:cNvCxnSpPr>
          <p:nvPr/>
        </p:nvCxnSpPr>
        <p:spPr>
          <a:xfrm flipV="1">
            <a:off x="8993963" y="5458955"/>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226C0139-2523-6F40-90FE-2AE0EB32FF91}"/>
              </a:ext>
            </a:extLst>
          </p:cNvPr>
          <p:cNvGrpSpPr/>
          <p:nvPr/>
        </p:nvGrpSpPr>
        <p:grpSpPr>
          <a:xfrm>
            <a:off x="8455931" y="5458956"/>
            <a:ext cx="805456" cy="1080000"/>
            <a:chOff x="1712843" y="2313036"/>
            <a:chExt cx="805456" cy="1080000"/>
          </a:xfrm>
        </p:grpSpPr>
        <p:cxnSp>
          <p:nvCxnSpPr>
            <p:cNvPr id="45" name="Straight Arrow Connector 44">
              <a:extLst>
                <a:ext uri="{FF2B5EF4-FFF2-40B4-BE49-F238E27FC236}">
                  <a16:creationId xmlns:a16="http://schemas.microsoft.com/office/drawing/2014/main" id="{B419FFC6-3E05-A74C-8A14-B0486B7B63BE}"/>
                </a:ext>
              </a:extLst>
            </p:cNvPr>
            <p:cNvCxnSpPr/>
            <p:nvPr/>
          </p:nvCxnSpPr>
          <p:spPr>
            <a:xfrm>
              <a:off x="1712843" y="2673036"/>
              <a:ext cx="805456" cy="72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EA2C477-3926-FD41-846B-7EA2A119BBC6}"/>
                </a:ext>
              </a:extLst>
            </p:cNvPr>
            <p:cNvCxnSpPr/>
            <p:nvPr/>
          </p:nvCxnSpPr>
          <p:spPr>
            <a:xfrm>
              <a:off x="1712843" y="267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677DD27-3C9B-C244-9265-64C1696C62B5}"/>
                </a:ext>
              </a:extLst>
            </p:cNvPr>
            <p:cNvCxnSpPr/>
            <p:nvPr/>
          </p:nvCxnSpPr>
          <p:spPr>
            <a:xfrm flipV="1">
              <a:off x="1712843" y="231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FF0A0231-0DA2-9A49-8F16-B0231B568F4F}"/>
              </a:ext>
            </a:extLst>
          </p:cNvPr>
          <p:cNvSpPr/>
          <p:nvPr/>
        </p:nvSpPr>
        <p:spPr>
          <a:xfrm>
            <a:off x="6958070" y="5894059"/>
            <a:ext cx="288000" cy="288000"/>
          </a:xfrm>
          <a:prstGeom prst="rect">
            <a:avLst/>
          </a:prstGeom>
          <a:solidFill>
            <a:srgbClr val="FFC000"/>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3</a:t>
            </a:r>
          </a:p>
        </p:txBody>
      </p:sp>
      <p:grpSp>
        <p:nvGrpSpPr>
          <p:cNvPr id="49" name="Group 48">
            <a:extLst>
              <a:ext uri="{FF2B5EF4-FFF2-40B4-BE49-F238E27FC236}">
                <a16:creationId xmlns:a16="http://schemas.microsoft.com/office/drawing/2014/main" id="{AB76ED26-9EE3-8A4A-943F-7D98FEC8B507}"/>
              </a:ext>
            </a:extLst>
          </p:cNvPr>
          <p:cNvGrpSpPr/>
          <p:nvPr/>
        </p:nvGrpSpPr>
        <p:grpSpPr>
          <a:xfrm>
            <a:off x="7795066" y="5440588"/>
            <a:ext cx="859455" cy="1093797"/>
            <a:chOff x="6743105" y="2333101"/>
            <a:chExt cx="859455" cy="1093797"/>
          </a:xfrm>
        </p:grpSpPr>
        <p:cxnSp>
          <p:nvCxnSpPr>
            <p:cNvPr id="50" name="Straight Arrow Connector 49">
              <a:extLst>
                <a:ext uri="{FF2B5EF4-FFF2-40B4-BE49-F238E27FC236}">
                  <a16:creationId xmlns:a16="http://schemas.microsoft.com/office/drawing/2014/main" id="{9B7AB87B-2CBA-844D-BAAB-DC641DD5FB56}"/>
                </a:ext>
              </a:extLst>
            </p:cNvPr>
            <p:cNvCxnSpPr/>
            <p:nvPr/>
          </p:nvCxnSpPr>
          <p:spPr>
            <a:xfrm flipV="1">
              <a:off x="6743105" y="2333101"/>
              <a:ext cx="859455" cy="733798"/>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72423FC-3424-4941-95E0-C15E3B8100DF}"/>
                </a:ext>
              </a:extLst>
            </p:cNvPr>
            <p:cNvCxnSpPr/>
            <p:nvPr/>
          </p:nvCxnSpPr>
          <p:spPr>
            <a:xfrm flipV="1">
              <a:off x="6743105" y="2706898"/>
              <a:ext cx="787456" cy="360002"/>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4531A7D-785C-ED40-ACCC-534197AD3A26}"/>
                </a:ext>
              </a:extLst>
            </p:cNvPr>
            <p:cNvCxnSpPr/>
            <p:nvPr/>
          </p:nvCxnSpPr>
          <p:spPr>
            <a:xfrm>
              <a:off x="6743105" y="3066898"/>
              <a:ext cx="746910" cy="36000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789CE04-1551-7846-90EC-A6C8B23FD5BC}"/>
              </a:ext>
            </a:extLst>
          </p:cNvPr>
          <p:cNvGrpSpPr/>
          <p:nvPr/>
        </p:nvGrpSpPr>
        <p:grpSpPr>
          <a:xfrm>
            <a:off x="8337077" y="5441913"/>
            <a:ext cx="859455" cy="1093797"/>
            <a:chOff x="6743105" y="2333101"/>
            <a:chExt cx="859455" cy="1093797"/>
          </a:xfrm>
        </p:grpSpPr>
        <p:cxnSp>
          <p:nvCxnSpPr>
            <p:cNvPr id="54" name="Straight Arrow Connector 53">
              <a:extLst>
                <a:ext uri="{FF2B5EF4-FFF2-40B4-BE49-F238E27FC236}">
                  <a16:creationId xmlns:a16="http://schemas.microsoft.com/office/drawing/2014/main" id="{B1DC8717-06CE-F54D-8D3D-058E0FBEE9E3}"/>
                </a:ext>
              </a:extLst>
            </p:cNvPr>
            <p:cNvCxnSpPr/>
            <p:nvPr/>
          </p:nvCxnSpPr>
          <p:spPr>
            <a:xfrm flipV="1">
              <a:off x="6743105" y="2333101"/>
              <a:ext cx="859455" cy="733798"/>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C6E75F0-8E5A-BF48-9D81-826BAB2EC844}"/>
                </a:ext>
              </a:extLst>
            </p:cNvPr>
            <p:cNvCxnSpPr/>
            <p:nvPr/>
          </p:nvCxnSpPr>
          <p:spPr>
            <a:xfrm flipV="1">
              <a:off x="6743105" y="2706898"/>
              <a:ext cx="787456" cy="360002"/>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411DE10-D1BE-8E4D-9502-2705BBF53B3C}"/>
                </a:ext>
              </a:extLst>
            </p:cNvPr>
            <p:cNvCxnSpPr/>
            <p:nvPr/>
          </p:nvCxnSpPr>
          <p:spPr>
            <a:xfrm>
              <a:off x="6743105" y="3066898"/>
              <a:ext cx="746910" cy="36000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577DB0BB-AC0B-0D42-8F21-18DACF7B96F9}"/>
              </a:ext>
            </a:extLst>
          </p:cNvPr>
          <p:cNvCxnSpPr>
            <a:cxnSpLocks/>
          </p:cNvCxnSpPr>
          <p:nvPr/>
        </p:nvCxnSpPr>
        <p:spPr>
          <a:xfrm flipV="1">
            <a:off x="8861994" y="5443237"/>
            <a:ext cx="859455" cy="733798"/>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948CD55-D3D7-E641-AB8D-6F067E34BAD0}"/>
              </a:ext>
            </a:extLst>
          </p:cNvPr>
          <p:cNvCxnSpPr>
            <a:cxnSpLocks/>
          </p:cNvCxnSpPr>
          <p:nvPr/>
        </p:nvCxnSpPr>
        <p:spPr>
          <a:xfrm flipV="1">
            <a:off x="8861994" y="5817034"/>
            <a:ext cx="787456" cy="360002"/>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8A9242E-3A08-D64F-9787-68C8A71D91C6}"/>
              </a:ext>
            </a:extLst>
          </p:cNvPr>
          <p:cNvCxnSpPr>
            <a:cxnSpLocks/>
          </p:cNvCxnSpPr>
          <p:nvPr/>
        </p:nvCxnSpPr>
        <p:spPr>
          <a:xfrm>
            <a:off x="8861994" y="6177034"/>
            <a:ext cx="746910" cy="36000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10F6E1AD-AF30-9442-9875-D36E2A4BB2F1}"/>
              </a:ext>
            </a:extLst>
          </p:cNvPr>
          <p:cNvGrpSpPr/>
          <p:nvPr/>
        </p:nvGrpSpPr>
        <p:grpSpPr>
          <a:xfrm>
            <a:off x="7259543" y="5452517"/>
            <a:ext cx="859455" cy="1093797"/>
            <a:chOff x="6743105" y="2333101"/>
            <a:chExt cx="859455" cy="1093797"/>
          </a:xfrm>
        </p:grpSpPr>
        <p:cxnSp>
          <p:nvCxnSpPr>
            <p:cNvPr id="61" name="Straight Arrow Connector 60">
              <a:extLst>
                <a:ext uri="{FF2B5EF4-FFF2-40B4-BE49-F238E27FC236}">
                  <a16:creationId xmlns:a16="http://schemas.microsoft.com/office/drawing/2014/main" id="{27C71E2D-402E-B04B-8C05-69188876E2B9}"/>
                </a:ext>
              </a:extLst>
            </p:cNvPr>
            <p:cNvCxnSpPr/>
            <p:nvPr/>
          </p:nvCxnSpPr>
          <p:spPr>
            <a:xfrm flipV="1">
              <a:off x="6743105" y="2333101"/>
              <a:ext cx="859455" cy="733798"/>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9966076-35AB-7742-A2AB-B7E50FF3C104}"/>
                </a:ext>
              </a:extLst>
            </p:cNvPr>
            <p:cNvCxnSpPr/>
            <p:nvPr/>
          </p:nvCxnSpPr>
          <p:spPr>
            <a:xfrm flipV="1">
              <a:off x="6743105" y="2706898"/>
              <a:ext cx="787456" cy="360002"/>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EF8A65D-4C03-8545-A07B-18855ECC4054}"/>
                </a:ext>
              </a:extLst>
            </p:cNvPr>
            <p:cNvCxnSpPr/>
            <p:nvPr/>
          </p:nvCxnSpPr>
          <p:spPr>
            <a:xfrm>
              <a:off x="6743105" y="3066898"/>
              <a:ext cx="746910" cy="36000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Rectangle 63">
            <a:extLst>
              <a:ext uri="{FF2B5EF4-FFF2-40B4-BE49-F238E27FC236}">
                <a16:creationId xmlns:a16="http://schemas.microsoft.com/office/drawing/2014/main" id="{5F2EEA26-9279-3A4A-ABC7-734396F43B8D}"/>
              </a:ext>
            </a:extLst>
          </p:cNvPr>
          <p:cNvSpPr/>
          <p:nvPr/>
        </p:nvSpPr>
        <p:spPr>
          <a:xfrm>
            <a:off x="7095230" y="6254060"/>
            <a:ext cx="288000" cy="288000"/>
          </a:xfrm>
          <a:prstGeom prst="rect">
            <a:avLst/>
          </a:prstGeom>
          <a:solidFill>
            <a:schemeClr val="accent6">
              <a:lumMod val="75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4</a:t>
            </a:r>
          </a:p>
        </p:txBody>
      </p:sp>
      <p:grpSp>
        <p:nvGrpSpPr>
          <p:cNvPr id="65" name="Group 64">
            <a:extLst>
              <a:ext uri="{FF2B5EF4-FFF2-40B4-BE49-F238E27FC236}">
                <a16:creationId xmlns:a16="http://schemas.microsoft.com/office/drawing/2014/main" id="{CC5A6096-3A49-3D42-820F-96F007CDC55A}"/>
              </a:ext>
            </a:extLst>
          </p:cNvPr>
          <p:cNvGrpSpPr/>
          <p:nvPr/>
        </p:nvGrpSpPr>
        <p:grpSpPr>
          <a:xfrm>
            <a:off x="7912671" y="5483613"/>
            <a:ext cx="864001" cy="1066201"/>
            <a:chOff x="6797105" y="3601102"/>
            <a:chExt cx="864001" cy="1066201"/>
          </a:xfrm>
        </p:grpSpPr>
        <p:cxnSp>
          <p:nvCxnSpPr>
            <p:cNvPr id="66" name="Straight Arrow Connector 65">
              <a:extLst>
                <a:ext uri="{FF2B5EF4-FFF2-40B4-BE49-F238E27FC236}">
                  <a16:creationId xmlns:a16="http://schemas.microsoft.com/office/drawing/2014/main" id="{E977A7E0-2204-CA4E-B939-DA65E26039D1}"/>
                </a:ext>
              </a:extLst>
            </p:cNvPr>
            <p:cNvCxnSpPr/>
            <p:nvPr/>
          </p:nvCxnSpPr>
          <p:spPr>
            <a:xfrm flipV="1">
              <a:off x="6797105" y="4293504"/>
              <a:ext cx="864001" cy="37379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2306ABB-9F1A-FF46-A001-4E148DEAFA88}"/>
                </a:ext>
              </a:extLst>
            </p:cNvPr>
            <p:cNvCxnSpPr/>
            <p:nvPr/>
          </p:nvCxnSpPr>
          <p:spPr>
            <a:xfrm flipV="1">
              <a:off x="6797105" y="3954202"/>
              <a:ext cx="787456" cy="71310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3076908-6C13-E74E-B0B9-32D3DB795F8C}"/>
                </a:ext>
              </a:extLst>
            </p:cNvPr>
            <p:cNvCxnSpPr/>
            <p:nvPr/>
          </p:nvCxnSpPr>
          <p:spPr>
            <a:xfrm flipV="1">
              <a:off x="6797105" y="3601102"/>
              <a:ext cx="835586" cy="10662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02735C9B-2185-3E4E-B983-719A297E42A0}"/>
              </a:ext>
            </a:extLst>
          </p:cNvPr>
          <p:cNvGrpSpPr/>
          <p:nvPr/>
        </p:nvGrpSpPr>
        <p:grpSpPr>
          <a:xfrm>
            <a:off x="7374083" y="5478781"/>
            <a:ext cx="864001" cy="1066201"/>
            <a:chOff x="6797105" y="3601102"/>
            <a:chExt cx="864001" cy="1066201"/>
          </a:xfrm>
        </p:grpSpPr>
        <p:cxnSp>
          <p:nvCxnSpPr>
            <p:cNvPr id="70" name="Straight Arrow Connector 69">
              <a:extLst>
                <a:ext uri="{FF2B5EF4-FFF2-40B4-BE49-F238E27FC236}">
                  <a16:creationId xmlns:a16="http://schemas.microsoft.com/office/drawing/2014/main" id="{A9691EAF-8675-6945-B2B2-AC736685193E}"/>
                </a:ext>
              </a:extLst>
            </p:cNvPr>
            <p:cNvCxnSpPr/>
            <p:nvPr/>
          </p:nvCxnSpPr>
          <p:spPr>
            <a:xfrm flipV="1">
              <a:off x="6797105" y="4293504"/>
              <a:ext cx="864001" cy="37379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D2003C9-CBAA-994B-B259-9C7DE243020C}"/>
                </a:ext>
              </a:extLst>
            </p:cNvPr>
            <p:cNvCxnSpPr/>
            <p:nvPr/>
          </p:nvCxnSpPr>
          <p:spPr>
            <a:xfrm flipV="1">
              <a:off x="6797105" y="3954202"/>
              <a:ext cx="787456" cy="71310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888C255-8B67-9642-97AF-A7AA763818AB}"/>
                </a:ext>
              </a:extLst>
            </p:cNvPr>
            <p:cNvCxnSpPr/>
            <p:nvPr/>
          </p:nvCxnSpPr>
          <p:spPr>
            <a:xfrm flipV="1">
              <a:off x="6797105" y="3601102"/>
              <a:ext cx="835586" cy="10662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90F0054D-E851-E646-9C04-7618210F4859}"/>
              </a:ext>
            </a:extLst>
          </p:cNvPr>
          <p:cNvCxnSpPr>
            <a:cxnSpLocks/>
          </p:cNvCxnSpPr>
          <p:nvPr/>
        </p:nvCxnSpPr>
        <p:spPr>
          <a:xfrm flipV="1">
            <a:off x="9005446" y="6171183"/>
            <a:ext cx="864001" cy="3738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647AF9-2607-9546-A825-F5F34D82C20E}"/>
              </a:ext>
            </a:extLst>
          </p:cNvPr>
          <p:cNvCxnSpPr>
            <a:cxnSpLocks/>
          </p:cNvCxnSpPr>
          <p:nvPr/>
        </p:nvCxnSpPr>
        <p:spPr>
          <a:xfrm flipV="1">
            <a:off x="9005446" y="5831881"/>
            <a:ext cx="787456" cy="713102"/>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3895EEA-EBC5-AB40-8682-437A4BA64C69}"/>
              </a:ext>
            </a:extLst>
          </p:cNvPr>
          <p:cNvCxnSpPr>
            <a:cxnSpLocks/>
          </p:cNvCxnSpPr>
          <p:nvPr/>
        </p:nvCxnSpPr>
        <p:spPr>
          <a:xfrm flipV="1">
            <a:off x="9005446" y="5455161"/>
            <a:ext cx="617371" cy="108982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75F6CF4A-E8B2-F647-837D-F95E87368624}"/>
              </a:ext>
            </a:extLst>
          </p:cNvPr>
          <p:cNvSpPr/>
          <p:nvPr/>
        </p:nvSpPr>
        <p:spPr>
          <a:xfrm>
            <a:off x="7498070" y="5894060"/>
            <a:ext cx="288000" cy="288000"/>
          </a:xfrm>
          <a:prstGeom prst="rect">
            <a:avLst/>
          </a:prstGeom>
          <a:solidFill>
            <a:srgbClr val="FFC000"/>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7</a:t>
            </a:r>
          </a:p>
        </p:txBody>
      </p:sp>
      <p:sp>
        <p:nvSpPr>
          <p:cNvPr id="77" name="Rectangle 76">
            <a:extLst>
              <a:ext uri="{FF2B5EF4-FFF2-40B4-BE49-F238E27FC236}">
                <a16:creationId xmlns:a16="http://schemas.microsoft.com/office/drawing/2014/main" id="{A041968A-CB0C-0A40-A6CF-4D98EEF7AC2F}"/>
              </a:ext>
            </a:extLst>
          </p:cNvPr>
          <p:cNvSpPr/>
          <p:nvPr/>
        </p:nvSpPr>
        <p:spPr>
          <a:xfrm>
            <a:off x="7635230" y="5534060"/>
            <a:ext cx="288000" cy="288000"/>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6</a:t>
            </a:r>
          </a:p>
          <a:p>
            <a:pPr algn="ctr"/>
            <a:endParaRPr lang="en-US" sz="300" dirty="0">
              <a:solidFill>
                <a:srgbClr val="FF0000"/>
              </a:solidFill>
              <a:latin typeface="Apple Symbols" panose="02000000000000000000" pitchFamily="2" charset="-79"/>
              <a:ea typeface="Apple Symbols" panose="02000000000000000000" pitchFamily="2" charset="-79"/>
              <a:cs typeface="Apple Symbols" panose="02000000000000000000" pitchFamily="2" charset="-79"/>
            </a:endParaRPr>
          </a:p>
        </p:txBody>
      </p:sp>
      <p:sp>
        <p:nvSpPr>
          <p:cNvPr id="78" name="Rectangle 77">
            <a:extLst>
              <a:ext uri="{FF2B5EF4-FFF2-40B4-BE49-F238E27FC236}">
                <a16:creationId xmlns:a16="http://schemas.microsoft.com/office/drawing/2014/main" id="{77D1A644-A5DC-F642-977C-92141C60659B}"/>
              </a:ext>
            </a:extLst>
          </p:cNvPr>
          <p:cNvSpPr/>
          <p:nvPr/>
        </p:nvSpPr>
        <p:spPr>
          <a:xfrm>
            <a:off x="7635230" y="6254060"/>
            <a:ext cx="288000" cy="288000"/>
          </a:xfrm>
          <a:prstGeom prst="rect">
            <a:avLst/>
          </a:prstGeom>
          <a:solidFill>
            <a:schemeClr val="accent6">
              <a:lumMod val="75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8</a:t>
            </a:r>
          </a:p>
        </p:txBody>
      </p:sp>
      <p:sp>
        <p:nvSpPr>
          <p:cNvPr id="79" name="Rectangle 78">
            <a:extLst>
              <a:ext uri="{FF2B5EF4-FFF2-40B4-BE49-F238E27FC236}">
                <a16:creationId xmlns:a16="http://schemas.microsoft.com/office/drawing/2014/main" id="{5A100E09-4E99-B44B-9302-8438A12A0CE7}"/>
              </a:ext>
            </a:extLst>
          </p:cNvPr>
          <p:cNvSpPr/>
          <p:nvPr/>
        </p:nvSpPr>
        <p:spPr>
          <a:xfrm>
            <a:off x="8175230" y="5534060"/>
            <a:ext cx="288000" cy="288000"/>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10</a:t>
            </a:r>
          </a:p>
        </p:txBody>
      </p:sp>
      <p:sp>
        <p:nvSpPr>
          <p:cNvPr id="80" name="Rectangle 79">
            <a:extLst>
              <a:ext uri="{FF2B5EF4-FFF2-40B4-BE49-F238E27FC236}">
                <a16:creationId xmlns:a16="http://schemas.microsoft.com/office/drawing/2014/main" id="{E36DB2CE-D24D-E14E-BDA4-BAD70343E99D}"/>
              </a:ext>
            </a:extLst>
          </p:cNvPr>
          <p:cNvSpPr/>
          <p:nvPr/>
        </p:nvSpPr>
        <p:spPr>
          <a:xfrm>
            <a:off x="8038070" y="5894060"/>
            <a:ext cx="288000" cy="288000"/>
          </a:xfrm>
          <a:prstGeom prst="rect">
            <a:avLst/>
          </a:prstGeom>
          <a:solidFill>
            <a:srgbClr val="FFC000"/>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11</a:t>
            </a:r>
          </a:p>
        </p:txBody>
      </p:sp>
      <p:sp>
        <p:nvSpPr>
          <p:cNvPr id="81" name="Rectangle 80">
            <a:extLst>
              <a:ext uri="{FF2B5EF4-FFF2-40B4-BE49-F238E27FC236}">
                <a16:creationId xmlns:a16="http://schemas.microsoft.com/office/drawing/2014/main" id="{9A14A40E-76CF-884A-93D4-9B237EB8FA05}"/>
              </a:ext>
            </a:extLst>
          </p:cNvPr>
          <p:cNvSpPr/>
          <p:nvPr/>
        </p:nvSpPr>
        <p:spPr>
          <a:xfrm>
            <a:off x="8175230" y="6254060"/>
            <a:ext cx="288000" cy="288000"/>
          </a:xfrm>
          <a:prstGeom prst="rect">
            <a:avLst/>
          </a:prstGeom>
          <a:solidFill>
            <a:schemeClr val="accent6">
              <a:lumMod val="75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12</a:t>
            </a:r>
          </a:p>
        </p:txBody>
      </p:sp>
      <p:sp>
        <p:nvSpPr>
          <p:cNvPr id="82" name="Rectangle 81">
            <a:extLst>
              <a:ext uri="{FF2B5EF4-FFF2-40B4-BE49-F238E27FC236}">
                <a16:creationId xmlns:a16="http://schemas.microsoft.com/office/drawing/2014/main" id="{2BA6E326-14F2-9C44-90C6-F42E4A4816C5}"/>
              </a:ext>
            </a:extLst>
          </p:cNvPr>
          <p:cNvSpPr/>
          <p:nvPr/>
        </p:nvSpPr>
        <p:spPr>
          <a:xfrm>
            <a:off x="8715230" y="6254060"/>
            <a:ext cx="288000" cy="288000"/>
          </a:xfrm>
          <a:prstGeom prst="rect">
            <a:avLst/>
          </a:prstGeom>
          <a:solidFill>
            <a:schemeClr val="accent6">
              <a:lumMod val="75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16</a:t>
            </a:r>
          </a:p>
        </p:txBody>
      </p:sp>
      <p:sp>
        <p:nvSpPr>
          <p:cNvPr id="87" name="Rectangle 86">
            <a:extLst>
              <a:ext uri="{FF2B5EF4-FFF2-40B4-BE49-F238E27FC236}">
                <a16:creationId xmlns:a16="http://schemas.microsoft.com/office/drawing/2014/main" id="{B2478DA7-1743-AD48-BC39-9BF176246A43}"/>
              </a:ext>
            </a:extLst>
          </p:cNvPr>
          <p:cNvSpPr/>
          <p:nvPr/>
        </p:nvSpPr>
        <p:spPr>
          <a:xfrm>
            <a:off x="8578070" y="5894060"/>
            <a:ext cx="288000" cy="288000"/>
          </a:xfrm>
          <a:prstGeom prst="rect">
            <a:avLst/>
          </a:prstGeom>
          <a:solidFill>
            <a:srgbClr val="FFC000"/>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15</a:t>
            </a:r>
          </a:p>
        </p:txBody>
      </p:sp>
      <p:sp>
        <p:nvSpPr>
          <p:cNvPr id="88" name="Rectangle 87">
            <a:extLst>
              <a:ext uri="{FF2B5EF4-FFF2-40B4-BE49-F238E27FC236}">
                <a16:creationId xmlns:a16="http://schemas.microsoft.com/office/drawing/2014/main" id="{9BF9446C-D967-3947-B002-D186A96C6601}"/>
              </a:ext>
            </a:extLst>
          </p:cNvPr>
          <p:cNvSpPr/>
          <p:nvPr/>
        </p:nvSpPr>
        <p:spPr>
          <a:xfrm>
            <a:off x="8715230" y="5534060"/>
            <a:ext cx="288000" cy="288000"/>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14</a:t>
            </a:r>
          </a:p>
        </p:txBody>
      </p:sp>
      <p:cxnSp>
        <p:nvCxnSpPr>
          <p:cNvPr id="114" name="Straight Connector 113">
            <a:extLst>
              <a:ext uri="{FF2B5EF4-FFF2-40B4-BE49-F238E27FC236}">
                <a16:creationId xmlns:a16="http://schemas.microsoft.com/office/drawing/2014/main" id="{53CAA571-F282-C24C-A8F7-ED1EF613C131}"/>
              </a:ext>
            </a:extLst>
          </p:cNvPr>
          <p:cNvCxnSpPr>
            <a:cxnSpLocks/>
          </p:cNvCxnSpPr>
          <p:nvPr/>
        </p:nvCxnSpPr>
        <p:spPr>
          <a:xfrm>
            <a:off x="6730481" y="407695"/>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8E813D4-710B-D14C-A1D6-4B6658FDECEC}"/>
              </a:ext>
            </a:extLst>
          </p:cNvPr>
          <p:cNvCxnSpPr>
            <a:cxnSpLocks/>
          </p:cNvCxnSpPr>
          <p:nvPr/>
        </p:nvCxnSpPr>
        <p:spPr>
          <a:xfrm>
            <a:off x="6730481" y="767695"/>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B396D1A-FE27-C940-9407-B25E77CB6C34}"/>
              </a:ext>
            </a:extLst>
          </p:cNvPr>
          <p:cNvCxnSpPr>
            <a:cxnSpLocks/>
          </p:cNvCxnSpPr>
          <p:nvPr/>
        </p:nvCxnSpPr>
        <p:spPr>
          <a:xfrm>
            <a:off x="6730481" y="1487695"/>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FA4FDA0-4140-C642-86D1-2F7EDA0E437C}"/>
              </a:ext>
            </a:extLst>
          </p:cNvPr>
          <p:cNvCxnSpPr>
            <a:cxnSpLocks/>
          </p:cNvCxnSpPr>
          <p:nvPr/>
        </p:nvCxnSpPr>
        <p:spPr>
          <a:xfrm>
            <a:off x="6730481" y="1127695"/>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0AE76D15-D0AD-8147-8BEC-E69F7F1FD427}"/>
              </a:ext>
            </a:extLst>
          </p:cNvPr>
          <p:cNvCxnSpPr>
            <a:cxnSpLocks/>
          </p:cNvCxnSpPr>
          <p:nvPr/>
        </p:nvCxnSpPr>
        <p:spPr>
          <a:xfrm>
            <a:off x="7415169" y="407695"/>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38F4B53E-EBA1-2140-B391-5F9267CEE8AB}"/>
              </a:ext>
            </a:extLst>
          </p:cNvPr>
          <p:cNvCxnSpPr>
            <a:cxnSpLocks/>
          </p:cNvCxnSpPr>
          <p:nvPr/>
        </p:nvCxnSpPr>
        <p:spPr>
          <a:xfrm>
            <a:off x="7415169" y="407695"/>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F60372FA-6E4B-9A4A-8100-4675D2D5E8A4}"/>
              </a:ext>
            </a:extLst>
          </p:cNvPr>
          <p:cNvCxnSpPr>
            <a:cxnSpLocks/>
          </p:cNvCxnSpPr>
          <p:nvPr/>
        </p:nvCxnSpPr>
        <p:spPr>
          <a:xfrm>
            <a:off x="7415169" y="407695"/>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72F450B2-A60C-C842-A125-6F355F33C2E5}"/>
              </a:ext>
            </a:extLst>
          </p:cNvPr>
          <p:cNvSpPr/>
          <p:nvPr/>
        </p:nvSpPr>
        <p:spPr>
          <a:xfrm>
            <a:off x="7136201" y="119695"/>
            <a:ext cx="288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a:t>
            </a:r>
          </a:p>
        </p:txBody>
      </p:sp>
      <p:sp>
        <p:nvSpPr>
          <p:cNvPr id="126" name="Rectangle 125">
            <a:extLst>
              <a:ext uri="{FF2B5EF4-FFF2-40B4-BE49-F238E27FC236}">
                <a16:creationId xmlns:a16="http://schemas.microsoft.com/office/drawing/2014/main" id="{E882914B-821C-2542-B4BC-CEB8507B4135}"/>
              </a:ext>
            </a:extLst>
          </p:cNvPr>
          <p:cNvSpPr/>
          <p:nvPr/>
        </p:nvSpPr>
        <p:spPr>
          <a:xfrm>
            <a:off x="8216201" y="119695"/>
            <a:ext cx="288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3</a:t>
            </a:r>
          </a:p>
        </p:txBody>
      </p:sp>
      <p:sp>
        <p:nvSpPr>
          <p:cNvPr id="127" name="Rectangle 126">
            <a:extLst>
              <a:ext uri="{FF2B5EF4-FFF2-40B4-BE49-F238E27FC236}">
                <a16:creationId xmlns:a16="http://schemas.microsoft.com/office/drawing/2014/main" id="{0E2AB5AC-B82F-C24C-9F9C-3F526CAD25AD}"/>
              </a:ext>
            </a:extLst>
          </p:cNvPr>
          <p:cNvSpPr/>
          <p:nvPr/>
        </p:nvSpPr>
        <p:spPr>
          <a:xfrm>
            <a:off x="8756201" y="119695"/>
            <a:ext cx="288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4</a:t>
            </a:r>
          </a:p>
        </p:txBody>
      </p:sp>
      <p:sp>
        <p:nvSpPr>
          <p:cNvPr id="128" name="Rectangle 127">
            <a:extLst>
              <a:ext uri="{FF2B5EF4-FFF2-40B4-BE49-F238E27FC236}">
                <a16:creationId xmlns:a16="http://schemas.microsoft.com/office/drawing/2014/main" id="{21D9A281-54FF-284E-AECB-F020D1EB863A}"/>
              </a:ext>
            </a:extLst>
          </p:cNvPr>
          <p:cNvSpPr/>
          <p:nvPr/>
        </p:nvSpPr>
        <p:spPr>
          <a:xfrm>
            <a:off x="7676201" y="119695"/>
            <a:ext cx="288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2</a:t>
            </a:r>
          </a:p>
        </p:txBody>
      </p:sp>
      <p:cxnSp>
        <p:nvCxnSpPr>
          <p:cNvPr id="129" name="Straight Arrow Connector 128">
            <a:extLst>
              <a:ext uri="{FF2B5EF4-FFF2-40B4-BE49-F238E27FC236}">
                <a16:creationId xmlns:a16="http://schemas.microsoft.com/office/drawing/2014/main" id="{204CA62F-198A-7C44-A181-74B27AF693A3}"/>
              </a:ext>
            </a:extLst>
          </p:cNvPr>
          <p:cNvCxnSpPr>
            <a:cxnSpLocks/>
          </p:cNvCxnSpPr>
          <p:nvPr/>
        </p:nvCxnSpPr>
        <p:spPr>
          <a:xfrm>
            <a:off x="7973735" y="407695"/>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93832B12-41D2-2D44-B2C8-BDA01F9675EF}"/>
              </a:ext>
            </a:extLst>
          </p:cNvPr>
          <p:cNvCxnSpPr>
            <a:cxnSpLocks/>
          </p:cNvCxnSpPr>
          <p:nvPr/>
        </p:nvCxnSpPr>
        <p:spPr>
          <a:xfrm>
            <a:off x="7973735" y="407695"/>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F853376E-AD3D-0346-B525-6A893B115433}"/>
              </a:ext>
            </a:extLst>
          </p:cNvPr>
          <p:cNvCxnSpPr>
            <a:cxnSpLocks/>
          </p:cNvCxnSpPr>
          <p:nvPr/>
        </p:nvCxnSpPr>
        <p:spPr>
          <a:xfrm>
            <a:off x="7973735" y="407695"/>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A06861D9-9921-894A-9340-9B09D8E4AA01}"/>
              </a:ext>
            </a:extLst>
          </p:cNvPr>
          <p:cNvCxnSpPr>
            <a:cxnSpLocks/>
          </p:cNvCxnSpPr>
          <p:nvPr/>
        </p:nvCxnSpPr>
        <p:spPr>
          <a:xfrm>
            <a:off x="8504705" y="407695"/>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A52DF8CB-EAD1-5B4C-A207-AC7258A164BD}"/>
              </a:ext>
            </a:extLst>
          </p:cNvPr>
          <p:cNvCxnSpPr>
            <a:cxnSpLocks/>
          </p:cNvCxnSpPr>
          <p:nvPr/>
        </p:nvCxnSpPr>
        <p:spPr>
          <a:xfrm>
            <a:off x="8504705" y="407695"/>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2BBE3A59-BDA9-1049-ABD9-8D06F6469AB3}"/>
              </a:ext>
            </a:extLst>
          </p:cNvPr>
          <p:cNvCxnSpPr>
            <a:cxnSpLocks/>
          </p:cNvCxnSpPr>
          <p:nvPr/>
        </p:nvCxnSpPr>
        <p:spPr>
          <a:xfrm>
            <a:off x="8504705" y="407695"/>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3F026538-B6F2-4B4D-B744-804CE203107E}"/>
              </a:ext>
            </a:extLst>
          </p:cNvPr>
          <p:cNvCxnSpPr>
            <a:cxnSpLocks/>
          </p:cNvCxnSpPr>
          <p:nvPr/>
        </p:nvCxnSpPr>
        <p:spPr>
          <a:xfrm>
            <a:off x="9062478" y="407695"/>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1EC11CF-8C92-9746-B999-6C990514E67E}"/>
              </a:ext>
            </a:extLst>
          </p:cNvPr>
          <p:cNvCxnSpPr>
            <a:cxnSpLocks/>
          </p:cNvCxnSpPr>
          <p:nvPr/>
        </p:nvCxnSpPr>
        <p:spPr>
          <a:xfrm>
            <a:off x="9062478" y="407695"/>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A358714-6553-1344-9A7B-A3E76C225CA6}"/>
              </a:ext>
            </a:extLst>
          </p:cNvPr>
          <p:cNvCxnSpPr>
            <a:cxnSpLocks/>
          </p:cNvCxnSpPr>
          <p:nvPr/>
        </p:nvCxnSpPr>
        <p:spPr>
          <a:xfrm>
            <a:off x="9038625" y="383841"/>
            <a:ext cx="694096" cy="39491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5D3C4FA-1DE7-D841-8D2D-7AF05D7100D6}"/>
              </a:ext>
            </a:extLst>
          </p:cNvPr>
          <p:cNvCxnSpPr/>
          <p:nvPr/>
        </p:nvCxnSpPr>
        <p:spPr>
          <a:xfrm>
            <a:off x="6738756" y="3755026"/>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D607544D-2909-A241-9B03-56BFEBB59748}"/>
              </a:ext>
            </a:extLst>
          </p:cNvPr>
          <p:cNvCxnSpPr/>
          <p:nvPr/>
        </p:nvCxnSpPr>
        <p:spPr>
          <a:xfrm>
            <a:off x="6738756" y="4115026"/>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A674FA72-729B-8A47-AC3C-56ABF79D6705}"/>
              </a:ext>
            </a:extLst>
          </p:cNvPr>
          <p:cNvCxnSpPr/>
          <p:nvPr/>
        </p:nvCxnSpPr>
        <p:spPr>
          <a:xfrm>
            <a:off x="6738756" y="4835026"/>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17D9DB35-266A-FF49-940C-B77D6C9B04DC}"/>
              </a:ext>
            </a:extLst>
          </p:cNvPr>
          <p:cNvCxnSpPr/>
          <p:nvPr/>
        </p:nvCxnSpPr>
        <p:spPr>
          <a:xfrm>
            <a:off x="6738756" y="4475026"/>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B5E42CF9-15A8-DA4B-A983-BF85E801CA76}"/>
              </a:ext>
            </a:extLst>
          </p:cNvPr>
          <p:cNvCxnSpPr/>
          <p:nvPr/>
        </p:nvCxnSpPr>
        <p:spPr>
          <a:xfrm>
            <a:off x="7423444" y="3755026"/>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FA8A37A9-1B98-ED4A-957C-0BE4B540DB92}"/>
              </a:ext>
            </a:extLst>
          </p:cNvPr>
          <p:cNvCxnSpPr/>
          <p:nvPr/>
        </p:nvCxnSpPr>
        <p:spPr>
          <a:xfrm>
            <a:off x="7423444" y="3755026"/>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B3C47240-A27B-C84F-B442-E1D2647FFD6A}"/>
              </a:ext>
            </a:extLst>
          </p:cNvPr>
          <p:cNvCxnSpPr/>
          <p:nvPr/>
        </p:nvCxnSpPr>
        <p:spPr>
          <a:xfrm>
            <a:off x="7423444" y="3755026"/>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1" name="Rectangle 230">
            <a:extLst>
              <a:ext uri="{FF2B5EF4-FFF2-40B4-BE49-F238E27FC236}">
                <a16:creationId xmlns:a16="http://schemas.microsoft.com/office/drawing/2014/main" id="{5571E7B0-EA0F-A941-B737-15DECD10E12A}"/>
              </a:ext>
            </a:extLst>
          </p:cNvPr>
          <p:cNvSpPr/>
          <p:nvPr/>
        </p:nvSpPr>
        <p:spPr>
          <a:xfrm>
            <a:off x="7144476" y="3467026"/>
            <a:ext cx="288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pple Symbols" panose="02000000000000000000" pitchFamily="2" charset="-79"/>
                <a:ea typeface="Apple Symbols" panose="02000000000000000000" pitchFamily="2" charset="-79"/>
                <a:cs typeface="Apple Symbols" panose="02000000000000000000" pitchFamily="2" charset="-79"/>
              </a:rPr>
              <a:t>1</a:t>
            </a:r>
          </a:p>
        </p:txBody>
      </p:sp>
      <p:grpSp>
        <p:nvGrpSpPr>
          <p:cNvPr id="256" name="Group 255">
            <a:extLst>
              <a:ext uri="{FF2B5EF4-FFF2-40B4-BE49-F238E27FC236}">
                <a16:creationId xmlns:a16="http://schemas.microsoft.com/office/drawing/2014/main" id="{CC8978AC-865B-6D46-ADF6-5BB459D95C4C}"/>
              </a:ext>
            </a:extLst>
          </p:cNvPr>
          <p:cNvGrpSpPr/>
          <p:nvPr/>
        </p:nvGrpSpPr>
        <p:grpSpPr>
          <a:xfrm>
            <a:off x="8516609" y="3751922"/>
            <a:ext cx="805456" cy="1080000"/>
            <a:chOff x="1712843" y="2313036"/>
            <a:chExt cx="805456" cy="1080000"/>
          </a:xfrm>
        </p:grpSpPr>
        <p:cxnSp>
          <p:nvCxnSpPr>
            <p:cNvPr id="257" name="Straight Arrow Connector 256">
              <a:extLst>
                <a:ext uri="{FF2B5EF4-FFF2-40B4-BE49-F238E27FC236}">
                  <a16:creationId xmlns:a16="http://schemas.microsoft.com/office/drawing/2014/main" id="{C4408EFB-6DAB-154E-B8B3-2FD26C3782EF}"/>
                </a:ext>
              </a:extLst>
            </p:cNvPr>
            <p:cNvCxnSpPr/>
            <p:nvPr/>
          </p:nvCxnSpPr>
          <p:spPr>
            <a:xfrm>
              <a:off x="1712843" y="2673036"/>
              <a:ext cx="805456" cy="72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EDE74229-2B93-254D-8E4A-35D5B5D268FC}"/>
                </a:ext>
              </a:extLst>
            </p:cNvPr>
            <p:cNvCxnSpPr/>
            <p:nvPr/>
          </p:nvCxnSpPr>
          <p:spPr>
            <a:xfrm>
              <a:off x="1712843" y="267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B65CA4F7-4D7A-9343-A01E-C4B85FE516BB}"/>
                </a:ext>
              </a:extLst>
            </p:cNvPr>
            <p:cNvCxnSpPr/>
            <p:nvPr/>
          </p:nvCxnSpPr>
          <p:spPr>
            <a:xfrm flipV="1">
              <a:off x="1712843" y="231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693029D5-9D79-5647-B63D-4F1922EFC44F}"/>
              </a:ext>
            </a:extLst>
          </p:cNvPr>
          <p:cNvGrpSpPr/>
          <p:nvPr/>
        </p:nvGrpSpPr>
        <p:grpSpPr>
          <a:xfrm>
            <a:off x="9712203" y="3734879"/>
            <a:ext cx="859455" cy="1093797"/>
            <a:chOff x="6743105" y="2333101"/>
            <a:chExt cx="859455" cy="1093797"/>
          </a:xfrm>
        </p:grpSpPr>
        <p:cxnSp>
          <p:nvCxnSpPr>
            <p:cNvPr id="266" name="Straight Arrow Connector 265">
              <a:extLst>
                <a:ext uri="{FF2B5EF4-FFF2-40B4-BE49-F238E27FC236}">
                  <a16:creationId xmlns:a16="http://schemas.microsoft.com/office/drawing/2014/main" id="{E947EFB6-1B6F-E145-BBFE-0C1D85553DC5}"/>
                </a:ext>
              </a:extLst>
            </p:cNvPr>
            <p:cNvCxnSpPr/>
            <p:nvPr/>
          </p:nvCxnSpPr>
          <p:spPr>
            <a:xfrm flipV="1">
              <a:off x="6743105" y="2333101"/>
              <a:ext cx="859455" cy="733798"/>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6C322F83-0A92-014E-930E-1BED29C5C7A5}"/>
                </a:ext>
              </a:extLst>
            </p:cNvPr>
            <p:cNvCxnSpPr/>
            <p:nvPr/>
          </p:nvCxnSpPr>
          <p:spPr>
            <a:xfrm flipV="1">
              <a:off x="6743105" y="2706898"/>
              <a:ext cx="787456" cy="360002"/>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77CFBFBD-D5F1-5649-8C1D-824784DE7DA0}"/>
                </a:ext>
              </a:extLst>
            </p:cNvPr>
            <p:cNvCxnSpPr/>
            <p:nvPr/>
          </p:nvCxnSpPr>
          <p:spPr>
            <a:xfrm>
              <a:off x="6743105" y="3066898"/>
              <a:ext cx="746910" cy="36000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9" name="Rectangle 298">
            <a:extLst>
              <a:ext uri="{FF2B5EF4-FFF2-40B4-BE49-F238E27FC236}">
                <a16:creationId xmlns:a16="http://schemas.microsoft.com/office/drawing/2014/main" id="{50A57BE3-DF2C-8D44-88E6-E4E7EB034A97}"/>
              </a:ext>
            </a:extLst>
          </p:cNvPr>
          <p:cNvSpPr/>
          <p:nvPr/>
        </p:nvSpPr>
        <p:spPr>
          <a:xfrm>
            <a:off x="9395985" y="4187026"/>
            <a:ext cx="288000" cy="288000"/>
          </a:xfrm>
          <a:prstGeom prst="rect">
            <a:avLst/>
          </a:prstGeom>
          <a:solidFill>
            <a:srgbClr val="FFC000"/>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3</a:t>
            </a:r>
          </a:p>
        </p:txBody>
      </p:sp>
      <p:sp>
        <p:nvSpPr>
          <p:cNvPr id="300" name="Rectangle 299">
            <a:extLst>
              <a:ext uri="{FF2B5EF4-FFF2-40B4-BE49-F238E27FC236}">
                <a16:creationId xmlns:a16="http://schemas.microsoft.com/office/drawing/2014/main" id="{A1D39E35-DCF3-DB44-A1A4-6ADB410331C7}"/>
              </a:ext>
            </a:extLst>
          </p:cNvPr>
          <p:cNvSpPr/>
          <p:nvPr/>
        </p:nvSpPr>
        <p:spPr>
          <a:xfrm>
            <a:off x="8233301" y="3812514"/>
            <a:ext cx="288000" cy="288000"/>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2</a:t>
            </a:r>
          </a:p>
        </p:txBody>
      </p:sp>
      <p:cxnSp>
        <p:nvCxnSpPr>
          <p:cNvPr id="301" name="Straight Connector 300">
            <a:extLst>
              <a:ext uri="{FF2B5EF4-FFF2-40B4-BE49-F238E27FC236}">
                <a16:creationId xmlns:a16="http://schemas.microsoft.com/office/drawing/2014/main" id="{7DE5EA8E-3507-C94E-846B-6E0B36E6D949}"/>
              </a:ext>
            </a:extLst>
          </p:cNvPr>
          <p:cNvCxnSpPr>
            <a:cxnSpLocks/>
          </p:cNvCxnSpPr>
          <p:nvPr/>
        </p:nvCxnSpPr>
        <p:spPr>
          <a:xfrm>
            <a:off x="6730481" y="1979579"/>
            <a:ext cx="4005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45767AEB-7712-B949-ABE0-0516C7F71B1A}"/>
              </a:ext>
            </a:extLst>
          </p:cNvPr>
          <p:cNvCxnSpPr>
            <a:cxnSpLocks/>
          </p:cNvCxnSpPr>
          <p:nvPr/>
        </p:nvCxnSpPr>
        <p:spPr>
          <a:xfrm>
            <a:off x="6730481" y="2339579"/>
            <a:ext cx="4005323" cy="13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77193237-6D97-5A41-BB3D-DE1E5EE21D5D}"/>
              </a:ext>
            </a:extLst>
          </p:cNvPr>
          <p:cNvCxnSpPr>
            <a:cxnSpLocks/>
          </p:cNvCxnSpPr>
          <p:nvPr/>
        </p:nvCxnSpPr>
        <p:spPr>
          <a:xfrm>
            <a:off x="6730481" y="3059579"/>
            <a:ext cx="4005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4016F5E3-D1F5-4548-92D5-21D180047B5D}"/>
              </a:ext>
            </a:extLst>
          </p:cNvPr>
          <p:cNvCxnSpPr>
            <a:cxnSpLocks/>
          </p:cNvCxnSpPr>
          <p:nvPr/>
        </p:nvCxnSpPr>
        <p:spPr>
          <a:xfrm>
            <a:off x="6730481" y="2699579"/>
            <a:ext cx="4005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Arrow Connector 304">
            <a:extLst>
              <a:ext uri="{FF2B5EF4-FFF2-40B4-BE49-F238E27FC236}">
                <a16:creationId xmlns:a16="http://schemas.microsoft.com/office/drawing/2014/main" id="{FD4E9F39-5E5B-9047-A2F0-A4DF223103BA}"/>
              </a:ext>
            </a:extLst>
          </p:cNvPr>
          <p:cNvCxnSpPr/>
          <p:nvPr/>
        </p:nvCxnSpPr>
        <p:spPr>
          <a:xfrm>
            <a:off x="7415169" y="1979579"/>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5003EA0A-7657-3B4D-8AEA-A344C49A70AB}"/>
              </a:ext>
            </a:extLst>
          </p:cNvPr>
          <p:cNvCxnSpPr/>
          <p:nvPr/>
        </p:nvCxnSpPr>
        <p:spPr>
          <a:xfrm>
            <a:off x="7415169" y="1979579"/>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0180918D-E6BF-0A40-9639-64A2DF789144}"/>
              </a:ext>
            </a:extLst>
          </p:cNvPr>
          <p:cNvCxnSpPr/>
          <p:nvPr/>
        </p:nvCxnSpPr>
        <p:spPr>
          <a:xfrm>
            <a:off x="7415169" y="1979579"/>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8" name="Rectangle 307">
            <a:extLst>
              <a:ext uri="{FF2B5EF4-FFF2-40B4-BE49-F238E27FC236}">
                <a16:creationId xmlns:a16="http://schemas.microsoft.com/office/drawing/2014/main" id="{2C43D5C2-28E7-6149-B83E-46F1846F395D}"/>
              </a:ext>
            </a:extLst>
          </p:cNvPr>
          <p:cNvSpPr/>
          <p:nvPr/>
        </p:nvSpPr>
        <p:spPr>
          <a:xfrm>
            <a:off x="7136201" y="1691579"/>
            <a:ext cx="288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pple Symbols" panose="02000000000000000000" pitchFamily="2" charset="-79"/>
                <a:ea typeface="Apple Symbols" panose="02000000000000000000" pitchFamily="2" charset="-79"/>
                <a:cs typeface="Apple Symbols" panose="02000000000000000000" pitchFamily="2" charset="-79"/>
              </a:rPr>
              <a:t>1</a:t>
            </a:r>
          </a:p>
        </p:txBody>
      </p:sp>
      <p:grpSp>
        <p:nvGrpSpPr>
          <p:cNvPr id="309" name="Group 308">
            <a:extLst>
              <a:ext uri="{FF2B5EF4-FFF2-40B4-BE49-F238E27FC236}">
                <a16:creationId xmlns:a16="http://schemas.microsoft.com/office/drawing/2014/main" id="{9B333447-569E-CA4F-A095-38BE06B2FE8E}"/>
              </a:ext>
            </a:extLst>
          </p:cNvPr>
          <p:cNvGrpSpPr/>
          <p:nvPr/>
        </p:nvGrpSpPr>
        <p:grpSpPr>
          <a:xfrm>
            <a:off x="10322852" y="1976475"/>
            <a:ext cx="805456" cy="1080000"/>
            <a:chOff x="1712843" y="2313036"/>
            <a:chExt cx="805456" cy="1080000"/>
          </a:xfrm>
        </p:grpSpPr>
        <p:cxnSp>
          <p:nvCxnSpPr>
            <p:cNvPr id="310" name="Straight Arrow Connector 309">
              <a:extLst>
                <a:ext uri="{FF2B5EF4-FFF2-40B4-BE49-F238E27FC236}">
                  <a16:creationId xmlns:a16="http://schemas.microsoft.com/office/drawing/2014/main" id="{1D8D17E7-4708-4B4B-A1ED-21B60AD82E47}"/>
                </a:ext>
              </a:extLst>
            </p:cNvPr>
            <p:cNvCxnSpPr/>
            <p:nvPr/>
          </p:nvCxnSpPr>
          <p:spPr>
            <a:xfrm>
              <a:off x="1712843" y="2673036"/>
              <a:ext cx="805456" cy="72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DD57EC71-60D4-F249-A72E-8B79057810B8}"/>
                </a:ext>
              </a:extLst>
            </p:cNvPr>
            <p:cNvCxnSpPr/>
            <p:nvPr/>
          </p:nvCxnSpPr>
          <p:spPr>
            <a:xfrm>
              <a:off x="1712843" y="267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EA171D87-9E1A-2747-8416-55BC8557E213}"/>
                </a:ext>
              </a:extLst>
            </p:cNvPr>
            <p:cNvCxnSpPr/>
            <p:nvPr/>
          </p:nvCxnSpPr>
          <p:spPr>
            <a:xfrm flipV="1">
              <a:off x="1712843" y="231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18" name="Rectangle 317">
            <a:extLst>
              <a:ext uri="{FF2B5EF4-FFF2-40B4-BE49-F238E27FC236}">
                <a16:creationId xmlns:a16="http://schemas.microsoft.com/office/drawing/2014/main" id="{EA29D267-ECE5-AD4F-B18C-3D0492C50026}"/>
              </a:ext>
            </a:extLst>
          </p:cNvPr>
          <p:cNvSpPr/>
          <p:nvPr/>
        </p:nvSpPr>
        <p:spPr>
          <a:xfrm>
            <a:off x="10025262" y="2051355"/>
            <a:ext cx="288000" cy="288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rPr>
              <a:t>2</a:t>
            </a:r>
          </a:p>
        </p:txBody>
      </p:sp>
      <p:grpSp>
        <p:nvGrpSpPr>
          <p:cNvPr id="319" name="Group 318">
            <a:extLst>
              <a:ext uri="{FF2B5EF4-FFF2-40B4-BE49-F238E27FC236}">
                <a16:creationId xmlns:a16="http://schemas.microsoft.com/office/drawing/2014/main" id="{750ABCF8-91C3-7940-AF08-7A8B3BCF163F}"/>
              </a:ext>
            </a:extLst>
          </p:cNvPr>
          <p:cNvGrpSpPr/>
          <p:nvPr/>
        </p:nvGrpSpPr>
        <p:grpSpPr>
          <a:xfrm>
            <a:off x="8245473" y="1975699"/>
            <a:ext cx="936001" cy="1093798"/>
            <a:chOff x="5472000" y="2326202"/>
            <a:chExt cx="936001" cy="1093798"/>
          </a:xfrm>
        </p:grpSpPr>
        <p:cxnSp>
          <p:nvCxnSpPr>
            <p:cNvPr id="320" name="Straight Arrow Connector 319">
              <a:extLst>
                <a:ext uri="{FF2B5EF4-FFF2-40B4-BE49-F238E27FC236}">
                  <a16:creationId xmlns:a16="http://schemas.microsoft.com/office/drawing/2014/main" id="{390B8E40-3E1E-5740-AEED-571CC86AA5A5}"/>
                </a:ext>
              </a:extLst>
            </p:cNvPr>
            <p:cNvCxnSpPr/>
            <p:nvPr/>
          </p:nvCxnSpPr>
          <p:spPr>
            <a:xfrm>
              <a:off x="5472000" y="2700000"/>
              <a:ext cx="805456" cy="720000"/>
            </a:xfrm>
            <a:prstGeom prst="straightConnector1">
              <a:avLst/>
            </a:prstGeom>
            <a:ln w="317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106D4462-4056-C749-B0EE-65398C8B76CB}"/>
                </a:ext>
              </a:extLst>
            </p:cNvPr>
            <p:cNvCxnSpPr/>
            <p:nvPr/>
          </p:nvCxnSpPr>
          <p:spPr>
            <a:xfrm>
              <a:off x="5472000" y="2700000"/>
              <a:ext cx="805456" cy="360000"/>
            </a:xfrm>
            <a:prstGeom prst="straightConnector1">
              <a:avLst/>
            </a:prstGeom>
            <a:ln w="317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DFFB99ED-B527-AD4C-A850-E8FE4EB45549}"/>
                </a:ext>
              </a:extLst>
            </p:cNvPr>
            <p:cNvCxnSpPr/>
            <p:nvPr/>
          </p:nvCxnSpPr>
          <p:spPr>
            <a:xfrm flipV="1">
              <a:off x="5472000" y="2340000"/>
              <a:ext cx="805456" cy="360000"/>
            </a:xfrm>
            <a:prstGeom prst="straightConnector1">
              <a:avLst/>
            </a:prstGeom>
            <a:ln w="317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E00A76D2-DFC8-164A-90FE-2A77E40BB325}"/>
                </a:ext>
              </a:extLst>
            </p:cNvPr>
            <p:cNvCxnSpPr/>
            <p:nvPr/>
          </p:nvCxnSpPr>
          <p:spPr>
            <a:xfrm flipV="1">
              <a:off x="5490000" y="2326202"/>
              <a:ext cx="859455" cy="733798"/>
            </a:xfrm>
            <a:prstGeom prst="straightConnector1">
              <a:avLst/>
            </a:prstGeom>
            <a:ln w="317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E0EEBDD6-F867-B647-9B32-06FEA3031DCB}"/>
                </a:ext>
              </a:extLst>
            </p:cNvPr>
            <p:cNvCxnSpPr/>
            <p:nvPr/>
          </p:nvCxnSpPr>
          <p:spPr>
            <a:xfrm flipV="1">
              <a:off x="5490000" y="2699999"/>
              <a:ext cx="787456" cy="360002"/>
            </a:xfrm>
            <a:prstGeom prst="straightConnector1">
              <a:avLst/>
            </a:prstGeom>
            <a:ln w="317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B6C10D94-5298-9145-AE91-0633A191908B}"/>
                </a:ext>
              </a:extLst>
            </p:cNvPr>
            <p:cNvCxnSpPr/>
            <p:nvPr/>
          </p:nvCxnSpPr>
          <p:spPr>
            <a:xfrm>
              <a:off x="5490000" y="3059999"/>
              <a:ext cx="746910" cy="360000"/>
            </a:xfrm>
            <a:prstGeom prst="straightConnector1">
              <a:avLst/>
            </a:prstGeom>
            <a:ln w="317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5FA0D0D6-1A79-3B4F-B217-9C4D935E1D48}"/>
                </a:ext>
              </a:extLst>
            </p:cNvPr>
            <p:cNvCxnSpPr/>
            <p:nvPr/>
          </p:nvCxnSpPr>
          <p:spPr>
            <a:xfrm flipV="1">
              <a:off x="5544000" y="3046201"/>
              <a:ext cx="864001" cy="373799"/>
            </a:xfrm>
            <a:prstGeom prst="straightConnector1">
              <a:avLst/>
            </a:prstGeom>
            <a:ln w="317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10F6A95D-A51C-E64A-9DDA-A88243CD2CDB}"/>
                </a:ext>
              </a:extLst>
            </p:cNvPr>
            <p:cNvCxnSpPr/>
            <p:nvPr/>
          </p:nvCxnSpPr>
          <p:spPr>
            <a:xfrm flipV="1">
              <a:off x="5544000" y="2706899"/>
              <a:ext cx="787456" cy="713101"/>
            </a:xfrm>
            <a:prstGeom prst="straightConnector1">
              <a:avLst/>
            </a:prstGeom>
            <a:ln w="317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5EE78F70-438A-1D4C-8C18-CDD4E2A29882}"/>
                </a:ext>
              </a:extLst>
            </p:cNvPr>
            <p:cNvCxnSpPr/>
            <p:nvPr/>
          </p:nvCxnSpPr>
          <p:spPr>
            <a:xfrm flipV="1">
              <a:off x="5544000" y="2353799"/>
              <a:ext cx="835586" cy="1066200"/>
            </a:xfrm>
            <a:prstGeom prst="straightConnector1">
              <a:avLst/>
            </a:prstGeom>
            <a:ln w="317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349" name="Group 348">
            <a:extLst>
              <a:ext uri="{FF2B5EF4-FFF2-40B4-BE49-F238E27FC236}">
                <a16:creationId xmlns:a16="http://schemas.microsoft.com/office/drawing/2014/main" id="{62C9DA72-2F47-9C4B-A9E9-A7D499940CC6}"/>
              </a:ext>
            </a:extLst>
          </p:cNvPr>
          <p:cNvGrpSpPr/>
          <p:nvPr/>
        </p:nvGrpSpPr>
        <p:grpSpPr>
          <a:xfrm>
            <a:off x="9090141" y="1988149"/>
            <a:ext cx="979587" cy="1100697"/>
            <a:chOff x="6552000" y="2340000"/>
            <a:chExt cx="979587" cy="1100697"/>
          </a:xfrm>
        </p:grpSpPr>
        <p:cxnSp>
          <p:nvCxnSpPr>
            <p:cNvPr id="350" name="Straight Arrow Connector 349">
              <a:extLst>
                <a:ext uri="{FF2B5EF4-FFF2-40B4-BE49-F238E27FC236}">
                  <a16:creationId xmlns:a16="http://schemas.microsoft.com/office/drawing/2014/main" id="{84C6C2D9-AA9F-A243-BA41-CF8D7EE763C7}"/>
                </a:ext>
              </a:extLst>
            </p:cNvPr>
            <p:cNvCxnSpPr/>
            <p:nvPr/>
          </p:nvCxnSpPr>
          <p:spPr>
            <a:xfrm>
              <a:off x="6552000" y="2700000"/>
              <a:ext cx="934559" cy="73379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4BD1996E-BDA6-AD44-8D04-05B0BD7EDE1F}"/>
                </a:ext>
              </a:extLst>
            </p:cNvPr>
            <p:cNvCxnSpPr/>
            <p:nvPr/>
          </p:nvCxnSpPr>
          <p:spPr>
            <a:xfrm>
              <a:off x="6552000" y="2700000"/>
              <a:ext cx="841457" cy="38069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243AE45B-6A07-4B4E-BFA6-467DC232801A}"/>
                </a:ext>
              </a:extLst>
            </p:cNvPr>
            <p:cNvCxnSpPr/>
            <p:nvPr/>
          </p:nvCxnSpPr>
          <p:spPr>
            <a:xfrm flipV="1">
              <a:off x="6552000" y="2353799"/>
              <a:ext cx="805455" cy="34620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85D61B2D-61F3-6A45-9210-B251FF4189A3}"/>
                </a:ext>
              </a:extLst>
            </p:cNvPr>
            <p:cNvCxnSpPr/>
            <p:nvPr/>
          </p:nvCxnSpPr>
          <p:spPr>
            <a:xfrm>
              <a:off x="6588000" y="3060000"/>
              <a:ext cx="823455" cy="38069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E2DB6860-02D8-1E4D-B401-FA9692B5D89A}"/>
                </a:ext>
              </a:extLst>
            </p:cNvPr>
            <p:cNvCxnSpPr/>
            <p:nvPr/>
          </p:nvCxnSpPr>
          <p:spPr>
            <a:xfrm flipV="1">
              <a:off x="6588000" y="2720698"/>
              <a:ext cx="877456" cy="33930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5" name="Straight Arrow Connector 354">
              <a:extLst>
                <a:ext uri="{FF2B5EF4-FFF2-40B4-BE49-F238E27FC236}">
                  <a16:creationId xmlns:a16="http://schemas.microsoft.com/office/drawing/2014/main" id="{1CB727BD-B173-924E-83B0-DB4C7B3A637D}"/>
                </a:ext>
              </a:extLst>
            </p:cNvPr>
            <p:cNvCxnSpPr/>
            <p:nvPr/>
          </p:nvCxnSpPr>
          <p:spPr>
            <a:xfrm flipV="1">
              <a:off x="6588000" y="2360699"/>
              <a:ext cx="805457" cy="69930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6" name="Straight Arrow Connector 355">
              <a:extLst>
                <a:ext uri="{FF2B5EF4-FFF2-40B4-BE49-F238E27FC236}">
                  <a16:creationId xmlns:a16="http://schemas.microsoft.com/office/drawing/2014/main" id="{6C9BD0B5-C07E-394A-8EA2-B9AD3AB649B8}"/>
                </a:ext>
              </a:extLst>
            </p:cNvPr>
            <p:cNvCxnSpPr/>
            <p:nvPr/>
          </p:nvCxnSpPr>
          <p:spPr>
            <a:xfrm flipV="1">
              <a:off x="6624000" y="3066898"/>
              <a:ext cx="873661" cy="35310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7" name="Straight Arrow Connector 356">
              <a:extLst>
                <a:ext uri="{FF2B5EF4-FFF2-40B4-BE49-F238E27FC236}">
                  <a16:creationId xmlns:a16="http://schemas.microsoft.com/office/drawing/2014/main" id="{4CBF2FCB-31BC-F643-B181-4E0A716719D8}"/>
                </a:ext>
              </a:extLst>
            </p:cNvPr>
            <p:cNvCxnSpPr/>
            <p:nvPr/>
          </p:nvCxnSpPr>
          <p:spPr>
            <a:xfrm flipV="1">
              <a:off x="6624000" y="2713798"/>
              <a:ext cx="887867" cy="70620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8" name="Straight Arrow Connector 357">
              <a:extLst>
                <a:ext uri="{FF2B5EF4-FFF2-40B4-BE49-F238E27FC236}">
                  <a16:creationId xmlns:a16="http://schemas.microsoft.com/office/drawing/2014/main" id="{98A63D35-5746-C74E-8283-048917740A53}"/>
                </a:ext>
              </a:extLst>
            </p:cNvPr>
            <p:cNvCxnSpPr/>
            <p:nvPr/>
          </p:nvCxnSpPr>
          <p:spPr>
            <a:xfrm flipV="1">
              <a:off x="6624000" y="2360697"/>
              <a:ext cx="815868" cy="105930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9" name="Straight Arrow Connector 358">
              <a:extLst>
                <a:ext uri="{FF2B5EF4-FFF2-40B4-BE49-F238E27FC236}">
                  <a16:creationId xmlns:a16="http://schemas.microsoft.com/office/drawing/2014/main" id="{61AEB2E0-2503-014B-8A4E-CC7660A86BFE}"/>
                </a:ext>
              </a:extLst>
            </p:cNvPr>
            <p:cNvCxnSpPr/>
            <p:nvPr/>
          </p:nvCxnSpPr>
          <p:spPr>
            <a:xfrm>
              <a:off x="6624000" y="2340000"/>
              <a:ext cx="907587" cy="10800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0" name="Straight Arrow Connector 359">
              <a:extLst>
                <a:ext uri="{FF2B5EF4-FFF2-40B4-BE49-F238E27FC236}">
                  <a16:creationId xmlns:a16="http://schemas.microsoft.com/office/drawing/2014/main" id="{7FEA8F6F-0E73-B047-B505-7666B5CFE94A}"/>
                </a:ext>
              </a:extLst>
            </p:cNvPr>
            <p:cNvCxnSpPr/>
            <p:nvPr/>
          </p:nvCxnSpPr>
          <p:spPr>
            <a:xfrm>
              <a:off x="6624000" y="2340000"/>
              <a:ext cx="805457" cy="7200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1" name="Straight Arrow Connector 360">
              <a:extLst>
                <a:ext uri="{FF2B5EF4-FFF2-40B4-BE49-F238E27FC236}">
                  <a16:creationId xmlns:a16="http://schemas.microsoft.com/office/drawing/2014/main" id="{09B7B192-416E-C84B-AFFC-3C3DCC45330E}"/>
                </a:ext>
              </a:extLst>
            </p:cNvPr>
            <p:cNvCxnSpPr/>
            <p:nvPr/>
          </p:nvCxnSpPr>
          <p:spPr>
            <a:xfrm>
              <a:off x="6624000" y="2340000"/>
              <a:ext cx="805457" cy="37379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67" name="TextBox 366">
            <a:extLst>
              <a:ext uri="{FF2B5EF4-FFF2-40B4-BE49-F238E27FC236}">
                <a16:creationId xmlns:a16="http://schemas.microsoft.com/office/drawing/2014/main" id="{92661A52-CCCD-9D4E-8F03-F8F61D2C0CB5}"/>
              </a:ext>
            </a:extLst>
          </p:cNvPr>
          <p:cNvSpPr txBox="1"/>
          <p:nvPr/>
        </p:nvSpPr>
        <p:spPr>
          <a:xfrm>
            <a:off x="4642807" y="747883"/>
            <a:ext cx="2225289" cy="1089529"/>
          </a:xfrm>
          <a:prstGeom prst="rect">
            <a:avLst/>
          </a:prstGeom>
          <a:noFill/>
        </p:spPr>
        <p:txBody>
          <a:bodyPr wrap="none" rtlCol="0">
            <a:spAutoFit/>
          </a:bodyPr>
          <a:lstStyle/>
          <a:p>
            <a:r>
              <a:rPr lang="en-US" sz="2400" dirty="0"/>
              <a:t>PBFT</a:t>
            </a:r>
          </a:p>
          <a:p>
            <a:r>
              <a:rPr lang="en-US" sz="2400" dirty="0"/>
              <a:t>(BFT-</a:t>
            </a:r>
            <a:r>
              <a:rPr lang="en-US" sz="2400" dirty="0" err="1"/>
              <a:t>SmaRt</a:t>
            </a:r>
            <a:r>
              <a:rPr lang="en-US" sz="2400" dirty="0"/>
              <a:t> </a:t>
            </a:r>
          </a:p>
          <a:p>
            <a:r>
              <a:rPr lang="en-US" sz="2400" dirty="0"/>
              <a:t>with pipelining)</a:t>
            </a:r>
          </a:p>
        </p:txBody>
      </p:sp>
      <p:sp>
        <p:nvSpPr>
          <p:cNvPr id="368" name="TextBox 367">
            <a:extLst>
              <a:ext uri="{FF2B5EF4-FFF2-40B4-BE49-F238E27FC236}">
                <a16:creationId xmlns:a16="http://schemas.microsoft.com/office/drawing/2014/main" id="{BF163FF2-619C-8743-A527-44FED6E9B4D2}"/>
              </a:ext>
            </a:extLst>
          </p:cNvPr>
          <p:cNvSpPr txBox="1"/>
          <p:nvPr/>
        </p:nvSpPr>
        <p:spPr>
          <a:xfrm>
            <a:off x="4530265" y="2211989"/>
            <a:ext cx="1913857" cy="757130"/>
          </a:xfrm>
          <a:prstGeom prst="rect">
            <a:avLst/>
          </a:prstGeom>
          <a:noFill/>
        </p:spPr>
        <p:txBody>
          <a:bodyPr wrap="none" rtlCol="0">
            <a:spAutoFit/>
          </a:bodyPr>
          <a:lstStyle/>
          <a:p>
            <a:r>
              <a:rPr lang="en-US" sz="2400" dirty="0"/>
              <a:t>Spinning</a:t>
            </a:r>
          </a:p>
          <a:p>
            <a:r>
              <a:rPr lang="en-US" sz="2400" dirty="0"/>
              <a:t>(</a:t>
            </a:r>
            <a:r>
              <a:rPr lang="en-US" sz="2400" dirty="0" err="1"/>
              <a:t>Tendermint</a:t>
            </a:r>
            <a:r>
              <a:rPr lang="en-US" sz="2400" dirty="0"/>
              <a:t>)</a:t>
            </a:r>
          </a:p>
        </p:txBody>
      </p:sp>
      <p:sp>
        <p:nvSpPr>
          <p:cNvPr id="370" name="TextBox 369">
            <a:extLst>
              <a:ext uri="{FF2B5EF4-FFF2-40B4-BE49-F238E27FC236}">
                <a16:creationId xmlns:a16="http://schemas.microsoft.com/office/drawing/2014/main" id="{CEA141B0-7D2A-8841-8258-A9B5824A9779}"/>
              </a:ext>
            </a:extLst>
          </p:cNvPr>
          <p:cNvSpPr txBox="1"/>
          <p:nvPr/>
        </p:nvSpPr>
        <p:spPr>
          <a:xfrm>
            <a:off x="4642807" y="3739668"/>
            <a:ext cx="1952779" cy="978729"/>
          </a:xfrm>
          <a:prstGeom prst="rect">
            <a:avLst/>
          </a:prstGeom>
          <a:noFill/>
        </p:spPr>
        <p:txBody>
          <a:bodyPr wrap="none" rtlCol="0">
            <a:spAutoFit/>
          </a:bodyPr>
          <a:lstStyle/>
          <a:p>
            <a:r>
              <a:rPr lang="en-US" sz="2400" dirty="0"/>
              <a:t>Spinning +</a:t>
            </a:r>
          </a:p>
          <a:p>
            <a:r>
              <a:rPr lang="en-US" sz="2400" dirty="0"/>
              <a:t>Pipelining</a:t>
            </a:r>
          </a:p>
          <a:p>
            <a:r>
              <a:rPr lang="en-US" sz="1600" dirty="0"/>
              <a:t>(our interim design)</a:t>
            </a:r>
          </a:p>
        </p:txBody>
      </p:sp>
      <p:sp>
        <p:nvSpPr>
          <p:cNvPr id="371" name="TextBox 370">
            <a:extLst>
              <a:ext uri="{FF2B5EF4-FFF2-40B4-BE49-F238E27FC236}">
                <a16:creationId xmlns:a16="http://schemas.microsoft.com/office/drawing/2014/main" id="{6398173F-2071-5D48-B0A4-1BEF4A627EAD}"/>
              </a:ext>
            </a:extLst>
          </p:cNvPr>
          <p:cNvSpPr txBox="1"/>
          <p:nvPr/>
        </p:nvSpPr>
        <p:spPr>
          <a:xfrm>
            <a:off x="4740923" y="5763700"/>
            <a:ext cx="1295547" cy="424732"/>
          </a:xfrm>
          <a:prstGeom prst="rect">
            <a:avLst/>
          </a:prstGeom>
          <a:noFill/>
        </p:spPr>
        <p:txBody>
          <a:bodyPr wrap="none" rtlCol="0">
            <a:spAutoFit/>
          </a:bodyPr>
          <a:lstStyle/>
          <a:p>
            <a:r>
              <a:rPr lang="en-US" sz="2400" dirty="0"/>
              <a:t>Mir-BFT</a:t>
            </a:r>
          </a:p>
        </p:txBody>
      </p:sp>
      <p:cxnSp>
        <p:nvCxnSpPr>
          <p:cNvPr id="374" name="Straight Connector 373">
            <a:extLst>
              <a:ext uri="{FF2B5EF4-FFF2-40B4-BE49-F238E27FC236}">
                <a16:creationId xmlns:a16="http://schemas.microsoft.com/office/drawing/2014/main" id="{A76BBD18-9BC3-B64B-99B1-D98E5B6BC344}"/>
              </a:ext>
            </a:extLst>
          </p:cNvPr>
          <p:cNvCxnSpPr>
            <a:cxnSpLocks/>
          </p:cNvCxnSpPr>
          <p:nvPr/>
        </p:nvCxnSpPr>
        <p:spPr>
          <a:xfrm>
            <a:off x="528638" y="5259105"/>
            <a:ext cx="61435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8" name="TextBox 377">
            <a:extLst>
              <a:ext uri="{FF2B5EF4-FFF2-40B4-BE49-F238E27FC236}">
                <a16:creationId xmlns:a16="http://schemas.microsoft.com/office/drawing/2014/main" id="{74274BD2-91D0-1F48-9821-704B03D33EE5}"/>
              </a:ext>
            </a:extLst>
          </p:cNvPr>
          <p:cNvSpPr txBox="1"/>
          <p:nvPr/>
        </p:nvSpPr>
        <p:spPr>
          <a:xfrm>
            <a:off x="1152518" y="5061047"/>
            <a:ext cx="1235210" cy="369332"/>
          </a:xfrm>
          <a:prstGeom prst="rect">
            <a:avLst/>
          </a:prstGeom>
          <a:noFill/>
        </p:spPr>
        <p:txBody>
          <a:bodyPr wrap="none" rtlCol="0">
            <a:spAutoFit/>
          </a:bodyPr>
          <a:lstStyle/>
          <a:p>
            <a:r>
              <a:rPr lang="en-US" dirty="0" err="1"/>
              <a:t>Preprepare</a:t>
            </a:r>
            <a:endParaRPr lang="en-US" dirty="0"/>
          </a:p>
        </p:txBody>
      </p:sp>
      <p:sp>
        <p:nvSpPr>
          <p:cNvPr id="379" name="TextBox 378">
            <a:extLst>
              <a:ext uri="{FF2B5EF4-FFF2-40B4-BE49-F238E27FC236}">
                <a16:creationId xmlns:a16="http://schemas.microsoft.com/office/drawing/2014/main" id="{1C1CF48C-D99B-A44A-AFAD-1BECEA2BF5E4}"/>
              </a:ext>
            </a:extLst>
          </p:cNvPr>
          <p:cNvSpPr txBox="1"/>
          <p:nvPr/>
        </p:nvSpPr>
        <p:spPr>
          <a:xfrm>
            <a:off x="1142996" y="5596380"/>
            <a:ext cx="1754391" cy="369332"/>
          </a:xfrm>
          <a:prstGeom prst="rect">
            <a:avLst/>
          </a:prstGeom>
          <a:noFill/>
        </p:spPr>
        <p:txBody>
          <a:bodyPr wrap="none" rtlCol="0">
            <a:spAutoFit/>
          </a:bodyPr>
          <a:lstStyle/>
          <a:p>
            <a:r>
              <a:rPr lang="en-US" dirty="0"/>
              <a:t>Prepare/Commit</a:t>
            </a:r>
          </a:p>
        </p:txBody>
      </p:sp>
      <p:cxnSp>
        <p:nvCxnSpPr>
          <p:cNvPr id="382" name="Straight Connector 381">
            <a:extLst>
              <a:ext uri="{FF2B5EF4-FFF2-40B4-BE49-F238E27FC236}">
                <a16:creationId xmlns:a16="http://schemas.microsoft.com/office/drawing/2014/main" id="{E2E05DCA-930A-B048-84F4-B3A1961E6462}"/>
              </a:ext>
            </a:extLst>
          </p:cNvPr>
          <p:cNvCxnSpPr>
            <a:cxnSpLocks/>
          </p:cNvCxnSpPr>
          <p:nvPr/>
        </p:nvCxnSpPr>
        <p:spPr>
          <a:xfrm>
            <a:off x="528638" y="5781046"/>
            <a:ext cx="614358"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83" name="Rectangle 382">
            <a:extLst>
              <a:ext uri="{FF2B5EF4-FFF2-40B4-BE49-F238E27FC236}">
                <a16:creationId xmlns:a16="http://schemas.microsoft.com/office/drawing/2014/main" id="{50D04E6F-FC7A-BC4A-9096-11D32E5DA54B}"/>
              </a:ext>
            </a:extLst>
          </p:cNvPr>
          <p:cNvSpPr/>
          <p:nvPr/>
        </p:nvSpPr>
        <p:spPr>
          <a:xfrm>
            <a:off x="358861" y="4757739"/>
            <a:ext cx="3016084" cy="148509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4583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blinds(horizontal)">
                                      <p:cBhvr>
                                        <p:cTn id="7" dur="500"/>
                                        <p:tgtEl>
                                          <p:spTgt spid="301"/>
                                        </p:tgtEl>
                                      </p:cBhvr>
                                    </p:animEffect>
                                  </p:childTnLst>
                                </p:cTn>
                              </p:par>
                              <p:par>
                                <p:cTn id="8" presetID="3" presetClass="entr" presetSubtype="10" fill="hold"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blinds(horizontal)">
                                      <p:cBhvr>
                                        <p:cTn id="10" dur="500"/>
                                        <p:tgtEl>
                                          <p:spTgt spid="302"/>
                                        </p:tgtEl>
                                      </p:cBhvr>
                                    </p:animEffect>
                                  </p:childTnLst>
                                </p:cTn>
                              </p:par>
                              <p:par>
                                <p:cTn id="11" presetID="3" presetClass="entr" presetSubtype="10" fill="hold" nodeType="withEffect">
                                  <p:stCondLst>
                                    <p:cond delay="0"/>
                                  </p:stCondLst>
                                  <p:childTnLst>
                                    <p:set>
                                      <p:cBhvr>
                                        <p:cTn id="12" dur="1" fill="hold">
                                          <p:stCondLst>
                                            <p:cond delay="0"/>
                                          </p:stCondLst>
                                        </p:cTn>
                                        <p:tgtEl>
                                          <p:spTgt spid="303"/>
                                        </p:tgtEl>
                                        <p:attrNameLst>
                                          <p:attrName>style.visibility</p:attrName>
                                        </p:attrNameLst>
                                      </p:cBhvr>
                                      <p:to>
                                        <p:strVal val="visible"/>
                                      </p:to>
                                    </p:set>
                                    <p:animEffect transition="in" filter="blinds(horizontal)">
                                      <p:cBhvr>
                                        <p:cTn id="13" dur="500"/>
                                        <p:tgtEl>
                                          <p:spTgt spid="303"/>
                                        </p:tgtEl>
                                      </p:cBhvr>
                                    </p:animEffect>
                                  </p:childTnLst>
                                </p:cTn>
                              </p:par>
                              <p:par>
                                <p:cTn id="14" presetID="3" presetClass="entr" presetSubtype="10" fill="hold" nodeType="withEffect">
                                  <p:stCondLst>
                                    <p:cond delay="0"/>
                                  </p:stCondLst>
                                  <p:childTnLst>
                                    <p:set>
                                      <p:cBhvr>
                                        <p:cTn id="15" dur="1" fill="hold">
                                          <p:stCondLst>
                                            <p:cond delay="0"/>
                                          </p:stCondLst>
                                        </p:cTn>
                                        <p:tgtEl>
                                          <p:spTgt spid="304"/>
                                        </p:tgtEl>
                                        <p:attrNameLst>
                                          <p:attrName>style.visibility</p:attrName>
                                        </p:attrNameLst>
                                      </p:cBhvr>
                                      <p:to>
                                        <p:strVal val="visible"/>
                                      </p:to>
                                    </p:set>
                                    <p:animEffect transition="in" filter="blinds(horizontal)">
                                      <p:cBhvr>
                                        <p:cTn id="16" dur="500"/>
                                        <p:tgtEl>
                                          <p:spTgt spid="304"/>
                                        </p:tgtEl>
                                      </p:cBhvr>
                                    </p:animEffect>
                                  </p:childTnLst>
                                </p:cTn>
                              </p:par>
                              <p:par>
                                <p:cTn id="17" presetID="3" presetClass="entr" presetSubtype="10" fill="hold" nodeType="withEffect">
                                  <p:stCondLst>
                                    <p:cond delay="0"/>
                                  </p:stCondLst>
                                  <p:childTnLst>
                                    <p:set>
                                      <p:cBhvr>
                                        <p:cTn id="18" dur="1" fill="hold">
                                          <p:stCondLst>
                                            <p:cond delay="0"/>
                                          </p:stCondLst>
                                        </p:cTn>
                                        <p:tgtEl>
                                          <p:spTgt spid="305"/>
                                        </p:tgtEl>
                                        <p:attrNameLst>
                                          <p:attrName>style.visibility</p:attrName>
                                        </p:attrNameLst>
                                      </p:cBhvr>
                                      <p:to>
                                        <p:strVal val="visible"/>
                                      </p:to>
                                    </p:set>
                                    <p:animEffect transition="in" filter="blinds(horizontal)">
                                      <p:cBhvr>
                                        <p:cTn id="19" dur="500"/>
                                        <p:tgtEl>
                                          <p:spTgt spid="305"/>
                                        </p:tgtEl>
                                      </p:cBhvr>
                                    </p:animEffect>
                                  </p:childTnLst>
                                </p:cTn>
                              </p:par>
                              <p:par>
                                <p:cTn id="20" presetID="3" presetClass="entr" presetSubtype="10" fill="hold" nodeType="withEffect">
                                  <p:stCondLst>
                                    <p:cond delay="0"/>
                                  </p:stCondLst>
                                  <p:childTnLst>
                                    <p:set>
                                      <p:cBhvr>
                                        <p:cTn id="21" dur="1" fill="hold">
                                          <p:stCondLst>
                                            <p:cond delay="0"/>
                                          </p:stCondLst>
                                        </p:cTn>
                                        <p:tgtEl>
                                          <p:spTgt spid="306"/>
                                        </p:tgtEl>
                                        <p:attrNameLst>
                                          <p:attrName>style.visibility</p:attrName>
                                        </p:attrNameLst>
                                      </p:cBhvr>
                                      <p:to>
                                        <p:strVal val="visible"/>
                                      </p:to>
                                    </p:set>
                                    <p:animEffect transition="in" filter="blinds(horizontal)">
                                      <p:cBhvr>
                                        <p:cTn id="22" dur="500"/>
                                        <p:tgtEl>
                                          <p:spTgt spid="306"/>
                                        </p:tgtEl>
                                      </p:cBhvr>
                                    </p:animEffect>
                                  </p:childTnLst>
                                </p:cTn>
                              </p:par>
                              <p:par>
                                <p:cTn id="23" presetID="3" presetClass="entr" presetSubtype="10" fill="hold" nodeType="withEffect">
                                  <p:stCondLst>
                                    <p:cond delay="0"/>
                                  </p:stCondLst>
                                  <p:childTnLst>
                                    <p:set>
                                      <p:cBhvr>
                                        <p:cTn id="24" dur="1" fill="hold">
                                          <p:stCondLst>
                                            <p:cond delay="0"/>
                                          </p:stCondLst>
                                        </p:cTn>
                                        <p:tgtEl>
                                          <p:spTgt spid="307"/>
                                        </p:tgtEl>
                                        <p:attrNameLst>
                                          <p:attrName>style.visibility</p:attrName>
                                        </p:attrNameLst>
                                      </p:cBhvr>
                                      <p:to>
                                        <p:strVal val="visible"/>
                                      </p:to>
                                    </p:set>
                                    <p:animEffect transition="in" filter="blinds(horizontal)">
                                      <p:cBhvr>
                                        <p:cTn id="25" dur="500"/>
                                        <p:tgtEl>
                                          <p:spTgt spid="30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8"/>
                                        </p:tgtEl>
                                        <p:attrNameLst>
                                          <p:attrName>style.visibility</p:attrName>
                                        </p:attrNameLst>
                                      </p:cBhvr>
                                      <p:to>
                                        <p:strVal val="visible"/>
                                      </p:to>
                                    </p:set>
                                    <p:animEffect transition="in" filter="blinds(horizontal)">
                                      <p:cBhvr>
                                        <p:cTn id="28" dur="500"/>
                                        <p:tgtEl>
                                          <p:spTgt spid="308"/>
                                        </p:tgtEl>
                                      </p:cBhvr>
                                    </p:animEffect>
                                  </p:childTnLst>
                                </p:cTn>
                              </p:par>
                              <p:par>
                                <p:cTn id="29" presetID="3" presetClass="entr" presetSubtype="10" fill="hold" nodeType="withEffect">
                                  <p:stCondLst>
                                    <p:cond delay="0"/>
                                  </p:stCondLst>
                                  <p:childTnLst>
                                    <p:set>
                                      <p:cBhvr>
                                        <p:cTn id="30" dur="1" fill="hold">
                                          <p:stCondLst>
                                            <p:cond delay="0"/>
                                          </p:stCondLst>
                                        </p:cTn>
                                        <p:tgtEl>
                                          <p:spTgt spid="309"/>
                                        </p:tgtEl>
                                        <p:attrNameLst>
                                          <p:attrName>style.visibility</p:attrName>
                                        </p:attrNameLst>
                                      </p:cBhvr>
                                      <p:to>
                                        <p:strVal val="visible"/>
                                      </p:to>
                                    </p:set>
                                    <p:animEffect transition="in" filter="blinds(horizontal)">
                                      <p:cBhvr>
                                        <p:cTn id="31" dur="500"/>
                                        <p:tgtEl>
                                          <p:spTgt spid="30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18"/>
                                        </p:tgtEl>
                                        <p:attrNameLst>
                                          <p:attrName>style.visibility</p:attrName>
                                        </p:attrNameLst>
                                      </p:cBhvr>
                                      <p:to>
                                        <p:strVal val="visible"/>
                                      </p:to>
                                    </p:set>
                                    <p:animEffect transition="in" filter="blinds(horizontal)">
                                      <p:cBhvr>
                                        <p:cTn id="34" dur="500"/>
                                        <p:tgtEl>
                                          <p:spTgt spid="318"/>
                                        </p:tgtEl>
                                      </p:cBhvr>
                                    </p:animEffect>
                                  </p:childTnLst>
                                </p:cTn>
                              </p:par>
                              <p:par>
                                <p:cTn id="35" presetID="3" presetClass="entr" presetSubtype="10" fill="hold" nodeType="withEffect">
                                  <p:stCondLst>
                                    <p:cond delay="0"/>
                                  </p:stCondLst>
                                  <p:childTnLst>
                                    <p:set>
                                      <p:cBhvr>
                                        <p:cTn id="36" dur="1" fill="hold">
                                          <p:stCondLst>
                                            <p:cond delay="0"/>
                                          </p:stCondLst>
                                        </p:cTn>
                                        <p:tgtEl>
                                          <p:spTgt spid="319"/>
                                        </p:tgtEl>
                                        <p:attrNameLst>
                                          <p:attrName>style.visibility</p:attrName>
                                        </p:attrNameLst>
                                      </p:cBhvr>
                                      <p:to>
                                        <p:strVal val="visible"/>
                                      </p:to>
                                    </p:set>
                                    <p:animEffect transition="in" filter="blinds(horizontal)">
                                      <p:cBhvr>
                                        <p:cTn id="37" dur="500"/>
                                        <p:tgtEl>
                                          <p:spTgt spid="319"/>
                                        </p:tgtEl>
                                      </p:cBhvr>
                                    </p:animEffect>
                                  </p:childTnLst>
                                </p:cTn>
                              </p:par>
                              <p:par>
                                <p:cTn id="38" presetID="3" presetClass="entr" presetSubtype="10" fill="hold" nodeType="withEffect">
                                  <p:stCondLst>
                                    <p:cond delay="0"/>
                                  </p:stCondLst>
                                  <p:childTnLst>
                                    <p:set>
                                      <p:cBhvr>
                                        <p:cTn id="39" dur="1" fill="hold">
                                          <p:stCondLst>
                                            <p:cond delay="0"/>
                                          </p:stCondLst>
                                        </p:cTn>
                                        <p:tgtEl>
                                          <p:spTgt spid="349"/>
                                        </p:tgtEl>
                                        <p:attrNameLst>
                                          <p:attrName>style.visibility</p:attrName>
                                        </p:attrNameLst>
                                      </p:cBhvr>
                                      <p:to>
                                        <p:strVal val="visible"/>
                                      </p:to>
                                    </p:set>
                                    <p:animEffect transition="in" filter="blinds(horizontal)">
                                      <p:cBhvr>
                                        <p:cTn id="40" dur="500"/>
                                        <p:tgtEl>
                                          <p:spTgt spid="34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68"/>
                                        </p:tgtEl>
                                        <p:attrNameLst>
                                          <p:attrName>style.visibility</p:attrName>
                                        </p:attrNameLst>
                                      </p:cBhvr>
                                      <p:to>
                                        <p:strVal val="visible"/>
                                      </p:to>
                                    </p:set>
                                    <p:animEffect transition="in" filter="blinds(horizontal)">
                                      <p:cBhvr>
                                        <p:cTn id="43" dur="500"/>
                                        <p:tgtEl>
                                          <p:spTgt spid="36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20"/>
                                        </p:tgtEl>
                                        <p:attrNameLst>
                                          <p:attrName>style.visibility</p:attrName>
                                        </p:attrNameLst>
                                      </p:cBhvr>
                                      <p:to>
                                        <p:strVal val="visible"/>
                                      </p:to>
                                    </p:set>
                                    <p:animEffect transition="in" filter="blinds(horizontal)">
                                      <p:cBhvr>
                                        <p:cTn id="48" dur="500"/>
                                        <p:tgtEl>
                                          <p:spTgt spid="220"/>
                                        </p:tgtEl>
                                      </p:cBhvr>
                                    </p:animEffect>
                                  </p:childTnLst>
                                </p:cTn>
                              </p:par>
                              <p:par>
                                <p:cTn id="49" presetID="3" presetClass="entr" presetSubtype="10" fill="hold" nodeType="withEffect">
                                  <p:stCondLst>
                                    <p:cond delay="0"/>
                                  </p:stCondLst>
                                  <p:childTnLst>
                                    <p:set>
                                      <p:cBhvr>
                                        <p:cTn id="50" dur="1" fill="hold">
                                          <p:stCondLst>
                                            <p:cond delay="0"/>
                                          </p:stCondLst>
                                        </p:cTn>
                                        <p:tgtEl>
                                          <p:spTgt spid="221"/>
                                        </p:tgtEl>
                                        <p:attrNameLst>
                                          <p:attrName>style.visibility</p:attrName>
                                        </p:attrNameLst>
                                      </p:cBhvr>
                                      <p:to>
                                        <p:strVal val="visible"/>
                                      </p:to>
                                    </p:set>
                                    <p:animEffect transition="in" filter="blinds(horizontal)">
                                      <p:cBhvr>
                                        <p:cTn id="51" dur="500"/>
                                        <p:tgtEl>
                                          <p:spTgt spid="221"/>
                                        </p:tgtEl>
                                      </p:cBhvr>
                                    </p:animEffect>
                                  </p:childTnLst>
                                </p:cTn>
                              </p:par>
                              <p:par>
                                <p:cTn id="52" presetID="3" presetClass="entr" presetSubtype="10" fill="hold" nodeType="withEffect">
                                  <p:stCondLst>
                                    <p:cond delay="0"/>
                                  </p:stCondLst>
                                  <p:childTnLst>
                                    <p:set>
                                      <p:cBhvr>
                                        <p:cTn id="53" dur="1" fill="hold">
                                          <p:stCondLst>
                                            <p:cond delay="0"/>
                                          </p:stCondLst>
                                        </p:cTn>
                                        <p:tgtEl>
                                          <p:spTgt spid="222"/>
                                        </p:tgtEl>
                                        <p:attrNameLst>
                                          <p:attrName>style.visibility</p:attrName>
                                        </p:attrNameLst>
                                      </p:cBhvr>
                                      <p:to>
                                        <p:strVal val="visible"/>
                                      </p:to>
                                    </p:set>
                                    <p:animEffect transition="in" filter="blinds(horizontal)">
                                      <p:cBhvr>
                                        <p:cTn id="54" dur="500"/>
                                        <p:tgtEl>
                                          <p:spTgt spid="222"/>
                                        </p:tgtEl>
                                      </p:cBhvr>
                                    </p:animEffect>
                                  </p:childTnLst>
                                </p:cTn>
                              </p:par>
                              <p:par>
                                <p:cTn id="55" presetID="3" presetClass="entr" presetSubtype="10" fill="hold" nodeType="withEffect">
                                  <p:stCondLst>
                                    <p:cond delay="0"/>
                                  </p:stCondLst>
                                  <p:childTnLst>
                                    <p:set>
                                      <p:cBhvr>
                                        <p:cTn id="56" dur="1" fill="hold">
                                          <p:stCondLst>
                                            <p:cond delay="0"/>
                                          </p:stCondLst>
                                        </p:cTn>
                                        <p:tgtEl>
                                          <p:spTgt spid="223"/>
                                        </p:tgtEl>
                                        <p:attrNameLst>
                                          <p:attrName>style.visibility</p:attrName>
                                        </p:attrNameLst>
                                      </p:cBhvr>
                                      <p:to>
                                        <p:strVal val="visible"/>
                                      </p:to>
                                    </p:set>
                                    <p:animEffect transition="in" filter="blinds(horizontal)">
                                      <p:cBhvr>
                                        <p:cTn id="57" dur="500"/>
                                        <p:tgtEl>
                                          <p:spTgt spid="223"/>
                                        </p:tgtEl>
                                      </p:cBhvr>
                                    </p:animEffect>
                                  </p:childTnLst>
                                </p:cTn>
                              </p:par>
                              <p:par>
                                <p:cTn id="58" presetID="3" presetClass="entr" presetSubtype="10" fill="hold" nodeType="withEffect">
                                  <p:stCondLst>
                                    <p:cond delay="0"/>
                                  </p:stCondLst>
                                  <p:childTnLst>
                                    <p:set>
                                      <p:cBhvr>
                                        <p:cTn id="59" dur="1" fill="hold">
                                          <p:stCondLst>
                                            <p:cond delay="0"/>
                                          </p:stCondLst>
                                        </p:cTn>
                                        <p:tgtEl>
                                          <p:spTgt spid="224"/>
                                        </p:tgtEl>
                                        <p:attrNameLst>
                                          <p:attrName>style.visibility</p:attrName>
                                        </p:attrNameLst>
                                      </p:cBhvr>
                                      <p:to>
                                        <p:strVal val="visible"/>
                                      </p:to>
                                    </p:set>
                                    <p:animEffect transition="in" filter="blinds(horizontal)">
                                      <p:cBhvr>
                                        <p:cTn id="60" dur="500"/>
                                        <p:tgtEl>
                                          <p:spTgt spid="224"/>
                                        </p:tgtEl>
                                      </p:cBhvr>
                                    </p:animEffect>
                                  </p:childTnLst>
                                </p:cTn>
                              </p:par>
                              <p:par>
                                <p:cTn id="61" presetID="3" presetClass="entr" presetSubtype="10" fill="hold" nodeType="withEffect">
                                  <p:stCondLst>
                                    <p:cond delay="0"/>
                                  </p:stCondLst>
                                  <p:childTnLst>
                                    <p:set>
                                      <p:cBhvr>
                                        <p:cTn id="62" dur="1" fill="hold">
                                          <p:stCondLst>
                                            <p:cond delay="0"/>
                                          </p:stCondLst>
                                        </p:cTn>
                                        <p:tgtEl>
                                          <p:spTgt spid="225"/>
                                        </p:tgtEl>
                                        <p:attrNameLst>
                                          <p:attrName>style.visibility</p:attrName>
                                        </p:attrNameLst>
                                      </p:cBhvr>
                                      <p:to>
                                        <p:strVal val="visible"/>
                                      </p:to>
                                    </p:set>
                                    <p:animEffect transition="in" filter="blinds(horizontal)">
                                      <p:cBhvr>
                                        <p:cTn id="63" dur="500"/>
                                        <p:tgtEl>
                                          <p:spTgt spid="225"/>
                                        </p:tgtEl>
                                      </p:cBhvr>
                                    </p:animEffect>
                                  </p:childTnLst>
                                </p:cTn>
                              </p:par>
                              <p:par>
                                <p:cTn id="64" presetID="3" presetClass="entr" presetSubtype="10" fill="hold" nodeType="withEffect">
                                  <p:stCondLst>
                                    <p:cond delay="0"/>
                                  </p:stCondLst>
                                  <p:childTnLst>
                                    <p:set>
                                      <p:cBhvr>
                                        <p:cTn id="65" dur="1" fill="hold">
                                          <p:stCondLst>
                                            <p:cond delay="0"/>
                                          </p:stCondLst>
                                        </p:cTn>
                                        <p:tgtEl>
                                          <p:spTgt spid="226"/>
                                        </p:tgtEl>
                                        <p:attrNameLst>
                                          <p:attrName>style.visibility</p:attrName>
                                        </p:attrNameLst>
                                      </p:cBhvr>
                                      <p:to>
                                        <p:strVal val="visible"/>
                                      </p:to>
                                    </p:set>
                                    <p:animEffect transition="in" filter="blinds(horizontal)">
                                      <p:cBhvr>
                                        <p:cTn id="66" dur="500"/>
                                        <p:tgtEl>
                                          <p:spTgt spid="22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31"/>
                                        </p:tgtEl>
                                        <p:attrNameLst>
                                          <p:attrName>style.visibility</p:attrName>
                                        </p:attrNameLst>
                                      </p:cBhvr>
                                      <p:to>
                                        <p:strVal val="visible"/>
                                      </p:to>
                                    </p:set>
                                    <p:animEffect transition="in" filter="blinds(horizontal)">
                                      <p:cBhvr>
                                        <p:cTn id="69" dur="500"/>
                                        <p:tgtEl>
                                          <p:spTgt spid="231"/>
                                        </p:tgtEl>
                                      </p:cBhvr>
                                    </p:animEffect>
                                  </p:childTnLst>
                                </p:cTn>
                              </p:par>
                              <p:par>
                                <p:cTn id="70" presetID="3" presetClass="entr" presetSubtype="10" fill="hold" nodeType="withEffect">
                                  <p:stCondLst>
                                    <p:cond delay="0"/>
                                  </p:stCondLst>
                                  <p:childTnLst>
                                    <p:set>
                                      <p:cBhvr>
                                        <p:cTn id="71" dur="1" fill="hold">
                                          <p:stCondLst>
                                            <p:cond delay="0"/>
                                          </p:stCondLst>
                                        </p:cTn>
                                        <p:tgtEl>
                                          <p:spTgt spid="256"/>
                                        </p:tgtEl>
                                        <p:attrNameLst>
                                          <p:attrName>style.visibility</p:attrName>
                                        </p:attrNameLst>
                                      </p:cBhvr>
                                      <p:to>
                                        <p:strVal val="visible"/>
                                      </p:to>
                                    </p:set>
                                    <p:animEffect transition="in" filter="blinds(horizontal)">
                                      <p:cBhvr>
                                        <p:cTn id="72" dur="500"/>
                                        <p:tgtEl>
                                          <p:spTgt spid="256"/>
                                        </p:tgtEl>
                                      </p:cBhvr>
                                    </p:animEffect>
                                  </p:childTnLst>
                                </p:cTn>
                              </p:par>
                              <p:par>
                                <p:cTn id="73" presetID="3" presetClass="entr" presetSubtype="10" fill="hold" nodeType="withEffect">
                                  <p:stCondLst>
                                    <p:cond delay="0"/>
                                  </p:stCondLst>
                                  <p:childTnLst>
                                    <p:set>
                                      <p:cBhvr>
                                        <p:cTn id="74" dur="1" fill="hold">
                                          <p:stCondLst>
                                            <p:cond delay="0"/>
                                          </p:stCondLst>
                                        </p:cTn>
                                        <p:tgtEl>
                                          <p:spTgt spid="265"/>
                                        </p:tgtEl>
                                        <p:attrNameLst>
                                          <p:attrName>style.visibility</p:attrName>
                                        </p:attrNameLst>
                                      </p:cBhvr>
                                      <p:to>
                                        <p:strVal val="visible"/>
                                      </p:to>
                                    </p:set>
                                    <p:animEffect transition="in" filter="blinds(horizontal)">
                                      <p:cBhvr>
                                        <p:cTn id="75" dur="500"/>
                                        <p:tgtEl>
                                          <p:spTgt spid="26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99"/>
                                        </p:tgtEl>
                                        <p:attrNameLst>
                                          <p:attrName>style.visibility</p:attrName>
                                        </p:attrNameLst>
                                      </p:cBhvr>
                                      <p:to>
                                        <p:strVal val="visible"/>
                                      </p:to>
                                    </p:set>
                                    <p:animEffect transition="in" filter="blinds(horizontal)">
                                      <p:cBhvr>
                                        <p:cTn id="78" dur="500"/>
                                        <p:tgtEl>
                                          <p:spTgt spid="29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00"/>
                                        </p:tgtEl>
                                        <p:attrNameLst>
                                          <p:attrName>style.visibility</p:attrName>
                                        </p:attrNameLst>
                                      </p:cBhvr>
                                      <p:to>
                                        <p:strVal val="visible"/>
                                      </p:to>
                                    </p:set>
                                    <p:animEffect transition="in" filter="blinds(horizontal)">
                                      <p:cBhvr>
                                        <p:cTn id="81" dur="500"/>
                                        <p:tgtEl>
                                          <p:spTgt spid="30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370"/>
                                        </p:tgtEl>
                                        <p:attrNameLst>
                                          <p:attrName>style.visibility</p:attrName>
                                        </p:attrNameLst>
                                      </p:cBhvr>
                                      <p:to>
                                        <p:strVal val="visible"/>
                                      </p:to>
                                    </p:set>
                                    <p:animEffect transition="in" filter="blinds(horizontal)">
                                      <p:cBhvr>
                                        <p:cTn id="84" dur="500"/>
                                        <p:tgtEl>
                                          <p:spTgt spid="370"/>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blinds(horizontal)">
                                      <p:cBhvr>
                                        <p:cTn id="89" dur="500"/>
                                        <p:tgtEl>
                                          <p:spTgt spid="8"/>
                                        </p:tgtEl>
                                      </p:cBhvr>
                                    </p:animEffect>
                                  </p:childTnLst>
                                </p:cTn>
                              </p:par>
                              <p:par>
                                <p:cTn id="90" presetID="3" presetClass="entr" presetSubtype="10" fill="hold"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blinds(horizontal)">
                                      <p:cBhvr>
                                        <p:cTn id="92" dur="500"/>
                                        <p:tgtEl>
                                          <p:spTgt spid="9"/>
                                        </p:tgtEl>
                                      </p:cBhvr>
                                    </p:animEffect>
                                  </p:childTnLst>
                                </p:cTn>
                              </p:par>
                              <p:par>
                                <p:cTn id="93" presetID="3" presetClass="entr" presetSubtype="10" fill="hold"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blinds(horizontal)">
                                      <p:cBhvr>
                                        <p:cTn id="95" dur="500"/>
                                        <p:tgtEl>
                                          <p:spTgt spid="10"/>
                                        </p:tgtEl>
                                      </p:cBhvr>
                                    </p:animEffect>
                                  </p:childTnLst>
                                </p:cTn>
                              </p:par>
                              <p:par>
                                <p:cTn id="96" presetID="3" presetClass="entr" presetSubtype="10" fill="hold"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blinds(horizontal)">
                                      <p:cBhvr>
                                        <p:cTn id="98" dur="500"/>
                                        <p:tgtEl>
                                          <p:spTgt spid="11"/>
                                        </p:tgtEl>
                                      </p:cBhvr>
                                    </p:animEffect>
                                  </p:childTnLst>
                                </p:cTn>
                              </p:par>
                              <p:par>
                                <p:cTn id="99" presetID="3" presetClass="entr" presetSubtype="10" fill="hold"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blinds(horizontal)">
                                      <p:cBhvr>
                                        <p:cTn id="101" dur="500"/>
                                        <p:tgtEl>
                                          <p:spTgt spid="12"/>
                                        </p:tgtEl>
                                      </p:cBhvr>
                                    </p:animEffect>
                                  </p:childTnLst>
                                </p:cTn>
                              </p:par>
                              <p:par>
                                <p:cTn id="102" presetID="3" presetClass="entr" presetSubtype="10" fill="hold" nodeType="with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blinds(horizontal)">
                                      <p:cBhvr>
                                        <p:cTn id="104" dur="500"/>
                                        <p:tgtEl>
                                          <p:spTgt spid="13"/>
                                        </p:tgtEl>
                                      </p:cBhvr>
                                    </p:animEffect>
                                  </p:childTnLst>
                                </p:cTn>
                              </p:par>
                              <p:par>
                                <p:cTn id="105" presetID="3" presetClass="entr" presetSubtype="10"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blinds(horizontal)">
                                      <p:cBhvr>
                                        <p:cTn id="107" dur="500"/>
                                        <p:tgtEl>
                                          <p:spTgt spid="14"/>
                                        </p:tgtEl>
                                      </p:cBhvr>
                                    </p:animEffect>
                                  </p:childTnLst>
                                </p:cTn>
                              </p:par>
                              <p:par>
                                <p:cTn id="108" presetID="3" presetClass="entr" presetSubtype="10" fill="hold" nodeType="with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blinds(horizontal)">
                                      <p:cBhvr>
                                        <p:cTn id="110" dur="500"/>
                                        <p:tgtEl>
                                          <p:spTgt spid="15"/>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blinds(horizontal)">
                                      <p:cBhvr>
                                        <p:cTn id="113" dur="500"/>
                                        <p:tgtEl>
                                          <p:spTgt spid="19"/>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blinds(horizontal)">
                                      <p:cBhvr>
                                        <p:cTn id="116" dur="500"/>
                                        <p:tgtEl>
                                          <p:spTgt spid="20"/>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blinds(horizontal)">
                                      <p:cBhvr>
                                        <p:cTn id="119" dur="500"/>
                                        <p:tgtEl>
                                          <p:spTgt spid="21"/>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blinds(horizontal)">
                                      <p:cBhvr>
                                        <p:cTn id="122" dur="500"/>
                                        <p:tgtEl>
                                          <p:spTgt spid="22"/>
                                        </p:tgtEl>
                                      </p:cBhvr>
                                    </p:animEffect>
                                  </p:childTnLst>
                                </p:cTn>
                              </p:par>
                              <p:par>
                                <p:cTn id="123" presetID="3" presetClass="entr" presetSubtype="10" fill="hold" nodeType="with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blinds(horizontal)">
                                      <p:cBhvr>
                                        <p:cTn id="125" dur="500"/>
                                        <p:tgtEl>
                                          <p:spTgt spid="23"/>
                                        </p:tgtEl>
                                      </p:cBhvr>
                                    </p:animEffect>
                                  </p:childTnLst>
                                </p:cTn>
                              </p:par>
                              <p:par>
                                <p:cTn id="126" presetID="3" presetClass="entr" presetSubtype="10" fill="hold" nodeType="with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blinds(horizontal)">
                                      <p:cBhvr>
                                        <p:cTn id="128" dur="500"/>
                                        <p:tgtEl>
                                          <p:spTgt spid="24"/>
                                        </p:tgtEl>
                                      </p:cBhvr>
                                    </p:animEffect>
                                  </p:childTnLst>
                                </p:cTn>
                              </p:par>
                              <p:par>
                                <p:cTn id="129" presetID="3" presetClass="entr" presetSubtype="10" fill="hold" nodeType="with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blinds(horizontal)">
                                      <p:cBhvr>
                                        <p:cTn id="131" dur="500"/>
                                        <p:tgtEl>
                                          <p:spTgt spid="25"/>
                                        </p:tgtEl>
                                      </p:cBhvr>
                                    </p:animEffect>
                                  </p:childTnLst>
                                </p:cTn>
                              </p:par>
                              <p:par>
                                <p:cTn id="132" presetID="3" presetClass="entr" presetSubtype="10" fill="hold" nodeType="with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blinds(horizontal)">
                                      <p:cBhvr>
                                        <p:cTn id="134" dur="500"/>
                                        <p:tgtEl>
                                          <p:spTgt spid="26"/>
                                        </p:tgtEl>
                                      </p:cBhvr>
                                    </p:animEffect>
                                  </p:childTnLst>
                                </p:cTn>
                              </p:par>
                              <p:par>
                                <p:cTn id="135" presetID="3" presetClass="entr" presetSubtype="10" fill="hold" nodeType="with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blinds(horizontal)">
                                      <p:cBhvr>
                                        <p:cTn id="137" dur="500"/>
                                        <p:tgtEl>
                                          <p:spTgt spid="27"/>
                                        </p:tgtEl>
                                      </p:cBhvr>
                                    </p:animEffect>
                                  </p:childTnLst>
                                </p:cTn>
                              </p:par>
                              <p:par>
                                <p:cTn id="138" presetID="3" presetClass="entr" presetSubtype="10" fill="hold" nodeType="with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blinds(horizontal)">
                                      <p:cBhvr>
                                        <p:cTn id="140" dur="500"/>
                                        <p:tgtEl>
                                          <p:spTgt spid="28"/>
                                        </p:tgtEl>
                                      </p:cBhvr>
                                    </p:animEffect>
                                  </p:childTnLst>
                                </p:cTn>
                              </p:par>
                              <p:par>
                                <p:cTn id="141" presetID="3" presetClass="entr" presetSubtype="10" fill="hold" nodeType="with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blinds(horizontal)">
                                      <p:cBhvr>
                                        <p:cTn id="143" dur="500"/>
                                        <p:tgtEl>
                                          <p:spTgt spid="29"/>
                                        </p:tgtEl>
                                      </p:cBhvr>
                                    </p:animEffect>
                                  </p:childTnLst>
                                </p:cTn>
                              </p:par>
                              <p:par>
                                <p:cTn id="144" presetID="3" presetClass="entr" presetSubtype="10" fill="hold"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blinds(horizontal)">
                                      <p:cBhvr>
                                        <p:cTn id="146" dur="500"/>
                                        <p:tgtEl>
                                          <p:spTgt spid="30"/>
                                        </p:tgtEl>
                                      </p:cBhvr>
                                    </p:animEffect>
                                  </p:childTnLst>
                                </p:cTn>
                              </p:par>
                              <p:par>
                                <p:cTn id="147" presetID="3" presetClass="entr" presetSubtype="1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blinds(horizontal)">
                                      <p:cBhvr>
                                        <p:cTn id="149" dur="500"/>
                                        <p:tgtEl>
                                          <p:spTgt spid="31"/>
                                        </p:tgtEl>
                                      </p:cBhvr>
                                    </p:animEffect>
                                  </p:childTnLst>
                                </p:cTn>
                              </p:par>
                              <p:par>
                                <p:cTn id="150" presetID="3" presetClass="entr" presetSubtype="10" fill="hold" nodeType="withEffect">
                                  <p:stCondLst>
                                    <p:cond delay="0"/>
                                  </p:stCondLst>
                                  <p:childTnLst>
                                    <p:set>
                                      <p:cBhvr>
                                        <p:cTn id="151" dur="1" fill="hold">
                                          <p:stCondLst>
                                            <p:cond delay="0"/>
                                          </p:stCondLst>
                                        </p:cTn>
                                        <p:tgtEl>
                                          <p:spTgt spid="32"/>
                                        </p:tgtEl>
                                        <p:attrNameLst>
                                          <p:attrName>style.visibility</p:attrName>
                                        </p:attrNameLst>
                                      </p:cBhvr>
                                      <p:to>
                                        <p:strVal val="visible"/>
                                      </p:to>
                                    </p:set>
                                    <p:animEffect transition="in" filter="blinds(horizontal)">
                                      <p:cBhvr>
                                        <p:cTn id="152" dur="500"/>
                                        <p:tgtEl>
                                          <p:spTgt spid="32"/>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36"/>
                                        </p:tgtEl>
                                        <p:attrNameLst>
                                          <p:attrName>style.visibility</p:attrName>
                                        </p:attrNameLst>
                                      </p:cBhvr>
                                      <p:to>
                                        <p:strVal val="visible"/>
                                      </p:to>
                                    </p:set>
                                    <p:animEffect transition="in" filter="blinds(horizontal)">
                                      <p:cBhvr>
                                        <p:cTn id="155" dur="500"/>
                                        <p:tgtEl>
                                          <p:spTgt spid="36"/>
                                        </p:tgtEl>
                                      </p:cBhvr>
                                    </p:animEffect>
                                  </p:childTnLst>
                                </p:cTn>
                              </p:par>
                              <p:par>
                                <p:cTn id="156" presetID="3" presetClass="entr" presetSubtype="10" fill="hold" nodeType="with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blinds(horizontal)">
                                      <p:cBhvr>
                                        <p:cTn id="158" dur="500"/>
                                        <p:tgtEl>
                                          <p:spTgt spid="37"/>
                                        </p:tgtEl>
                                      </p:cBhvr>
                                    </p:animEffect>
                                  </p:childTnLst>
                                </p:cTn>
                              </p:par>
                              <p:par>
                                <p:cTn id="159" presetID="3" presetClass="entr" presetSubtype="10" fill="hold" nodeType="with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blinds(horizontal)">
                                      <p:cBhvr>
                                        <p:cTn id="161" dur="500"/>
                                        <p:tgtEl>
                                          <p:spTgt spid="41"/>
                                        </p:tgtEl>
                                      </p:cBhvr>
                                    </p:animEffect>
                                  </p:childTnLst>
                                </p:cTn>
                              </p:par>
                              <p:par>
                                <p:cTn id="162" presetID="3" presetClass="entr" presetSubtype="10" fill="hold" nodeType="with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blinds(horizontal)">
                                      <p:cBhvr>
                                        <p:cTn id="164" dur="500"/>
                                        <p:tgtEl>
                                          <p:spTgt spid="42"/>
                                        </p:tgtEl>
                                      </p:cBhvr>
                                    </p:animEffect>
                                  </p:childTnLst>
                                </p:cTn>
                              </p:par>
                              <p:par>
                                <p:cTn id="165" presetID="3" presetClass="entr" presetSubtype="10" fill="hold" nodeType="with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blinds(horizontal)">
                                      <p:cBhvr>
                                        <p:cTn id="167" dur="500"/>
                                        <p:tgtEl>
                                          <p:spTgt spid="43"/>
                                        </p:tgtEl>
                                      </p:cBhvr>
                                    </p:animEffect>
                                  </p:childTnLst>
                                </p:cTn>
                              </p:par>
                              <p:par>
                                <p:cTn id="168" presetID="3" presetClass="entr" presetSubtype="10" fill="hold" nodeType="withEffect">
                                  <p:stCondLst>
                                    <p:cond delay="0"/>
                                  </p:stCondLst>
                                  <p:childTnLst>
                                    <p:set>
                                      <p:cBhvr>
                                        <p:cTn id="169" dur="1" fill="hold">
                                          <p:stCondLst>
                                            <p:cond delay="0"/>
                                          </p:stCondLst>
                                        </p:cTn>
                                        <p:tgtEl>
                                          <p:spTgt spid="44"/>
                                        </p:tgtEl>
                                        <p:attrNameLst>
                                          <p:attrName>style.visibility</p:attrName>
                                        </p:attrNameLst>
                                      </p:cBhvr>
                                      <p:to>
                                        <p:strVal val="visible"/>
                                      </p:to>
                                    </p:set>
                                    <p:animEffect transition="in" filter="blinds(horizontal)">
                                      <p:cBhvr>
                                        <p:cTn id="170" dur="500"/>
                                        <p:tgtEl>
                                          <p:spTgt spid="44"/>
                                        </p:tgtEl>
                                      </p:cBhvr>
                                    </p:animEffect>
                                  </p:childTnLst>
                                </p:cTn>
                              </p:par>
                              <p:par>
                                <p:cTn id="171" presetID="3" presetClass="entr" presetSubtype="10" fill="hold" grpId="0" nodeType="withEffect">
                                  <p:stCondLst>
                                    <p:cond delay="0"/>
                                  </p:stCondLst>
                                  <p:childTnLst>
                                    <p:set>
                                      <p:cBhvr>
                                        <p:cTn id="172" dur="1" fill="hold">
                                          <p:stCondLst>
                                            <p:cond delay="0"/>
                                          </p:stCondLst>
                                        </p:cTn>
                                        <p:tgtEl>
                                          <p:spTgt spid="48"/>
                                        </p:tgtEl>
                                        <p:attrNameLst>
                                          <p:attrName>style.visibility</p:attrName>
                                        </p:attrNameLst>
                                      </p:cBhvr>
                                      <p:to>
                                        <p:strVal val="visible"/>
                                      </p:to>
                                    </p:set>
                                    <p:animEffect transition="in" filter="blinds(horizontal)">
                                      <p:cBhvr>
                                        <p:cTn id="173" dur="500"/>
                                        <p:tgtEl>
                                          <p:spTgt spid="48"/>
                                        </p:tgtEl>
                                      </p:cBhvr>
                                    </p:animEffect>
                                  </p:childTnLst>
                                </p:cTn>
                              </p:par>
                              <p:par>
                                <p:cTn id="174" presetID="3" presetClass="entr" presetSubtype="10" fill="hold" nodeType="withEffect">
                                  <p:stCondLst>
                                    <p:cond delay="0"/>
                                  </p:stCondLst>
                                  <p:childTnLst>
                                    <p:set>
                                      <p:cBhvr>
                                        <p:cTn id="175" dur="1" fill="hold">
                                          <p:stCondLst>
                                            <p:cond delay="0"/>
                                          </p:stCondLst>
                                        </p:cTn>
                                        <p:tgtEl>
                                          <p:spTgt spid="49"/>
                                        </p:tgtEl>
                                        <p:attrNameLst>
                                          <p:attrName>style.visibility</p:attrName>
                                        </p:attrNameLst>
                                      </p:cBhvr>
                                      <p:to>
                                        <p:strVal val="visible"/>
                                      </p:to>
                                    </p:set>
                                    <p:animEffect transition="in" filter="blinds(horizontal)">
                                      <p:cBhvr>
                                        <p:cTn id="176" dur="500"/>
                                        <p:tgtEl>
                                          <p:spTgt spid="49"/>
                                        </p:tgtEl>
                                      </p:cBhvr>
                                    </p:animEffect>
                                  </p:childTnLst>
                                </p:cTn>
                              </p:par>
                              <p:par>
                                <p:cTn id="177" presetID="3" presetClass="entr" presetSubtype="10" fill="hold" nodeType="withEffect">
                                  <p:stCondLst>
                                    <p:cond delay="0"/>
                                  </p:stCondLst>
                                  <p:childTnLst>
                                    <p:set>
                                      <p:cBhvr>
                                        <p:cTn id="178" dur="1" fill="hold">
                                          <p:stCondLst>
                                            <p:cond delay="0"/>
                                          </p:stCondLst>
                                        </p:cTn>
                                        <p:tgtEl>
                                          <p:spTgt spid="53"/>
                                        </p:tgtEl>
                                        <p:attrNameLst>
                                          <p:attrName>style.visibility</p:attrName>
                                        </p:attrNameLst>
                                      </p:cBhvr>
                                      <p:to>
                                        <p:strVal val="visible"/>
                                      </p:to>
                                    </p:set>
                                    <p:animEffect transition="in" filter="blinds(horizontal)">
                                      <p:cBhvr>
                                        <p:cTn id="179" dur="500"/>
                                        <p:tgtEl>
                                          <p:spTgt spid="53"/>
                                        </p:tgtEl>
                                      </p:cBhvr>
                                    </p:animEffect>
                                  </p:childTnLst>
                                </p:cTn>
                              </p:par>
                              <p:par>
                                <p:cTn id="180" presetID="3" presetClass="entr" presetSubtype="10" fill="hold" nodeType="withEffect">
                                  <p:stCondLst>
                                    <p:cond delay="0"/>
                                  </p:stCondLst>
                                  <p:childTnLst>
                                    <p:set>
                                      <p:cBhvr>
                                        <p:cTn id="181" dur="1" fill="hold">
                                          <p:stCondLst>
                                            <p:cond delay="0"/>
                                          </p:stCondLst>
                                        </p:cTn>
                                        <p:tgtEl>
                                          <p:spTgt spid="57"/>
                                        </p:tgtEl>
                                        <p:attrNameLst>
                                          <p:attrName>style.visibility</p:attrName>
                                        </p:attrNameLst>
                                      </p:cBhvr>
                                      <p:to>
                                        <p:strVal val="visible"/>
                                      </p:to>
                                    </p:set>
                                    <p:animEffect transition="in" filter="blinds(horizontal)">
                                      <p:cBhvr>
                                        <p:cTn id="182" dur="500"/>
                                        <p:tgtEl>
                                          <p:spTgt spid="57"/>
                                        </p:tgtEl>
                                      </p:cBhvr>
                                    </p:animEffect>
                                  </p:childTnLst>
                                </p:cTn>
                              </p:par>
                              <p:par>
                                <p:cTn id="183" presetID="3" presetClass="entr" presetSubtype="10" fill="hold" nodeType="withEffect">
                                  <p:stCondLst>
                                    <p:cond delay="0"/>
                                  </p:stCondLst>
                                  <p:childTnLst>
                                    <p:set>
                                      <p:cBhvr>
                                        <p:cTn id="184" dur="1" fill="hold">
                                          <p:stCondLst>
                                            <p:cond delay="0"/>
                                          </p:stCondLst>
                                        </p:cTn>
                                        <p:tgtEl>
                                          <p:spTgt spid="58"/>
                                        </p:tgtEl>
                                        <p:attrNameLst>
                                          <p:attrName>style.visibility</p:attrName>
                                        </p:attrNameLst>
                                      </p:cBhvr>
                                      <p:to>
                                        <p:strVal val="visible"/>
                                      </p:to>
                                    </p:set>
                                    <p:animEffect transition="in" filter="blinds(horizontal)">
                                      <p:cBhvr>
                                        <p:cTn id="185" dur="500"/>
                                        <p:tgtEl>
                                          <p:spTgt spid="58"/>
                                        </p:tgtEl>
                                      </p:cBhvr>
                                    </p:animEffect>
                                  </p:childTnLst>
                                </p:cTn>
                              </p:par>
                              <p:par>
                                <p:cTn id="186" presetID="3" presetClass="entr" presetSubtype="10" fill="hold" nodeType="with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blinds(horizontal)">
                                      <p:cBhvr>
                                        <p:cTn id="188" dur="500"/>
                                        <p:tgtEl>
                                          <p:spTgt spid="59"/>
                                        </p:tgtEl>
                                      </p:cBhvr>
                                    </p:animEffect>
                                  </p:childTnLst>
                                </p:cTn>
                              </p:par>
                              <p:par>
                                <p:cTn id="189" presetID="3" presetClass="entr" presetSubtype="10" fill="hold" nodeType="with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blinds(horizontal)">
                                      <p:cBhvr>
                                        <p:cTn id="191" dur="500"/>
                                        <p:tgtEl>
                                          <p:spTgt spid="60"/>
                                        </p:tgtEl>
                                      </p:cBhvr>
                                    </p:animEffect>
                                  </p:childTnLst>
                                </p:cTn>
                              </p:par>
                              <p:par>
                                <p:cTn id="192" presetID="3" presetClass="entr" presetSubtype="10" fill="hold" grpId="0" nodeType="withEffect">
                                  <p:stCondLst>
                                    <p:cond delay="0"/>
                                  </p:stCondLst>
                                  <p:childTnLst>
                                    <p:set>
                                      <p:cBhvr>
                                        <p:cTn id="193" dur="1" fill="hold">
                                          <p:stCondLst>
                                            <p:cond delay="0"/>
                                          </p:stCondLst>
                                        </p:cTn>
                                        <p:tgtEl>
                                          <p:spTgt spid="64"/>
                                        </p:tgtEl>
                                        <p:attrNameLst>
                                          <p:attrName>style.visibility</p:attrName>
                                        </p:attrNameLst>
                                      </p:cBhvr>
                                      <p:to>
                                        <p:strVal val="visible"/>
                                      </p:to>
                                    </p:set>
                                    <p:animEffect transition="in" filter="blinds(horizontal)">
                                      <p:cBhvr>
                                        <p:cTn id="194" dur="500"/>
                                        <p:tgtEl>
                                          <p:spTgt spid="64"/>
                                        </p:tgtEl>
                                      </p:cBhvr>
                                    </p:animEffect>
                                  </p:childTnLst>
                                </p:cTn>
                              </p:par>
                              <p:par>
                                <p:cTn id="195" presetID="3" presetClass="entr" presetSubtype="10" fill="hold" nodeType="withEffect">
                                  <p:stCondLst>
                                    <p:cond delay="0"/>
                                  </p:stCondLst>
                                  <p:childTnLst>
                                    <p:set>
                                      <p:cBhvr>
                                        <p:cTn id="196" dur="1" fill="hold">
                                          <p:stCondLst>
                                            <p:cond delay="0"/>
                                          </p:stCondLst>
                                        </p:cTn>
                                        <p:tgtEl>
                                          <p:spTgt spid="65"/>
                                        </p:tgtEl>
                                        <p:attrNameLst>
                                          <p:attrName>style.visibility</p:attrName>
                                        </p:attrNameLst>
                                      </p:cBhvr>
                                      <p:to>
                                        <p:strVal val="visible"/>
                                      </p:to>
                                    </p:set>
                                    <p:animEffect transition="in" filter="blinds(horizontal)">
                                      <p:cBhvr>
                                        <p:cTn id="197" dur="500"/>
                                        <p:tgtEl>
                                          <p:spTgt spid="65"/>
                                        </p:tgtEl>
                                      </p:cBhvr>
                                    </p:animEffect>
                                  </p:childTnLst>
                                </p:cTn>
                              </p:par>
                              <p:par>
                                <p:cTn id="198" presetID="3" presetClass="entr" presetSubtype="10" fill="hold" nodeType="withEffect">
                                  <p:stCondLst>
                                    <p:cond delay="0"/>
                                  </p:stCondLst>
                                  <p:childTnLst>
                                    <p:set>
                                      <p:cBhvr>
                                        <p:cTn id="199" dur="1" fill="hold">
                                          <p:stCondLst>
                                            <p:cond delay="0"/>
                                          </p:stCondLst>
                                        </p:cTn>
                                        <p:tgtEl>
                                          <p:spTgt spid="69"/>
                                        </p:tgtEl>
                                        <p:attrNameLst>
                                          <p:attrName>style.visibility</p:attrName>
                                        </p:attrNameLst>
                                      </p:cBhvr>
                                      <p:to>
                                        <p:strVal val="visible"/>
                                      </p:to>
                                    </p:set>
                                    <p:animEffect transition="in" filter="blinds(horizontal)">
                                      <p:cBhvr>
                                        <p:cTn id="200" dur="500"/>
                                        <p:tgtEl>
                                          <p:spTgt spid="69"/>
                                        </p:tgtEl>
                                      </p:cBhvr>
                                    </p:animEffect>
                                  </p:childTnLst>
                                </p:cTn>
                              </p:par>
                              <p:par>
                                <p:cTn id="201" presetID="3" presetClass="entr" presetSubtype="10" fill="hold" nodeType="withEffect">
                                  <p:stCondLst>
                                    <p:cond delay="0"/>
                                  </p:stCondLst>
                                  <p:childTnLst>
                                    <p:set>
                                      <p:cBhvr>
                                        <p:cTn id="202" dur="1" fill="hold">
                                          <p:stCondLst>
                                            <p:cond delay="0"/>
                                          </p:stCondLst>
                                        </p:cTn>
                                        <p:tgtEl>
                                          <p:spTgt spid="73"/>
                                        </p:tgtEl>
                                        <p:attrNameLst>
                                          <p:attrName>style.visibility</p:attrName>
                                        </p:attrNameLst>
                                      </p:cBhvr>
                                      <p:to>
                                        <p:strVal val="visible"/>
                                      </p:to>
                                    </p:set>
                                    <p:animEffect transition="in" filter="blinds(horizontal)">
                                      <p:cBhvr>
                                        <p:cTn id="203" dur="500"/>
                                        <p:tgtEl>
                                          <p:spTgt spid="73"/>
                                        </p:tgtEl>
                                      </p:cBhvr>
                                    </p:animEffect>
                                  </p:childTnLst>
                                </p:cTn>
                              </p:par>
                              <p:par>
                                <p:cTn id="204" presetID="3" presetClass="entr" presetSubtype="10" fill="hold" nodeType="withEffect">
                                  <p:stCondLst>
                                    <p:cond delay="0"/>
                                  </p:stCondLst>
                                  <p:childTnLst>
                                    <p:set>
                                      <p:cBhvr>
                                        <p:cTn id="205" dur="1" fill="hold">
                                          <p:stCondLst>
                                            <p:cond delay="0"/>
                                          </p:stCondLst>
                                        </p:cTn>
                                        <p:tgtEl>
                                          <p:spTgt spid="74"/>
                                        </p:tgtEl>
                                        <p:attrNameLst>
                                          <p:attrName>style.visibility</p:attrName>
                                        </p:attrNameLst>
                                      </p:cBhvr>
                                      <p:to>
                                        <p:strVal val="visible"/>
                                      </p:to>
                                    </p:set>
                                    <p:animEffect transition="in" filter="blinds(horizontal)">
                                      <p:cBhvr>
                                        <p:cTn id="206" dur="500"/>
                                        <p:tgtEl>
                                          <p:spTgt spid="74"/>
                                        </p:tgtEl>
                                      </p:cBhvr>
                                    </p:animEffect>
                                  </p:childTnLst>
                                </p:cTn>
                              </p:par>
                              <p:par>
                                <p:cTn id="207" presetID="3" presetClass="entr" presetSubtype="10" fill="hold" nodeType="withEffect">
                                  <p:stCondLst>
                                    <p:cond delay="0"/>
                                  </p:stCondLst>
                                  <p:childTnLst>
                                    <p:set>
                                      <p:cBhvr>
                                        <p:cTn id="208" dur="1" fill="hold">
                                          <p:stCondLst>
                                            <p:cond delay="0"/>
                                          </p:stCondLst>
                                        </p:cTn>
                                        <p:tgtEl>
                                          <p:spTgt spid="75"/>
                                        </p:tgtEl>
                                        <p:attrNameLst>
                                          <p:attrName>style.visibility</p:attrName>
                                        </p:attrNameLst>
                                      </p:cBhvr>
                                      <p:to>
                                        <p:strVal val="visible"/>
                                      </p:to>
                                    </p:set>
                                    <p:animEffect transition="in" filter="blinds(horizontal)">
                                      <p:cBhvr>
                                        <p:cTn id="209" dur="500"/>
                                        <p:tgtEl>
                                          <p:spTgt spid="75"/>
                                        </p:tgtEl>
                                      </p:cBhvr>
                                    </p:animEffect>
                                  </p:childTnLst>
                                </p:cTn>
                              </p:par>
                              <p:par>
                                <p:cTn id="210" presetID="3" presetClass="entr" presetSubtype="10" fill="hold" grpId="0" nodeType="withEffect">
                                  <p:stCondLst>
                                    <p:cond delay="0"/>
                                  </p:stCondLst>
                                  <p:childTnLst>
                                    <p:set>
                                      <p:cBhvr>
                                        <p:cTn id="211" dur="1" fill="hold">
                                          <p:stCondLst>
                                            <p:cond delay="0"/>
                                          </p:stCondLst>
                                        </p:cTn>
                                        <p:tgtEl>
                                          <p:spTgt spid="76"/>
                                        </p:tgtEl>
                                        <p:attrNameLst>
                                          <p:attrName>style.visibility</p:attrName>
                                        </p:attrNameLst>
                                      </p:cBhvr>
                                      <p:to>
                                        <p:strVal val="visible"/>
                                      </p:to>
                                    </p:set>
                                    <p:animEffect transition="in" filter="blinds(horizontal)">
                                      <p:cBhvr>
                                        <p:cTn id="212" dur="500"/>
                                        <p:tgtEl>
                                          <p:spTgt spid="76"/>
                                        </p:tgtEl>
                                      </p:cBhvr>
                                    </p:animEffect>
                                  </p:childTnLst>
                                </p:cTn>
                              </p:par>
                              <p:par>
                                <p:cTn id="213" presetID="3" presetClass="entr" presetSubtype="10" fill="hold" grpId="0" nodeType="withEffect">
                                  <p:stCondLst>
                                    <p:cond delay="0"/>
                                  </p:stCondLst>
                                  <p:childTnLst>
                                    <p:set>
                                      <p:cBhvr>
                                        <p:cTn id="214" dur="1" fill="hold">
                                          <p:stCondLst>
                                            <p:cond delay="0"/>
                                          </p:stCondLst>
                                        </p:cTn>
                                        <p:tgtEl>
                                          <p:spTgt spid="77"/>
                                        </p:tgtEl>
                                        <p:attrNameLst>
                                          <p:attrName>style.visibility</p:attrName>
                                        </p:attrNameLst>
                                      </p:cBhvr>
                                      <p:to>
                                        <p:strVal val="visible"/>
                                      </p:to>
                                    </p:set>
                                    <p:animEffect transition="in" filter="blinds(horizontal)">
                                      <p:cBhvr>
                                        <p:cTn id="215" dur="500"/>
                                        <p:tgtEl>
                                          <p:spTgt spid="77"/>
                                        </p:tgtEl>
                                      </p:cBhvr>
                                    </p:animEffect>
                                  </p:childTnLst>
                                </p:cTn>
                              </p:par>
                              <p:par>
                                <p:cTn id="216" presetID="3" presetClass="entr" presetSubtype="10" fill="hold" grpId="0" nodeType="withEffect">
                                  <p:stCondLst>
                                    <p:cond delay="0"/>
                                  </p:stCondLst>
                                  <p:childTnLst>
                                    <p:set>
                                      <p:cBhvr>
                                        <p:cTn id="217" dur="1" fill="hold">
                                          <p:stCondLst>
                                            <p:cond delay="0"/>
                                          </p:stCondLst>
                                        </p:cTn>
                                        <p:tgtEl>
                                          <p:spTgt spid="78"/>
                                        </p:tgtEl>
                                        <p:attrNameLst>
                                          <p:attrName>style.visibility</p:attrName>
                                        </p:attrNameLst>
                                      </p:cBhvr>
                                      <p:to>
                                        <p:strVal val="visible"/>
                                      </p:to>
                                    </p:set>
                                    <p:animEffect transition="in" filter="blinds(horizontal)">
                                      <p:cBhvr>
                                        <p:cTn id="218" dur="500"/>
                                        <p:tgtEl>
                                          <p:spTgt spid="78"/>
                                        </p:tgtEl>
                                      </p:cBhvr>
                                    </p:animEffect>
                                  </p:childTnLst>
                                </p:cTn>
                              </p:par>
                              <p:par>
                                <p:cTn id="219" presetID="3" presetClass="entr" presetSubtype="10" fill="hold" grpId="0" nodeType="withEffect">
                                  <p:stCondLst>
                                    <p:cond delay="0"/>
                                  </p:stCondLst>
                                  <p:childTnLst>
                                    <p:set>
                                      <p:cBhvr>
                                        <p:cTn id="220" dur="1" fill="hold">
                                          <p:stCondLst>
                                            <p:cond delay="0"/>
                                          </p:stCondLst>
                                        </p:cTn>
                                        <p:tgtEl>
                                          <p:spTgt spid="79"/>
                                        </p:tgtEl>
                                        <p:attrNameLst>
                                          <p:attrName>style.visibility</p:attrName>
                                        </p:attrNameLst>
                                      </p:cBhvr>
                                      <p:to>
                                        <p:strVal val="visible"/>
                                      </p:to>
                                    </p:set>
                                    <p:animEffect transition="in" filter="blinds(horizontal)">
                                      <p:cBhvr>
                                        <p:cTn id="221" dur="500"/>
                                        <p:tgtEl>
                                          <p:spTgt spid="79"/>
                                        </p:tgtEl>
                                      </p:cBhvr>
                                    </p:animEffect>
                                  </p:childTnLst>
                                </p:cTn>
                              </p:par>
                              <p:par>
                                <p:cTn id="222" presetID="3" presetClass="entr" presetSubtype="10" fill="hold" grpId="0" nodeType="withEffect">
                                  <p:stCondLst>
                                    <p:cond delay="0"/>
                                  </p:stCondLst>
                                  <p:childTnLst>
                                    <p:set>
                                      <p:cBhvr>
                                        <p:cTn id="223" dur="1" fill="hold">
                                          <p:stCondLst>
                                            <p:cond delay="0"/>
                                          </p:stCondLst>
                                        </p:cTn>
                                        <p:tgtEl>
                                          <p:spTgt spid="80"/>
                                        </p:tgtEl>
                                        <p:attrNameLst>
                                          <p:attrName>style.visibility</p:attrName>
                                        </p:attrNameLst>
                                      </p:cBhvr>
                                      <p:to>
                                        <p:strVal val="visible"/>
                                      </p:to>
                                    </p:set>
                                    <p:animEffect transition="in" filter="blinds(horizontal)">
                                      <p:cBhvr>
                                        <p:cTn id="224" dur="500"/>
                                        <p:tgtEl>
                                          <p:spTgt spid="80"/>
                                        </p:tgtEl>
                                      </p:cBhvr>
                                    </p:animEffect>
                                  </p:childTnLst>
                                </p:cTn>
                              </p:par>
                              <p:par>
                                <p:cTn id="225" presetID="3" presetClass="entr" presetSubtype="10" fill="hold" grpId="0" nodeType="withEffect">
                                  <p:stCondLst>
                                    <p:cond delay="0"/>
                                  </p:stCondLst>
                                  <p:childTnLst>
                                    <p:set>
                                      <p:cBhvr>
                                        <p:cTn id="226" dur="1" fill="hold">
                                          <p:stCondLst>
                                            <p:cond delay="0"/>
                                          </p:stCondLst>
                                        </p:cTn>
                                        <p:tgtEl>
                                          <p:spTgt spid="81"/>
                                        </p:tgtEl>
                                        <p:attrNameLst>
                                          <p:attrName>style.visibility</p:attrName>
                                        </p:attrNameLst>
                                      </p:cBhvr>
                                      <p:to>
                                        <p:strVal val="visible"/>
                                      </p:to>
                                    </p:set>
                                    <p:animEffect transition="in" filter="blinds(horizontal)">
                                      <p:cBhvr>
                                        <p:cTn id="227" dur="500"/>
                                        <p:tgtEl>
                                          <p:spTgt spid="81"/>
                                        </p:tgtEl>
                                      </p:cBhvr>
                                    </p:animEffect>
                                  </p:childTnLst>
                                </p:cTn>
                              </p:par>
                              <p:par>
                                <p:cTn id="228" presetID="3" presetClass="entr" presetSubtype="10" fill="hold" grpId="0" nodeType="withEffect">
                                  <p:stCondLst>
                                    <p:cond delay="0"/>
                                  </p:stCondLst>
                                  <p:childTnLst>
                                    <p:set>
                                      <p:cBhvr>
                                        <p:cTn id="229" dur="1" fill="hold">
                                          <p:stCondLst>
                                            <p:cond delay="0"/>
                                          </p:stCondLst>
                                        </p:cTn>
                                        <p:tgtEl>
                                          <p:spTgt spid="82"/>
                                        </p:tgtEl>
                                        <p:attrNameLst>
                                          <p:attrName>style.visibility</p:attrName>
                                        </p:attrNameLst>
                                      </p:cBhvr>
                                      <p:to>
                                        <p:strVal val="visible"/>
                                      </p:to>
                                    </p:set>
                                    <p:animEffect transition="in" filter="blinds(horizontal)">
                                      <p:cBhvr>
                                        <p:cTn id="230" dur="500"/>
                                        <p:tgtEl>
                                          <p:spTgt spid="82"/>
                                        </p:tgtEl>
                                      </p:cBhvr>
                                    </p:animEffect>
                                  </p:childTnLst>
                                </p:cTn>
                              </p:par>
                              <p:par>
                                <p:cTn id="231" presetID="3" presetClass="entr" presetSubtype="10" fill="hold" grpId="0" nodeType="withEffect">
                                  <p:stCondLst>
                                    <p:cond delay="0"/>
                                  </p:stCondLst>
                                  <p:childTnLst>
                                    <p:set>
                                      <p:cBhvr>
                                        <p:cTn id="232" dur="1" fill="hold">
                                          <p:stCondLst>
                                            <p:cond delay="0"/>
                                          </p:stCondLst>
                                        </p:cTn>
                                        <p:tgtEl>
                                          <p:spTgt spid="87"/>
                                        </p:tgtEl>
                                        <p:attrNameLst>
                                          <p:attrName>style.visibility</p:attrName>
                                        </p:attrNameLst>
                                      </p:cBhvr>
                                      <p:to>
                                        <p:strVal val="visible"/>
                                      </p:to>
                                    </p:set>
                                    <p:animEffect transition="in" filter="blinds(horizontal)">
                                      <p:cBhvr>
                                        <p:cTn id="233" dur="500"/>
                                        <p:tgtEl>
                                          <p:spTgt spid="87"/>
                                        </p:tgtEl>
                                      </p:cBhvr>
                                    </p:animEffect>
                                  </p:childTnLst>
                                </p:cTn>
                              </p:par>
                              <p:par>
                                <p:cTn id="234" presetID="3" presetClass="entr" presetSubtype="10" fill="hold" grpId="0" nodeType="withEffect">
                                  <p:stCondLst>
                                    <p:cond delay="0"/>
                                  </p:stCondLst>
                                  <p:childTnLst>
                                    <p:set>
                                      <p:cBhvr>
                                        <p:cTn id="235" dur="1" fill="hold">
                                          <p:stCondLst>
                                            <p:cond delay="0"/>
                                          </p:stCondLst>
                                        </p:cTn>
                                        <p:tgtEl>
                                          <p:spTgt spid="88"/>
                                        </p:tgtEl>
                                        <p:attrNameLst>
                                          <p:attrName>style.visibility</p:attrName>
                                        </p:attrNameLst>
                                      </p:cBhvr>
                                      <p:to>
                                        <p:strVal val="visible"/>
                                      </p:to>
                                    </p:set>
                                    <p:animEffect transition="in" filter="blinds(horizontal)">
                                      <p:cBhvr>
                                        <p:cTn id="236" dur="500"/>
                                        <p:tgtEl>
                                          <p:spTgt spid="88"/>
                                        </p:tgtEl>
                                      </p:cBhvr>
                                    </p:animEffect>
                                  </p:childTnLst>
                                </p:cTn>
                              </p:par>
                              <p:par>
                                <p:cTn id="237" presetID="3" presetClass="entr" presetSubtype="10" fill="hold" grpId="0" nodeType="withEffect">
                                  <p:stCondLst>
                                    <p:cond delay="0"/>
                                  </p:stCondLst>
                                  <p:childTnLst>
                                    <p:set>
                                      <p:cBhvr>
                                        <p:cTn id="238" dur="1" fill="hold">
                                          <p:stCondLst>
                                            <p:cond delay="0"/>
                                          </p:stCondLst>
                                        </p:cTn>
                                        <p:tgtEl>
                                          <p:spTgt spid="371"/>
                                        </p:tgtEl>
                                        <p:attrNameLst>
                                          <p:attrName>style.visibility</p:attrName>
                                        </p:attrNameLst>
                                      </p:cBhvr>
                                      <p:to>
                                        <p:strVal val="visible"/>
                                      </p:to>
                                    </p:set>
                                    <p:animEffect transition="in" filter="blinds(horizontal)">
                                      <p:cBhvr>
                                        <p:cTn id="239"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6" grpId="0" animBg="1"/>
      <p:bldP spid="48" grpId="0" animBg="1"/>
      <p:bldP spid="64" grpId="0" animBg="1"/>
      <p:bldP spid="76" grpId="0" animBg="1"/>
      <p:bldP spid="77" grpId="0" animBg="1"/>
      <p:bldP spid="78" grpId="0" animBg="1"/>
      <p:bldP spid="79" grpId="0" animBg="1"/>
      <p:bldP spid="80" grpId="0" animBg="1"/>
      <p:bldP spid="81" grpId="0" animBg="1"/>
      <p:bldP spid="82" grpId="0" animBg="1"/>
      <p:bldP spid="87" grpId="0" animBg="1"/>
      <p:bldP spid="88" grpId="0" animBg="1"/>
      <p:bldP spid="231" grpId="0" animBg="1"/>
      <p:bldP spid="299" grpId="0" animBg="1"/>
      <p:bldP spid="300" grpId="0" animBg="1"/>
      <p:bldP spid="308" grpId="0" animBg="1"/>
      <p:bldP spid="318" grpId="0" animBg="1"/>
      <p:bldP spid="368" grpId="0"/>
      <p:bldP spid="370" grpId="0"/>
      <p:bldP spid="3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playground - Model</a:t>
            </a:r>
          </a:p>
        </p:txBody>
      </p:sp>
      <p:sp>
        <p:nvSpPr>
          <p:cNvPr id="3" name="Content Placeholder 2"/>
          <p:cNvSpPr>
            <a:spLocks noGrp="1"/>
          </p:cNvSpPr>
          <p:nvPr>
            <p:ph idx="1"/>
          </p:nvPr>
        </p:nvSpPr>
        <p:spPr/>
        <p:txBody>
          <a:bodyPr/>
          <a:lstStyle/>
          <a:p>
            <a:r>
              <a:rPr lang="en-US" b="1" dirty="0"/>
              <a:t>Byzantine faults</a:t>
            </a:r>
          </a:p>
          <a:p>
            <a:pPr lvl="1"/>
            <a:r>
              <a:rPr lang="en-US" dirty="0"/>
              <a:t>Processes that are not faulty are called </a:t>
            </a:r>
            <a:r>
              <a:rPr lang="en-US" b="1" i="1" dirty="0"/>
              <a:t>correct</a:t>
            </a:r>
          </a:p>
          <a:p>
            <a:endParaRPr lang="en-US" dirty="0"/>
          </a:p>
          <a:p>
            <a:r>
              <a:rPr lang="en-US" b="1" dirty="0"/>
              <a:t>Asynchrony (incl. partitions, network failures)</a:t>
            </a:r>
          </a:p>
          <a:p>
            <a:pPr lvl="1"/>
            <a:r>
              <a:rPr lang="en-US" dirty="0"/>
              <a:t>Messages can be delayed for an arbitrary time </a:t>
            </a:r>
          </a:p>
          <a:p>
            <a:endParaRPr lang="en-US" dirty="0"/>
          </a:p>
          <a:p>
            <a:r>
              <a:rPr lang="en-US" b="1" dirty="0"/>
              <a:t>Concurrency</a:t>
            </a:r>
          </a:p>
          <a:p>
            <a:pPr lvl="1"/>
            <a:r>
              <a:rPr lang="en-US" dirty="0"/>
              <a:t>Multiple clients accessing replicated service concurrently</a:t>
            </a:r>
          </a:p>
        </p:txBody>
      </p:sp>
      <p:sp>
        <p:nvSpPr>
          <p:cNvPr id="5" name="Slide Number Placeholder 4"/>
          <p:cNvSpPr>
            <a:spLocks noGrp="1"/>
          </p:cNvSpPr>
          <p:nvPr>
            <p:ph type="sldNum" sz="quarter" idx="12"/>
          </p:nvPr>
        </p:nvSpPr>
        <p:spPr/>
        <p:txBody>
          <a:bodyPr/>
          <a:lstStyle/>
          <a:p>
            <a:fld id="{1BF42408-2616-4508-8D53-7ECB2ACB5E88}" type="slidenum">
              <a:rPr lang="fr-FR" smtClean="0"/>
              <a:pPr/>
              <a:t>7</a:t>
            </a:fld>
            <a:endParaRPr lang="fr-FR" dirty="0"/>
          </a:p>
        </p:txBody>
      </p:sp>
      <p:pic>
        <p:nvPicPr>
          <p:cNvPr id="6" name="Picture 21">
            <a:extLst>
              <a:ext uri="{FF2B5EF4-FFF2-40B4-BE49-F238E27FC236}">
                <a16:creationId xmlns:a16="http://schemas.microsoft.com/office/drawing/2014/main" id="{458D2534-65FB-784D-8DDE-24032152AC57}"/>
              </a:ext>
            </a:extLst>
          </p:cNvPr>
          <p:cNvPicPr>
            <a:picLocks noChangeAspect="1" noChangeArrowheads="1"/>
          </p:cNvPicPr>
          <p:nvPr/>
        </p:nvPicPr>
        <p:blipFill>
          <a:blip r:embed="rId2"/>
          <a:srcRect/>
          <a:stretch>
            <a:fillRect/>
          </a:stretch>
        </p:blipFill>
        <p:spPr bwMode="auto">
          <a:xfrm>
            <a:off x="6034617" y="1464470"/>
            <a:ext cx="667884" cy="762000"/>
          </a:xfrm>
          <a:prstGeom prst="rect">
            <a:avLst/>
          </a:prstGeom>
          <a:noFill/>
          <a:ln w="9525" algn="ctr">
            <a:noFill/>
            <a:miter lim="800000"/>
            <a:headEnd/>
            <a:tailEnd/>
          </a:ln>
          <a:effectLst/>
        </p:spPr>
      </p:pic>
      <p:pic>
        <p:nvPicPr>
          <p:cNvPr id="7" name="Picture 6" descr="bolt.png">
            <a:extLst>
              <a:ext uri="{FF2B5EF4-FFF2-40B4-BE49-F238E27FC236}">
                <a16:creationId xmlns:a16="http://schemas.microsoft.com/office/drawing/2014/main" id="{3CC173C9-312B-1E47-882C-60A0849E1000}"/>
              </a:ext>
            </a:extLst>
          </p:cNvPr>
          <p:cNvPicPr>
            <a:picLocks noChangeAspect="1"/>
          </p:cNvPicPr>
          <p:nvPr/>
        </p:nvPicPr>
        <p:blipFill>
          <a:blip r:embed="rId3"/>
          <a:stretch>
            <a:fillRect/>
          </a:stretch>
        </p:blipFill>
        <p:spPr>
          <a:xfrm>
            <a:off x="6191504" y="2663264"/>
            <a:ext cx="510997" cy="1313328"/>
          </a:xfrm>
          <a:prstGeom prst="rect">
            <a:avLst/>
          </a:prstGeom>
        </p:spPr>
      </p:pic>
    </p:spTree>
    <p:extLst>
      <p:ext uri="{BB962C8B-B14F-4D97-AF65-F5344CB8AC3E}">
        <p14:creationId xmlns:p14="http://schemas.microsoft.com/office/powerpoint/2010/main" val="38439825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4973-030B-204B-800C-BA720BEC0C77}"/>
              </a:ext>
            </a:extLst>
          </p:cNvPr>
          <p:cNvSpPr>
            <a:spLocks noGrp="1"/>
          </p:cNvSpPr>
          <p:nvPr>
            <p:ph type="title"/>
          </p:nvPr>
        </p:nvSpPr>
        <p:spPr/>
        <p:txBody>
          <a:bodyPr/>
          <a:lstStyle/>
          <a:p>
            <a:r>
              <a:rPr lang="en-US" dirty="0"/>
              <a:t>Mir BFT Total Order Broadcast protocol: The main principles</a:t>
            </a:r>
          </a:p>
        </p:txBody>
      </p:sp>
      <p:sp>
        <p:nvSpPr>
          <p:cNvPr id="3" name="Content Placeholder 2">
            <a:extLst>
              <a:ext uri="{FF2B5EF4-FFF2-40B4-BE49-F238E27FC236}">
                <a16:creationId xmlns:a16="http://schemas.microsoft.com/office/drawing/2014/main" id="{FBBB1E80-3EDC-A14C-A2F4-C0C5F915447E}"/>
              </a:ext>
            </a:extLst>
          </p:cNvPr>
          <p:cNvSpPr>
            <a:spLocks noGrp="1"/>
          </p:cNvSpPr>
          <p:nvPr>
            <p:ph idx="1"/>
          </p:nvPr>
        </p:nvSpPr>
        <p:spPr>
          <a:xfrm>
            <a:off x="243417" y="1209449"/>
            <a:ext cx="11948583" cy="4890294"/>
          </a:xfrm>
        </p:spPr>
        <p:txBody>
          <a:bodyPr/>
          <a:lstStyle/>
          <a:p>
            <a:r>
              <a:rPr lang="en-US" sz="2400" b="1" dirty="0"/>
              <a:t>Multiple leaders</a:t>
            </a:r>
          </a:p>
          <a:p>
            <a:pPr lvl="1"/>
            <a:r>
              <a:rPr lang="en-US" dirty="0"/>
              <a:t>Have multiple leaders propose requests in parallel (vs PBFT single leader)</a:t>
            </a:r>
          </a:p>
          <a:p>
            <a:r>
              <a:rPr lang="en-US" sz="2400" b="1" dirty="0"/>
              <a:t>Parallel networking and implementation</a:t>
            </a:r>
          </a:p>
          <a:p>
            <a:pPr lvl="1"/>
            <a:r>
              <a:rPr lang="en-US" dirty="0"/>
              <a:t>Maintain multiple </a:t>
            </a:r>
            <a:r>
              <a:rPr lang="en-US" dirty="0" err="1"/>
              <a:t>gRPC</a:t>
            </a:r>
            <a:r>
              <a:rPr lang="en-US" dirty="0"/>
              <a:t> connections between each pair of nodes (OSNs)</a:t>
            </a:r>
          </a:p>
          <a:p>
            <a:pPr lvl="1"/>
            <a:r>
              <a:rPr lang="en-US" dirty="0"/>
              <a:t>One “PBFT instance” per batch</a:t>
            </a:r>
          </a:p>
          <a:p>
            <a:r>
              <a:rPr lang="en-US" sz="2400" b="1" dirty="0"/>
              <a:t>Prevents request duplication</a:t>
            </a:r>
          </a:p>
          <a:p>
            <a:pPr lvl="1"/>
            <a:r>
              <a:rPr lang="en-US" dirty="0"/>
              <a:t>Prevent duplicates using rotating assignment of partitioned </a:t>
            </a:r>
            <a:r>
              <a:rPr lang="en-US" dirty="0" err="1"/>
              <a:t>hashspace</a:t>
            </a:r>
            <a:endParaRPr lang="en-US" b="1" dirty="0"/>
          </a:p>
          <a:p>
            <a:r>
              <a:rPr lang="en-US" sz="2400" b="1" dirty="0"/>
              <a:t>Incrementally built on PBFT</a:t>
            </a:r>
          </a:p>
          <a:p>
            <a:pPr lvl="1"/>
            <a:r>
              <a:rPr lang="en-US" dirty="0"/>
              <a:t>Mir is a strict generalization of PBFT: </a:t>
            </a:r>
            <a:r>
              <a:rPr lang="en-US" b="1" dirty="0"/>
              <a:t>Critical for easier reasoning about correctness </a:t>
            </a:r>
          </a:p>
          <a:p>
            <a:pPr lvl="1"/>
            <a:r>
              <a:rPr lang="en-US" dirty="0"/>
              <a:t>Changes only to PBFT leader(s) election part</a:t>
            </a:r>
          </a:p>
          <a:p>
            <a:pPr lvl="1"/>
            <a:r>
              <a:rPr lang="en-US" dirty="0"/>
              <a:t>Asynchronous* &amp; optimally resilient: n=3f+1 nodes in total up to f can be Byzantine</a:t>
            </a:r>
          </a:p>
          <a:p>
            <a:r>
              <a:rPr lang="en-US" sz="2200" b="1" dirty="0"/>
              <a:t>Optimizations</a:t>
            </a:r>
          </a:p>
          <a:p>
            <a:pPr lvl="1"/>
            <a:r>
              <a:rPr lang="en-US" dirty="0"/>
              <a:t>Light Total Order broadcast (LTO): deliver payload to at least one correct node (as opposed to all)</a:t>
            </a:r>
          </a:p>
          <a:p>
            <a:pPr lvl="1"/>
            <a:r>
              <a:rPr lang="en-US" dirty="0"/>
              <a:t>Signature </a:t>
            </a:r>
            <a:r>
              <a:rPr lang="en-US" dirty="0" err="1"/>
              <a:t>sharding</a:t>
            </a:r>
            <a:r>
              <a:rPr lang="en-US" dirty="0"/>
              <a:t> (make sure at least one correct node verifies client sig, as opposed to all nodes)</a:t>
            </a:r>
          </a:p>
          <a:p>
            <a:pPr marL="346075" lvl="1" indent="0">
              <a:buNone/>
            </a:pPr>
            <a:endParaRPr lang="en-US" dirty="0"/>
          </a:p>
          <a:p>
            <a:pPr lvl="1"/>
            <a:endParaRPr lang="en-US" dirty="0"/>
          </a:p>
        </p:txBody>
      </p:sp>
    </p:spTree>
    <p:extLst>
      <p:ext uri="{BB962C8B-B14F-4D97-AF65-F5344CB8AC3E}">
        <p14:creationId xmlns:p14="http://schemas.microsoft.com/office/powerpoint/2010/main" val="38535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linds(horizontal)">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0" dur="500"/>
                                        <p:tgtEl>
                                          <p:spTgt spid="3">
                                            <p:txEl>
                                              <p:pRg st="11" end="11"/>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43" dur="500"/>
                                        <p:tgtEl>
                                          <p:spTgt spid="3">
                                            <p:txEl>
                                              <p:pRg st="12" end="12"/>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6123-6098-8A4C-A7BE-3268883A62D3}"/>
              </a:ext>
            </a:extLst>
          </p:cNvPr>
          <p:cNvSpPr>
            <a:spLocks noGrp="1"/>
          </p:cNvSpPr>
          <p:nvPr>
            <p:ph type="title"/>
          </p:nvPr>
        </p:nvSpPr>
        <p:spPr/>
        <p:txBody>
          <a:bodyPr/>
          <a:lstStyle/>
          <a:p>
            <a:r>
              <a:rPr lang="en-US" dirty="0"/>
              <a:t>From PBFT to Mir</a:t>
            </a:r>
          </a:p>
        </p:txBody>
      </p:sp>
      <p:pic>
        <p:nvPicPr>
          <p:cNvPr id="9" name="Picture 8">
            <a:extLst>
              <a:ext uri="{FF2B5EF4-FFF2-40B4-BE49-F238E27FC236}">
                <a16:creationId xmlns:a16="http://schemas.microsoft.com/office/drawing/2014/main" id="{0F7EC217-C45A-B34A-A846-97DEAD92DE48}"/>
              </a:ext>
            </a:extLst>
          </p:cNvPr>
          <p:cNvPicPr>
            <a:picLocks noChangeAspect="1"/>
          </p:cNvPicPr>
          <p:nvPr/>
        </p:nvPicPr>
        <p:blipFill>
          <a:blip r:embed="rId2"/>
          <a:stretch>
            <a:fillRect/>
          </a:stretch>
        </p:blipFill>
        <p:spPr>
          <a:xfrm>
            <a:off x="0" y="1807152"/>
            <a:ext cx="12192000" cy="3697083"/>
          </a:xfrm>
          <a:prstGeom prst="rect">
            <a:avLst/>
          </a:prstGeom>
        </p:spPr>
      </p:pic>
      <p:sp>
        <p:nvSpPr>
          <p:cNvPr id="3" name="Oval 2">
            <a:extLst>
              <a:ext uri="{FF2B5EF4-FFF2-40B4-BE49-F238E27FC236}">
                <a16:creationId xmlns:a16="http://schemas.microsoft.com/office/drawing/2014/main" id="{50EA5EA4-0235-084E-A727-B3BE1E71FBB5}"/>
              </a:ext>
            </a:extLst>
          </p:cNvPr>
          <p:cNvSpPr/>
          <p:nvPr/>
        </p:nvSpPr>
        <p:spPr bwMode="auto">
          <a:xfrm>
            <a:off x="225829" y="2612571"/>
            <a:ext cx="844141" cy="40376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4" name="Oval 3">
            <a:extLst>
              <a:ext uri="{FF2B5EF4-FFF2-40B4-BE49-F238E27FC236}">
                <a16:creationId xmlns:a16="http://schemas.microsoft.com/office/drawing/2014/main" id="{399577F4-0FD2-324F-81ED-D36DCDDEB261}"/>
              </a:ext>
            </a:extLst>
          </p:cNvPr>
          <p:cNvSpPr/>
          <p:nvPr/>
        </p:nvSpPr>
        <p:spPr bwMode="auto">
          <a:xfrm>
            <a:off x="-366184" y="2612572"/>
            <a:ext cx="12780325" cy="998533"/>
          </a:xfrm>
          <a:prstGeom prst="ellipse">
            <a:avLst/>
          </a:prstGeom>
          <a:noFill/>
          <a:ln w="508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Tree>
    <p:extLst>
      <p:ext uri="{BB962C8B-B14F-4D97-AF65-F5344CB8AC3E}">
        <p14:creationId xmlns:p14="http://schemas.microsoft.com/office/powerpoint/2010/main" val="123067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8FE4-74D5-1C46-8C2E-33D16A8AB194}"/>
              </a:ext>
            </a:extLst>
          </p:cNvPr>
          <p:cNvSpPr>
            <a:spLocks noGrp="1"/>
          </p:cNvSpPr>
          <p:nvPr>
            <p:ph type="title"/>
          </p:nvPr>
        </p:nvSpPr>
        <p:spPr/>
        <p:txBody>
          <a:bodyPr/>
          <a:lstStyle/>
          <a:p>
            <a:r>
              <a:rPr lang="en-US" dirty="0"/>
              <a:t>Mir without faulty replicas</a:t>
            </a:r>
          </a:p>
        </p:txBody>
      </p:sp>
      <p:sp>
        <p:nvSpPr>
          <p:cNvPr id="3" name="Content Placeholder 2">
            <a:extLst>
              <a:ext uri="{FF2B5EF4-FFF2-40B4-BE49-F238E27FC236}">
                <a16:creationId xmlns:a16="http://schemas.microsoft.com/office/drawing/2014/main" id="{686A195F-232C-BF4C-8DBA-3C2E675A81B6}"/>
              </a:ext>
            </a:extLst>
          </p:cNvPr>
          <p:cNvSpPr>
            <a:spLocks noGrp="1"/>
          </p:cNvSpPr>
          <p:nvPr>
            <p:ph idx="1"/>
          </p:nvPr>
        </p:nvSpPr>
        <p:spPr/>
        <p:txBody>
          <a:bodyPr/>
          <a:lstStyle/>
          <a:p>
            <a:pPr marL="0" indent="0">
              <a:buNone/>
            </a:pPr>
            <a:r>
              <a:rPr lang="en-US" sz="2400" b="1" dirty="0"/>
              <a:t>Stable epoch</a:t>
            </a:r>
          </a:p>
          <a:p>
            <a:pPr lvl="1"/>
            <a:r>
              <a:rPr lang="en-US" sz="2000" dirty="0"/>
              <a:t>LeaderSet = all replicas (can be configured to less)</a:t>
            </a:r>
          </a:p>
          <a:p>
            <a:pPr marL="914400" lvl="2" indent="0">
              <a:buNone/>
            </a:pPr>
            <a:r>
              <a:rPr lang="en-US" sz="1800" dirty="0"/>
              <a:t>To achieve maximum throughput</a:t>
            </a:r>
          </a:p>
          <a:p>
            <a:pPr lvl="1"/>
            <a:r>
              <a:rPr lang="en-US" sz="2000" dirty="0"/>
              <a:t>Sequence numbers are partitioned among replicas</a:t>
            </a:r>
          </a:p>
          <a:p>
            <a:pPr lvl="1"/>
            <a:r>
              <a:rPr lang="en-US" sz="2000" dirty="0"/>
              <a:t>We stay in the same epoch (configuration) </a:t>
            </a:r>
          </a:p>
          <a:p>
            <a:pPr lvl="1"/>
            <a:r>
              <a:rPr lang="en-US" sz="2000" dirty="0"/>
              <a:t>We move to a new epoch only if there are faulty replicas</a:t>
            </a:r>
          </a:p>
          <a:p>
            <a:pPr lvl="2"/>
            <a:r>
              <a:rPr lang="en-US" sz="1800" dirty="0"/>
              <a:t>Ungracious epoch change protocol</a:t>
            </a:r>
          </a:p>
          <a:p>
            <a:pPr lvl="1"/>
            <a:endParaRPr lang="en-US" dirty="0"/>
          </a:p>
          <a:p>
            <a:pPr marL="457200" lvl="1" indent="0">
              <a:buNone/>
            </a:pPr>
            <a:endParaRPr lang="en-US" dirty="0"/>
          </a:p>
        </p:txBody>
      </p:sp>
      <p:grpSp>
        <p:nvGrpSpPr>
          <p:cNvPr id="81" name="Group 80">
            <a:extLst>
              <a:ext uri="{FF2B5EF4-FFF2-40B4-BE49-F238E27FC236}">
                <a16:creationId xmlns:a16="http://schemas.microsoft.com/office/drawing/2014/main" id="{B5A95F18-0C10-8A4A-AE8D-9D0BBA45C35B}"/>
              </a:ext>
            </a:extLst>
          </p:cNvPr>
          <p:cNvGrpSpPr/>
          <p:nvPr/>
        </p:nvGrpSpPr>
        <p:grpSpPr>
          <a:xfrm>
            <a:off x="3529584" y="4661825"/>
            <a:ext cx="4366416" cy="1831049"/>
            <a:chOff x="5162857" y="4989681"/>
            <a:chExt cx="3600000" cy="1375754"/>
          </a:xfrm>
        </p:grpSpPr>
        <p:cxnSp>
          <p:nvCxnSpPr>
            <p:cNvPr id="4" name="Straight Connector 3">
              <a:extLst>
                <a:ext uri="{FF2B5EF4-FFF2-40B4-BE49-F238E27FC236}">
                  <a16:creationId xmlns:a16="http://schemas.microsoft.com/office/drawing/2014/main" id="{950489F2-85A5-964D-9FB7-A87DBCEABDB6}"/>
                </a:ext>
              </a:extLst>
            </p:cNvPr>
            <p:cNvCxnSpPr>
              <a:cxnSpLocks/>
            </p:cNvCxnSpPr>
            <p:nvPr/>
          </p:nvCxnSpPr>
          <p:spPr>
            <a:xfrm>
              <a:off x="5162857" y="5277681"/>
              <a:ext cx="360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0303540-2C72-3B4B-982A-69D30AA9DA3F}"/>
                </a:ext>
              </a:extLst>
            </p:cNvPr>
            <p:cNvCxnSpPr>
              <a:cxnSpLocks/>
            </p:cNvCxnSpPr>
            <p:nvPr/>
          </p:nvCxnSpPr>
          <p:spPr>
            <a:xfrm>
              <a:off x="5162857" y="5637681"/>
              <a:ext cx="360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74B82C5-9539-3D4F-A919-BE4D9D066479}"/>
                </a:ext>
              </a:extLst>
            </p:cNvPr>
            <p:cNvCxnSpPr>
              <a:cxnSpLocks/>
            </p:cNvCxnSpPr>
            <p:nvPr/>
          </p:nvCxnSpPr>
          <p:spPr>
            <a:xfrm>
              <a:off x="5162857" y="6357681"/>
              <a:ext cx="360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14A1DE-9B12-914B-956E-A74BBCD3E875}"/>
                </a:ext>
              </a:extLst>
            </p:cNvPr>
            <p:cNvCxnSpPr>
              <a:cxnSpLocks/>
            </p:cNvCxnSpPr>
            <p:nvPr/>
          </p:nvCxnSpPr>
          <p:spPr>
            <a:xfrm>
              <a:off x="5162857" y="5997681"/>
              <a:ext cx="360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8B82B0E-3170-834B-AA2E-EFA73B4EAE30}"/>
                </a:ext>
              </a:extLst>
            </p:cNvPr>
            <p:cNvCxnSpPr>
              <a:cxnSpLocks/>
            </p:cNvCxnSpPr>
            <p:nvPr/>
          </p:nvCxnSpPr>
          <p:spPr>
            <a:xfrm>
              <a:off x="5847545" y="5277681"/>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7EA12E1-6DAC-0B48-91AC-CF08A40797FB}"/>
                </a:ext>
              </a:extLst>
            </p:cNvPr>
            <p:cNvCxnSpPr>
              <a:cxnSpLocks/>
            </p:cNvCxnSpPr>
            <p:nvPr/>
          </p:nvCxnSpPr>
          <p:spPr>
            <a:xfrm>
              <a:off x="5847545" y="5277681"/>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2CAD0F5-88F4-CD4F-BE8E-592A3755F03B}"/>
                </a:ext>
              </a:extLst>
            </p:cNvPr>
            <p:cNvCxnSpPr>
              <a:cxnSpLocks/>
            </p:cNvCxnSpPr>
            <p:nvPr/>
          </p:nvCxnSpPr>
          <p:spPr>
            <a:xfrm>
              <a:off x="5847545" y="5277681"/>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CF3AC99-3BB4-4343-9F9E-E08A60AE2AF7}"/>
                </a:ext>
              </a:extLst>
            </p:cNvPr>
            <p:cNvGrpSpPr/>
            <p:nvPr/>
          </p:nvGrpSpPr>
          <p:grpSpPr>
            <a:xfrm>
              <a:off x="6888411" y="5290425"/>
              <a:ext cx="864001" cy="1066201"/>
              <a:chOff x="6797105" y="3601102"/>
              <a:chExt cx="864001" cy="1066201"/>
            </a:xfrm>
          </p:grpSpPr>
          <p:cxnSp>
            <p:nvCxnSpPr>
              <p:cNvPr id="12" name="Straight Arrow Connector 11">
                <a:extLst>
                  <a:ext uri="{FF2B5EF4-FFF2-40B4-BE49-F238E27FC236}">
                    <a16:creationId xmlns:a16="http://schemas.microsoft.com/office/drawing/2014/main" id="{E913343D-D49C-CE4A-88D3-20D671EE8E60}"/>
                  </a:ext>
                </a:extLst>
              </p:cNvPr>
              <p:cNvCxnSpPr/>
              <p:nvPr/>
            </p:nvCxnSpPr>
            <p:spPr>
              <a:xfrm flipV="1">
                <a:off x="6797105" y="4293504"/>
                <a:ext cx="864001" cy="37379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2A7EF64-CD50-FB45-9533-8DAC05285FFB}"/>
                  </a:ext>
                </a:extLst>
              </p:cNvPr>
              <p:cNvCxnSpPr/>
              <p:nvPr/>
            </p:nvCxnSpPr>
            <p:spPr>
              <a:xfrm flipV="1">
                <a:off x="6797105" y="3954202"/>
                <a:ext cx="787456" cy="71310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4567B6C-8BD6-C44D-B8C0-83D6A7D66826}"/>
                  </a:ext>
                </a:extLst>
              </p:cNvPr>
              <p:cNvCxnSpPr/>
              <p:nvPr/>
            </p:nvCxnSpPr>
            <p:spPr>
              <a:xfrm flipV="1">
                <a:off x="6797105" y="3601102"/>
                <a:ext cx="835586" cy="10662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567AC8E2-60E4-9544-970B-3B5B884C5972}"/>
                </a:ext>
              </a:extLst>
            </p:cNvPr>
            <p:cNvSpPr/>
            <p:nvPr/>
          </p:nvSpPr>
          <p:spPr>
            <a:xfrm>
              <a:off x="5568577" y="4989681"/>
              <a:ext cx="288000" cy="28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a:t>
              </a:r>
            </a:p>
          </p:txBody>
        </p:sp>
        <p:sp>
          <p:nvSpPr>
            <p:cNvPr id="16" name="Rectangle 15">
              <a:extLst>
                <a:ext uri="{FF2B5EF4-FFF2-40B4-BE49-F238E27FC236}">
                  <a16:creationId xmlns:a16="http://schemas.microsoft.com/office/drawing/2014/main" id="{1BCBFED5-5DDB-7B48-801E-91964A4AB841}"/>
                </a:ext>
              </a:extLst>
            </p:cNvPr>
            <p:cNvSpPr/>
            <p:nvPr/>
          </p:nvSpPr>
          <p:spPr>
            <a:xfrm>
              <a:off x="6648577" y="4989681"/>
              <a:ext cx="288000" cy="28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9</a:t>
              </a:r>
            </a:p>
          </p:txBody>
        </p:sp>
        <p:sp>
          <p:nvSpPr>
            <p:cNvPr id="17" name="Rectangle 16">
              <a:extLst>
                <a:ext uri="{FF2B5EF4-FFF2-40B4-BE49-F238E27FC236}">
                  <a16:creationId xmlns:a16="http://schemas.microsoft.com/office/drawing/2014/main" id="{C567DB0D-84F5-EC4B-924A-04D7131FDB06}"/>
                </a:ext>
              </a:extLst>
            </p:cNvPr>
            <p:cNvSpPr/>
            <p:nvPr/>
          </p:nvSpPr>
          <p:spPr>
            <a:xfrm>
              <a:off x="7188577" y="4989681"/>
              <a:ext cx="288000" cy="28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13</a:t>
              </a:r>
            </a:p>
          </p:txBody>
        </p:sp>
        <p:sp>
          <p:nvSpPr>
            <p:cNvPr id="18" name="Rectangle 17">
              <a:extLst>
                <a:ext uri="{FF2B5EF4-FFF2-40B4-BE49-F238E27FC236}">
                  <a16:creationId xmlns:a16="http://schemas.microsoft.com/office/drawing/2014/main" id="{D0E9E77E-2AA2-A94B-9314-540C7CFE2F76}"/>
                </a:ext>
              </a:extLst>
            </p:cNvPr>
            <p:cNvSpPr/>
            <p:nvPr/>
          </p:nvSpPr>
          <p:spPr>
            <a:xfrm>
              <a:off x="6108577" y="4989681"/>
              <a:ext cx="288000" cy="28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5</a:t>
              </a:r>
            </a:p>
          </p:txBody>
        </p:sp>
        <p:cxnSp>
          <p:nvCxnSpPr>
            <p:cNvPr id="19" name="Straight Arrow Connector 18">
              <a:extLst>
                <a:ext uri="{FF2B5EF4-FFF2-40B4-BE49-F238E27FC236}">
                  <a16:creationId xmlns:a16="http://schemas.microsoft.com/office/drawing/2014/main" id="{926C9218-3C31-714F-8F61-858CD6EC53B8}"/>
                </a:ext>
              </a:extLst>
            </p:cNvPr>
            <p:cNvCxnSpPr>
              <a:cxnSpLocks/>
            </p:cNvCxnSpPr>
            <p:nvPr/>
          </p:nvCxnSpPr>
          <p:spPr>
            <a:xfrm>
              <a:off x="6406111" y="5277681"/>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F44A3F6-8E85-5A4E-B3C5-4BF7E12ED069}"/>
                </a:ext>
              </a:extLst>
            </p:cNvPr>
            <p:cNvCxnSpPr>
              <a:cxnSpLocks/>
            </p:cNvCxnSpPr>
            <p:nvPr/>
          </p:nvCxnSpPr>
          <p:spPr>
            <a:xfrm>
              <a:off x="6406111" y="5277681"/>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0C53AD5-95C3-0545-B121-24A8D74B3DEE}"/>
                </a:ext>
              </a:extLst>
            </p:cNvPr>
            <p:cNvCxnSpPr>
              <a:cxnSpLocks/>
            </p:cNvCxnSpPr>
            <p:nvPr/>
          </p:nvCxnSpPr>
          <p:spPr>
            <a:xfrm>
              <a:off x="6406111" y="5277681"/>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C0238E2-7628-5445-83DE-2B8AD14DD710}"/>
                </a:ext>
              </a:extLst>
            </p:cNvPr>
            <p:cNvCxnSpPr>
              <a:cxnSpLocks/>
            </p:cNvCxnSpPr>
            <p:nvPr/>
          </p:nvCxnSpPr>
          <p:spPr>
            <a:xfrm>
              <a:off x="6937081" y="5277681"/>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6836A0A-3898-3441-9BD4-90CD2C79DA15}"/>
                </a:ext>
              </a:extLst>
            </p:cNvPr>
            <p:cNvCxnSpPr>
              <a:cxnSpLocks/>
            </p:cNvCxnSpPr>
            <p:nvPr/>
          </p:nvCxnSpPr>
          <p:spPr>
            <a:xfrm>
              <a:off x="6937081" y="5277681"/>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462DB27-AFAA-3640-BF36-164433EB65EA}"/>
                </a:ext>
              </a:extLst>
            </p:cNvPr>
            <p:cNvCxnSpPr>
              <a:cxnSpLocks/>
            </p:cNvCxnSpPr>
            <p:nvPr/>
          </p:nvCxnSpPr>
          <p:spPr>
            <a:xfrm>
              <a:off x="6937081" y="5277681"/>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305426-F7B8-1044-BCB3-7A19F77BC427}"/>
                </a:ext>
              </a:extLst>
            </p:cNvPr>
            <p:cNvCxnSpPr>
              <a:cxnSpLocks/>
            </p:cNvCxnSpPr>
            <p:nvPr/>
          </p:nvCxnSpPr>
          <p:spPr>
            <a:xfrm>
              <a:off x="7494854" y="5277681"/>
              <a:ext cx="907587" cy="108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1F6E126-FBAC-4E4E-A7EB-1B4B03C6BDB2}"/>
                </a:ext>
              </a:extLst>
            </p:cNvPr>
            <p:cNvCxnSpPr>
              <a:cxnSpLocks/>
            </p:cNvCxnSpPr>
            <p:nvPr/>
          </p:nvCxnSpPr>
          <p:spPr>
            <a:xfrm>
              <a:off x="7494854" y="5277681"/>
              <a:ext cx="805457" cy="72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57FC802-D2A5-614B-BFEC-C2A7A320105C}"/>
                </a:ext>
              </a:extLst>
            </p:cNvPr>
            <p:cNvCxnSpPr>
              <a:cxnSpLocks/>
            </p:cNvCxnSpPr>
            <p:nvPr/>
          </p:nvCxnSpPr>
          <p:spPr>
            <a:xfrm>
              <a:off x="7471001" y="5253827"/>
              <a:ext cx="694096" cy="39491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E080424-E915-BD4A-BE4E-AA69C46E8308}"/>
                </a:ext>
              </a:extLst>
            </p:cNvPr>
            <p:cNvGrpSpPr/>
            <p:nvPr/>
          </p:nvGrpSpPr>
          <p:grpSpPr>
            <a:xfrm>
              <a:off x="5803651" y="5266619"/>
              <a:ext cx="805456" cy="1080000"/>
              <a:chOff x="1712843" y="2313036"/>
              <a:chExt cx="805456" cy="1080000"/>
            </a:xfrm>
          </p:grpSpPr>
          <p:cxnSp>
            <p:nvCxnSpPr>
              <p:cNvPr id="29" name="Straight Arrow Connector 28">
                <a:extLst>
                  <a:ext uri="{FF2B5EF4-FFF2-40B4-BE49-F238E27FC236}">
                    <a16:creationId xmlns:a16="http://schemas.microsoft.com/office/drawing/2014/main" id="{16935396-0C0D-0341-A620-D4160F967936}"/>
                  </a:ext>
                </a:extLst>
              </p:cNvPr>
              <p:cNvCxnSpPr/>
              <p:nvPr/>
            </p:nvCxnSpPr>
            <p:spPr>
              <a:xfrm>
                <a:off x="1712843" y="2673036"/>
                <a:ext cx="805456" cy="72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F2DB82D-E8ED-B347-B06F-F03B3459C140}"/>
                  </a:ext>
                </a:extLst>
              </p:cNvPr>
              <p:cNvCxnSpPr/>
              <p:nvPr/>
            </p:nvCxnSpPr>
            <p:spPr>
              <a:xfrm>
                <a:off x="1712843" y="267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E091B20-D198-B742-A95D-956123CDDB5A}"/>
                  </a:ext>
                </a:extLst>
              </p:cNvPr>
              <p:cNvCxnSpPr/>
              <p:nvPr/>
            </p:nvCxnSpPr>
            <p:spPr>
              <a:xfrm flipV="1">
                <a:off x="1712843" y="231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BCE4B2B9-12C1-374A-A89B-55AA32D7DB2E}"/>
                </a:ext>
              </a:extLst>
            </p:cNvPr>
            <p:cNvSpPr/>
            <p:nvPr/>
          </p:nvSpPr>
          <p:spPr>
            <a:xfrm>
              <a:off x="5522857" y="5349681"/>
              <a:ext cx="288000" cy="288000"/>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2</a:t>
              </a:r>
            </a:p>
          </p:txBody>
        </p:sp>
        <p:grpSp>
          <p:nvGrpSpPr>
            <p:cNvPr id="33" name="Group 32">
              <a:extLst>
                <a:ext uri="{FF2B5EF4-FFF2-40B4-BE49-F238E27FC236}">
                  <a16:creationId xmlns:a16="http://schemas.microsoft.com/office/drawing/2014/main" id="{50D0AC92-DB99-7C4A-A621-81C1975AD868}"/>
                </a:ext>
              </a:extLst>
            </p:cNvPr>
            <p:cNvGrpSpPr/>
            <p:nvPr/>
          </p:nvGrpSpPr>
          <p:grpSpPr>
            <a:xfrm>
              <a:off x="6338595" y="5266621"/>
              <a:ext cx="805456" cy="1080000"/>
              <a:chOff x="1712843" y="2313036"/>
              <a:chExt cx="805456" cy="1080000"/>
            </a:xfrm>
          </p:grpSpPr>
          <p:cxnSp>
            <p:nvCxnSpPr>
              <p:cNvPr id="34" name="Straight Arrow Connector 33">
                <a:extLst>
                  <a:ext uri="{FF2B5EF4-FFF2-40B4-BE49-F238E27FC236}">
                    <a16:creationId xmlns:a16="http://schemas.microsoft.com/office/drawing/2014/main" id="{2E0C72F7-D440-874D-A065-E07C3FA8499D}"/>
                  </a:ext>
                </a:extLst>
              </p:cNvPr>
              <p:cNvCxnSpPr/>
              <p:nvPr/>
            </p:nvCxnSpPr>
            <p:spPr>
              <a:xfrm>
                <a:off x="1712843" y="2673036"/>
                <a:ext cx="805456" cy="72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1CB470C-9B1B-9B45-AC16-EFA449D3806B}"/>
                  </a:ext>
                </a:extLst>
              </p:cNvPr>
              <p:cNvCxnSpPr/>
              <p:nvPr/>
            </p:nvCxnSpPr>
            <p:spPr>
              <a:xfrm>
                <a:off x="1712843" y="267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932D3A2-B9CA-604B-873C-8C3CA19FCE9E}"/>
                  </a:ext>
                </a:extLst>
              </p:cNvPr>
              <p:cNvCxnSpPr/>
              <p:nvPr/>
            </p:nvCxnSpPr>
            <p:spPr>
              <a:xfrm flipV="1">
                <a:off x="1712843" y="231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FBB78DFB-3556-8646-8CE1-2589903C0B82}"/>
                </a:ext>
              </a:extLst>
            </p:cNvPr>
            <p:cNvCxnSpPr>
              <a:cxnSpLocks/>
            </p:cNvCxnSpPr>
            <p:nvPr/>
          </p:nvCxnSpPr>
          <p:spPr>
            <a:xfrm>
              <a:off x="7421590" y="5634576"/>
              <a:ext cx="805456" cy="72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B4F4734-0442-F24A-9155-03DEABEF1673}"/>
                </a:ext>
              </a:extLst>
            </p:cNvPr>
            <p:cNvCxnSpPr>
              <a:cxnSpLocks/>
            </p:cNvCxnSpPr>
            <p:nvPr/>
          </p:nvCxnSpPr>
          <p:spPr>
            <a:xfrm>
              <a:off x="7421590" y="563457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6B5566D-3C36-DC49-87DA-806709FF2EA6}"/>
                </a:ext>
              </a:extLst>
            </p:cNvPr>
            <p:cNvCxnSpPr>
              <a:cxnSpLocks/>
            </p:cNvCxnSpPr>
            <p:nvPr/>
          </p:nvCxnSpPr>
          <p:spPr>
            <a:xfrm flipV="1">
              <a:off x="7421590" y="527457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5C03FD3C-5BA7-6B45-9146-C28CDB9DD45D}"/>
                </a:ext>
              </a:extLst>
            </p:cNvPr>
            <p:cNvGrpSpPr/>
            <p:nvPr/>
          </p:nvGrpSpPr>
          <p:grpSpPr>
            <a:xfrm>
              <a:off x="6883558" y="5274577"/>
              <a:ext cx="805456" cy="1080000"/>
              <a:chOff x="1712843" y="2313036"/>
              <a:chExt cx="805456" cy="1080000"/>
            </a:xfrm>
          </p:grpSpPr>
          <p:cxnSp>
            <p:nvCxnSpPr>
              <p:cNvPr id="41" name="Straight Arrow Connector 40">
                <a:extLst>
                  <a:ext uri="{FF2B5EF4-FFF2-40B4-BE49-F238E27FC236}">
                    <a16:creationId xmlns:a16="http://schemas.microsoft.com/office/drawing/2014/main" id="{BEDE726C-6D11-2C49-9DCE-116332AA4CD8}"/>
                  </a:ext>
                </a:extLst>
              </p:cNvPr>
              <p:cNvCxnSpPr/>
              <p:nvPr/>
            </p:nvCxnSpPr>
            <p:spPr>
              <a:xfrm>
                <a:off x="1712843" y="2673036"/>
                <a:ext cx="805456" cy="72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B76D0CB-2D44-2048-B60E-27CD9100E3B6}"/>
                  </a:ext>
                </a:extLst>
              </p:cNvPr>
              <p:cNvCxnSpPr/>
              <p:nvPr/>
            </p:nvCxnSpPr>
            <p:spPr>
              <a:xfrm>
                <a:off x="1712843" y="267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557A021-5502-E04A-9089-10B63260B71E}"/>
                  </a:ext>
                </a:extLst>
              </p:cNvPr>
              <p:cNvCxnSpPr/>
              <p:nvPr/>
            </p:nvCxnSpPr>
            <p:spPr>
              <a:xfrm flipV="1">
                <a:off x="1712843" y="2313036"/>
                <a:ext cx="805456"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23B7112B-366D-C840-AF7E-E14D45E4CD5A}"/>
                </a:ext>
              </a:extLst>
            </p:cNvPr>
            <p:cNvSpPr/>
            <p:nvPr/>
          </p:nvSpPr>
          <p:spPr>
            <a:xfrm>
              <a:off x="5385697" y="5709680"/>
              <a:ext cx="288000" cy="288000"/>
            </a:xfrm>
            <a:prstGeom prst="rect">
              <a:avLst/>
            </a:prstGeom>
            <a:solidFill>
              <a:srgbClr val="FFC000"/>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3</a:t>
              </a:r>
            </a:p>
          </p:txBody>
        </p:sp>
        <p:grpSp>
          <p:nvGrpSpPr>
            <p:cNvPr id="45" name="Group 44">
              <a:extLst>
                <a:ext uri="{FF2B5EF4-FFF2-40B4-BE49-F238E27FC236}">
                  <a16:creationId xmlns:a16="http://schemas.microsoft.com/office/drawing/2014/main" id="{88BB2B37-B072-324B-ACCA-B71584131858}"/>
                </a:ext>
              </a:extLst>
            </p:cNvPr>
            <p:cNvGrpSpPr/>
            <p:nvPr/>
          </p:nvGrpSpPr>
          <p:grpSpPr>
            <a:xfrm>
              <a:off x="6222693" y="5256209"/>
              <a:ext cx="859455" cy="1093797"/>
              <a:chOff x="6743105" y="2333101"/>
              <a:chExt cx="859455" cy="1093797"/>
            </a:xfrm>
          </p:grpSpPr>
          <p:cxnSp>
            <p:nvCxnSpPr>
              <p:cNvPr id="46" name="Straight Arrow Connector 45">
                <a:extLst>
                  <a:ext uri="{FF2B5EF4-FFF2-40B4-BE49-F238E27FC236}">
                    <a16:creationId xmlns:a16="http://schemas.microsoft.com/office/drawing/2014/main" id="{369D1D6C-3ADD-3743-AEE5-240AFBEB6245}"/>
                  </a:ext>
                </a:extLst>
              </p:cNvPr>
              <p:cNvCxnSpPr/>
              <p:nvPr/>
            </p:nvCxnSpPr>
            <p:spPr>
              <a:xfrm flipV="1">
                <a:off x="6743105" y="2333101"/>
                <a:ext cx="859455" cy="733798"/>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C8F62E7-9C24-F14F-9C93-FFFF3962C7C3}"/>
                  </a:ext>
                </a:extLst>
              </p:cNvPr>
              <p:cNvCxnSpPr/>
              <p:nvPr/>
            </p:nvCxnSpPr>
            <p:spPr>
              <a:xfrm flipV="1">
                <a:off x="6743105" y="2706898"/>
                <a:ext cx="787456" cy="360002"/>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3C02D13-9588-5446-920A-8F2EAAEFB26D}"/>
                  </a:ext>
                </a:extLst>
              </p:cNvPr>
              <p:cNvCxnSpPr/>
              <p:nvPr/>
            </p:nvCxnSpPr>
            <p:spPr>
              <a:xfrm>
                <a:off x="6743105" y="3066898"/>
                <a:ext cx="746910" cy="36000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5C7CE9CE-24AB-CE45-B845-D279A81BD2A6}"/>
                </a:ext>
              </a:extLst>
            </p:cNvPr>
            <p:cNvGrpSpPr/>
            <p:nvPr/>
          </p:nvGrpSpPr>
          <p:grpSpPr>
            <a:xfrm>
              <a:off x="6764704" y="5257534"/>
              <a:ext cx="859455" cy="1093797"/>
              <a:chOff x="6743105" y="2333101"/>
              <a:chExt cx="859455" cy="1093797"/>
            </a:xfrm>
          </p:grpSpPr>
          <p:cxnSp>
            <p:nvCxnSpPr>
              <p:cNvPr id="50" name="Straight Arrow Connector 49">
                <a:extLst>
                  <a:ext uri="{FF2B5EF4-FFF2-40B4-BE49-F238E27FC236}">
                    <a16:creationId xmlns:a16="http://schemas.microsoft.com/office/drawing/2014/main" id="{4020F16B-15DA-8144-8DED-A5D9C8DBCF3F}"/>
                  </a:ext>
                </a:extLst>
              </p:cNvPr>
              <p:cNvCxnSpPr/>
              <p:nvPr/>
            </p:nvCxnSpPr>
            <p:spPr>
              <a:xfrm flipV="1">
                <a:off x="6743105" y="2333101"/>
                <a:ext cx="859455" cy="733798"/>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DB4FD71-D3F8-274D-BD29-F5A19FE25519}"/>
                  </a:ext>
                </a:extLst>
              </p:cNvPr>
              <p:cNvCxnSpPr/>
              <p:nvPr/>
            </p:nvCxnSpPr>
            <p:spPr>
              <a:xfrm flipV="1">
                <a:off x="6743105" y="2706898"/>
                <a:ext cx="787456" cy="360002"/>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7B33B90-812D-B148-86D7-A6B600F832FC}"/>
                  </a:ext>
                </a:extLst>
              </p:cNvPr>
              <p:cNvCxnSpPr/>
              <p:nvPr/>
            </p:nvCxnSpPr>
            <p:spPr>
              <a:xfrm>
                <a:off x="6743105" y="3066898"/>
                <a:ext cx="746910" cy="36000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a:extLst>
                <a:ext uri="{FF2B5EF4-FFF2-40B4-BE49-F238E27FC236}">
                  <a16:creationId xmlns:a16="http://schemas.microsoft.com/office/drawing/2014/main" id="{15266750-5BD1-984F-B4DF-EAF6A85A1505}"/>
                </a:ext>
              </a:extLst>
            </p:cNvPr>
            <p:cNvCxnSpPr>
              <a:cxnSpLocks/>
            </p:cNvCxnSpPr>
            <p:nvPr/>
          </p:nvCxnSpPr>
          <p:spPr>
            <a:xfrm flipV="1">
              <a:off x="7289621" y="5258858"/>
              <a:ext cx="859455" cy="733798"/>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AB74333-D4DE-E341-8D43-B763107F0600}"/>
                </a:ext>
              </a:extLst>
            </p:cNvPr>
            <p:cNvCxnSpPr>
              <a:cxnSpLocks/>
            </p:cNvCxnSpPr>
            <p:nvPr/>
          </p:nvCxnSpPr>
          <p:spPr>
            <a:xfrm flipV="1">
              <a:off x="7289621" y="5632655"/>
              <a:ext cx="787456" cy="360002"/>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AA511F7-8B09-094F-BE92-55351960AFC6}"/>
                </a:ext>
              </a:extLst>
            </p:cNvPr>
            <p:cNvCxnSpPr>
              <a:cxnSpLocks/>
            </p:cNvCxnSpPr>
            <p:nvPr/>
          </p:nvCxnSpPr>
          <p:spPr>
            <a:xfrm>
              <a:off x="7289621" y="5992655"/>
              <a:ext cx="746910" cy="36000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0D6E56EE-02B8-5141-9BB7-0DACD90440C8}"/>
                </a:ext>
              </a:extLst>
            </p:cNvPr>
            <p:cNvGrpSpPr/>
            <p:nvPr/>
          </p:nvGrpSpPr>
          <p:grpSpPr>
            <a:xfrm>
              <a:off x="5687170" y="5268138"/>
              <a:ext cx="859455" cy="1093797"/>
              <a:chOff x="6743105" y="2333101"/>
              <a:chExt cx="859455" cy="1093797"/>
            </a:xfrm>
          </p:grpSpPr>
          <p:cxnSp>
            <p:nvCxnSpPr>
              <p:cNvPr id="57" name="Straight Arrow Connector 56">
                <a:extLst>
                  <a:ext uri="{FF2B5EF4-FFF2-40B4-BE49-F238E27FC236}">
                    <a16:creationId xmlns:a16="http://schemas.microsoft.com/office/drawing/2014/main" id="{51C390CB-111F-9342-ADB8-9438957A537E}"/>
                  </a:ext>
                </a:extLst>
              </p:cNvPr>
              <p:cNvCxnSpPr/>
              <p:nvPr/>
            </p:nvCxnSpPr>
            <p:spPr>
              <a:xfrm flipV="1">
                <a:off x="6743105" y="2333101"/>
                <a:ext cx="859455" cy="733798"/>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04557D3-7AA3-5E43-B6C7-EE91410947D0}"/>
                  </a:ext>
                </a:extLst>
              </p:cNvPr>
              <p:cNvCxnSpPr/>
              <p:nvPr/>
            </p:nvCxnSpPr>
            <p:spPr>
              <a:xfrm flipV="1">
                <a:off x="6743105" y="2706898"/>
                <a:ext cx="787456" cy="360002"/>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5F8A989-59BA-FD4F-BA6E-093AC154947B}"/>
                  </a:ext>
                </a:extLst>
              </p:cNvPr>
              <p:cNvCxnSpPr/>
              <p:nvPr/>
            </p:nvCxnSpPr>
            <p:spPr>
              <a:xfrm>
                <a:off x="6743105" y="3066898"/>
                <a:ext cx="746910" cy="36000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642D5C92-5BDE-E945-B4F8-74512D81AD6A}"/>
                </a:ext>
              </a:extLst>
            </p:cNvPr>
            <p:cNvSpPr/>
            <p:nvPr/>
          </p:nvSpPr>
          <p:spPr>
            <a:xfrm>
              <a:off x="5522857" y="6069681"/>
              <a:ext cx="288000" cy="288000"/>
            </a:xfrm>
            <a:prstGeom prst="rect">
              <a:avLst/>
            </a:prstGeom>
            <a:solidFill>
              <a:schemeClr val="accent6">
                <a:lumMod val="75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4</a:t>
              </a:r>
            </a:p>
          </p:txBody>
        </p:sp>
        <p:grpSp>
          <p:nvGrpSpPr>
            <p:cNvPr id="61" name="Group 60">
              <a:extLst>
                <a:ext uri="{FF2B5EF4-FFF2-40B4-BE49-F238E27FC236}">
                  <a16:creationId xmlns:a16="http://schemas.microsoft.com/office/drawing/2014/main" id="{42833B72-3171-C643-8104-709646D04525}"/>
                </a:ext>
              </a:extLst>
            </p:cNvPr>
            <p:cNvGrpSpPr/>
            <p:nvPr/>
          </p:nvGrpSpPr>
          <p:grpSpPr>
            <a:xfrm>
              <a:off x="6340298" y="5299234"/>
              <a:ext cx="864001" cy="1066201"/>
              <a:chOff x="6797105" y="3601102"/>
              <a:chExt cx="864001" cy="1066201"/>
            </a:xfrm>
          </p:grpSpPr>
          <p:cxnSp>
            <p:nvCxnSpPr>
              <p:cNvPr id="62" name="Straight Arrow Connector 61">
                <a:extLst>
                  <a:ext uri="{FF2B5EF4-FFF2-40B4-BE49-F238E27FC236}">
                    <a16:creationId xmlns:a16="http://schemas.microsoft.com/office/drawing/2014/main" id="{E428BACE-8EDD-AF44-B5B4-788B5728BED4}"/>
                  </a:ext>
                </a:extLst>
              </p:cNvPr>
              <p:cNvCxnSpPr/>
              <p:nvPr/>
            </p:nvCxnSpPr>
            <p:spPr>
              <a:xfrm flipV="1">
                <a:off x="6797105" y="4293504"/>
                <a:ext cx="864001" cy="37379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0A755A7-A401-8643-94C1-A8AA72B5E2F4}"/>
                  </a:ext>
                </a:extLst>
              </p:cNvPr>
              <p:cNvCxnSpPr/>
              <p:nvPr/>
            </p:nvCxnSpPr>
            <p:spPr>
              <a:xfrm flipV="1">
                <a:off x="6797105" y="3954202"/>
                <a:ext cx="787456" cy="71310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1BC7938-955C-BF46-9CBB-A6643D1EAEA1}"/>
                  </a:ext>
                </a:extLst>
              </p:cNvPr>
              <p:cNvCxnSpPr/>
              <p:nvPr/>
            </p:nvCxnSpPr>
            <p:spPr>
              <a:xfrm flipV="1">
                <a:off x="6797105" y="3601102"/>
                <a:ext cx="835586" cy="10662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66CBB159-E782-1E4B-9B12-282519CC711E}"/>
                </a:ext>
              </a:extLst>
            </p:cNvPr>
            <p:cNvGrpSpPr/>
            <p:nvPr/>
          </p:nvGrpSpPr>
          <p:grpSpPr>
            <a:xfrm>
              <a:off x="5801710" y="5294402"/>
              <a:ext cx="864001" cy="1066201"/>
              <a:chOff x="6797105" y="3601102"/>
              <a:chExt cx="864001" cy="1066201"/>
            </a:xfrm>
          </p:grpSpPr>
          <p:cxnSp>
            <p:nvCxnSpPr>
              <p:cNvPr id="66" name="Straight Arrow Connector 65">
                <a:extLst>
                  <a:ext uri="{FF2B5EF4-FFF2-40B4-BE49-F238E27FC236}">
                    <a16:creationId xmlns:a16="http://schemas.microsoft.com/office/drawing/2014/main" id="{B3B5EDA7-BCE1-524E-9546-DF380E765A5A}"/>
                  </a:ext>
                </a:extLst>
              </p:cNvPr>
              <p:cNvCxnSpPr/>
              <p:nvPr/>
            </p:nvCxnSpPr>
            <p:spPr>
              <a:xfrm flipV="1">
                <a:off x="6797105" y="4293504"/>
                <a:ext cx="864001" cy="37379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93F58D4-A011-D246-B34D-5AFC323CB751}"/>
                  </a:ext>
                </a:extLst>
              </p:cNvPr>
              <p:cNvCxnSpPr/>
              <p:nvPr/>
            </p:nvCxnSpPr>
            <p:spPr>
              <a:xfrm flipV="1">
                <a:off x="6797105" y="3954202"/>
                <a:ext cx="787456" cy="71310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B258C02-5422-9548-A137-305CE19346CA}"/>
                  </a:ext>
                </a:extLst>
              </p:cNvPr>
              <p:cNvCxnSpPr/>
              <p:nvPr/>
            </p:nvCxnSpPr>
            <p:spPr>
              <a:xfrm flipV="1">
                <a:off x="6797105" y="3601102"/>
                <a:ext cx="835586" cy="10662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9" name="Straight Arrow Connector 68">
              <a:extLst>
                <a:ext uri="{FF2B5EF4-FFF2-40B4-BE49-F238E27FC236}">
                  <a16:creationId xmlns:a16="http://schemas.microsoft.com/office/drawing/2014/main" id="{119CC699-7724-FC48-B8FC-4F85ADEF01DA}"/>
                </a:ext>
              </a:extLst>
            </p:cNvPr>
            <p:cNvCxnSpPr>
              <a:cxnSpLocks/>
            </p:cNvCxnSpPr>
            <p:nvPr/>
          </p:nvCxnSpPr>
          <p:spPr>
            <a:xfrm flipV="1">
              <a:off x="7433073" y="5986804"/>
              <a:ext cx="864001" cy="3738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8BD8F8A-DE0E-3F47-B65D-1EDD7C5FE80E}"/>
                </a:ext>
              </a:extLst>
            </p:cNvPr>
            <p:cNvCxnSpPr>
              <a:cxnSpLocks/>
            </p:cNvCxnSpPr>
            <p:nvPr/>
          </p:nvCxnSpPr>
          <p:spPr>
            <a:xfrm flipV="1">
              <a:off x="7433073" y="5647502"/>
              <a:ext cx="787456" cy="713102"/>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C2C844A-69B7-2041-A675-EFB8A8EA3DE3}"/>
                </a:ext>
              </a:extLst>
            </p:cNvPr>
            <p:cNvCxnSpPr>
              <a:cxnSpLocks/>
            </p:cNvCxnSpPr>
            <p:nvPr/>
          </p:nvCxnSpPr>
          <p:spPr>
            <a:xfrm flipV="1">
              <a:off x="7433073" y="5270782"/>
              <a:ext cx="617371" cy="108982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0E66E4BF-7EDD-644F-93DC-EC558F3B987F}"/>
                </a:ext>
              </a:extLst>
            </p:cNvPr>
            <p:cNvSpPr/>
            <p:nvPr/>
          </p:nvSpPr>
          <p:spPr>
            <a:xfrm>
              <a:off x="5925697" y="5709681"/>
              <a:ext cx="288000" cy="288000"/>
            </a:xfrm>
            <a:prstGeom prst="rect">
              <a:avLst/>
            </a:prstGeom>
            <a:solidFill>
              <a:srgbClr val="FFC000"/>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7</a:t>
              </a:r>
            </a:p>
          </p:txBody>
        </p:sp>
        <p:sp>
          <p:nvSpPr>
            <p:cNvPr id="73" name="Rectangle 72">
              <a:extLst>
                <a:ext uri="{FF2B5EF4-FFF2-40B4-BE49-F238E27FC236}">
                  <a16:creationId xmlns:a16="http://schemas.microsoft.com/office/drawing/2014/main" id="{3B676011-4A3B-D54F-83A1-6985B1C65C90}"/>
                </a:ext>
              </a:extLst>
            </p:cNvPr>
            <p:cNvSpPr/>
            <p:nvPr/>
          </p:nvSpPr>
          <p:spPr>
            <a:xfrm>
              <a:off x="6062857" y="5349681"/>
              <a:ext cx="288000" cy="288000"/>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6</a:t>
              </a:r>
            </a:p>
            <a:p>
              <a:pPr algn="ctr"/>
              <a:endParaRPr lang="en-US" sz="300" dirty="0">
                <a:solidFill>
                  <a:srgbClr val="FF0000"/>
                </a:solidFill>
              </a:endParaRPr>
            </a:p>
          </p:txBody>
        </p:sp>
        <p:sp>
          <p:nvSpPr>
            <p:cNvPr id="74" name="Rectangle 73">
              <a:extLst>
                <a:ext uri="{FF2B5EF4-FFF2-40B4-BE49-F238E27FC236}">
                  <a16:creationId xmlns:a16="http://schemas.microsoft.com/office/drawing/2014/main" id="{4DC28E39-8446-264E-A52B-745D39C75563}"/>
                </a:ext>
              </a:extLst>
            </p:cNvPr>
            <p:cNvSpPr/>
            <p:nvPr/>
          </p:nvSpPr>
          <p:spPr>
            <a:xfrm>
              <a:off x="6062857" y="6069681"/>
              <a:ext cx="288000" cy="288000"/>
            </a:xfrm>
            <a:prstGeom prst="rect">
              <a:avLst/>
            </a:prstGeom>
            <a:solidFill>
              <a:schemeClr val="accent6">
                <a:lumMod val="75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8</a:t>
              </a:r>
            </a:p>
          </p:txBody>
        </p:sp>
        <p:sp>
          <p:nvSpPr>
            <p:cNvPr id="75" name="Rectangle 74">
              <a:extLst>
                <a:ext uri="{FF2B5EF4-FFF2-40B4-BE49-F238E27FC236}">
                  <a16:creationId xmlns:a16="http://schemas.microsoft.com/office/drawing/2014/main" id="{7557BEB6-6EA4-494F-BC27-57D998D43AEB}"/>
                </a:ext>
              </a:extLst>
            </p:cNvPr>
            <p:cNvSpPr/>
            <p:nvPr/>
          </p:nvSpPr>
          <p:spPr>
            <a:xfrm>
              <a:off x="6602857" y="5349681"/>
              <a:ext cx="288000" cy="288000"/>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10</a:t>
              </a:r>
            </a:p>
          </p:txBody>
        </p:sp>
        <p:sp>
          <p:nvSpPr>
            <p:cNvPr id="76" name="Rectangle 75">
              <a:extLst>
                <a:ext uri="{FF2B5EF4-FFF2-40B4-BE49-F238E27FC236}">
                  <a16:creationId xmlns:a16="http://schemas.microsoft.com/office/drawing/2014/main" id="{EFABECBB-F634-584A-A770-D9DA48001596}"/>
                </a:ext>
              </a:extLst>
            </p:cNvPr>
            <p:cNvSpPr/>
            <p:nvPr/>
          </p:nvSpPr>
          <p:spPr>
            <a:xfrm>
              <a:off x="6465697" y="5709681"/>
              <a:ext cx="288000" cy="288000"/>
            </a:xfrm>
            <a:prstGeom prst="rect">
              <a:avLst/>
            </a:prstGeom>
            <a:solidFill>
              <a:srgbClr val="FFC000"/>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11</a:t>
              </a:r>
            </a:p>
          </p:txBody>
        </p:sp>
        <p:sp>
          <p:nvSpPr>
            <p:cNvPr id="77" name="Rectangle 76">
              <a:extLst>
                <a:ext uri="{FF2B5EF4-FFF2-40B4-BE49-F238E27FC236}">
                  <a16:creationId xmlns:a16="http://schemas.microsoft.com/office/drawing/2014/main" id="{5C627659-FBB3-484E-8920-316137B45A6A}"/>
                </a:ext>
              </a:extLst>
            </p:cNvPr>
            <p:cNvSpPr/>
            <p:nvPr/>
          </p:nvSpPr>
          <p:spPr>
            <a:xfrm>
              <a:off x="6602857" y="6069681"/>
              <a:ext cx="288000" cy="288000"/>
            </a:xfrm>
            <a:prstGeom prst="rect">
              <a:avLst/>
            </a:prstGeom>
            <a:solidFill>
              <a:schemeClr val="accent6">
                <a:lumMod val="75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12</a:t>
              </a:r>
            </a:p>
          </p:txBody>
        </p:sp>
        <p:sp>
          <p:nvSpPr>
            <p:cNvPr id="78" name="Rectangle 77">
              <a:extLst>
                <a:ext uri="{FF2B5EF4-FFF2-40B4-BE49-F238E27FC236}">
                  <a16:creationId xmlns:a16="http://schemas.microsoft.com/office/drawing/2014/main" id="{E25CC7EF-5055-CC4F-96EB-0C6EA874C103}"/>
                </a:ext>
              </a:extLst>
            </p:cNvPr>
            <p:cNvSpPr/>
            <p:nvPr/>
          </p:nvSpPr>
          <p:spPr>
            <a:xfrm>
              <a:off x="7142857" y="6069681"/>
              <a:ext cx="288000" cy="288000"/>
            </a:xfrm>
            <a:prstGeom prst="rect">
              <a:avLst/>
            </a:prstGeom>
            <a:solidFill>
              <a:schemeClr val="accent6">
                <a:lumMod val="75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16</a:t>
              </a:r>
            </a:p>
          </p:txBody>
        </p:sp>
        <p:sp>
          <p:nvSpPr>
            <p:cNvPr id="79" name="Rectangle 78">
              <a:extLst>
                <a:ext uri="{FF2B5EF4-FFF2-40B4-BE49-F238E27FC236}">
                  <a16:creationId xmlns:a16="http://schemas.microsoft.com/office/drawing/2014/main" id="{456F19A9-B751-B849-BE40-6C44352F0BBE}"/>
                </a:ext>
              </a:extLst>
            </p:cNvPr>
            <p:cNvSpPr/>
            <p:nvPr/>
          </p:nvSpPr>
          <p:spPr>
            <a:xfrm>
              <a:off x="7005697" y="5709681"/>
              <a:ext cx="288000" cy="288000"/>
            </a:xfrm>
            <a:prstGeom prst="rect">
              <a:avLst/>
            </a:prstGeom>
            <a:solidFill>
              <a:srgbClr val="FFC000"/>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15</a:t>
              </a:r>
            </a:p>
          </p:txBody>
        </p:sp>
        <p:sp>
          <p:nvSpPr>
            <p:cNvPr id="80" name="Rectangle 79">
              <a:extLst>
                <a:ext uri="{FF2B5EF4-FFF2-40B4-BE49-F238E27FC236}">
                  <a16:creationId xmlns:a16="http://schemas.microsoft.com/office/drawing/2014/main" id="{9810DDD2-92CF-264F-B98C-C29503658467}"/>
                </a:ext>
              </a:extLst>
            </p:cNvPr>
            <p:cNvSpPr/>
            <p:nvPr/>
          </p:nvSpPr>
          <p:spPr>
            <a:xfrm>
              <a:off x="7142857" y="5349681"/>
              <a:ext cx="288000" cy="288000"/>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14</a:t>
              </a:r>
            </a:p>
          </p:txBody>
        </p:sp>
      </p:grpSp>
    </p:spTree>
    <p:extLst>
      <p:ext uri="{BB962C8B-B14F-4D97-AF65-F5344CB8AC3E}">
        <p14:creationId xmlns:p14="http://schemas.microsoft.com/office/powerpoint/2010/main" val="2272453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4973-030B-204B-800C-BA720BEC0C77}"/>
              </a:ext>
            </a:extLst>
          </p:cNvPr>
          <p:cNvSpPr>
            <a:spLocks noGrp="1"/>
          </p:cNvSpPr>
          <p:nvPr>
            <p:ph type="title"/>
          </p:nvPr>
        </p:nvSpPr>
        <p:spPr/>
        <p:txBody>
          <a:bodyPr/>
          <a:lstStyle/>
          <a:p>
            <a:r>
              <a:rPr lang="en-US" dirty="0"/>
              <a:t>Main Challenge with Multiple Leaders: Request duplication </a:t>
            </a:r>
          </a:p>
        </p:txBody>
      </p:sp>
      <p:sp>
        <p:nvSpPr>
          <p:cNvPr id="3" name="Content Placeholder 2">
            <a:extLst>
              <a:ext uri="{FF2B5EF4-FFF2-40B4-BE49-F238E27FC236}">
                <a16:creationId xmlns:a16="http://schemas.microsoft.com/office/drawing/2014/main" id="{FBBB1E80-3EDC-A14C-A2F4-C0C5F915447E}"/>
              </a:ext>
            </a:extLst>
          </p:cNvPr>
          <p:cNvSpPr>
            <a:spLocks noGrp="1"/>
          </p:cNvSpPr>
          <p:nvPr>
            <p:ph idx="1"/>
          </p:nvPr>
        </p:nvSpPr>
        <p:spPr/>
        <p:txBody>
          <a:bodyPr/>
          <a:lstStyle/>
          <a:p>
            <a:pPr marL="346075" lvl="1" indent="0">
              <a:buNone/>
            </a:pPr>
            <a:endParaRPr lang="en-US" dirty="0"/>
          </a:p>
          <a:p>
            <a:pPr lvl="1"/>
            <a:endParaRPr lang="en-US" dirty="0"/>
          </a:p>
        </p:txBody>
      </p:sp>
      <p:cxnSp>
        <p:nvCxnSpPr>
          <p:cNvPr id="4" name="Straight Connector 3">
            <a:extLst>
              <a:ext uri="{FF2B5EF4-FFF2-40B4-BE49-F238E27FC236}">
                <a16:creationId xmlns:a16="http://schemas.microsoft.com/office/drawing/2014/main" id="{9DBDBF94-6ED8-D946-8495-0D9C32AC5FE4}"/>
              </a:ext>
            </a:extLst>
          </p:cNvPr>
          <p:cNvCxnSpPr>
            <a:cxnSpLocks/>
          </p:cNvCxnSpPr>
          <p:nvPr/>
        </p:nvCxnSpPr>
        <p:spPr bwMode="auto">
          <a:xfrm>
            <a:off x="865798" y="1802764"/>
            <a:ext cx="8524945" cy="0"/>
          </a:xfrm>
          <a:prstGeom prst="line">
            <a:avLst/>
          </a:prstGeom>
          <a:noFill/>
          <a:ln w="952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B67ED984-0928-E74F-80A2-C50CD1B47961}"/>
              </a:ext>
            </a:extLst>
          </p:cNvPr>
          <p:cNvCxnSpPr>
            <a:cxnSpLocks/>
          </p:cNvCxnSpPr>
          <p:nvPr/>
        </p:nvCxnSpPr>
        <p:spPr bwMode="auto">
          <a:xfrm flipV="1">
            <a:off x="865797" y="3135589"/>
            <a:ext cx="8524946" cy="34450"/>
          </a:xfrm>
          <a:prstGeom prst="line">
            <a:avLst/>
          </a:prstGeom>
          <a:noFill/>
          <a:ln w="952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7AA462D2-0AEF-1B43-B794-5FF1F5C33A28}"/>
              </a:ext>
            </a:extLst>
          </p:cNvPr>
          <p:cNvCxnSpPr>
            <a:cxnSpLocks/>
          </p:cNvCxnSpPr>
          <p:nvPr/>
        </p:nvCxnSpPr>
        <p:spPr bwMode="auto">
          <a:xfrm>
            <a:off x="865797" y="3545551"/>
            <a:ext cx="8524946" cy="0"/>
          </a:xfrm>
          <a:prstGeom prst="line">
            <a:avLst/>
          </a:prstGeom>
          <a:no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6C2179BD-7DC8-9743-A5D0-C6880D9986C6}"/>
              </a:ext>
            </a:extLst>
          </p:cNvPr>
          <p:cNvCxnSpPr>
            <a:cxnSpLocks/>
          </p:cNvCxnSpPr>
          <p:nvPr/>
        </p:nvCxnSpPr>
        <p:spPr bwMode="auto">
          <a:xfrm>
            <a:off x="865797" y="2699763"/>
            <a:ext cx="8524946" cy="0"/>
          </a:xfrm>
          <a:prstGeom prst="line">
            <a:avLst/>
          </a:prstGeom>
          <a:noFill/>
          <a:ln w="952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75F8FF03-5031-3249-AA5F-4B4A0A06160A}"/>
              </a:ext>
            </a:extLst>
          </p:cNvPr>
          <p:cNvCxnSpPr>
            <a:cxnSpLocks/>
          </p:cNvCxnSpPr>
          <p:nvPr/>
        </p:nvCxnSpPr>
        <p:spPr bwMode="auto">
          <a:xfrm>
            <a:off x="865797" y="3984554"/>
            <a:ext cx="8524946" cy="12932"/>
          </a:xfrm>
          <a:prstGeom prst="line">
            <a:avLst/>
          </a:prstGeom>
          <a:noFill/>
          <a:ln w="9525" cap="flat" cmpd="sng" algn="ctr">
            <a:solidFill>
              <a:schemeClr val="tx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22850E53-863C-4E48-8E64-683985167445}"/>
              </a:ext>
            </a:extLst>
          </p:cNvPr>
          <p:cNvSpPr txBox="1"/>
          <p:nvPr/>
        </p:nvSpPr>
        <p:spPr>
          <a:xfrm>
            <a:off x="10032339" y="2586956"/>
            <a:ext cx="1916244" cy="286232"/>
          </a:xfrm>
          <a:prstGeom prst="rect">
            <a:avLst/>
          </a:prstGeom>
          <a:noFill/>
        </p:spPr>
        <p:txBody>
          <a:bodyPr wrap="square" rtlCol="0">
            <a:spAutoFit/>
          </a:bodyPr>
          <a:lstStyle/>
          <a:p>
            <a:r>
              <a:rPr lang="en-US" sz="1400" dirty="0">
                <a:solidFill>
                  <a:schemeClr val="tx1"/>
                </a:solidFill>
              </a:rPr>
              <a:t>Node 0</a:t>
            </a:r>
          </a:p>
        </p:txBody>
      </p:sp>
      <p:sp>
        <p:nvSpPr>
          <p:cNvPr id="10" name="TextBox 9">
            <a:extLst>
              <a:ext uri="{FF2B5EF4-FFF2-40B4-BE49-F238E27FC236}">
                <a16:creationId xmlns:a16="http://schemas.microsoft.com/office/drawing/2014/main" id="{1AD23359-31FF-544C-A948-2C318207C554}"/>
              </a:ext>
            </a:extLst>
          </p:cNvPr>
          <p:cNvSpPr txBox="1"/>
          <p:nvPr/>
        </p:nvSpPr>
        <p:spPr>
          <a:xfrm>
            <a:off x="10032339" y="3024519"/>
            <a:ext cx="1515634" cy="286232"/>
          </a:xfrm>
          <a:prstGeom prst="rect">
            <a:avLst/>
          </a:prstGeom>
          <a:noFill/>
        </p:spPr>
        <p:txBody>
          <a:bodyPr wrap="square" rtlCol="0">
            <a:spAutoFit/>
          </a:bodyPr>
          <a:lstStyle/>
          <a:p>
            <a:r>
              <a:rPr lang="en-US" sz="1400" dirty="0">
                <a:solidFill>
                  <a:schemeClr val="tx1"/>
                </a:solidFill>
              </a:rPr>
              <a:t>Node 1</a:t>
            </a:r>
          </a:p>
        </p:txBody>
      </p:sp>
      <p:sp>
        <p:nvSpPr>
          <p:cNvPr id="11" name="TextBox 10">
            <a:extLst>
              <a:ext uri="{FF2B5EF4-FFF2-40B4-BE49-F238E27FC236}">
                <a16:creationId xmlns:a16="http://schemas.microsoft.com/office/drawing/2014/main" id="{2A763926-51C0-9C4E-BB48-685476ECC816}"/>
              </a:ext>
            </a:extLst>
          </p:cNvPr>
          <p:cNvSpPr txBox="1"/>
          <p:nvPr/>
        </p:nvSpPr>
        <p:spPr>
          <a:xfrm>
            <a:off x="10032339" y="3397493"/>
            <a:ext cx="1515634" cy="286232"/>
          </a:xfrm>
          <a:prstGeom prst="rect">
            <a:avLst/>
          </a:prstGeom>
          <a:noFill/>
        </p:spPr>
        <p:txBody>
          <a:bodyPr wrap="square" rtlCol="0">
            <a:spAutoFit/>
          </a:bodyPr>
          <a:lstStyle/>
          <a:p>
            <a:r>
              <a:rPr lang="en-US" sz="1400" dirty="0">
                <a:solidFill>
                  <a:schemeClr val="tx1"/>
                </a:solidFill>
              </a:rPr>
              <a:t>Node 2</a:t>
            </a:r>
          </a:p>
        </p:txBody>
      </p:sp>
      <p:sp>
        <p:nvSpPr>
          <p:cNvPr id="12" name="TextBox 11">
            <a:extLst>
              <a:ext uri="{FF2B5EF4-FFF2-40B4-BE49-F238E27FC236}">
                <a16:creationId xmlns:a16="http://schemas.microsoft.com/office/drawing/2014/main" id="{37FC869B-508D-844C-AE1F-56195AA917DE}"/>
              </a:ext>
            </a:extLst>
          </p:cNvPr>
          <p:cNvSpPr txBox="1"/>
          <p:nvPr/>
        </p:nvSpPr>
        <p:spPr>
          <a:xfrm>
            <a:off x="10032339" y="3840515"/>
            <a:ext cx="1515634" cy="286232"/>
          </a:xfrm>
          <a:prstGeom prst="rect">
            <a:avLst/>
          </a:prstGeom>
          <a:noFill/>
        </p:spPr>
        <p:txBody>
          <a:bodyPr wrap="square" rtlCol="0">
            <a:spAutoFit/>
          </a:bodyPr>
          <a:lstStyle/>
          <a:p>
            <a:r>
              <a:rPr lang="en-US" sz="1400" dirty="0">
                <a:solidFill>
                  <a:schemeClr val="tx1"/>
                </a:solidFill>
              </a:rPr>
              <a:t>Node 3</a:t>
            </a:r>
          </a:p>
        </p:txBody>
      </p:sp>
      <p:sp>
        <p:nvSpPr>
          <p:cNvPr id="13" name="TextBox 12">
            <a:extLst>
              <a:ext uri="{FF2B5EF4-FFF2-40B4-BE49-F238E27FC236}">
                <a16:creationId xmlns:a16="http://schemas.microsoft.com/office/drawing/2014/main" id="{CB9EA604-8B92-E94C-B7A0-D5E1829A8910}"/>
              </a:ext>
            </a:extLst>
          </p:cNvPr>
          <p:cNvSpPr txBox="1"/>
          <p:nvPr/>
        </p:nvSpPr>
        <p:spPr>
          <a:xfrm>
            <a:off x="9996445" y="1675930"/>
            <a:ext cx="1916244" cy="286232"/>
          </a:xfrm>
          <a:prstGeom prst="rect">
            <a:avLst/>
          </a:prstGeom>
          <a:noFill/>
        </p:spPr>
        <p:txBody>
          <a:bodyPr wrap="square" rtlCol="0">
            <a:spAutoFit/>
          </a:bodyPr>
          <a:lstStyle/>
          <a:p>
            <a:r>
              <a:rPr lang="en-US" sz="1400" dirty="0">
                <a:solidFill>
                  <a:schemeClr val="tx1"/>
                </a:solidFill>
              </a:rPr>
              <a:t>CLIENT</a:t>
            </a:r>
          </a:p>
        </p:txBody>
      </p:sp>
      <p:cxnSp>
        <p:nvCxnSpPr>
          <p:cNvPr id="15" name="Straight Arrow Connector 14">
            <a:extLst>
              <a:ext uri="{FF2B5EF4-FFF2-40B4-BE49-F238E27FC236}">
                <a16:creationId xmlns:a16="http://schemas.microsoft.com/office/drawing/2014/main" id="{B159B1AD-F75B-794E-B280-9A549267188F}"/>
              </a:ext>
            </a:extLst>
          </p:cNvPr>
          <p:cNvCxnSpPr/>
          <p:nvPr/>
        </p:nvCxnSpPr>
        <p:spPr bwMode="auto">
          <a:xfrm>
            <a:off x="1323833" y="1802764"/>
            <a:ext cx="736979" cy="896999"/>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F2DB125D-1109-A945-ABE6-F1739ECBF2A4}"/>
              </a:ext>
            </a:extLst>
          </p:cNvPr>
          <p:cNvCxnSpPr>
            <a:cxnSpLocks/>
          </p:cNvCxnSpPr>
          <p:nvPr/>
        </p:nvCxnSpPr>
        <p:spPr bwMode="auto">
          <a:xfrm>
            <a:off x="1323832" y="1805273"/>
            <a:ext cx="736980" cy="1364765"/>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a:extLst>
              <a:ext uri="{FF2B5EF4-FFF2-40B4-BE49-F238E27FC236}">
                <a16:creationId xmlns:a16="http://schemas.microsoft.com/office/drawing/2014/main" id="{583694F1-8DFF-AE42-8763-8B0AC7060ACA}"/>
              </a:ext>
            </a:extLst>
          </p:cNvPr>
          <p:cNvSpPr/>
          <p:nvPr/>
        </p:nvSpPr>
        <p:spPr bwMode="auto">
          <a:xfrm>
            <a:off x="1736236" y="1962162"/>
            <a:ext cx="324576" cy="286233"/>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18" name="Rectangle 17">
            <a:extLst>
              <a:ext uri="{FF2B5EF4-FFF2-40B4-BE49-F238E27FC236}">
                <a16:creationId xmlns:a16="http://schemas.microsoft.com/office/drawing/2014/main" id="{426A87FA-1E09-4B44-BB99-078708E785B9}"/>
              </a:ext>
            </a:extLst>
          </p:cNvPr>
          <p:cNvSpPr/>
          <p:nvPr/>
        </p:nvSpPr>
        <p:spPr bwMode="auto">
          <a:xfrm>
            <a:off x="1161545" y="2309165"/>
            <a:ext cx="324576" cy="286233"/>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19" name="Rectangle 18">
            <a:extLst>
              <a:ext uri="{FF2B5EF4-FFF2-40B4-BE49-F238E27FC236}">
                <a16:creationId xmlns:a16="http://schemas.microsoft.com/office/drawing/2014/main" id="{61252AC1-A36F-1843-91CD-02CF37739366}"/>
              </a:ext>
            </a:extLst>
          </p:cNvPr>
          <p:cNvSpPr/>
          <p:nvPr/>
        </p:nvSpPr>
        <p:spPr>
          <a:xfrm>
            <a:off x="2163954" y="2316452"/>
            <a:ext cx="349313" cy="383311"/>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a:t>
            </a:r>
          </a:p>
        </p:txBody>
      </p:sp>
      <p:sp>
        <p:nvSpPr>
          <p:cNvPr id="20" name="Rectangle 19">
            <a:extLst>
              <a:ext uri="{FF2B5EF4-FFF2-40B4-BE49-F238E27FC236}">
                <a16:creationId xmlns:a16="http://schemas.microsoft.com/office/drawing/2014/main" id="{3CF9D827-9276-244D-87EA-7EBA1116585F}"/>
              </a:ext>
            </a:extLst>
          </p:cNvPr>
          <p:cNvSpPr/>
          <p:nvPr/>
        </p:nvSpPr>
        <p:spPr>
          <a:xfrm>
            <a:off x="2108501" y="2795591"/>
            <a:ext cx="349313" cy="383311"/>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2</a:t>
            </a:r>
          </a:p>
        </p:txBody>
      </p:sp>
      <p:cxnSp>
        <p:nvCxnSpPr>
          <p:cNvPr id="21" name="Straight Arrow Connector 20">
            <a:extLst>
              <a:ext uri="{FF2B5EF4-FFF2-40B4-BE49-F238E27FC236}">
                <a16:creationId xmlns:a16="http://schemas.microsoft.com/office/drawing/2014/main" id="{64DE7A35-1452-3F49-8DAA-9B1E20C17886}"/>
              </a:ext>
            </a:extLst>
          </p:cNvPr>
          <p:cNvCxnSpPr>
            <a:cxnSpLocks/>
          </p:cNvCxnSpPr>
          <p:nvPr/>
        </p:nvCxnSpPr>
        <p:spPr bwMode="auto">
          <a:xfrm>
            <a:off x="2640176" y="2712696"/>
            <a:ext cx="1173707" cy="470275"/>
          </a:xfrm>
          <a:prstGeom prst="straightConnector1">
            <a:avLst/>
          </a:prstGeom>
          <a:noFill/>
          <a:ln w="3810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E4117028-F48F-8042-B117-6711EFCBD320}"/>
              </a:ext>
            </a:extLst>
          </p:cNvPr>
          <p:cNvCxnSpPr>
            <a:cxnSpLocks/>
          </p:cNvCxnSpPr>
          <p:nvPr/>
        </p:nvCxnSpPr>
        <p:spPr bwMode="auto">
          <a:xfrm>
            <a:off x="2660896" y="2719852"/>
            <a:ext cx="1173708" cy="830494"/>
          </a:xfrm>
          <a:prstGeom prst="straightConnector1">
            <a:avLst/>
          </a:prstGeom>
          <a:no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7FCDEB5A-05C0-0048-AD01-D924581B6A30}"/>
              </a:ext>
            </a:extLst>
          </p:cNvPr>
          <p:cNvCxnSpPr>
            <a:cxnSpLocks/>
          </p:cNvCxnSpPr>
          <p:nvPr/>
        </p:nvCxnSpPr>
        <p:spPr bwMode="auto">
          <a:xfrm>
            <a:off x="2640174" y="2712696"/>
            <a:ext cx="1173709" cy="1271858"/>
          </a:xfrm>
          <a:prstGeom prst="straightConnector1">
            <a:avLst/>
          </a:prstGeom>
          <a:noFill/>
          <a:ln w="38100" cap="flat" cmpd="sng" algn="ctr">
            <a:solidFill>
              <a:schemeClr val="tx1"/>
            </a:solidFill>
            <a:prstDash val="solid"/>
            <a:round/>
            <a:headEnd type="none" w="med" len="med"/>
            <a:tailEnd type="triangle"/>
          </a:ln>
          <a:effectLst/>
        </p:spPr>
      </p:cxnSp>
      <p:sp>
        <p:nvSpPr>
          <p:cNvPr id="29" name="Rectangle 28">
            <a:extLst>
              <a:ext uri="{FF2B5EF4-FFF2-40B4-BE49-F238E27FC236}">
                <a16:creationId xmlns:a16="http://schemas.microsoft.com/office/drawing/2014/main" id="{65DADD4B-6267-D74C-BFC7-0C999CB79984}"/>
              </a:ext>
            </a:extLst>
          </p:cNvPr>
          <p:cNvSpPr/>
          <p:nvPr/>
        </p:nvSpPr>
        <p:spPr bwMode="auto">
          <a:xfrm>
            <a:off x="2163954" y="2578473"/>
            <a:ext cx="172176" cy="127755"/>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1050" dirty="0">
              <a:solidFill>
                <a:schemeClr val="tx1"/>
              </a:solidFill>
              <a:latin typeface="HelvNeue Light for IBM" pitchFamily="34" charset="0"/>
            </a:endParaRPr>
          </a:p>
        </p:txBody>
      </p:sp>
      <p:sp>
        <p:nvSpPr>
          <p:cNvPr id="30" name="Rectangle 29">
            <a:extLst>
              <a:ext uri="{FF2B5EF4-FFF2-40B4-BE49-F238E27FC236}">
                <a16:creationId xmlns:a16="http://schemas.microsoft.com/office/drawing/2014/main" id="{2C2EC873-1DC5-0746-931B-CB050014184D}"/>
              </a:ext>
            </a:extLst>
          </p:cNvPr>
          <p:cNvSpPr/>
          <p:nvPr/>
        </p:nvSpPr>
        <p:spPr bwMode="auto">
          <a:xfrm>
            <a:off x="2116175" y="3051147"/>
            <a:ext cx="172176" cy="127755"/>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1050" dirty="0">
              <a:solidFill>
                <a:schemeClr val="tx1"/>
              </a:solidFill>
              <a:latin typeface="HelvNeue Light for IBM" pitchFamily="34" charset="0"/>
            </a:endParaRPr>
          </a:p>
        </p:txBody>
      </p:sp>
      <p:cxnSp>
        <p:nvCxnSpPr>
          <p:cNvPr id="31" name="Straight Arrow Connector 30">
            <a:extLst>
              <a:ext uri="{FF2B5EF4-FFF2-40B4-BE49-F238E27FC236}">
                <a16:creationId xmlns:a16="http://schemas.microsoft.com/office/drawing/2014/main" id="{C232D024-94F8-6847-8183-DB3170AD94E0}"/>
              </a:ext>
            </a:extLst>
          </p:cNvPr>
          <p:cNvCxnSpPr>
            <a:cxnSpLocks/>
          </p:cNvCxnSpPr>
          <p:nvPr/>
        </p:nvCxnSpPr>
        <p:spPr bwMode="auto">
          <a:xfrm flipV="1">
            <a:off x="2640173" y="2712695"/>
            <a:ext cx="1285723" cy="457343"/>
          </a:xfrm>
          <a:prstGeom prst="straightConnector1">
            <a:avLst/>
          </a:prstGeom>
          <a:no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0BDE13AE-F314-8C4D-9F16-5266397F8638}"/>
              </a:ext>
            </a:extLst>
          </p:cNvPr>
          <p:cNvCxnSpPr>
            <a:cxnSpLocks/>
          </p:cNvCxnSpPr>
          <p:nvPr/>
        </p:nvCxnSpPr>
        <p:spPr bwMode="auto">
          <a:xfrm>
            <a:off x="2640173" y="3178902"/>
            <a:ext cx="1317029" cy="366649"/>
          </a:xfrm>
          <a:prstGeom prst="straightConnector1">
            <a:avLst/>
          </a:prstGeom>
          <a:no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5AEB6D6-091E-E34A-89C1-E7054209827D}"/>
              </a:ext>
            </a:extLst>
          </p:cNvPr>
          <p:cNvCxnSpPr>
            <a:cxnSpLocks/>
          </p:cNvCxnSpPr>
          <p:nvPr/>
        </p:nvCxnSpPr>
        <p:spPr bwMode="auto">
          <a:xfrm>
            <a:off x="2640173" y="3135589"/>
            <a:ext cx="1317029" cy="861897"/>
          </a:xfrm>
          <a:prstGeom prst="straightConnector1">
            <a:avLst/>
          </a:prstGeom>
          <a:noFill/>
          <a:ln w="38100" cap="flat" cmpd="sng" algn="ctr">
            <a:solidFill>
              <a:schemeClr val="tx1"/>
            </a:solidFill>
            <a:prstDash val="solid"/>
            <a:round/>
            <a:headEnd type="none" w="med" len="med"/>
            <a:tailEnd type="triangle"/>
          </a:ln>
          <a:effectLst/>
        </p:spPr>
      </p:cxnSp>
      <p:sp>
        <p:nvSpPr>
          <p:cNvPr id="34" name="TextBox 33">
            <a:extLst>
              <a:ext uri="{FF2B5EF4-FFF2-40B4-BE49-F238E27FC236}">
                <a16:creationId xmlns:a16="http://schemas.microsoft.com/office/drawing/2014/main" id="{E9A732AA-52DF-6546-BC0E-AD012CA480CB}"/>
              </a:ext>
            </a:extLst>
          </p:cNvPr>
          <p:cNvSpPr txBox="1"/>
          <p:nvPr/>
        </p:nvSpPr>
        <p:spPr>
          <a:xfrm>
            <a:off x="4132004" y="3935057"/>
            <a:ext cx="466794" cy="397032"/>
          </a:xfrm>
          <a:prstGeom prst="rect">
            <a:avLst/>
          </a:prstGeom>
          <a:noFill/>
        </p:spPr>
        <p:txBody>
          <a:bodyPr wrap="none" rtlCol="0">
            <a:spAutoFit/>
          </a:bodyPr>
          <a:lstStyle/>
          <a:p>
            <a:r>
              <a:rPr lang="en-US" dirty="0"/>
              <a:t>…</a:t>
            </a:r>
          </a:p>
        </p:txBody>
      </p:sp>
      <p:sp>
        <p:nvSpPr>
          <p:cNvPr id="35" name="Down Arrow 34">
            <a:extLst>
              <a:ext uri="{FF2B5EF4-FFF2-40B4-BE49-F238E27FC236}">
                <a16:creationId xmlns:a16="http://schemas.microsoft.com/office/drawing/2014/main" id="{E05CDB69-8F4E-B548-995D-82B85C91C2CB}"/>
              </a:ext>
            </a:extLst>
          </p:cNvPr>
          <p:cNvSpPr/>
          <p:nvPr/>
        </p:nvSpPr>
        <p:spPr bwMode="auto">
          <a:xfrm rot="10800000">
            <a:off x="4801954" y="4085121"/>
            <a:ext cx="243840" cy="759031"/>
          </a:xfrm>
          <a:prstGeom prst="downArrow">
            <a:avLst/>
          </a:prstGeom>
          <a:noFill/>
          <a:ln w="9525" cap="flat" cmpd="sng" algn="ctr">
            <a:solidFill>
              <a:srgbClr val="01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US" sz="2000">
              <a:solidFill>
                <a:schemeClr val="tx1"/>
              </a:solidFill>
              <a:latin typeface="HelvNeue Light for IBM" pitchFamily="34" charset="0"/>
            </a:endParaRPr>
          </a:p>
        </p:txBody>
      </p:sp>
      <p:sp>
        <p:nvSpPr>
          <p:cNvPr id="37" name="Rectangle 36">
            <a:extLst>
              <a:ext uri="{FF2B5EF4-FFF2-40B4-BE49-F238E27FC236}">
                <a16:creationId xmlns:a16="http://schemas.microsoft.com/office/drawing/2014/main" id="{22DF8330-E853-6548-A474-210A05E5D3E6}"/>
              </a:ext>
            </a:extLst>
          </p:cNvPr>
          <p:cNvSpPr/>
          <p:nvPr/>
        </p:nvSpPr>
        <p:spPr bwMode="auto">
          <a:xfrm>
            <a:off x="5392453" y="4249006"/>
            <a:ext cx="505237"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#1</a:t>
            </a:r>
          </a:p>
        </p:txBody>
      </p:sp>
      <p:sp>
        <p:nvSpPr>
          <p:cNvPr id="38" name="Rectangle 37">
            <a:extLst>
              <a:ext uri="{FF2B5EF4-FFF2-40B4-BE49-F238E27FC236}">
                <a16:creationId xmlns:a16="http://schemas.microsoft.com/office/drawing/2014/main" id="{19289DC5-E5B2-4643-8AB2-70F0B20F6938}"/>
              </a:ext>
            </a:extLst>
          </p:cNvPr>
          <p:cNvSpPr/>
          <p:nvPr/>
        </p:nvSpPr>
        <p:spPr bwMode="auto">
          <a:xfrm>
            <a:off x="6125243" y="4249007"/>
            <a:ext cx="456833" cy="715799"/>
          </a:xfrm>
          <a:prstGeom prst="rect">
            <a:avLst/>
          </a:prstGeom>
          <a:solidFill>
            <a:srgbClr val="FF0000"/>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a:t>
            </a:r>
          </a:p>
        </p:txBody>
      </p:sp>
      <p:sp>
        <p:nvSpPr>
          <p:cNvPr id="39" name="Rectangle 38">
            <a:extLst>
              <a:ext uri="{FF2B5EF4-FFF2-40B4-BE49-F238E27FC236}">
                <a16:creationId xmlns:a16="http://schemas.microsoft.com/office/drawing/2014/main" id="{2F001E12-DFE5-E048-9F3B-B76FC362D005}"/>
              </a:ext>
            </a:extLst>
          </p:cNvPr>
          <p:cNvSpPr/>
          <p:nvPr/>
        </p:nvSpPr>
        <p:spPr bwMode="auto">
          <a:xfrm>
            <a:off x="5432600" y="4823018"/>
            <a:ext cx="172176" cy="127755"/>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1050" dirty="0">
              <a:solidFill>
                <a:schemeClr val="tx1"/>
              </a:solidFill>
              <a:latin typeface="HelvNeue Light for IBM" pitchFamily="34" charset="0"/>
            </a:endParaRPr>
          </a:p>
        </p:txBody>
      </p:sp>
      <p:sp>
        <p:nvSpPr>
          <p:cNvPr id="40" name="Rectangle 39">
            <a:extLst>
              <a:ext uri="{FF2B5EF4-FFF2-40B4-BE49-F238E27FC236}">
                <a16:creationId xmlns:a16="http://schemas.microsoft.com/office/drawing/2014/main" id="{D5A74797-3CCF-444E-B724-5DA72BC8C1C1}"/>
              </a:ext>
            </a:extLst>
          </p:cNvPr>
          <p:cNvSpPr/>
          <p:nvPr/>
        </p:nvSpPr>
        <p:spPr bwMode="auto">
          <a:xfrm>
            <a:off x="6171226" y="4780274"/>
            <a:ext cx="172176" cy="127755"/>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1050" dirty="0">
              <a:solidFill>
                <a:schemeClr val="tx1"/>
              </a:solidFill>
              <a:latin typeface="HelvNeue Light for IBM" pitchFamily="34" charset="0"/>
            </a:endParaRPr>
          </a:p>
        </p:txBody>
      </p:sp>
    </p:spTree>
    <p:extLst>
      <p:ext uri="{BB962C8B-B14F-4D97-AF65-F5344CB8AC3E}">
        <p14:creationId xmlns:p14="http://schemas.microsoft.com/office/powerpoint/2010/main" val="226069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par>
                                <p:cTn id="36" presetID="14" presetClass="entr" presetSubtype="1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randombar(horizontal)">
                                      <p:cBhvr>
                                        <p:cTn id="38" dur="500"/>
                                        <p:tgtEl>
                                          <p:spTgt spid="24"/>
                                        </p:tgtEl>
                                      </p:cBhvr>
                                    </p:animEffect>
                                  </p:childTnLst>
                                </p:cTn>
                              </p:par>
                              <p:par>
                                <p:cTn id="39" presetID="14" presetClass="entr" presetSubtype="1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randombar(horizontal)">
                                      <p:cBhvr>
                                        <p:cTn id="46" dur="500"/>
                                        <p:tgtEl>
                                          <p:spTgt spid="31"/>
                                        </p:tgtEl>
                                      </p:cBhvr>
                                    </p:animEffect>
                                  </p:childTnLst>
                                </p:cTn>
                              </p:par>
                              <p:par>
                                <p:cTn id="47" presetID="14" presetClass="entr" presetSubtype="1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randombar(horizontal)">
                                      <p:cBhvr>
                                        <p:cTn id="49" dur="500"/>
                                        <p:tgtEl>
                                          <p:spTgt spid="32"/>
                                        </p:tgtEl>
                                      </p:cBhvr>
                                    </p:animEffect>
                                  </p:childTnLst>
                                </p:cTn>
                              </p:par>
                              <p:par>
                                <p:cTn id="50" presetID="14" presetClass="entr" presetSubtype="1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randombar(horizont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randombar(horizontal)">
                                      <p:cBhvr>
                                        <p:cTn id="62" dur="500"/>
                                        <p:tgtEl>
                                          <p:spTgt spid="3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randombar(horizontal)">
                                      <p:cBhvr>
                                        <p:cTn id="65" dur="500"/>
                                        <p:tgtEl>
                                          <p:spTgt spid="3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randombar(horizontal)">
                                      <p:cBhvr>
                                        <p:cTn id="68" dur="500"/>
                                        <p:tgtEl>
                                          <p:spTgt spid="38"/>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randombar(horizontal)">
                                      <p:cBhvr>
                                        <p:cTn id="71" dur="500"/>
                                        <p:tgtEl>
                                          <p:spTgt spid="39"/>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9" grpId="0" animBg="1"/>
      <p:bldP spid="30" grpId="0" animBg="1"/>
      <p:bldP spid="34" grpId="0"/>
      <p:bldP spid="35" grpId="0" animBg="1"/>
      <p:bldP spid="37" grpId="0" animBg="1"/>
      <p:bldP spid="38" grpId="0" animBg="1"/>
      <p:bldP spid="39" grpId="0" animBg="1"/>
      <p:bldP spid="4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C36D-20C4-B040-94E8-692DF777208F}"/>
              </a:ext>
            </a:extLst>
          </p:cNvPr>
          <p:cNvSpPr>
            <a:spLocks noGrp="1"/>
          </p:cNvSpPr>
          <p:nvPr>
            <p:ph type="title"/>
          </p:nvPr>
        </p:nvSpPr>
        <p:spPr/>
        <p:txBody>
          <a:bodyPr/>
          <a:lstStyle/>
          <a:p>
            <a:r>
              <a:rPr lang="en-US" dirty="0"/>
              <a:t>Preventing Transaction Duplication: a Variant of Consistent Hashing</a:t>
            </a:r>
          </a:p>
        </p:txBody>
      </p:sp>
      <p:sp>
        <p:nvSpPr>
          <p:cNvPr id="18" name="Content Placeholder 17">
            <a:extLst>
              <a:ext uri="{FF2B5EF4-FFF2-40B4-BE49-F238E27FC236}">
                <a16:creationId xmlns:a16="http://schemas.microsoft.com/office/drawing/2014/main" id="{E5607A7D-9758-9849-BE57-B348C3BC5329}"/>
              </a:ext>
            </a:extLst>
          </p:cNvPr>
          <p:cNvSpPr>
            <a:spLocks noGrp="1"/>
          </p:cNvSpPr>
          <p:nvPr>
            <p:ph idx="1"/>
          </p:nvPr>
        </p:nvSpPr>
        <p:spPr>
          <a:xfrm>
            <a:off x="409321" y="1235036"/>
            <a:ext cx="9779708" cy="5235212"/>
          </a:xfrm>
        </p:spPr>
        <p:txBody>
          <a:bodyPr>
            <a:normAutofit/>
          </a:bodyPr>
          <a:lstStyle/>
          <a:p>
            <a:pPr marL="0" indent="0">
              <a:buNone/>
            </a:pPr>
            <a:r>
              <a:rPr lang="en-US" b="1" dirty="0"/>
              <a:t>Mir Transaction </a:t>
            </a:r>
            <a:r>
              <a:rPr lang="en-US" b="1" dirty="0" err="1"/>
              <a:t>Sharding</a:t>
            </a:r>
            <a:r>
              <a:rPr lang="en-US" b="1" dirty="0"/>
              <a:t> principles</a:t>
            </a:r>
          </a:p>
          <a:p>
            <a:r>
              <a:rPr lang="en-US" b="1" dirty="0"/>
              <a:t>Partition transactions into “buckets” </a:t>
            </a:r>
            <a:r>
              <a:rPr lang="en-US" dirty="0"/>
              <a:t>using collision-free hash function H</a:t>
            </a:r>
          </a:p>
          <a:p>
            <a:pPr lvl="1"/>
            <a:r>
              <a:rPr lang="en-US" dirty="0"/>
              <a:t>Each transaction is mapped to a unique bucket</a:t>
            </a:r>
            <a:endParaRPr lang="en-US" baseline="30000" dirty="0"/>
          </a:p>
          <a:p>
            <a:pPr lvl="1"/>
            <a:endParaRPr lang="en-US" baseline="30000" dirty="0"/>
          </a:p>
          <a:p>
            <a:r>
              <a:rPr lang="en-US" dirty="0"/>
              <a:t>Each leader has a different </a:t>
            </a:r>
            <a:r>
              <a:rPr lang="en-US" b="1" dirty="0"/>
              <a:t>active bucket</a:t>
            </a:r>
          </a:p>
          <a:p>
            <a:pPr lvl="1"/>
            <a:r>
              <a:rPr lang="en-US" dirty="0"/>
              <a:t>Leader proposes only transactions from an active bucket</a:t>
            </a:r>
          </a:p>
          <a:p>
            <a:pPr lvl="1"/>
            <a:endParaRPr lang="en-US" dirty="0"/>
          </a:p>
          <a:p>
            <a:r>
              <a:rPr lang="en-US" dirty="0"/>
              <a:t>Active bucket assignment </a:t>
            </a:r>
            <a:r>
              <a:rPr lang="en-US" b="1" dirty="0"/>
              <a:t>rotates</a:t>
            </a:r>
            <a:r>
              <a:rPr lang="en-US" dirty="0"/>
              <a:t> </a:t>
            </a:r>
          </a:p>
          <a:p>
            <a:pPr lvl="1"/>
            <a:r>
              <a:rPr lang="en-US" dirty="0"/>
              <a:t>within a stable epoch</a:t>
            </a:r>
          </a:p>
          <a:p>
            <a:pPr lvl="1"/>
            <a:r>
              <a:rPr lang="en-US" dirty="0"/>
              <a:t>Across recovery (non-stable) epochs</a:t>
            </a:r>
          </a:p>
          <a:p>
            <a:pPr lvl="1"/>
            <a:endParaRPr lang="en-US" dirty="0"/>
          </a:p>
        </p:txBody>
      </p:sp>
    </p:spTree>
    <p:extLst>
      <p:ext uri="{BB962C8B-B14F-4D97-AF65-F5344CB8AC3E}">
        <p14:creationId xmlns:p14="http://schemas.microsoft.com/office/powerpoint/2010/main" val="31796761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C36D-20C4-B040-94E8-692DF777208F}"/>
              </a:ext>
            </a:extLst>
          </p:cNvPr>
          <p:cNvSpPr>
            <a:spLocks noGrp="1"/>
          </p:cNvSpPr>
          <p:nvPr>
            <p:ph type="title"/>
          </p:nvPr>
        </p:nvSpPr>
        <p:spPr/>
        <p:txBody>
          <a:bodyPr/>
          <a:lstStyle/>
          <a:p>
            <a:r>
              <a:rPr lang="en-US" dirty="0"/>
              <a:t>Preventing Transaction Duplication: Bucket </a:t>
            </a:r>
            <a:r>
              <a:rPr lang="en-US" dirty="0" err="1"/>
              <a:t>assignement</a:t>
            </a:r>
            <a:endParaRPr lang="en-US" dirty="0"/>
          </a:p>
        </p:txBody>
      </p:sp>
      <p:sp>
        <p:nvSpPr>
          <p:cNvPr id="18" name="Content Placeholder 17">
            <a:extLst>
              <a:ext uri="{FF2B5EF4-FFF2-40B4-BE49-F238E27FC236}">
                <a16:creationId xmlns:a16="http://schemas.microsoft.com/office/drawing/2014/main" id="{E5607A7D-9758-9849-BE57-B348C3BC5329}"/>
              </a:ext>
            </a:extLst>
          </p:cNvPr>
          <p:cNvSpPr>
            <a:spLocks noGrp="1"/>
          </p:cNvSpPr>
          <p:nvPr>
            <p:ph idx="1"/>
          </p:nvPr>
        </p:nvSpPr>
        <p:spPr>
          <a:xfrm>
            <a:off x="409321" y="1235036"/>
            <a:ext cx="7503544" cy="5235212"/>
          </a:xfrm>
        </p:spPr>
        <p:txBody>
          <a:bodyPr>
            <a:normAutofit/>
          </a:bodyPr>
          <a:lstStyle/>
          <a:p>
            <a:pPr marL="0" indent="0">
              <a:buNone/>
            </a:pPr>
            <a:r>
              <a:rPr lang="en-US" b="1" dirty="0"/>
              <a:t>Mir Transaction </a:t>
            </a:r>
            <a:r>
              <a:rPr lang="en-US" b="1" dirty="0" err="1"/>
              <a:t>Sharding</a:t>
            </a:r>
            <a:r>
              <a:rPr lang="en-US" b="1" dirty="0"/>
              <a:t> principles</a:t>
            </a:r>
          </a:p>
          <a:p>
            <a:r>
              <a:rPr lang="en-US" b="1" dirty="0"/>
              <a:t>Partition transactions into “buckets” </a:t>
            </a:r>
            <a:r>
              <a:rPr lang="en-US" dirty="0"/>
              <a:t>using collision-free hash function H</a:t>
            </a:r>
          </a:p>
          <a:p>
            <a:pPr lvl="1"/>
            <a:r>
              <a:rPr lang="en-US" dirty="0"/>
              <a:t>Each transaction is mapped to a unique bucket</a:t>
            </a:r>
            <a:endParaRPr lang="en-US" baseline="30000" dirty="0"/>
          </a:p>
          <a:p>
            <a:pPr lvl="1"/>
            <a:endParaRPr lang="en-US" baseline="30000" dirty="0"/>
          </a:p>
          <a:p>
            <a:r>
              <a:rPr lang="en-US" dirty="0"/>
              <a:t>Each leader has a different </a:t>
            </a:r>
            <a:r>
              <a:rPr lang="en-US" b="1" dirty="0"/>
              <a:t>active bucket</a:t>
            </a:r>
          </a:p>
          <a:p>
            <a:pPr lvl="1"/>
            <a:r>
              <a:rPr lang="en-US" dirty="0"/>
              <a:t>Leader proposes only transactions from an active bucket</a:t>
            </a:r>
          </a:p>
          <a:p>
            <a:pPr lvl="1"/>
            <a:endParaRPr lang="en-US" dirty="0"/>
          </a:p>
          <a:p>
            <a:r>
              <a:rPr lang="en-US" dirty="0"/>
              <a:t>Active bucket assignment </a:t>
            </a:r>
            <a:r>
              <a:rPr lang="en-US" b="1" dirty="0"/>
              <a:t>rotates</a:t>
            </a:r>
            <a:r>
              <a:rPr lang="en-US" dirty="0"/>
              <a:t> </a:t>
            </a:r>
          </a:p>
          <a:p>
            <a:pPr lvl="1"/>
            <a:r>
              <a:rPr lang="en-US" dirty="0"/>
              <a:t>within a stable epoch</a:t>
            </a:r>
          </a:p>
          <a:p>
            <a:pPr lvl="1"/>
            <a:r>
              <a:rPr lang="en-US" dirty="0"/>
              <a:t>Across recovery (non-stable) epochs</a:t>
            </a:r>
          </a:p>
          <a:p>
            <a:pPr lvl="1"/>
            <a:endParaRPr lang="en-US" dirty="0"/>
          </a:p>
          <a:p>
            <a:pPr marL="0" indent="0">
              <a:buNone/>
            </a:pPr>
            <a:endParaRPr lang="en-US" sz="1400" dirty="0"/>
          </a:p>
        </p:txBody>
      </p:sp>
      <p:sp>
        <p:nvSpPr>
          <p:cNvPr id="4" name="Rectangle 3">
            <a:extLst>
              <a:ext uri="{FF2B5EF4-FFF2-40B4-BE49-F238E27FC236}">
                <a16:creationId xmlns:a16="http://schemas.microsoft.com/office/drawing/2014/main" id="{DB32B3CE-4985-1643-A758-908A0149DC24}"/>
              </a:ext>
            </a:extLst>
          </p:cNvPr>
          <p:cNvSpPr/>
          <p:nvPr/>
        </p:nvSpPr>
        <p:spPr bwMode="auto">
          <a:xfrm>
            <a:off x="696000" y="5624835"/>
            <a:ext cx="7200000" cy="5034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5" name="TextBox 4">
            <a:extLst>
              <a:ext uri="{FF2B5EF4-FFF2-40B4-BE49-F238E27FC236}">
                <a16:creationId xmlns:a16="http://schemas.microsoft.com/office/drawing/2014/main" id="{51949B15-4A79-EB45-A5AC-449738A522FE}"/>
              </a:ext>
            </a:extLst>
          </p:cNvPr>
          <p:cNvSpPr txBox="1"/>
          <p:nvPr/>
        </p:nvSpPr>
        <p:spPr>
          <a:xfrm>
            <a:off x="561187" y="6309515"/>
            <a:ext cx="269626" cy="258532"/>
          </a:xfrm>
          <a:prstGeom prst="rect">
            <a:avLst/>
          </a:prstGeom>
          <a:noFill/>
        </p:spPr>
        <p:txBody>
          <a:bodyPr wrap="none" rtlCol="0">
            <a:spAutoFit/>
          </a:bodyPr>
          <a:lstStyle/>
          <a:p>
            <a:r>
              <a:rPr lang="en-US" sz="1200" dirty="0">
                <a:solidFill>
                  <a:schemeClr val="tx1"/>
                </a:solidFill>
              </a:rPr>
              <a:t>0</a:t>
            </a:r>
          </a:p>
        </p:txBody>
      </p:sp>
      <p:sp>
        <p:nvSpPr>
          <p:cNvPr id="6" name="TextBox 5">
            <a:extLst>
              <a:ext uri="{FF2B5EF4-FFF2-40B4-BE49-F238E27FC236}">
                <a16:creationId xmlns:a16="http://schemas.microsoft.com/office/drawing/2014/main" id="{45CA916D-064C-A94B-BB6A-C3EFBA4F5EDF}"/>
              </a:ext>
            </a:extLst>
          </p:cNvPr>
          <p:cNvSpPr txBox="1"/>
          <p:nvPr/>
        </p:nvSpPr>
        <p:spPr>
          <a:xfrm>
            <a:off x="6963033" y="6255184"/>
            <a:ext cx="1697901" cy="258532"/>
          </a:xfrm>
          <a:prstGeom prst="rect">
            <a:avLst/>
          </a:prstGeom>
          <a:noFill/>
        </p:spPr>
        <p:txBody>
          <a:bodyPr wrap="none" rtlCol="0">
            <a:spAutoFit/>
          </a:bodyPr>
          <a:lstStyle/>
          <a:p>
            <a:r>
              <a:rPr lang="en-US" sz="1200" dirty="0">
                <a:solidFill>
                  <a:schemeClr val="tx1"/>
                </a:solidFill>
              </a:rPr>
              <a:t>FFFFFFFFFFFFFFFF</a:t>
            </a:r>
          </a:p>
        </p:txBody>
      </p:sp>
      <p:sp>
        <p:nvSpPr>
          <p:cNvPr id="7" name="Rectangle 6">
            <a:extLst>
              <a:ext uri="{FF2B5EF4-FFF2-40B4-BE49-F238E27FC236}">
                <a16:creationId xmlns:a16="http://schemas.microsoft.com/office/drawing/2014/main" id="{6E07D460-B3C7-DB4B-BE64-5B871E9D9C52}"/>
              </a:ext>
            </a:extLst>
          </p:cNvPr>
          <p:cNvSpPr/>
          <p:nvPr/>
        </p:nvSpPr>
        <p:spPr bwMode="auto">
          <a:xfrm>
            <a:off x="696000" y="5624835"/>
            <a:ext cx="1800000" cy="507217"/>
          </a:xfrm>
          <a:prstGeom prst="rect">
            <a:avLst/>
          </a:prstGeom>
          <a:solidFill>
            <a:srgbClr val="2BB1EE"/>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8" name="Rectangle 7">
            <a:extLst>
              <a:ext uri="{FF2B5EF4-FFF2-40B4-BE49-F238E27FC236}">
                <a16:creationId xmlns:a16="http://schemas.microsoft.com/office/drawing/2014/main" id="{883AA608-0749-FE40-8DD4-3EA631A646F9}"/>
              </a:ext>
            </a:extLst>
          </p:cNvPr>
          <p:cNvSpPr/>
          <p:nvPr/>
        </p:nvSpPr>
        <p:spPr bwMode="auto">
          <a:xfrm>
            <a:off x="2496000" y="5624835"/>
            <a:ext cx="1800000" cy="505346"/>
          </a:xfrm>
          <a:prstGeom prst="rect">
            <a:avLst/>
          </a:prstGeom>
          <a:solidFill>
            <a:srgbClr val="E7787D"/>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9" name="Rectangle 8">
            <a:extLst>
              <a:ext uri="{FF2B5EF4-FFF2-40B4-BE49-F238E27FC236}">
                <a16:creationId xmlns:a16="http://schemas.microsoft.com/office/drawing/2014/main" id="{8068ED8C-7372-0449-9D13-A7B0E206DCC2}"/>
              </a:ext>
            </a:extLst>
          </p:cNvPr>
          <p:cNvSpPr/>
          <p:nvPr/>
        </p:nvSpPr>
        <p:spPr bwMode="auto">
          <a:xfrm>
            <a:off x="4296000" y="5622964"/>
            <a:ext cx="1800000" cy="510961"/>
          </a:xfrm>
          <a:prstGeom prst="rect">
            <a:avLst/>
          </a:prstGeom>
          <a:solidFill>
            <a:schemeClr val="bg2">
              <a:lumMod val="60000"/>
              <a:lumOff val="4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10" name="Rectangle 9">
            <a:extLst>
              <a:ext uri="{FF2B5EF4-FFF2-40B4-BE49-F238E27FC236}">
                <a16:creationId xmlns:a16="http://schemas.microsoft.com/office/drawing/2014/main" id="{C408739D-3D7D-6F47-8A8D-558239BB9263}"/>
              </a:ext>
            </a:extLst>
          </p:cNvPr>
          <p:cNvSpPr/>
          <p:nvPr/>
        </p:nvSpPr>
        <p:spPr bwMode="auto">
          <a:xfrm>
            <a:off x="6093500" y="5617349"/>
            <a:ext cx="1800000" cy="510961"/>
          </a:xfrm>
          <a:prstGeom prst="rect">
            <a:avLst/>
          </a:prstGeom>
          <a:solidFill>
            <a:srgbClr val="6FFFFA"/>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11" name="TextBox 10">
            <a:extLst>
              <a:ext uri="{FF2B5EF4-FFF2-40B4-BE49-F238E27FC236}">
                <a16:creationId xmlns:a16="http://schemas.microsoft.com/office/drawing/2014/main" id="{6AD631A7-3C3C-2B43-8F54-2BBBC41D5D53}"/>
              </a:ext>
            </a:extLst>
          </p:cNvPr>
          <p:cNvSpPr txBox="1"/>
          <p:nvPr/>
        </p:nvSpPr>
        <p:spPr>
          <a:xfrm>
            <a:off x="1268025" y="5707596"/>
            <a:ext cx="655949" cy="397032"/>
          </a:xfrm>
          <a:prstGeom prst="rect">
            <a:avLst/>
          </a:prstGeom>
          <a:noFill/>
        </p:spPr>
        <p:txBody>
          <a:bodyPr wrap="none" rtlCol="0">
            <a:spAutoFit/>
          </a:bodyPr>
          <a:lstStyle/>
          <a:p>
            <a:r>
              <a:rPr lang="en-US" dirty="0">
                <a:solidFill>
                  <a:schemeClr val="tx1"/>
                </a:solidFill>
              </a:rPr>
              <a:t>#12</a:t>
            </a:r>
          </a:p>
        </p:txBody>
      </p:sp>
      <p:sp>
        <p:nvSpPr>
          <p:cNvPr id="12" name="TextBox 11">
            <a:extLst>
              <a:ext uri="{FF2B5EF4-FFF2-40B4-BE49-F238E27FC236}">
                <a16:creationId xmlns:a16="http://schemas.microsoft.com/office/drawing/2014/main" id="{0CCF0BEC-68CC-E440-9AD7-DD6005E71711}"/>
              </a:ext>
            </a:extLst>
          </p:cNvPr>
          <p:cNvSpPr txBox="1"/>
          <p:nvPr/>
        </p:nvSpPr>
        <p:spPr>
          <a:xfrm>
            <a:off x="4810575" y="5707596"/>
            <a:ext cx="655949" cy="397032"/>
          </a:xfrm>
          <a:prstGeom prst="rect">
            <a:avLst/>
          </a:prstGeom>
          <a:noFill/>
        </p:spPr>
        <p:txBody>
          <a:bodyPr wrap="none" rtlCol="0">
            <a:spAutoFit/>
          </a:bodyPr>
          <a:lstStyle/>
          <a:p>
            <a:r>
              <a:rPr lang="en-US" dirty="0">
                <a:solidFill>
                  <a:schemeClr val="tx1"/>
                </a:solidFill>
              </a:rPr>
              <a:t>#13</a:t>
            </a:r>
          </a:p>
        </p:txBody>
      </p:sp>
      <p:sp>
        <p:nvSpPr>
          <p:cNvPr id="3" name="TextBox 2">
            <a:extLst>
              <a:ext uri="{FF2B5EF4-FFF2-40B4-BE49-F238E27FC236}">
                <a16:creationId xmlns:a16="http://schemas.microsoft.com/office/drawing/2014/main" id="{99C7F78F-2119-594B-AC7D-8AF51E63D0A1}"/>
              </a:ext>
            </a:extLst>
          </p:cNvPr>
          <p:cNvSpPr txBox="1"/>
          <p:nvPr/>
        </p:nvSpPr>
        <p:spPr>
          <a:xfrm>
            <a:off x="3520788" y="6315200"/>
            <a:ext cx="1550424" cy="397032"/>
          </a:xfrm>
          <a:prstGeom prst="rect">
            <a:avLst/>
          </a:prstGeom>
          <a:noFill/>
        </p:spPr>
        <p:txBody>
          <a:bodyPr wrap="none" rtlCol="0">
            <a:spAutoFit/>
          </a:bodyPr>
          <a:lstStyle/>
          <a:p>
            <a:r>
              <a:rPr lang="en-US" dirty="0" err="1">
                <a:solidFill>
                  <a:schemeClr val="tx1"/>
                </a:solidFill>
              </a:rPr>
              <a:t>hashspace</a:t>
            </a:r>
            <a:endParaRPr lang="en-US" dirty="0">
              <a:solidFill>
                <a:schemeClr val="tx1"/>
              </a:solidFill>
            </a:endParaRPr>
          </a:p>
        </p:txBody>
      </p:sp>
      <p:grpSp>
        <p:nvGrpSpPr>
          <p:cNvPr id="14" name="Group 13">
            <a:extLst>
              <a:ext uri="{FF2B5EF4-FFF2-40B4-BE49-F238E27FC236}">
                <a16:creationId xmlns:a16="http://schemas.microsoft.com/office/drawing/2014/main" id="{58DA82AE-F8C9-794A-BF96-595EF147171F}"/>
              </a:ext>
            </a:extLst>
          </p:cNvPr>
          <p:cNvGrpSpPr/>
          <p:nvPr/>
        </p:nvGrpSpPr>
        <p:grpSpPr>
          <a:xfrm>
            <a:off x="9149951" y="2816359"/>
            <a:ext cx="1813479" cy="2322802"/>
            <a:chOff x="5829953" y="2040788"/>
            <a:chExt cx="2186146" cy="2638440"/>
          </a:xfrm>
        </p:grpSpPr>
        <p:grpSp>
          <p:nvGrpSpPr>
            <p:cNvPr id="15" name="Group 14">
              <a:extLst>
                <a:ext uri="{FF2B5EF4-FFF2-40B4-BE49-F238E27FC236}">
                  <a16:creationId xmlns:a16="http://schemas.microsoft.com/office/drawing/2014/main" id="{8090DE1D-5292-7244-BFCE-1E6DD36245C6}"/>
                </a:ext>
              </a:extLst>
            </p:cNvPr>
            <p:cNvGrpSpPr/>
            <p:nvPr/>
          </p:nvGrpSpPr>
          <p:grpSpPr>
            <a:xfrm>
              <a:off x="5829953" y="3397524"/>
              <a:ext cx="2183508" cy="593718"/>
              <a:chOff x="4083699" y="5537067"/>
              <a:chExt cx="2183508" cy="593718"/>
            </a:xfrm>
          </p:grpSpPr>
          <p:sp>
            <p:nvSpPr>
              <p:cNvPr id="38" name="Rectangle 37">
                <a:extLst>
                  <a:ext uri="{FF2B5EF4-FFF2-40B4-BE49-F238E27FC236}">
                    <a16:creationId xmlns:a16="http://schemas.microsoft.com/office/drawing/2014/main" id="{AC6A7D98-8F48-7E43-A195-BD97785F083C}"/>
                  </a:ext>
                </a:extLst>
              </p:cNvPr>
              <p:cNvSpPr/>
              <p:nvPr/>
            </p:nvSpPr>
            <p:spPr>
              <a:xfrm>
                <a:off x="4083699" y="5537067"/>
                <a:ext cx="2183508" cy="593718"/>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endParaRPr lang="en-US" sz="1200" dirty="0"/>
              </a:p>
            </p:txBody>
          </p:sp>
          <p:grpSp>
            <p:nvGrpSpPr>
              <p:cNvPr id="39" name="Group 38">
                <a:extLst>
                  <a:ext uri="{FF2B5EF4-FFF2-40B4-BE49-F238E27FC236}">
                    <a16:creationId xmlns:a16="http://schemas.microsoft.com/office/drawing/2014/main" id="{F2F77D79-9E95-2B44-B316-272DDC3EDD7D}"/>
                  </a:ext>
                </a:extLst>
              </p:cNvPr>
              <p:cNvGrpSpPr/>
              <p:nvPr/>
            </p:nvGrpSpPr>
            <p:grpSpPr>
              <a:xfrm>
                <a:off x="4240478" y="5653924"/>
                <a:ext cx="1902277" cy="360000"/>
                <a:chOff x="2831959" y="4514068"/>
                <a:chExt cx="1902277" cy="360000"/>
              </a:xfrm>
            </p:grpSpPr>
            <p:sp>
              <p:nvSpPr>
                <p:cNvPr id="40" name="Trapezoid 39">
                  <a:extLst>
                    <a:ext uri="{FF2B5EF4-FFF2-40B4-BE49-F238E27FC236}">
                      <a16:creationId xmlns:a16="http://schemas.microsoft.com/office/drawing/2014/main" id="{E4C4E5BB-21AA-AB4F-886C-288BE1A9921C}"/>
                    </a:ext>
                  </a:extLst>
                </p:cNvPr>
                <p:cNvSpPr/>
                <p:nvPr/>
              </p:nvSpPr>
              <p:spPr>
                <a:xfrm rot="10800000">
                  <a:off x="2831959" y="4514068"/>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Trapezoid 40">
                  <a:extLst>
                    <a:ext uri="{FF2B5EF4-FFF2-40B4-BE49-F238E27FC236}">
                      <a16:creationId xmlns:a16="http://schemas.microsoft.com/office/drawing/2014/main" id="{82F90ABB-4C6F-B74B-A2FB-C047998A644B}"/>
                    </a:ext>
                  </a:extLst>
                </p:cNvPr>
                <p:cNvSpPr/>
                <p:nvPr/>
              </p:nvSpPr>
              <p:spPr>
                <a:xfrm rot="10800000">
                  <a:off x="4374236" y="4514068"/>
                  <a:ext cx="360000" cy="360000"/>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 name="Trapezoid 41">
                  <a:extLst>
                    <a:ext uri="{FF2B5EF4-FFF2-40B4-BE49-F238E27FC236}">
                      <a16:creationId xmlns:a16="http://schemas.microsoft.com/office/drawing/2014/main" id="{87A249CF-C300-E047-8748-1AE7482E1C2C}"/>
                    </a:ext>
                  </a:extLst>
                </p:cNvPr>
                <p:cNvSpPr/>
                <p:nvPr/>
              </p:nvSpPr>
              <p:spPr>
                <a:xfrm rot="10800000">
                  <a:off x="3857456" y="4514068"/>
                  <a:ext cx="360000" cy="360000"/>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3" name="Trapezoid 42">
                  <a:extLst>
                    <a:ext uri="{FF2B5EF4-FFF2-40B4-BE49-F238E27FC236}">
                      <a16:creationId xmlns:a16="http://schemas.microsoft.com/office/drawing/2014/main" id="{A44C5F3E-B32C-4640-90F6-1F824BC621B5}"/>
                    </a:ext>
                  </a:extLst>
                </p:cNvPr>
                <p:cNvSpPr/>
                <p:nvPr/>
              </p:nvSpPr>
              <p:spPr>
                <a:xfrm rot="10800000">
                  <a:off x="3339105" y="4514068"/>
                  <a:ext cx="360000" cy="360000"/>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grpSp>
        <p:grpSp>
          <p:nvGrpSpPr>
            <p:cNvPr id="16" name="Group 15">
              <a:extLst>
                <a:ext uri="{FF2B5EF4-FFF2-40B4-BE49-F238E27FC236}">
                  <a16:creationId xmlns:a16="http://schemas.microsoft.com/office/drawing/2014/main" id="{113D30FE-88BA-1447-A7EE-966B29CDE411}"/>
                </a:ext>
              </a:extLst>
            </p:cNvPr>
            <p:cNvGrpSpPr/>
            <p:nvPr/>
          </p:nvGrpSpPr>
          <p:grpSpPr>
            <a:xfrm>
              <a:off x="5829953" y="4081773"/>
              <a:ext cx="2183508" cy="597455"/>
              <a:chOff x="5661530" y="4723102"/>
              <a:chExt cx="2183508" cy="597455"/>
            </a:xfrm>
          </p:grpSpPr>
          <p:sp>
            <p:nvSpPr>
              <p:cNvPr id="32" name="Rectangle 31">
                <a:extLst>
                  <a:ext uri="{FF2B5EF4-FFF2-40B4-BE49-F238E27FC236}">
                    <a16:creationId xmlns:a16="http://schemas.microsoft.com/office/drawing/2014/main" id="{0A607EE6-E5CA-384A-A782-7C08C3462206}"/>
                  </a:ext>
                </a:extLst>
              </p:cNvPr>
              <p:cNvSpPr/>
              <p:nvPr/>
            </p:nvSpPr>
            <p:spPr>
              <a:xfrm>
                <a:off x="5661530" y="4723102"/>
                <a:ext cx="2183508" cy="597455"/>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endParaRPr lang="en-US" sz="1200" dirty="0"/>
              </a:p>
            </p:txBody>
          </p:sp>
          <p:grpSp>
            <p:nvGrpSpPr>
              <p:cNvPr id="33" name="Group 32">
                <a:extLst>
                  <a:ext uri="{FF2B5EF4-FFF2-40B4-BE49-F238E27FC236}">
                    <a16:creationId xmlns:a16="http://schemas.microsoft.com/office/drawing/2014/main" id="{E40D65A6-A556-7E42-A0F4-B0F580530D24}"/>
                  </a:ext>
                </a:extLst>
              </p:cNvPr>
              <p:cNvGrpSpPr/>
              <p:nvPr/>
            </p:nvGrpSpPr>
            <p:grpSpPr>
              <a:xfrm>
                <a:off x="5877113" y="4819949"/>
                <a:ext cx="1808265" cy="373381"/>
                <a:chOff x="4501042" y="5218151"/>
                <a:chExt cx="1808265" cy="373381"/>
              </a:xfrm>
            </p:grpSpPr>
            <p:sp>
              <p:nvSpPr>
                <p:cNvPr id="34" name="Trapezoid 33">
                  <a:extLst>
                    <a:ext uri="{FF2B5EF4-FFF2-40B4-BE49-F238E27FC236}">
                      <a16:creationId xmlns:a16="http://schemas.microsoft.com/office/drawing/2014/main" id="{D0E3145D-1201-5743-8E6C-E2D95B591102}"/>
                    </a:ext>
                  </a:extLst>
                </p:cNvPr>
                <p:cNvSpPr/>
                <p:nvPr/>
              </p:nvSpPr>
              <p:spPr>
                <a:xfrm rot="10800000">
                  <a:off x="4501042" y="5231527"/>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rapezoid 34">
                  <a:extLst>
                    <a:ext uri="{FF2B5EF4-FFF2-40B4-BE49-F238E27FC236}">
                      <a16:creationId xmlns:a16="http://schemas.microsoft.com/office/drawing/2014/main" id="{A9C801D0-27BA-3248-9588-330177F16860}"/>
                    </a:ext>
                  </a:extLst>
                </p:cNvPr>
                <p:cNvSpPr/>
                <p:nvPr/>
              </p:nvSpPr>
              <p:spPr>
                <a:xfrm rot="10800000">
                  <a:off x="5949307" y="5218154"/>
                  <a:ext cx="360000" cy="360002"/>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6" name="Trapezoid 35">
                  <a:extLst>
                    <a:ext uri="{FF2B5EF4-FFF2-40B4-BE49-F238E27FC236}">
                      <a16:creationId xmlns:a16="http://schemas.microsoft.com/office/drawing/2014/main" id="{D21E4533-8501-AC47-AEF5-643E12153FE9}"/>
                    </a:ext>
                  </a:extLst>
                </p:cNvPr>
                <p:cNvSpPr/>
                <p:nvPr/>
              </p:nvSpPr>
              <p:spPr>
                <a:xfrm rot="10800000">
                  <a:off x="5466553" y="5231531"/>
                  <a:ext cx="360000" cy="360001"/>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rapezoid 36">
                  <a:extLst>
                    <a:ext uri="{FF2B5EF4-FFF2-40B4-BE49-F238E27FC236}">
                      <a16:creationId xmlns:a16="http://schemas.microsoft.com/office/drawing/2014/main" id="{5E7B083F-D85B-B645-B1F7-43ACFFF779A5}"/>
                    </a:ext>
                  </a:extLst>
                </p:cNvPr>
                <p:cNvSpPr/>
                <p:nvPr/>
              </p:nvSpPr>
              <p:spPr>
                <a:xfrm rot="10800000">
                  <a:off x="4983798" y="5218151"/>
                  <a:ext cx="360000" cy="360001"/>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F9FF45BD-005F-B541-96D6-36A9F6628473}"/>
                </a:ext>
              </a:extLst>
            </p:cNvPr>
            <p:cNvGrpSpPr/>
            <p:nvPr/>
          </p:nvGrpSpPr>
          <p:grpSpPr>
            <a:xfrm>
              <a:off x="5832591" y="2040788"/>
              <a:ext cx="2180869" cy="595559"/>
              <a:chOff x="456320" y="4933332"/>
              <a:chExt cx="2180869" cy="595559"/>
            </a:xfrm>
          </p:grpSpPr>
          <p:sp>
            <p:nvSpPr>
              <p:cNvPr id="26" name="Rectangle 25">
                <a:extLst>
                  <a:ext uri="{FF2B5EF4-FFF2-40B4-BE49-F238E27FC236}">
                    <a16:creationId xmlns:a16="http://schemas.microsoft.com/office/drawing/2014/main" id="{11CB7E89-3577-FA49-8B84-A1E27B978276}"/>
                  </a:ext>
                </a:extLst>
              </p:cNvPr>
              <p:cNvSpPr/>
              <p:nvPr/>
            </p:nvSpPr>
            <p:spPr>
              <a:xfrm>
                <a:off x="456320" y="4933332"/>
                <a:ext cx="2180869" cy="595559"/>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r>
                  <a:rPr lang="en-US" sz="1200" dirty="0"/>
                  <a:t>                                                 </a:t>
                </a:r>
              </a:p>
            </p:txBody>
          </p:sp>
          <p:grpSp>
            <p:nvGrpSpPr>
              <p:cNvPr id="27" name="Group 26">
                <a:extLst>
                  <a:ext uri="{FF2B5EF4-FFF2-40B4-BE49-F238E27FC236}">
                    <a16:creationId xmlns:a16="http://schemas.microsoft.com/office/drawing/2014/main" id="{D4AA3362-EFBA-0243-AB05-CF50797CB311}"/>
                  </a:ext>
                </a:extLst>
              </p:cNvPr>
              <p:cNvGrpSpPr/>
              <p:nvPr/>
            </p:nvGrpSpPr>
            <p:grpSpPr>
              <a:xfrm>
                <a:off x="607114" y="5060865"/>
                <a:ext cx="1850956" cy="360574"/>
                <a:chOff x="263374" y="4994449"/>
                <a:chExt cx="1850956" cy="360574"/>
              </a:xfrm>
            </p:grpSpPr>
            <p:sp>
              <p:nvSpPr>
                <p:cNvPr id="28" name="Trapezoid 27">
                  <a:extLst>
                    <a:ext uri="{FF2B5EF4-FFF2-40B4-BE49-F238E27FC236}">
                      <a16:creationId xmlns:a16="http://schemas.microsoft.com/office/drawing/2014/main" id="{5FD2D1DF-0ED6-1D44-A61D-235A4FE7422D}"/>
                    </a:ext>
                  </a:extLst>
                </p:cNvPr>
                <p:cNvSpPr/>
                <p:nvPr/>
              </p:nvSpPr>
              <p:spPr>
                <a:xfrm rot="10800000">
                  <a:off x="263374" y="4995023"/>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9" name="Trapezoid 28">
                  <a:extLst>
                    <a:ext uri="{FF2B5EF4-FFF2-40B4-BE49-F238E27FC236}">
                      <a16:creationId xmlns:a16="http://schemas.microsoft.com/office/drawing/2014/main" id="{1C992485-2DB1-3941-A659-6C96E485447F}"/>
                    </a:ext>
                  </a:extLst>
                </p:cNvPr>
                <p:cNvSpPr/>
                <p:nvPr/>
              </p:nvSpPr>
              <p:spPr>
                <a:xfrm rot="10800000">
                  <a:off x="1754330" y="4994449"/>
                  <a:ext cx="360000" cy="360000"/>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Trapezoid 29">
                  <a:extLst>
                    <a:ext uri="{FF2B5EF4-FFF2-40B4-BE49-F238E27FC236}">
                      <a16:creationId xmlns:a16="http://schemas.microsoft.com/office/drawing/2014/main" id="{FD84DEAA-8961-114A-AFC8-EB6A501B3E16}"/>
                    </a:ext>
                  </a:extLst>
                </p:cNvPr>
                <p:cNvSpPr/>
                <p:nvPr/>
              </p:nvSpPr>
              <p:spPr>
                <a:xfrm rot="10800000">
                  <a:off x="1282399" y="4995022"/>
                  <a:ext cx="360000" cy="360000"/>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Trapezoid 30">
                  <a:extLst>
                    <a:ext uri="{FF2B5EF4-FFF2-40B4-BE49-F238E27FC236}">
                      <a16:creationId xmlns:a16="http://schemas.microsoft.com/office/drawing/2014/main" id="{EBAF785F-800A-BD41-8D44-EBEE2BD36EEF}"/>
                    </a:ext>
                  </a:extLst>
                </p:cNvPr>
                <p:cNvSpPr/>
                <p:nvPr/>
              </p:nvSpPr>
              <p:spPr>
                <a:xfrm rot="10800000">
                  <a:off x="774169" y="4995023"/>
                  <a:ext cx="360000" cy="360000"/>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D5A86D20-94F9-F141-9FB5-EEFEDB0A9A5C}"/>
                </a:ext>
              </a:extLst>
            </p:cNvPr>
            <p:cNvGrpSpPr/>
            <p:nvPr/>
          </p:nvGrpSpPr>
          <p:grpSpPr>
            <a:xfrm>
              <a:off x="5832591" y="2717010"/>
              <a:ext cx="2183508" cy="593718"/>
              <a:chOff x="2991769" y="5088800"/>
              <a:chExt cx="2183508" cy="593718"/>
            </a:xfrm>
          </p:grpSpPr>
          <p:sp>
            <p:nvSpPr>
              <p:cNvPr id="20" name="Rectangle 19">
                <a:extLst>
                  <a:ext uri="{FF2B5EF4-FFF2-40B4-BE49-F238E27FC236}">
                    <a16:creationId xmlns:a16="http://schemas.microsoft.com/office/drawing/2014/main" id="{D925A0DF-1AAB-F244-AEE7-2F4A0C035C10}"/>
                  </a:ext>
                </a:extLst>
              </p:cNvPr>
              <p:cNvSpPr/>
              <p:nvPr/>
            </p:nvSpPr>
            <p:spPr>
              <a:xfrm>
                <a:off x="2991769" y="5088800"/>
                <a:ext cx="2183508" cy="593718"/>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r>
                  <a:rPr lang="en-US" sz="1200" dirty="0"/>
                  <a:t>                                                 </a:t>
                </a:r>
              </a:p>
            </p:txBody>
          </p:sp>
          <p:grpSp>
            <p:nvGrpSpPr>
              <p:cNvPr id="21" name="Group 20">
                <a:extLst>
                  <a:ext uri="{FF2B5EF4-FFF2-40B4-BE49-F238E27FC236}">
                    <a16:creationId xmlns:a16="http://schemas.microsoft.com/office/drawing/2014/main" id="{54D76009-B6F6-C74C-9A9C-5EADEBD5F0B5}"/>
                  </a:ext>
                </a:extLst>
              </p:cNvPr>
              <p:cNvGrpSpPr/>
              <p:nvPr/>
            </p:nvGrpSpPr>
            <p:grpSpPr>
              <a:xfrm>
                <a:off x="3137360" y="5223960"/>
                <a:ext cx="1856158" cy="360001"/>
                <a:chOff x="4715464" y="3391343"/>
                <a:chExt cx="1856158" cy="360001"/>
              </a:xfrm>
            </p:grpSpPr>
            <p:sp>
              <p:nvSpPr>
                <p:cNvPr id="22" name="Trapezoid 21">
                  <a:extLst>
                    <a:ext uri="{FF2B5EF4-FFF2-40B4-BE49-F238E27FC236}">
                      <a16:creationId xmlns:a16="http://schemas.microsoft.com/office/drawing/2014/main" id="{EE9585D4-BCAC-0A48-ADFD-781E7C02EE38}"/>
                    </a:ext>
                  </a:extLst>
                </p:cNvPr>
                <p:cNvSpPr/>
                <p:nvPr/>
              </p:nvSpPr>
              <p:spPr>
                <a:xfrm rot="10800000">
                  <a:off x="4715464" y="3391344"/>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3" name="Trapezoid 22">
                  <a:extLst>
                    <a:ext uri="{FF2B5EF4-FFF2-40B4-BE49-F238E27FC236}">
                      <a16:creationId xmlns:a16="http://schemas.microsoft.com/office/drawing/2014/main" id="{02630BF1-450C-D94E-812A-6434CA48756B}"/>
                    </a:ext>
                  </a:extLst>
                </p:cNvPr>
                <p:cNvSpPr/>
                <p:nvPr/>
              </p:nvSpPr>
              <p:spPr>
                <a:xfrm rot="10800000">
                  <a:off x="6211622" y="3391343"/>
                  <a:ext cx="360000" cy="360000"/>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Trapezoid 23">
                  <a:extLst>
                    <a:ext uri="{FF2B5EF4-FFF2-40B4-BE49-F238E27FC236}">
                      <a16:creationId xmlns:a16="http://schemas.microsoft.com/office/drawing/2014/main" id="{D9E059CB-FDF5-B742-B1D2-AD9636CD8341}"/>
                    </a:ext>
                  </a:extLst>
                </p:cNvPr>
                <p:cNvSpPr/>
                <p:nvPr/>
              </p:nvSpPr>
              <p:spPr>
                <a:xfrm rot="10800000">
                  <a:off x="5737053" y="3391344"/>
                  <a:ext cx="360000" cy="360000"/>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5" name="Trapezoid 24">
                  <a:extLst>
                    <a:ext uri="{FF2B5EF4-FFF2-40B4-BE49-F238E27FC236}">
                      <a16:creationId xmlns:a16="http://schemas.microsoft.com/office/drawing/2014/main" id="{5BE366C4-6B92-2B47-8C87-95FB73A59BD6}"/>
                    </a:ext>
                  </a:extLst>
                </p:cNvPr>
                <p:cNvSpPr/>
                <p:nvPr/>
              </p:nvSpPr>
              <p:spPr>
                <a:xfrm rot="10800000">
                  <a:off x="5231462" y="3391344"/>
                  <a:ext cx="360000" cy="360000"/>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grpSp>
      </p:grpSp>
      <p:sp>
        <p:nvSpPr>
          <p:cNvPr id="44" name="Trapezoid 43">
            <a:extLst>
              <a:ext uri="{FF2B5EF4-FFF2-40B4-BE49-F238E27FC236}">
                <a16:creationId xmlns:a16="http://schemas.microsoft.com/office/drawing/2014/main" id="{979A4280-9EE1-F044-A844-C3D0CB13A16C}"/>
              </a:ext>
            </a:extLst>
          </p:cNvPr>
          <p:cNvSpPr/>
          <p:nvPr/>
        </p:nvSpPr>
        <p:spPr>
          <a:xfrm rot="10800000">
            <a:off x="9279268" y="2931229"/>
            <a:ext cx="298632" cy="316933"/>
          </a:xfrm>
          <a:prstGeom prst="trapezoid">
            <a:avLst/>
          </a:prstGeom>
          <a:solidFill>
            <a:schemeClr val="accent1">
              <a:lumMod val="75000"/>
            </a:schemeClr>
          </a:solidFill>
          <a:ln w="28575">
            <a:solidFill>
              <a:schemeClr val="accent5">
                <a:lumMod val="2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5" name="Trapezoid 44">
            <a:extLst>
              <a:ext uri="{FF2B5EF4-FFF2-40B4-BE49-F238E27FC236}">
                <a16:creationId xmlns:a16="http://schemas.microsoft.com/office/drawing/2014/main" id="{9C783EB3-F73B-B34D-9B80-C4B731E8FD84}"/>
              </a:ext>
            </a:extLst>
          </p:cNvPr>
          <p:cNvSpPr/>
          <p:nvPr/>
        </p:nvSpPr>
        <p:spPr>
          <a:xfrm rot="10800000">
            <a:off x="9705817" y="3532796"/>
            <a:ext cx="298632" cy="316933"/>
          </a:xfrm>
          <a:prstGeom prst="trapezoid">
            <a:avLst/>
          </a:prstGeom>
          <a:solidFill>
            <a:srgbClr val="E7787D"/>
          </a:solidFill>
          <a:ln w="28575">
            <a:solidFill>
              <a:srgbClr val="C00000"/>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6" name="Trapezoid 45">
            <a:extLst>
              <a:ext uri="{FF2B5EF4-FFF2-40B4-BE49-F238E27FC236}">
                <a16:creationId xmlns:a16="http://schemas.microsoft.com/office/drawing/2014/main" id="{32F93830-0E1B-A947-B4A5-33921870DB68}"/>
              </a:ext>
            </a:extLst>
          </p:cNvPr>
          <p:cNvSpPr/>
          <p:nvPr/>
        </p:nvSpPr>
        <p:spPr>
          <a:xfrm rot="10800000">
            <a:off x="10129707" y="4109520"/>
            <a:ext cx="298632" cy="316933"/>
          </a:xfrm>
          <a:prstGeom prst="trapezoid">
            <a:avLst/>
          </a:prstGeom>
          <a:solidFill>
            <a:schemeClr val="accent4">
              <a:lumMod val="40000"/>
              <a:lumOff val="60000"/>
            </a:schemeClr>
          </a:solidFill>
          <a:ln w="28575">
            <a:solidFill>
              <a:schemeClr val="accent4">
                <a:lumMod val="7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7" name="Trapezoid 46">
            <a:extLst>
              <a:ext uri="{FF2B5EF4-FFF2-40B4-BE49-F238E27FC236}">
                <a16:creationId xmlns:a16="http://schemas.microsoft.com/office/drawing/2014/main" id="{D3BACC18-0002-1346-8C77-38571C927D99}"/>
              </a:ext>
            </a:extLst>
          </p:cNvPr>
          <p:cNvSpPr/>
          <p:nvPr/>
        </p:nvSpPr>
        <p:spPr>
          <a:xfrm rot="10800000">
            <a:off x="10524250" y="4696720"/>
            <a:ext cx="298632" cy="316935"/>
          </a:xfrm>
          <a:prstGeom prst="trapezoid">
            <a:avLst/>
          </a:prstGeom>
          <a:solidFill>
            <a:schemeClr val="accent6">
              <a:lumMod val="40000"/>
              <a:lumOff val="60000"/>
            </a:schemeClr>
          </a:solidFill>
          <a:ln w="28575">
            <a:solidFill>
              <a:schemeClr val="accent6">
                <a:lumMod val="7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8" name="TextBox 47">
            <a:extLst>
              <a:ext uri="{FF2B5EF4-FFF2-40B4-BE49-F238E27FC236}">
                <a16:creationId xmlns:a16="http://schemas.microsoft.com/office/drawing/2014/main" id="{A7D7E1C1-9ECE-1248-86BC-1F3AB44F45DC}"/>
              </a:ext>
            </a:extLst>
          </p:cNvPr>
          <p:cNvSpPr txBox="1"/>
          <p:nvPr/>
        </p:nvSpPr>
        <p:spPr>
          <a:xfrm>
            <a:off x="8007485" y="3275997"/>
            <a:ext cx="655949" cy="397032"/>
          </a:xfrm>
          <a:prstGeom prst="rect">
            <a:avLst/>
          </a:prstGeom>
          <a:noFill/>
        </p:spPr>
        <p:txBody>
          <a:bodyPr wrap="none" rtlCol="0">
            <a:spAutoFit/>
          </a:bodyPr>
          <a:lstStyle/>
          <a:p>
            <a:r>
              <a:rPr lang="en-US" dirty="0">
                <a:solidFill>
                  <a:schemeClr val="tx1"/>
                </a:solidFill>
              </a:rPr>
              <a:t>#12</a:t>
            </a:r>
          </a:p>
        </p:txBody>
      </p:sp>
      <p:sp>
        <p:nvSpPr>
          <p:cNvPr id="49" name="TextBox 48">
            <a:extLst>
              <a:ext uri="{FF2B5EF4-FFF2-40B4-BE49-F238E27FC236}">
                <a16:creationId xmlns:a16="http://schemas.microsoft.com/office/drawing/2014/main" id="{367C7142-9FCC-2E4C-9F92-38A7B248F463}"/>
              </a:ext>
            </a:extLst>
          </p:cNvPr>
          <p:cNvSpPr txBox="1"/>
          <p:nvPr/>
        </p:nvSpPr>
        <p:spPr>
          <a:xfrm>
            <a:off x="8001038" y="4242983"/>
            <a:ext cx="655949" cy="397032"/>
          </a:xfrm>
          <a:prstGeom prst="rect">
            <a:avLst/>
          </a:prstGeom>
          <a:noFill/>
        </p:spPr>
        <p:txBody>
          <a:bodyPr wrap="none" rtlCol="0">
            <a:spAutoFit/>
          </a:bodyPr>
          <a:lstStyle/>
          <a:p>
            <a:r>
              <a:rPr lang="en-US" dirty="0">
                <a:solidFill>
                  <a:schemeClr val="tx1"/>
                </a:solidFill>
              </a:rPr>
              <a:t>#13</a:t>
            </a:r>
          </a:p>
        </p:txBody>
      </p:sp>
      <p:cxnSp>
        <p:nvCxnSpPr>
          <p:cNvPr id="50" name="Straight Arrow Connector 49">
            <a:extLst>
              <a:ext uri="{FF2B5EF4-FFF2-40B4-BE49-F238E27FC236}">
                <a16:creationId xmlns:a16="http://schemas.microsoft.com/office/drawing/2014/main" id="{BBB63D37-A6DF-FB44-9A14-854196FF9409}"/>
              </a:ext>
            </a:extLst>
          </p:cNvPr>
          <p:cNvCxnSpPr>
            <a:cxnSpLocks/>
            <a:stCxn id="48" idx="3"/>
            <a:endCxn id="26" idx="1"/>
          </p:cNvCxnSpPr>
          <p:nvPr/>
        </p:nvCxnSpPr>
        <p:spPr bwMode="auto">
          <a:xfrm flipV="1">
            <a:off x="8663434" y="3078515"/>
            <a:ext cx="488705" cy="395998"/>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DA00765B-18FD-BA47-8D84-1F568499EEA9}"/>
              </a:ext>
            </a:extLst>
          </p:cNvPr>
          <p:cNvCxnSpPr>
            <a:cxnSpLocks/>
            <a:stCxn id="48" idx="3"/>
            <a:endCxn id="20" idx="1"/>
          </p:cNvCxnSpPr>
          <p:nvPr/>
        </p:nvCxnSpPr>
        <p:spPr bwMode="auto">
          <a:xfrm>
            <a:off x="8663434" y="3474513"/>
            <a:ext cx="488705" cy="198517"/>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6B6A53A-54D9-A24E-A1A8-7A7E30F39F96}"/>
              </a:ext>
            </a:extLst>
          </p:cNvPr>
          <p:cNvSpPr txBox="1"/>
          <p:nvPr/>
        </p:nvSpPr>
        <p:spPr>
          <a:xfrm>
            <a:off x="9201300" y="2954642"/>
            <a:ext cx="439544" cy="258532"/>
          </a:xfrm>
          <a:prstGeom prst="rect">
            <a:avLst/>
          </a:prstGeom>
          <a:noFill/>
        </p:spPr>
        <p:txBody>
          <a:bodyPr wrap="none" rtlCol="0">
            <a:spAutoFit/>
          </a:bodyPr>
          <a:lstStyle/>
          <a:p>
            <a:r>
              <a:rPr lang="en-US" sz="1200" dirty="0">
                <a:solidFill>
                  <a:schemeClr val="tx1"/>
                </a:solidFill>
              </a:rPr>
              <a:t>#12</a:t>
            </a:r>
          </a:p>
        </p:txBody>
      </p:sp>
      <p:sp>
        <p:nvSpPr>
          <p:cNvPr id="53" name="TextBox 52">
            <a:extLst>
              <a:ext uri="{FF2B5EF4-FFF2-40B4-BE49-F238E27FC236}">
                <a16:creationId xmlns:a16="http://schemas.microsoft.com/office/drawing/2014/main" id="{21404BDC-C129-6248-88A0-7B63686F5A43}"/>
              </a:ext>
            </a:extLst>
          </p:cNvPr>
          <p:cNvSpPr txBox="1"/>
          <p:nvPr/>
        </p:nvSpPr>
        <p:spPr>
          <a:xfrm>
            <a:off x="9197304" y="3540907"/>
            <a:ext cx="439544" cy="258532"/>
          </a:xfrm>
          <a:prstGeom prst="rect">
            <a:avLst/>
          </a:prstGeom>
          <a:noFill/>
        </p:spPr>
        <p:txBody>
          <a:bodyPr wrap="none" rtlCol="0">
            <a:spAutoFit/>
          </a:bodyPr>
          <a:lstStyle/>
          <a:p>
            <a:r>
              <a:rPr lang="en-US" sz="1200" dirty="0">
                <a:solidFill>
                  <a:schemeClr val="tx1"/>
                </a:solidFill>
              </a:rPr>
              <a:t>#12</a:t>
            </a:r>
          </a:p>
        </p:txBody>
      </p:sp>
      <p:cxnSp>
        <p:nvCxnSpPr>
          <p:cNvPr id="54" name="Straight Arrow Connector 53">
            <a:extLst>
              <a:ext uri="{FF2B5EF4-FFF2-40B4-BE49-F238E27FC236}">
                <a16:creationId xmlns:a16="http://schemas.microsoft.com/office/drawing/2014/main" id="{5318EBBD-AA0E-B046-AFBA-25D30D4093CF}"/>
              </a:ext>
            </a:extLst>
          </p:cNvPr>
          <p:cNvCxnSpPr/>
          <p:nvPr/>
        </p:nvCxnSpPr>
        <p:spPr bwMode="auto">
          <a:xfrm flipV="1">
            <a:off x="8671766" y="4311418"/>
            <a:ext cx="456877" cy="12756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1E6B5876-069D-3746-87B1-30273B9DDB55}"/>
              </a:ext>
            </a:extLst>
          </p:cNvPr>
          <p:cNvCxnSpPr>
            <a:endCxn id="32" idx="1"/>
          </p:cNvCxnSpPr>
          <p:nvPr/>
        </p:nvCxnSpPr>
        <p:spPr bwMode="auto">
          <a:xfrm>
            <a:off x="8686136" y="4441499"/>
            <a:ext cx="463815" cy="43467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C10DDF27-D0AD-3A4E-8DCB-CB497846E33C}"/>
              </a:ext>
            </a:extLst>
          </p:cNvPr>
          <p:cNvSpPr txBox="1"/>
          <p:nvPr/>
        </p:nvSpPr>
        <p:spPr>
          <a:xfrm>
            <a:off x="10032695" y="4108536"/>
            <a:ext cx="439544" cy="258532"/>
          </a:xfrm>
          <a:prstGeom prst="rect">
            <a:avLst/>
          </a:prstGeom>
          <a:noFill/>
        </p:spPr>
        <p:txBody>
          <a:bodyPr wrap="none" rtlCol="0">
            <a:spAutoFit/>
          </a:bodyPr>
          <a:lstStyle/>
          <a:p>
            <a:r>
              <a:rPr lang="en-US" sz="1200" dirty="0">
                <a:solidFill>
                  <a:schemeClr val="tx1"/>
                </a:solidFill>
              </a:rPr>
              <a:t>#13</a:t>
            </a:r>
          </a:p>
        </p:txBody>
      </p:sp>
      <p:sp>
        <p:nvSpPr>
          <p:cNvPr id="57" name="TextBox 56">
            <a:extLst>
              <a:ext uri="{FF2B5EF4-FFF2-40B4-BE49-F238E27FC236}">
                <a16:creationId xmlns:a16="http://schemas.microsoft.com/office/drawing/2014/main" id="{B8D3B0CD-3A8D-F84B-A3CE-56A38A8FF26D}"/>
              </a:ext>
            </a:extLst>
          </p:cNvPr>
          <p:cNvSpPr txBox="1"/>
          <p:nvPr/>
        </p:nvSpPr>
        <p:spPr>
          <a:xfrm>
            <a:off x="10045395" y="4743536"/>
            <a:ext cx="439544" cy="258532"/>
          </a:xfrm>
          <a:prstGeom prst="rect">
            <a:avLst/>
          </a:prstGeom>
          <a:noFill/>
        </p:spPr>
        <p:txBody>
          <a:bodyPr wrap="none" rtlCol="0">
            <a:spAutoFit/>
          </a:bodyPr>
          <a:lstStyle/>
          <a:p>
            <a:r>
              <a:rPr lang="en-US" sz="1200" dirty="0">
                <a:solidFill>
                  <a:schemeClr val="tx1"/>
                </a:solidFill>
              </a:rPr>
              <a:t>#13</a:t>
            </a:r>
          </a:p>
        </p:txBody>
      </p:sp>
      <p:cxnSp>
        <p:nvCxnSpPr>
          <p:cNvPr id="58" name="Straight Arrow Connector 57">
            <a:extLst>
              <a:ext uri="{FF2B5EF4-FFF2-40B4-BE49-F238E27FC236}">
                <a16:creationId xmlns:a16="http://schemas.microsoft.com/office/drawing/2014/main" id="{743FC5A0-5397-9C46-B8AD-5F270F9EC597}"/>
              </a:ext>
            </a:extLst>
          </p:cNvPr>
          <p:cNvCxnSpPr>
            <a:stCxn id="26" idx="3"/>
          </p:cNvCxnSpPr>
          <p:nvPr/>
        </p:nvCxnSpPr>
        <p:spPr bwMode="auto">
          <a:xfrm>
            <a:off x="10961241" y="3078515"/>
            <a:ext cx="435088" cy="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90B5A8E1-A692-EA48-9B2B-7F0B62BCBE16}"/>
              </a:ext>
            </a:extLst>
          </p:cNvPr>
          <p:cNvCxnSpPr>
            <a:cxnSpLocks/>
            <a:stCxn id="38" idx="3"/>
          </p:cNvCxnSpPr>
          <p:nvPr/>
        </p:nvCxnSpPr>
        <p:spPr bwMode="auto">
          <a:xfrm>
            <a:off x="10961242" y="4272134"/>
            <a:ext cx="435087" cy="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799BE074-E617-C64F-8943-ED967788EFE1}"/>
              </a:ext>
            </a:extLst>
          </p:cNvPr>
          <p:cNvSpPr txBox="1"/>
          <p:nvPr/>
        </p:nvSpPr>
        <p:spPr>
          <a:xfrm>
            <a:off x="10921292" y="4014076"/>
            <a:ext cx="439544" cy="258532"/>
          </a:xfrm>
          <a:prstGeom prst="rect">
            <a:avLst/>
          </a:prstGeom>
          <a:noFill/>
        </p:spPr>
        <p:txBody>
          <a:bodyPr wrap="none" rtlCol="0">
            <a:spAutoFit/>
          </a:bodyPr>
          <a:lstStyle/>
          <a:p>
            <a:r>
              <a:rPr lang="en-US" sz="1200" dirty="0">
                <a:solidFill>
                  <a:schemeClr val="tx1"/>
                </a:solidFill>
              </a:rPr>
              <a:t>#13</a:t>
            </a:r>
          </a:p>
        </p:txBody>
      </p:sp>
      <p:sp>
        <p:nvSpPr>
          <p:cNvPr id="61" name="TextBox 60">
            <a:extLst>
              <a:ext uri="{FF2B5EF4-FFF2-40B4-BE49-F238E27FC236}">
                <a16:creationId xmlns:a16="http://schemas.microsoft.com/office/drawing/2014/main" id="{87982588-F72F-6D45-8CDA-CC50831F123D}"/>
              </a:ext>
            </a:extLst>
          </p:cNvPr>
          <p:cNvSpPr txBox="1"/>
          <p:nvPr/>
        </p:nvSpPr>
        <p:spPr>
          <a:xfrm>
            <a:off x="10921292" y="2799976"/>
            <a:ext cx="439544" cy="258532"/>
          </a:xfrm>
          <a:prstGeom prst="rect">
            <a:avLst/>
          </a:prstGeom>
          <a:noFill/>
        </p:spPr>
        <p:txBody>
          <a:bodyPr wrap="none" rtlCol="0">
            <a:spAutoFit/>
          </a:bodyPr>
          <a:lstStyle/>
          <a:p>
            <a:r>
              <a:rPr lang="en-US" sz="1200" dirty="0">
                <a:solidFill>
                  <a:schemeClr val="tx1"/>
                </a:solidFill>
              </a:rPr>
              <a:t>#12</a:t>
            </a:r>
          </a:p>
        </p:txBody>
      </p:sp>
      <p:sp>
        <p:nvSpPr>
          <p:cNvPr id="62" name="TextBox 61">
            <a:extLst>
              <a:ext uri="{FF2B5EF4-FFF2-40B4-BE49-F238E27FC236}">
                <a16:creationId xmlns:a16="http://schemas.microsoft.com/office/drawing/2014/main" id="{2BE68ED1-B836-C445-8323-100BE335F5B4}"/>
              </a:ext>
            </a:extLst>
          </p:cNvPr>
          <p:cNvSpPr txBox="1"/>
          <p:nvPr/>
        </p:nvSpPr>
        <p:spPr>
          <a:xfrm>
            <a:off x="9492451" y="2037317"/>
            <a:ext cx="1196161" cy="646331"/>
          </a:xfrm>
          <a:prstGeom prst="rect">
            <a:avLst/>
          </a:prstGeom>
          <a:noFill/>
        </p:spPr>
        <p:txBody>
          <a:bodyPr wrap="none" rtlCol="0">
            <a:spAutoFit/>
          </a:bodyPr>
          <a:lstStyle/>
          <a:p>
            <a:pPr algn="ctr"/>
            <a:r>
              <a:rPr lang="en-US" sz="2000" dirty="0">
                <a:solidFill>
                  <a:schemeClr val="tx1"/>
                </a:solidFill>
              </a:rPr>
              <a:t>Nodes</a:t>
            </a:r>
          </a:p>
          <a:p>
            <a:pPr algn="ctr"/>
            <a:r>
              <a:rPr lang="en-US" sz="2000" dirty="0">
                <a:solidFill>
                  <a:schemeClr val="tx1"/>
                </a:solidFill>
              </a:rPr>
              <a:t>(leaders)</a:t>
            </a:r>
          </a:p>
        </p:txBody>
      </p:sp>
      <p:sp>
        <p:nvSpPr>
          <p:cNvPr id="63" name="TextBox 62">
            <a:extLst>
              <a:ext uri="{FF2B5EF4-FFF2-40B4-BE49-F238E27FC236}">
                <a16:creationId xmlns:a16="http://schemas.microsoft.com/office/drawing/2014/main" id="{CC0D26A7-4550-D64B-B83C-A8D3D120E206}"/>
              </a:ext>
            </a:extLst>
          </p:cNvPr>
          <p:cNvSpPr txBox="1"/>
          <p:nvPr/>
        </p:nvSpPr>
        <p:spPr>
          <a:xfrm>
            <a:off x="7857274" y="2365663"/>
            <a:ext cx="971740" cy="757130"/>
          </a:xfrm>
          <a:prstGeom prst="rect">
            <a:avLst/>
          </a:prstGeom>
          <a:noFill/>
        </p:spPr>
        <p:txBody>
          <a:bodyPr wrap="none" rtlCol="0">
            <a:spAutoFit/>
          </a:bodyPr>
          <a:lstStyle/>
          <a:p>
            <a:pPr algn="ctr"/>
            <a:r>
              <a:rPr lang="en-US" sz="1600" dirty="0">
                <a:solidFill>
                  <a:schemeClr val="tx1"/>
                </a:solidFill>
              </a:rPr>
              <a:t>Clients’</a:t>
            </a:r>
          </a:p>
          <a:p>
            <a:pPr algn="ctr"/>
            <a:r>
              <a:rPr lang="en-US" sz="1600" dirty="0">
                <a:solidFill>
                  <a:schemeClr val="tx1"/>
                </a:solidFill>
              </a:rPr>
              <a:t>requests</a:t>
            </a:r>
          </a:p>
          <a:p>
            <a:pPr algn="ctr"/>
            <a:r>
              <a:rPr lang="en-US" sz="1600" dirty="0">
                <a:solidFill>
                  <a:schemeClr val="tx1"/>
                </a:solidFill>
              </a:rPr>
              <a:t>(</a:t>
            </a:r>
            <a:r>
              <a:rPr lang="en-US" sz="1600" dirty="0" err="1">
                <a:solidFill>
                  <a:schemeClr val="tx1"/>
                </a:solidFill>
              </a:rPr>
              <a:t>txs</a:t>
            </a:r>
            <a:r>
              <a:rPr lang="en-US" sz="1600" dirty="0">
                <a:solidFill>
                  <a:schemeClr val="tx1"/>
                </a:solidFill>
              </a:rPr>
              <a:t>)</a:t>
            </a:r>
          </a:p>
        </p:txBody>
      </p:sp>
      <p:sp>
        <p:nvSpPr>
          <p:cNvPr id="64" name="Trapezoid 63">
            <a:extLst>
              <a:ext uri="{FF2B5EF4-FFF2-40B4-BE49-F238E27FC236}">
                <a16:creationId xmlns:a16="http://schemas.microsoft.com/office/drawing/2014/main" id="{971D209A-1B77-F749-B202-5050E0CA4FAC}"/>
              </a:ext>
            </a:extLst>
          </p:cNvPr>
          <p:cNvSpPr/>
          <p:nvPr/>
        </p:nvSpPr>
        <p:spPr>
          <a:xfrm rot="10800000">
            <a:off x="9184825" y="5410329"/>
            <a:ext cx="298632" cy="316933"/>
          </a:xfrm>
          <a:prstGeom prst="trapezoid">
            <a:avLst/>
          </a:prstGeom>
          <a:noFill/>
          <a:ln w="28575">
            <a:solidFill>
              <a:schemeClr val="accent5">
                <a:lumMod val="2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5" name="Trapezoid 64">
            <a:extLst>
              <a:ext uri="{FF2B5EF4-FFF2-40B4-BE49-F238E27FC236}">
                <a16:creationId xmlns:a16="http://schemas.microsoft.com/office/drawing/2014/main" id="{AE722983-8ABA-A74B-B85F-175521ABAA11}"/>
              </a:ext>
            </a:extLst>
          </p:cNvPr>
          <p:cNvSpPr/>
          <p:nvPr/>
        </p:nvSpPr>
        <p:spPr>
          <a:xfrm rot="10800000">
            <a:off x="9199005" y="5906112"/>
            <a:ext cx="298632" cy="316933"/>
          </a:xfrm>
          <a:prstGeom prst="trapezoid">
            <a:avLst/>
          </a:prstGeom>
          <a:no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A9EE2588-C51C-F047-8BAF-26DA4FDE074F}"/>
              </a:ext>
            </a:extLst>
          </p:cNvPr>
          <p:cNvSpPr txBox="1"/>
          <p:nvPr/>
        </p:nvSpPr>
        <p:spPr>
          <a:xfrm>
            <a:off x="9700698" y="5410329"/>
            <a:ext cx="2318263" cy="313932"/>
          </a:xfrm>
          <a:prstGeom prst="rect">
            <a:avLst/>
          </a:prstGeom>
          <a:noFill/>
        </p:spPr>
        <p:txBody>
          <a:bodyPr wrap="none" rtlCol="0">
            <a:spAutoFit/>
          </a:bodyPr>
          <a:lstStyle/>
          <a:p>
            <a:r>
              <a:rPr lang="en-US" sz="1600" dirty="0">
                <a:solidFill>
                  <a:schemeClr val="tx1"/>
                </a:solidFill>
              </a:rPr>
              <a:t>Active bucket at a node</a:t>
            </a:r>
          </a:p>
        </p:txBody>
      </p:sp>
      <p:sp>
        <p:nvSpPr>
          <p:cNvPr id="66" name="TextBox 65">
            <a:extLst>
              <a:ext uri="{FF2B5EF4-FFF2-40B4-BE49-F238E27FC236}">
                <a16:creationId xmlns:a16="http://schemas.microsoft.com/office/drawing/2014/main" id="{7BFAD14B-D52B-A846-BF7F-120EF4B8F439}"/>
              </a:ext>
            </a:extLst>
          </p:cNvPr>
          <p:cNvSpPr txBox="1"/>
          <p:nvPr/>
        </p:nvSpPr>
        <p:spPr>
          <a:xfrm>
            <a:off x="9691000" y="5913952"/>
            <a:ext cx="2467342" cy="313932"/>
          </a:xfrm>
          <a:prstGeom prst="rect">
            <a:avLst/>
          </a:prstGeom>
          <a:noFill/>
        </p:spPr>
        <p:txBody>
          <a:bodyPr wrap="none" rtlCol="0">
            <a:spAutoFit/>
          </a:bodyPr>
          <a:lstStyle/>
          <a:p>
            <a:r>
              <a:rPr lang="en-US" sz="1600" dirty="0">
                <a:solidFill>
                  <a:schemeClr val="tx1"/>
                </a:solidFill>
              </a:rPr>
              <a:t>Inactive bucket at a node</a:t>
            </a:r>
          </a:p>
        </p:txBody>
      </p:sp>
    </p:spTree>
    <p:extLst>
      <p:ext uri="{BB962C8B-B14F-4D97-AF65-F5344CB8AC3E}">
        <p14:creationId xmlns:p14="http://schemas.microsoft.com/office/powerpoint/2010/main" val="338423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linds(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4" grpId="0" animBg="1"/>
      <p:bldP spid="45" grpId="0" animBg="1"/>
      <p:bldP spid="46" grpId="0" animBg="1"/>
      <p:bldP spid="47" grpId="0" animBg="1"/>
      <p:bldP spid="48" grpId="0"/>
      <p:bldP spid="49" grpId="0"/>
      <p:bldP spid="52" grpId="0"/>
      <p:bldP spid="53" grpId="0"/>
      <p:bldP spid="56" grpId="0"/>
      <p:bldP spid="57" grpId="0"/>
      <p:bldP spid="60" grpId="0"/>
      <p:bldP spid="6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C36D-20C4-B040-94E8-692DF777208F}"/>
              </a:ext>
            </a:extLst>
          </p:cNvPr>
          <p:cNvSpPr>
            <a:spLocks noGrp="1"/>
          </p:cNvSpPr>
          <p:nvPr>
            <p:ph type="title"/>
          </p:nvPr>
        </p:nvSpPr>
        <p:spPr/>
        <p:txBody>
          <a:bodyPr/>
          <a:lstStyle/>
          <a:p>
            <a:r>
              <a:rPr lang="en-US" dirty="0"/>
              <a:t>Preventing Transaction Duplication: Bucket Rotation</a:t>
            </a:r>
          </a:p>
        </p:txBody>
      </p:sp>
      <p:sp>
        <p:nvSpPr>
          <p:cNvPr id="18" name="Content Placeholder 17">
            <a:extLst>
              <a:ext uri="{FF2B5EF4-FFF2-40B4-BE49-F238E27FC236}">
                <a16:creationId xmlns:a16="http://schemas.microsoft.com/office/drawing/2014/main" id="{E5607A7D-9758-9849-BE57-B348C3BC5329}"/>
              </a:ext>
            </a:extLst>
          </p:cNvPr>
          <p:cNvSpPr>
            <a:spLocks noGrp="1"/>
          </p:cNvSpPr>
          <p:nvPr>
            <p:ph idx="1"/>
          </p:nvPr>
        </p:nvSpPr>
        <p:spPr>
          <a:xfrm>
            <a:off x="409321" y="1235036"/>
            <a:ext cx="7503544" cy="5235212"/>
          </a:xfrm>
        </p:spPr>
        <p:txBody>
          <a:bodyPr>
            <a:normAutofit/>
          </a:bodyPr>
          <a:lstStyle/>
          <a:p>
            <a:pPr marL="0" indent="0">
              <a:buNone/>
            </a:pPr>
            <a:r>
              <a:rPr lang="en-US" b="1" dirty="0"/>
              <a:t>Mir Transaction </a:t>
            </a:r>
            <a:r>
              <a:rPr lang="en-US" b="1" dirty="0" err="1"/>
              <a:t>Sharding</a:t>
            </a:r>
            <a:r>
              <a:rPr lang="en-US" b="1" dirty="0"/>
              <a:t> principles</a:t>
            </a:r>
          </a:p>
          <a:p>
            <a:r>
              <a:rPr lang="en-US" b="1" dirty="0"/>
              <a:t>Partition transactions into “buckets” </a:t>
            </a:r>
            <a:r>
              <a:rPr lang="en-US" dirty="0"/>
              <a:t>using collision-free hash function H</a:t>
            </a:r>
          </a:p>
          <a:p>
            <a:pPr lvl="1"/>
            <a:r>
              <a:rPr lang="en-US" dirty="0"/>
              <a:t>Each transaction is mapped to a unique bucket</a:t>
            </a:r>
            <a:endParaRPr lang="en-US" baseline="30000" dirty="0"/>
          </a:p>
          <a:p>
            <a:pPr lvl="1"/>
            <a:endParaRPr lang="en-US" baseline="30000" dirty="0"/>
          </a:p>
          <a:p>
            <a:r>
              <a:rPr lang="en-US" dirty="0"/>
              <a:t>Each leader has a different </a:t>
            </a:r>
            <a:r>
              <a:rPr lang="en-US" b="1" dirty="0"/>
              <a:t>active bucket</a:t>
            </a:r>
          </a:p>
          <a:p>
            <a:pPr lvl="1"/>
            <a:r>
              <a:rPr lang="en-US" dirty="0"/>
              <a:t>Leader proposes only transactions from an active bucket</a:t>
            </a:r>
          </a:p>
          <a:p>
            <a:pPr lvl="1"/>
            <a:endParaRPr lang="en-US" dirty="0"/>
          </a:p>
          <a:p>
            <a:r>
              <a:rPr lang="en-US" dirty="0"/>
              <a:t>Active bucket assignment </a:t>
            </a:r>
            <a:r>
              <a:rPr lang="en-US" b="1" dirty="0"/>
              <a:t>rotates</a:t>
            </a:r>
            <a:r>
              <a:rPr lang="en-US" dirty="0"/>
              <a:t> </a:t>
            </a:r>
          </a:p>
          <a:p>
            <a:pPr lvl="1"/>
            <a:r>
              <a:rPr lang="en-US" dirty="0"/>
              <a:t>within a stable epoch</a:t>
            </a:r>
          </a:p>
          <a:p>
            <a:pPr lvl="1"/>
            <a:r>
              <a:rPr lang="en-US" dirty="0"/>
              <a:t>Across recovery (non-stable) epochs</a:t>
            </a:r>
          </a:p>
          <a:p>
            <a:pPr lvl="1"/>
            <a:endParaRPr lang="en-US" dirty="0"/>
          </a:p>
        </p:txBody>
      </p:sp>
      <p:sp>
        <p:nvSpPr>
          <p:cNvPr id="4" name="Rectangle 3">
            <a:extLst>
              <a:ext uri="{FF2B5EF4-FFF2-40B4-BE49-F238E27FC236}">
                <a16:creationId xmlns:a16="http://schemas.microsoft.com/office/drawing/2014/main" id="{DB32B3CE-4985-1643-A758-908A0149DC24}"/>
              </a:ext>
            </a:extLst>
          </p:cNvPr>
          <p:cNvSpPr/>
          <p:nvPr/>
        </p:nvSpPr>
        <p:spPr bwMode="auto">
          <a:xfrm>
            <a:off x="696000" y="5624835"/>
            <a:ext cx="7200000" cy="5034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5" name="TextBox 4">
            <a:extLst>
              <a:ext uri="{FF2B5EF4-FFF2-40B4-BE49-F238E27FC236}">
                <a16:creationId xmlns:a16="http://schemas.microsoft.com/office/drawing/2014/main" id="{51949B15-4A79-EB45-A5AC-449738A522FE}"/>
              </a:ext>
            </a:extLst>
          </p:cNvPr>
          <p:cNvSpPr txBox="1"/>
          <p:nvPr/>
        </p:nvSpPr>
        <p:spPr>
          <a:xfrm>
            <a:off x="561187" y="6309515"/>
            <a:ext cx="269626" cy="258532"/>
          </a:xfrm>
          <a:prstGeom prst="rect">
            <a:avLst/>
          </a:prstGeom>
          <a:noFill/>
        </p:spPr>
        <p:txBody>
          <a:bodyPr wrap="none" rtlCol="0">
            <a:spAutoFit/>
          </a:bodyPr>
          <a:lstStyle/>
          <a:p>
            <a:r>
              <a:rPr lang="en-US" sz="1200" dirty="0">
                <a:solidFill>
                  <a:schemeClr val="tx1"/>
                </a:solidFill>
              </a:rPr>
              <a:t>0</a:t>
            </a:r>
          </a:p>
        </p:txBody>
      </p:sp>
      <p:sp>
        <p:nvSpPr>
          <p:cNvPr id="6" name="TextBox 5">
            <a:extLst>
              <a:ext uri="{FF2B5EF4-FFF2-40B4-BE49-F238E27FC236}">
                <a16:creationId xmlns:a16="http://schemas.microsoft.com/office/drawing/2014/main" id="{45CA916D-064C-A94B-BB6A-C3EFBA4F5EDF}"/>
              </a:ext>
            </a:extLst>
          </p:cNvPr>
          <p:cNvSpPr txBox="1"/>
          <p:nvPr/>
        </p:nvSpPr>
        <p:spPr>
          <a:xfrm>
            <a:off x="6963033" y="6255184"/>
            <a:ext cx="1697901" cy="258532"/>
          </a:xfrm>
          <a:prstGeom prst="rect">
            <a:avLst/>
          </a:prstGeom>
          <a:noFill/>
        </p:spPr>
        <p:txBody>
          <a:bodyPr wrap="none" rtlCol="0">
            <a:spAutoFit/>
          </a:bodyPr>
          <a:lstStyle/>
          <a:p>
            <a:r>
              <a:rPr lang="en-US" sz="1200" dirty="0">
                <a:solidFill>
                  <a:schemeClr val="tx1"/>
                </a:solidFill>
              </a:rPr>
              <a:t>FFFFFFFFFFFFFFFF</a:t>
            </a:r>
          </a:p>
        </p:txBody>
      </p:sp>
      <p:sp>
        <p:nvSpPr>
          <p:cNvPr id="7" name="Rectangle 6">
            <a:extLst>
              <a:ext uri="{FF2B5EF4-FFF2-40B4-BE49-F238E27FC236}">
                <a16:creationId xmlns:a16="http://schemas.microsoft.com/office/drawing/2014/main" id="{6E07D460-B3C7-DB4B-BE64-5B871E9D9C52}"/>
              </a:ext>
            </a:extLst>
          </p:cNvPr>
          <p:cNvSpPr/>
          <p:nvPr/>
        </p:nvSpPr>
        <p:spPr bwMode="auto">
          <a:xfrm>
            <a:off x="696000" y="5624835"/>
            <a:ext cx="1800000" cy="507217"/>
          </a:xfrm>
          <a:prstGeom prst="rect">
            <a:avLst/>
          </a:prstGeom>
          <a:solidFill>
            <a:srgbClr val="2BB1EE"/>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8" name="Rectangle 7">
            <a:extLst>
              <a:ext uri="{FF2B5EF4-FFF2-40B4-BE49-F238E27FC236}">
                <a16:creationId xmlns:a16="http://schemas.microsoft.com/office/drawing/2014/main" id="{883AA608-0749-FE40-8DD4-3EA631A646F9}"/>
              </a:ext>
            </a:extLst>
          </p:cNvPr>
          <p:cNvSpPr/>
          <p:nvPr/>
        </p:nvSpPr>
        <p:spPr bwMode="auto">
          <a:xfrm>
            <a:off x="2496000" y="5624835"/>
            <a:ext cx="1800000" cy="505346"/>
          </a:xfrm>
          <a:prstGeom prst="rect">
            <a:avLst/>
          </a:prstGeom>
          <a:solidFill>
            <a:srgbClr val="E7787D"/>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9" name="Rectangle 8">
            <a:extLst>
              <a:ext uri="{FF2B5EF4-FFF2-40B4-BE49-F238E27FC236}">
                <a16:creationId xmlns:a16="http://schemas.microsoft.com/office/drawing/2014/main" id="{8068ED8C-7372-0449-9D13-A7B0E206DCC2}"/>
              </a:ext>
            </a:extLst>
          </p:cNvPr>
          <p:cNvSpPr/>
          <p:nvPr/>
        </p:nvSpPr>
        <p:spPr bwMode="auto">
          <a:xfrm>
            <a:off x="4296000" y="5622964"/>
            <a:ext cx="1800000" cy="510961"/>
          </a:xfrm>
          <a:prstGeom prst="rect">
            <a:avLst/>
          </a:prstGeom>
          <a:solidFill>
            <a:schemeClr val="bg2">
              <a:lumMod val="60000"/>
              <a:lumOff val="4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10" name="Rectangle 9">
            <a:extLst>
              <a:ext uri="{FF2B5EF4-FFF2-40B4-BE49-F238E27FC236}">
                <a16:creationId xmlns:a16="http://schemas.microsoft.com/office/drawing/2014/main" id="{C408739D-3D7D-6F47-8A8D-558239BB9263}"/>
              </a:ext>
            </a:extLst>
          </p:cNvPr>
          <p:cNvSpPr/>
          <p:nvPr/>
        </p:nvSpPr>
        <p:spPr bwMode="auto">
          <a:xfrm>
            <a:off x="6093500" y="5617349"/>
            <a:ext cx="1800000" cy="510961"/>
          </a:xfrm>
          <a:prstGeom prst="rect">
            <a:avLst/>
          </a:prstGeom>
          <a:solidFill>
            <a:srgbClr val="6FFFFA"/>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11" name="TextBox 10">
            <a:extLst>
              <a:ext uri="{FF2B5EF4-FFF2-40B4-BE49-F238E27FC236}">
                <a16:creationId xmlns:a16="http://schemas.microsoft.com/office/drawing/2014/main" id="{6AD631A7-3C3C-2B43-8F54-2BBBC41D5D53}"/>
              </a:ext>
            </a:extLst>
          </p:cNvPr>
          <p:cNvSpPr txBox="1"/>
          <p:nvPr/>
        </p:nvSpPr>
        <p:spPr>
          <a:xfrm>
            <a:off x="1268025" y="5707596"/>
            <a:ext cx="655949" cy="397032"/>
          </a:xfrm>
          <a:prstGeom prst="rect">
            <a:avLst/>
          </a:prstGeom>
          <a:noFill/>
        </p:spPr>
        <p:txBody>
          <a:bodyPr wrap="none" rtlCol="0">
            <a:spAutoFit/>
          </a:bodyPr>
          <a:lstStyle/>
          <a:p>
            <a:r>
              <a:rPr lang="en-US" dirty="0">
                <a:solidFill>
                  <a:schemeClr val="tx1"/>
                </a:solidFill>
              </a:rPr>
              <a:t>#12</a:t>
            </a:r>
          </a:p>
        </p:txBody>
      </p:sp>
      <p:sp>
        <p:nvSpPr>
          <p:cNvPr id="12" name="TextBox 11">
            <a:extLst>
              <a:ext uri="{FF2B5EF4-FFF2-40B4-BE49-F238E27FC236}">
                <a16:creationId xmlns:a16="http://schemas.microsoft.com/office/drawing/2014/main" id="{0CCF0BEC-68CC-E440-9AD7-DD6005E71711}"/>
              </a:ext>
            </a:extLst>
          </p:cNvPr>
          <p:cNvSpPr txBox="1"/>
          <p:nvPr/>
        </p:nvSpPr>
        <p:spPr>
          <a:xfrm>
            <a:off x="4810575" y="5707596"/>
            <a:ext cx="655949" cy="397032"/>
          </a:xfrm>
          <a:prstGeom prst="rect">
            <a:avLst/>
          </a:prstGeom>
          <a:noFill/>
        </p:spPr>
        <p:txBody>
          <a:bodyPr wrap="none" rtlCol="0">
            <a:spAutoFit/>
          </a:bodyPr>
          <a:lstStyle/>
          <a:p>
            <a:r>
              <a:rPr lang="en-US" dirty="0">
                <a:solidFill>
                  <a:schemeClr val="tx1"/>
                </a:solidFill>
              </a:rPr>
              <a:t>#13</a:t>
            </a:r>
          </a:p>
        </p:txBody>
      </p:sp>
      <p:sp>
        <p:nvSpPr>
          <p:cNvPr id="3" name="TextBox 2">
            <a:extLst>
              <a:ext uri="{FF2B5EF4-FFF2-40B4-BE49-F238E27FC236}">
                <a16:creationId xmlns:a16="http://schemas.microsoft.com/office/drawing/2014/main" id="{99C7F78F-2119-594B-AC7D-8AF51E63D0A1}"/>
              </a:ext>
            </a:extLst>
          </p:cNvPr>
          <p:cNvSpPr txBox="1"/>
          <p:nvPr/>
        </p:nvSpPr>
        <p:spPr>
          <a:xfrm>
            <a:off x="3520788" y="6315200"/>
            <a:ext cx="1550424" cy="397032"/>
          </a:xfrm>
          <a:prstGeom prst="rect">
            <a:avLst/>
          </a:prstGeom>
          <a:noFill/>
        </p:spPr>
        <p:txBody>
          <a:bodyPr wrap="none" rtlCol="0">
            <a:spAutoFit/>
          </a:bodyPr>
          <a:lstStyle/>
          <a:p>
            <a:r>
              <a:rPr lang="en-US" dirty="0" err="1">
                <a:solidFill>
                  <a:schemeClr val="tx1"/>
                </a:solidFill>
              </a:rPr>
              <a:t>hashspace</a:t>
            </a:r>
            <a:endParaRPr lang="en-US" dirty="0">
              <a:solidFill>
                <a:schemeClr val="tx1"/>
              </a:solidFill>
            </a:endParaRPr>
          </a:p>
        </p:txBody>
      </p:sp>
      <p:sp>
        <p:nvSpPr>
          <p:cNvPr id="62" name="TextBox 61">
            <a:extLst>
              <a:ext uri="{FF2B5EF4-FFF2-40B4-BE49-F238E27FC236}">
                <a16:creationId xmlns:a16="http://schemas.microsoft.com/office/drawing/2014/main" id="{2BE68ED1-B836-C445-8323-100BE335F5B4}"/>
              </a:ext>
            </a:extLst>
          </p:cNvPr>
          <p:cNvSpPr txBox="1"/>
          <p:nvPr/>
        </p:nvSpPr>
        <p:spPr>
          <a:xfrm>
            <a:off x="9492451" y="2037317"/>
            <a:ext cx="1196161" cy="646331"/>
          </a:xfrm>
          <a:prstGeom prst="rect">
            <a:avLst/>
          </a:prstGeom>
          <a:noFill/>
        </p:spPr>
        <p:txBody>
          <a:bodyPr wrap="none" rtlCol="0">
            <a:spAutoFit/>
          </a:bodyPr>
          <a:lstStyle/>
          <a:p>
            <a:pPr algn="ctr"/>
            <a:r>
              <a:rPr lang="en-US" sz="2000" dirty="0">
                <a:solidFill>
                  <a:schemeClr val="tx1"/>
                </a:solidFill>
              </a:rPr>
              <a:t>Nodes</a:t>
            </a:r>
          </a:p>
          <a:p>
            <a:pPr algn="ctr"/>
            <a:r>
              <a:rPr lang="en-US" sz="2000" dirty="0">
                <a:solidFill>
                  <a:schemeClr val="tx1"/>
                </a:solidFill>
              </a:rPr>
              <a:t>(leaders)</a:t>
            </a:r>
          </a:p>
        </p:txBody>
      </p:sp>
      <p:sp>
        <p:nvSpPr>
          <p:cNvPr id="63" name="TextBox 62">
            <a:extLst>
              <a:ext uri="{FF2B5EF4-FFF2-40B4-BE49-F238E27FC236}">
                <a16:creationId xmlns:a16="http://schemas.microsoft.com/office/drawing/2014/main" id="{CC0D26A7-4550-D64B-B83C-A8D3D120E206}"/>
              </a:ext>
            </a:extLst>
          </p:cNvPr>
          <p:cNvSpPr txBox="1"/>
          <p:nvPr/>
        </p:nvSpPr>
        <p:spPr>
          <a:xfrm>
            <a:off x="7857274" y="2365663"/>
            <a:ext cx="971740" cy="757130"/>
          </a:xfrm>
          <a:prstGeom prst="rect">
            <a:avLst/>
          </a:prstGeom>
          <a:noFill/>
        </p:spPr>
        <p:txBody>
          <a:bodyPr wrap="none" rtlCol="0">
            <a:spAutoFit/>
          </a:bodyPr>
          <a:lstStyle/>
          <a:p>
            <a:pPr algn="ctr"/>
            <a:r>
              <a:rPr lang="en-US" sz="1600" dirty="0">
                <a:solidFill>
                  <a:schemeClr val="tx1"/>
                </a:solidFill>
              </a:rPr>
              <a:t>Clients’</a:t>
            </a:r>
          </a:p>
          <a:p>
            <a:pPr algn="ctr"/>
            <a:r>
              <a:rPr lang="en-US" sz="1600" dirty="0">
                <a:solidFill>
                  <a:schemeClr val="tx1"/>
                </a:solidFill>
              </a:rPr>
              <a:t>requests</a:t>
            </a:r>
          </a:p>
          <a:p>
            <a:pPr algn="ctr"/>
            <a:r>
              <a:rPr lang="en-US" sz="1600" dirty="0">
                <a:solidFill>
                  <a:schemeClr val="tx1"/>
                </a:solidFill>
              </a:rPr>
              <a:t>(</a:t>
            </a:r>
            <a:r>
              <a:rPr lang="en-US" sz="1600" dirty="0" err="1">
                <a:solidFill>
                  <a:schemeClr val="tx1"/>
                </a:solidFill>
              </a:rPr>
              <a:t>txs</a:t>
            </a:r>
            <a:r>
              <a:rPr lang="en-US" sz="1600" dirty="0">
                <a:solidFill>
                  <a:schemeClr val="tx1"/>
                </a:solidFill>
              </a:rPr>
              <a:t>)</a:t>
            </a:r>
          </a:p>
        </p:txBody>
      </p:sp>
      <p:sp>
        <p:nvSpPr>
          <p:cNvPr id="64" name="Trapezoid 63">
            <a:extLst>
              <a:ext uri="{FF2B5EF4-FFF2-40B4-BE49-F238E27FC236}">
                <a16:creationId xmlns:a16="http://schemas.microsoft.com/office/drawing/2014/main" id="{971D209A-1B77-F749-B202-5050E0CA4FAC}"/>
              </a:ext>
            </a:extLst>
          </p:cNvPr>
          <p:cNvSpPr/>
          <p:nvPr/>
        </p:nvSpPr>
        <p:spPr>
          <a:xfrm rot="10800000">
            <a:off x="9184825" y="5410329"/>
            <a:ext cx="298632" cy="316933"/>
          </a:xfrm>
          <a:prstGeom prst="trapezoid">
            <a:avLst/>
          </a:prstGeom>
          <a:noFill/>
          <a:ln w="28575">
            <a:solidFill>
              <a:schemeClr val="accent5">
                <a:lumMod val="2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5" name="Trapezoid 64">
            <a:extLst>
              <a:ext uri="{FF2B5EF4-FFF2-40B4-BE49-F238E27FC236}">
                <a16:creationId xmlns:a16="http://schemas.microsoft.com/office/drawing/2014/main" id="{AE722983-8ABA-A74B-B85F-175521ABAA11}"/>
              </a:ext>
            </a:extLst>
          </p:cNvPr>
          <p:cNvSpPr/>
          <p:nvPr/>
        </p:nvSpPr>
        <p:spPr>
          <a:xfrm rot="10800000">
            <a:off x="9199005" y="5906112"/>
            <a:ext cx="298632" cy="316933"/>
          </a:xfrm>
          <a:prstGeom prst="trapezoid">
            <a:avLst/>
          </a:prstGeom>
          <a:no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A9EE2588-C51C-F047-8BAF-26DA4FDE074F}"/>
              </a:ext>
            </a:extLst>
          </p:cNvPr>
          <p:cNvSpPr txBox="1"/>
          <p:nvPr/>
        </p:nvSpPr>
        <p:spPr>
          <a:xfrm>
            <a:off x="9700698" y="5410329"/>
            <a:ext cx="2318263" cy="313932"/>
          </a:xfrm>
          <a:prstGeom prst="rect">
            <a:avLst/>
          </a:prstGeom>
          <a:noFill/>
        </p:spPr>
        <p:txBody>
          <a:bodyPr wrap="none" rtlCol="0">
            <a:spAutoFit/>
          </a:bodyPr>
          <a:lstStyle/>
          <a:p>
            <a:r>
              <a:rPr lang="en-US" sz="1600" dirty="0">
                <a:solidFill>
                  <a:schemeClr val="tx1"/>
                </a:solidFill>
              </a:rPr>
              <a:t>Active bucket at a node</a:t>
            </a:r>
          </a:p>
        </p:txBody>
      </p:sp>
      <p:sp>
        <p:nvSpPr>
          <p:cNvPr id="66" name="TextBox 65">
            <a:extLst>
              <a:ext uri="{FF2B5EF4-FFF2-40B4-BE49-F238E27FC236}">
                <a16:creationId xmlns:a16="http://schemas.microsoft.com/office/drawing/2014/main" id="{7BFAD14B-D52B-A846-BF7F-120EF4B8F439}"/>
              </a:ext>
            </a:extLst>
          </p:cNvPr>
          <p:cNvSpPr txBox="1"/>
          <p:nvPr/>
        </p:nvSpPr>
        <p:spPr>
          <a:xfrm>
            <a:off x="9691000" y="5913952"/>
            <a:ext cx="2467342" cy="313932"/>
          </a:xfrm>
          <a:prstGeom prst="rect">
            <a:avLst/>
          </a:prstGeom>
          <a:noFill/>
        </p:spPr>
        <p:txBody>
          <a:bodyPr wrap="none" rtlCol="0">
            <a:spAutoFit/>
          </a:bodyPr>
          <a:lstStyle/>
          <a:p>
            <a:r>
              <a:rPr lang="en-US" sz="1600" dirty="0">
                <a:solidFill>
                  <a:schemeClr val="tx1"/>
                </a:solidFill>
              </a:rPr>
              <a:t>Inactive bucket at a node</a:t>
            </a:r>
          </a:p>
        </p:txBody>
      </p:sp>
      <p:grpSp>
        <p:nvGrpSpPr>
          <p:cNvPr id="67" name="Group 66">
            <a:extLst>
              <a:ext uri="{FF2B5EF4-FFF2-40B4-BE49-F238E27FC236}">
                <a16:creationId xmlns:a16="http://schemas.microsoft.com/office/drawing/2014/main" id="{B03D6B9C-E8B4-C747-8E16-529445167536}"/>
              </a:ext>
            </a:extLst>
          </p:cNvPr>
          <p:cNvGrpSpPr/>
          <p:nvPr/>
        </p:nvGrpSpPr>
        <p:grpSpPr>
          <a:xfrm>
            <a:off x="9149951" y="2816359"/>
            <a:ext cx="1813479" cy="2322802"/>
            <a:chOff x="5829953" y="2040788"/>
            <a:chExt cx="2186146" cy="2638440"/>
          </a:xfrm>
        </p:grpSpPr>
        <p:grpSp>
          <p:nvGrpSpPr>
            <p:cNvPr id="68" name="Group 67">
              <a:extLst>
                <a:ext uri="{FF2B5EF4-FFF2-40B4-BE49-F238E27FC236}">
                  <a16:creationId xmlns:a16="http://schemas.microsoft.com/office/drawing/2014/main" id="{8CF589B5-D8C2-2048-A5F8-17D14A9CB327}"/>
                </a:ext>
              </a:extLst>
            </p:cNvPr>
            <p:cNvGrpSpPr/>
            <p:nvPr/>
          </p:nvGrpSpPr>
          <p:grpSpPr>
            <a:xfrm>
              <a:off x="5829953" y="3397524"/>
              <a:ext cx="2183508" cy="593718"/>
              <a:chOff x="4083699" y="5537067"/>
              <a:chExt cx="2183508" cy="593718"/>
            </a:xfrm>
          </p:grpSpPr>
          <p:sp>
            <p:nvSpPr>
              <p:cNvPr id="90" name="Rectangle 89">
                <a:extLst>
                  <a:ext uri="{FF2B5EF4-FFF2-40B4-BE49-F238E27FC236}">
                    <a16:creationId xmlns:a16="http://schemas.microsoft.com/office/drawing/2014/main" id="{4EEAC98D-6E2F-B841-BF4D-C9255A6160DE}"/>
                  </a:ext>
                </a:extLst>
              </p:cNvPr>
              <p:cNvSpPr/>
              <p:nvPr/>
            </p:nvSpPr>
            <p:spPr>
              <a:xfrm>
                <a:off x="4083699" y="5537067"/>
                <a:ext cx="2183508" cy="593718"/>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endParaRPr lang="en-US" sz="1200" dirty="0"/>
              </a:p>
            </p:txBody>
          </p:sp>
          <p:grpSp>
            <p:nvGrpSpPr>
              <p:cNvPr id="91" name="Group 90">
                <a:extLst>
                  <a:ext uri="{FF2B5EF4-FFF2-40B4-BE49-F238E27FC236}">
                    <a16:creationId xmlns:a16="http://schemas.microsoft.com/office/drawing/2014/main" id="{BEF79A78-DDA0-2947-A326-22930A987A2B}"/>
                  </a:ext>
                </a:extLst>
              </p:cNvPr>
              <p:cNvGrpSpPr/>
              <p:nvPr/>
            </p:nvGrpSpPr>
            <p:grpSpPr>
              <a:xfrm>
                <a:off x="4240478" y="5653924"/>
                <a:ext cx="1902277" cy="360000"/>
                <a:chOff x="2831959" y="4514068"/>
                <a:chExt cx="1902277" cy="360000"/>
              </a:xfrm>
            </p:grpSpPr>
            <p:sp>
              <p:nvSpPr>
                <p:cNvPr id="92" name="Trapezoid 91">
                  <a:extLst>
                    <a:ext uri="{FF2B5EF4-FFF2-40B4-BE49-F238E27FC236}">
                      <a16:creationId xmlns:a16="http://schemas.microsoft.com/office/drawing/2014/main" id="{3882E041-D1A7-9C46-ADE1-793944E97596}"/>
                    </a:ext>
                  </a:extLst>
                </p:cNvPr>
                <p:cNvSpPr/>
                <p:nvPr/>
              </p:nvSpPr>
              <p:spPr>
                <a:xfrm rot="10800000">
                  <a:off x="2831959" y="4514068"/>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3" name="Trapezoid 92">
                  <a:extLst>
                    <a:ext uri="{FF2B5EF4-FFF2-40B4-BE49-F238E27FC236}">
                      <a16:creationId xmlns:a16="http://schemas.microsoft.com/office/drawing/2014/main" id="{9C06CC46-CDB6-1746-BEDD-99777BF2C426}"/>
                    </a:ext>
                  </a:extLst>
                </p:cNvPr>
                <p:cNvSpPr/>
                <p:nvPr/>
              </p:nvSpPr>
              <p:spPr>
                <a:xfrm rot="10800000">
                  <a:off x="4374236" y="4514068"/>
                  <a:ext cx="360000" cy="360000"/>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4" name="Trapezoid 93">
                  <a:extLst>
                    <a:ext uri="{FF2B5EF4-FFF2-40B4-BE49-F238E27FC236}">
                      <a16:creationId xmlns:a16="http://schemas.microsoft.com/office/drawing/2014/main" id="{CD383644-82B8-2A48-8471-CBBBA30CF67B}"/>
                    </a:ext>
                  </a:extLst>
                </p:cNvPr>
                <p:cNvSpPr/>
                <p:nvPr/>
              </p:nvSpPr>
              <p:spPr>
                <a:xfrm rot="10800000">
                  <a:off x="3857456" y="4514068"/>
                  <a:ext cx="360000" cy="360000"/>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5" name="Trapezoid 94">
                  <a:extLst>
                    <a:ext uri="{FF2B5EF4-FFF2-40B4-BE49-F238E27FC236}">
                      <a16:creationId xmlns:a16="http://schemas.microsoft.com/office/drawing/2014/main" id="{FF2E9646-252C-7746-A151-5B5141161D51}"/>
                    </a:ext>
                  </a:extLst>
                </p:cNvPr>
                <p:cNvSpPr/>
                <p:nvPr/>
              </p:nvSpPr>
              <p:spPr>
                <a:xfrm rot="10800000">
                  <a:off x="3339105" y="4514068"/>
                  <a:ext cx="360000" cy="360000"/>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grpSp>
        <p:grpSp>
          <p:nvGrpSpPr>
            <p:cNvPr id="69" name="Group 68">
              <a:extLst>
                <a:ext uri="{FF2B5EF4-FFF2-40B4-BE49-F238E27FC236}">
                  <a16:creationId xmlns:a16="http://schemas.microsoft.com/office/drawing/2014/main" id="{88C46B17-D20C-CB41-BF35-278EB3DCA45E}"/>
                </a:ext>
              </a:extLst>
            </p:cNvPr>
            <p:cNvGrpSpPr/>
            <p:nvPr/>
          </p:nvGrpSpPr>
          <p:grpSpPr>
            <a:xfrm>
              <a:off x="5829953" y="4081773"/>
              <a:ext cx="2183508" cy="597455"/>
              <a:chOff x="5661530" y="4723102"/>
              <a:chExt cx="2183508" cy="597455"/>
            </a:xfrm>
          </p:grpSpPr>
          <p:sp>
            <p:nvSpPr>
              <p:cNvPr id="84" name="Rectangle 83">
                <a:extLst>
                  <a:ext uri="{FF2B5EF4-FFF2-40B4-BE49-F238E27FC236}">
                    <a16:creationId xmlns:a16="http://schemas.microsoft.com/office/drawing/2014/main" id="{99F49F8D-35F8-1243-9619-6F2102B30F47}"/>
                  </a:ext>
                </a:extLst>
              </p:cNvPr>
              <p:cNvSpPr/>
              <p:nvPr/>
            </p:nvSpPr>
            <p:spPr>
              <a:xfrm>
                <a:off x="5661530" y="4723102"/>
                <a:ext cx="2183508" cy="597455"/>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endParaRPr lang="en-US" sz="1200" dirty="0"/>
              </a:p>
            </p:txBody>
          </p:sp>
          <p:grpSp>
            <p:nvGrpSpPr>
              <p:cNvPr id="85" name="Group 84">
                <a:extLst>
                  <a:ext uri="{FF2B5EF4-FFF2-40B4-BE49-F238E27FC236}">
                    <a16:creationId xmlns:a16="http://schemas.microsoft.com/office/drawing/2014/main" id="{2CC959C3-5F96-2940-BD8A-790DC7B9117A}"/>
                  </a:ext>
                </a:extLst>
              </p:cNvPr>
              <p:cNvGrpSpPr/>
              <p:nvPr/>
            </p:nvGrpSpPr>
            <p:grpSpPr>
              <a:xfrm>
                <a:off x="5877113" y="4819949"/>
                <a:ext cx="1808265" cy="373381"/>
                <a:chOff x="4501042" y="5218151"/>
                <a:chExt cx="1808265" cy="373381"/>
              </a:xfrm>
            </p:grpSpPr>
            <p:sp>
              <p:nvSpPr>
                <p:cNvPr id="86" name="Trapezoid 85">
                  <a:extLst>
                    <a:ext uri="{FF2B5EF4-FFF2-40B4-BE49-F238E27FC236}">
                      <a16:creationId xmlns:a16="http://schemas.microsoft.com/office/drawing/2014/main" id="{4F215FD6-EF7B-4440-B4CB-40AAA8178EF1}"/>
                    </a:ext>
                  </a:extLst>
                </p:cNvPr>
                <p:cNvSpPr/>
                <p:nvPr/>
              </p:nvSpPr>
              <p:spPr>
                <a:xfrm rot="10800000">
                  <a:off x="4501042" y="5231527"/>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7" name="Trapezoid 86">
                  <a:extLst>
                    <a:ext uri="{FF2B5EF4-FFF2-40B4-BE49-F238E27FC236}">
                      <a16:creationId xmlns:a16="http://schemas.microsoft.com/office/drawing/2014/main" id="{8E148D86-4AFD-D740-98BD-8B580C6BA521}"/>
                    </a:ext>
                  </a:extLst>
                </p:cNvPr>
                <p:cNvSpPr/>
                <p:nvPr/>
              </p:nvSpPr>
              <p:spPr>
                <a:xfrm rot="10800000">
                  <a:off x="5949307" y="5218154"/>
                  <a:ext cx="360000" cy="360002"/>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8" name="Trapezoid 87">
                  <a:extLst>
                    <a:ext uri="{FF2B5EF4-FFF2-40B4-BE49-F238E27FC236}">
                      <a16:creationId xmlns:a16="http://schemas.microsoft.com/office/drawing/2014/main" id="{117B57B3-5098-3D4A-A935-D9FC2FC534B9}"/>
                    </a:ext>
                  </a:extLst>
                </p:cNvPr>
                <p:cNvSpPr/>
                <p:nvPr/>
              </p:nvSpPr>
              <p:spPr>
                <a:xfrm rot="10800000">
                  <a:off x="5466553" y="5231531"/>
                  <a:ext cx="360000" cy="360001"/>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9" name="Trapezoid 88">
                  <a:extLst>
                    <a:ext uri="{FF2B5EF4-FFF2-40B4-BE49-F238E27FC236}">
                      <a16:creationId xmlns:a16="http://schemas.microsoft.com/office/drawing/2014/main" id="{28E4F857-40A1-7747-93A0-44088076EBDF}"/>
                    </a:ext>
                  </a:extLst>
                </p:cNvPr>
                <p:cNvSpPr/>
                <p:nvPr/>
              </p:nvSpPr>
              <p:spPr>
                <a:xfrm rot="10800000">
                  <a:off x="4983798" y="5218151"/>
                  <a:ext cx="360000" cy="360001"/>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grpSp>
          <p:nvGrpSpPr>
            <p:cNvPr id="70" name="Group 69">
              <a:extLst>
                <a:ext uri="{FF2B5EF4-FFF2-40B4-BE49-F238E27FC236}">
                  <a16:creationId xmlns:a16="http://schemas.microsoft.com/office/drawing/2014/main" id="{38505B39-68C2-5147-AE4A-E42609EA346C}"/>
                </a:ext>
              </a:extLst>
            </p:cNvPr>
            <p:cNvGrpSpPr/>
            <p:nvPr/>
          </p:nvGrpSpPr>
          <p:grpSpPr>
            <a:xfrm>
              <a:off x="5832591" y="2040788"/>
              <a:ext cx="2180869" cy="595559"/>
              <a:chOff x="456320" y="4933332"/>
              <a:chExt cx="2180869" cy="595559"/>
            </a:xfrm>
          </p:grpSpPr>
          <p:sp>
            <p:nvSpPr>
              <p:cNvPr id="78" name="Rectangle 77">
                <a:extLst>
                  <a:ext uri="{FF2B5EF4-FFF2-40B4-BE49-F238E27FC236}">
                    <a16:creationId xmlns:a16="http://schemas.microsoft.com/office/drawing/2014/main" id="{1F2532C4-FA5B-3545-B384-B3E13795501A}"/>
                  </a:ext>
                </a:extLst>
              </p:cNvPr>
              <p:cNvSpPr/>
              <p:nvPr/>
            </p:nvSpPr>
            <p:spPr>
              <a:xfrm>
                <a:off x="456320" y="4933332"/>
                <a:ext cx="2180869" cy="595559"/>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r>
                  <a:rPr lang="en-US" sz="1200" dirty="0"/>
                  <a:t>                                                 </a:t>
                </a:r>
              </a:p>
            </p:txBody>
          </p:sp>
          <p:grpSp>
            <p:nvGrpSpPr>
              <p:cNvPr id="79" name="Group 78">
                <a:extLst>
                  <a:ext uri="{FF2B5EF4-FFF2-40B4-BE49-F238E27FC236}">
                    <a16:creationId xmlns:a16="http://schemas.microsoft.com/office/drawing/2014/main" id="{EA5EB772-E464-6844-B854-BBBD0148628A}"/>
                  </a:ext>
                </a:extLst>
              </p:cNvPr>
              <p:cNvGrpSpPr/>
              <p:nvPr/>
            </p:nvGrpSpPr>
            <p:grpSpPr>
              <a:xfrm>
                <a:off x="607114" y="5060865"/>
                <a:ext cx="1850956" cy="360574"/>
                <a:chOff x="263374" y="4994449"/>
                <a:chExt cx="1850956" cy="360574"/>
              </a:xfrm>
            </p:grpSpPr>
            <p:sp>
              <p:nvSpPr>
                <p:cNvPr id="80" name="Trapezoid 79">
                  <a:extLst>
                    <a:ext uri="{FF2B5EF4-FFF2-40B4-BE49-F238E27FC236}">
                      <a16:creationId xmlns:a16="http://schemas.microsoft.com/office/drawing/2014/main" id="{7A645AC4-1D91-2E4B-BEFF-5D5FDBB62E1A}"/>
                    </a:ext>
                  </a:extLst>
                </p:cNvPr>
                <p:cNvSpPr/>
                <p:nvPr/>
              </p:nvSpPr>
              <p:spPr>
                <a:xfrm rot="10800000">
                  <a:off x="263374" y="4995023"/>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1" name="Trapezoid 80">
                  <a:extLst>
                    <a:ext uri="{FF2B5EF4-FFF2-40B4-BE49-F238E27FC236}">
                      <a16:creationId xmlns:a16="http://schemas.microsoft.com/office/drawing/2014/main" id="{3EA17194-7604-EE44-B536-738EDEDFEEA5}"/>
                    </a:ext>
                  </a:extLst>
                </p:cNvPr>
                <p:cNvSpPr/>
                <p:nvPr/>
              </p:nvSpPr>
              <p:spPr>
                <a:xfrm rot="10800000">
                  <a:off x="1754330" y="4994449"/>
                  <a:ext cx="360000" cy="360000"/>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2" name="Trapezoid 81">
                  <a:extLst>
                    <a:ext uri="{FF2B5EF4-FFF2-40B4-BE49-F238E27FC236}">
                      <a16:creationId xmlns:a16="http://schemas.microsoft.com/office/drawing/2014/main" id="{6187DDF8-53AA-D043-8307-900B03BBBA11}"/>
                    </a:ext>
                  </a:extLst>
                </p:cNvPr>
                <p:cNvSpPr/>
                <p:nvPr/>
              </p:nvSpPr>
              <p:spPr>
                <a:xfrm rot="10800000">
                  <a:off x="1282399" y="4995022"/>
                  <a:ext cx="360000" cy="360000"/>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3" name="Trapezoid 82">
                  <a:extLst>
                    <a:ext uri="{FF2B5EF4-FFF2-40B4-BE49-F238E27FC236}">
                      <a16:creationId xmlns:a16="http://schemas.microsoft.com/office/drawing/2014/main" id="{4C779CD9-4CAD-8C49-B915-6127E8F69586}"/>
                    </a:ext>
                  </a:extLst>
                </p:cNvPr>
                <p:cNvSpPr/>
                <p:nvPr/>
              </p:nvSpPr>
              <p:spPr>
                <a:xfrm rot="10800000">
                  <a:off x="774169" y="4995023"/>
                  <a:ext cx="360000" cy="360000"/>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grpSp>
          <p:nvGrpSpPr>
            <p:cNvPr id="71" name="Group 70">
              <a:extLst>
                <a:ext uri="{FF2B5EF4-FFF2-40B4-BE49-F238E27FC236}">
                  <a16:creationId xmlns:a16="http://schemas.microsoft.com/office/drawing/2014/main" id="{9D0DAFD9-3251-744C-8E66-B888B9E8ADFC}"/>
                </a:ext>
              </a:extLst>
            </p:cNvPr>
            <p:cNvGrpSpPr/>
            <p:nvPr/>
          </p:nvGrpSpPr>
          <p:grpSpPr>
            <a:xfrm>
              <a:off x="5832591" y="2717010"/>
              <a:ext cx="2183508" cy="593718"/>
              <a:chOff x="2991769" y="5088800"/>
              <a:chExt cx="2183508" cy="593718"/>
            </a:xfrm>
          </p:grpSpPr>
          <p:sp>
            <p:nvSpPr>
              <p:cNvPr id="72" name="Rectangle 71">
                <a:extLst>
                  <a:ext uri="{FF2B5EF4-FFF2-40B4-BE49-F238E27FC236}">
                    <a16:creationId xmlns:a16="http://schemas.microsoft.com/office/drawing/2014/main" id="{34DD5DA5-0D67-6545-83E0-54690BAC7409}"/>
                  </a:ext>
                </a:extLst>
              </p:cNvPr>
              <p:cNvSpPr/>
              <p:nvPr/>
            </p:nvSpPr>
            <p:spPr>
              <a:xfrm>
                <a:off x="2991769" y="5088800"/>
                <a:ext cx="2183508" cy="593718"/>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r>
                  <a:rPr lang="en-US" sz="1200" dirty="0"/>
                  <a:t>                                                 </a:t>
                </a:r>
              </a:p>
            </p:txBody>
          </p:sp>
          <p:grpSp>
            <p:nvGrpSpPr>
              <p:cNvPr id="73" name="Group 72">
                <a:extLst>
                  <a:ext uri="{FF2B5EF4-FFF2-40B4-BE49-F238E27FC236}">
                    <a16:creationId xmlns:a16="http://schemas.microsoft.com/office/drawing/2014/main" id="{3A1A7065-5D17-8C4A-892C-9FEDE5B3A9FC}"/>
                  </a:ext>
                </a:extLst>
              </p:cNvPr>
              <p:cNvGrpSpPr/>
              <p:nvPr/>
            </p:nvGrpSpPr>
            <p:grpSpPr>
              <a:xfrm>
                <a:off x="3137360" y="5223960"/>
                <a:ext cx="1856158" cy="360001"/>
                <a:chOff x="4715464" y="3391343"/>
                <a:chExt cx="1856158" cy="360001"/>
              </a:xfrm>
            </p:grpSpPr>
            <p:sp>
              <p:nvSpPr>
                <p:cNvPr id="74" name="Trapezoid 73">
                  <a:extLst>
                    <a:ext uri="{FF2B5EF4-FFF2-40B4-BE49-F238E27FC236}">
                      <a16:creationId xmlns:a16="http://schemas.microsoft.com/office/drawing/2014/main" id="{5AF43405-D1EC-BA4C-905A-4B9F51E9CCA3}"/>
                    </a:ext>
                  </a:extLst>
                </p:cNvPr>
                <p:cNvSpPr/>
                <p:nvPr/>
              </p:nvSpPr>
              <p:spPr>
                <a:xfrm rot="10800000">
                  <a:off x="4715464" y="3391344"/>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5" name="Trapezoid 74">
                  <a:extLst>
                    <a:ext uri="{FF2B5EF4-FFF2-40B4-BE49-F238E27FC236}">
                      <a16:creationId xmlns:a16="http://schemas.microsoft.com/office/drawing/2014/main" id="{C61797D6-DBD5-FC4D-B20E-615C2DFE8DA0}"/>
                    </a:ext>
                  </a:extLst>
                </p:cNvPr>
                <p:cNvSpPr/>
                <p:nvPr/>
              </p:nvSpPr>
              <p:spPr>
                <a:xfrm rot="10800000">
                  <a:off x="6211622" y="3391343"/>
                  <a:ext cx="360000" cy="360000"/>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6" name="Trapezoid 75">
                  <a:extLst>
                    <a:ext uri="{FF2B5EF4-FFF2-40B4-BE49-F238E27FC236}">
                      <a16:creationId xmlns:a16="http://schemas.microsoft.com/office/drawing/2014/main" id="{FC82E819-2032-2D44-8FFD-20FFA94DA9DB}"/>
                    </a:ext>
                  </a:extLst>
                </p:cNvPr>
                <p:cNvSpPr/>
                <p:nvPr/>
              </p:nvSpPr>
              <p:spPr>
                <a:xfrm rot="10800000">
                  <a:off x="5737053" y="3391344"/>
                  <a:ext cx="360000" cy="360000"/>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7" name="Trapezoid 76">
                  <a:extLst>
                    <a:ext uri="{FF2B5EF4-FFF2-40B4-BE49-F238E27FC236}">
                      <a16:creationId xmlns:a16="http://schemas.microsoft.com/office/drawing/2014/main" id="{E04FF86E-F967-1B47-BF3D-57C6BF86BC94}"/>
                    </a:ext>
                  </a:extLst>
                </p:cNvPr>
                <p:cNvSpPr/>
                <p:nvPr/>
              </p:nvSpPr>
              <p:spPr>
                <a:xfrm rot="10800000">
                  <a:off x="5231462" y="3391344"/>
                  <a:ext cx="360000" cy="360000"/>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grpSp>
      </p:grpSp>
      <p:sp>
        <p:nvSpPr>
          <p:cNvPr id="96" name="Trapezoid 95">
            <a:extLst>
              <a:ext uri="{FF2B5EF4-FFF2-40B4-BE49-F238E27FC236}">
                <a16:creationId xmlns:a16="http://schemas.microsoft.com/office/drawing/2014/main" id="{23DD29AA-DC2D-6149-A700-512CE16F19D4}"/>
              </a:ext>
            </a:extLst>
          </p:cNvPr>
          <p:cNvSpPr/>
          <p:nvPr/>
        </p:nvSpPr>
        <p:spPr>
          <a:xfrm rot="10800000">
            <a:off x="9279268" y="2931229"/>
            <a:ext cx="298632" cy="316933"/>
          </a:xfrm>
          <a:prstGeom prst="trapezoid">
            <a:avLst/>
          </a:prstGeom>
          <a:solidFill>
            <a:schemeClr val="accent1">
              <a:lumMod val="75000"/>
            </a:schemeClr>
          </a:solidFill>
          <a:ln w="28575">
            <a:solidFill>
              <a:schemeClr val="accent5">
                <a:lumMod val="2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7" name="Trapezoid 96">
            <a:extLst>
              <a:ext uri="{FF2B5EF4-FFF2-40B4-BE49-F238E27FC236}">
                <a16:creationId xmlns:a16="http://schemas.microsoft.com/office/drawing/2014/main" id="{28475E4B-019C-4A45-BB2B-84D77AFE5822}"/>
              </a:ext>
            </a:extLst>
          </p:cNvPr>
          <p:cNvSpPr/>
          <p:nvPr/>
        </p:nvSpPr>
        <p:spPr>
          <a:xfrm rot="10800000">
            <a:off x="9705817" y="3532796"/>
            <a:ext cx="298632" cy="316933"/>
          </a:xfrm>
          <a:prstGeom prst="trapezoid">
            <a:avLst/>
          </a:prstGeom>
          <a:solidFill>
            <a:srgbClr val="E7787D"/>
          </a:solidFill>
          <a:ln w="28575">
            <a:solidFill>
              <a:srgbClr val="C00000"/>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8" name="Trapezoid 97">
            <a:extLst>
              <a:ext uri="{FF2B5EF4-FFF2-40B4-BE49-F238E27FC236}">
                <a16:creationId xmlns:a16="http://schemas.microsoft.com/office/drawing/2014/main" id="{838117E1-626D-3C4E-B6F2-F6C49179C029}"/>
              </a:ext>
            </a:extLst>
          </p:cNvPr>
          <p:cNvSpPr/>
          <p:nvPr/>
        </p:nvSpPr>
        <p:spPr>
          <a:xfrm rot="10800000">
            <a:off x="10129707" y="4109520"/>
            <a:ext cx="298632" cy="316933"/>
          </a:xfrm>
          <a:prstGeom prst="trapezoid">
            <a:avLst/>
          </a:prstGeom>
          <a:solidFill>
            <a:schemeClr val="accent4">
              <a:lumMod val="40000"/>
              <a:lumOff val="60000"/>
            </a:schemeClr>
          </a:solidFill>
          <a:ln w="28575">
            <a:solidFill>
              <a:schemeClr val="accent4">
                <a:lumMod val="7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9" name="Trapezoid 98">
            <a:extLst>
              <a:ext uri="{FF2B5EF4-FFF2-40B4-BE49-F238E27FC236}">
                <a16:creationId xmlns:a16="http://schemas.microsoft.com/office/drawing/2014/main" id="{A252D2C4-6D5E-E64F-9D83-FF1DB5F9B495}"/>
              </a:ext>
            </a:extLst>
          </p:cNvPr>
          <p:cNvSpPr/>
          <p:nvPr/>
        </p:nvSpPr>
        <p:spPr>
          <a:xfrm rot="10800000">
            <a:off x="10524250" y="4696720"/>
            <a:ext cx="298632" cy="316935"/>
          </a:xfrm>
          <a:prstGeom prst="trapezoid">
            <a:avLst/>
          </a:prstGeom>
          <a:solidFill>
            <a:schemeClr val="accent6">
              <a:lumMod val="40000"/>
              <a:lumOff val="60000"/>
            </a:schemeClr>
          </a:solidFill>
          <a:ln w="28575">
            <a:solidFill>
              <a:schemeClr val="accent6">
                <a:lumMod val="7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0" name="TextBox 99">
            <a:extLst>
              <a:ext uri="{FF2B5EF4-FFF2-40B4-BE49-F238E27FC236}">
                <a16:creationId xmlns:a16="http://schemas.microsoft.com/office/drawing/2014/main" id="{76DCC249-7A65-D249-B69B-2AB571669B9B}"/>
              </a:ext>
            </a:extLst>
          </p:cNvPr>
          <p:cNvSpPr txBox="1"/>
          <p:nvPr/>
        </p:nvSpPr>
        <p:spPr>
          <a:xfrm>
            <a:off x="8001038" y="4242983"/>
            <a:ext cx="655949" cy="397032"/>
          </a:xfrm>
          <a:prstGeom prst="rect">
            <a:avLst/>
          </a:prstGeom>
          <a:noFill/>
        </p:spPr>
        <p:txBody>
          <a:bodyPr wrap="none" rtlCol="0">
            <a:spAutoFit/>
          </a:bodyPr>
          <a:lstStyle/>
          <a:p>
            <a:r>
              <a:rPr lang="en-US" dirty="0">
                <a:solidFill>
                  <a:schemeClr val="tx1"/>
                </a:solidFill>
              </a:rPr>
              <a:t>#13</a:t>
            </a:r>
          </a:p>
        </p:txBody>
      </p:sp>
      <p:cxnSp>
        <p:nvCxnSpPr>
          <p:cNvPr id="101" name="Straight Arrow Connector 100">
            <a:extLst>
              <a:ext uri="{FF2B5EF4-FFF2-40B4-BE49-F238E27FC236}">
                <a16:creationId xmlns:a16="http://schemas.microsoft.com/office/drawing/2014/main" id="{6E0B62D9-B3D4-4E4C-83B8-69119D2371B8}"/>
              </a:ext>
            </a:extLst>
          </p:cNvPr>
          <p:cNvCxnSpPr/>
          <p:nvPr/>
        </p:nvCxnSpPr>
        <p:spPr bwMode="auto">
          <a:xfrm flipV="1">
            <a:off x="8671766" y="4311418"/>
            <a:ext cx="456877" cy="12756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ACDB1224-652C-9A48-AF14-DE885652C073}"/>
              </a:ext>
            </a:extLst>
          </p:cNvPr>
          <p:cNvCxnSpPr>
            <a:endCxn id="84" idx="1"/>
          </p:cNvCxnSpPr>
          <p:nvPr/>
        </p:nvCxnSpPr>
        <p:spPr bwMode="auto">
          <a:xfrm>
            <a:off x="8686136" y="4441499"/>
            <a:ext cx="463815" cy="43467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C626E158-F5A7-1849-A22B-BC74CF69B98A}"/>
              </a:ext>
            </a:extLst>
          </p:cNvPr>
          <p:cNvSpPr txBox="1"/>
          <p:nvPr/>
        </p:nvSpPr>
        <p:spPr>
          <a:xfrm>
            <a:off x="10032695" y="4108536"/>
            <a:ext cx="439544" cy="258532"/>
          </a:xfrm>
          <a:prstGeom prst="rect">
            <a:avLst/>
          </a:prstGeom>
          <a:noFill/>
        </p:spPr>
        <p:txBody>
          <a:bodyPr wrap="none" rtlCol="0">
            <a:spAutoFit/>
          </a:bodyPr>
          <a:lstStyle/>
          <a:p>
            <a:r>
              <a:rPr lang="en-US" sz="1200" dirty="0">
                <a:solidFill>
                  <a:schemeClr val="tx1"/>
                </a:solidFill>
              </a:rPr>
              <a:t>#13</a:t>
            </a:r>
          </a:p>
        </p:txBody>
      </p:sp>
      <p:cxnSp>
        <p:nvCxnSpPr>
          <p:cNvPr id="104" name="Straight Arrow Connector 103">
            <a:extLst>
              <a:ext uri="{FF2B5EF4-FFF2-40B4-BE49-F238E27FC236}">
                <a16:creationId xmlns:a16="http://schemas.microsoft.com/office/drawing/2014/main" id="{7FAD7C0B-40ED-A741-A55F-47C4D3A332AA}"/>
              </a:ext>
            </a:extLst>
          </p:cNvPr>
          <p:cNvCxnSpPr>
            <a:cxnSpLocks/>
          </p:cNvCxnSpPr>
          <p:nvPr/>
        </p:nvCxnSpPr>
        <p:spPr bwMode="auto">
          <a:xfrm>
            <a:off x="10929167" y="4885141"/>
            <a:ext cx="435087" cy="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05" name="TextBox 104">
            <a:extLst>
              <a:ext uri="{FF2B5EF4-FFF2-40B4-BE49-F238E27FC236}">
                <a16:creationId xmlns:a16="http://schemas.microsoft.com/office/drawing/2014/main" id="{2A91379B-20FA-2649-81D0-B60D52F6CE74}"/>
              </a:ext>
            </a:extLst>
          </p:cNvPr>
          <p:cNvSpPr txBox="1"/>
          <p:nvPr/>
        </p:nvSpPr>
        <p:spPr>
          <a:xfrm>
            <a:off x="10924710" y="4667104"/>
            <a:ext cx="439544" cy="258532"/>
          </a:xfrm>
          <a:prstGeom prst="rect">
            <a:avLst/>
          </a:prstGeom>
          <a:noFill/>
        </p:spPr>
        <p:txBody>
          <a:bodyPr wrap="none" rtlCol="0">
            <a:spAutoFit/>
          </a:bodyPr>
          <a:lstStyle/>
          <a:p>
            <a:r>
              <a:rPr lang="en-US" sz="1200" dirty="0">
                <a:solidFill>
                  <a:schemeClr val="tx1"/>
                </a:solidFill>
              </a:rPr>
              <a:t>#13</a:t>
            </a:r>
          </a:p>
        </p:txBody>
      </p:sp>
      <p:sp>
        <p:nvSpPr>
          <p:cNvPr id="106" name="Trapezoid 105">
            <a:extLst>
              <a:ext uri="{FF2B5EF4-FFF2-40B4-BE49-F238E27FC236}">
                <a16:creationId xmlns:a16="http://schemas.microsoft.com/office/drawing/2014/main" id="{0A36D616-CCF6-2E4C-AE21-83A6F6C352B5}"/>
              </a:ext>
            </a:extLst>
          </p:cNvPr>
          <p:cNvSpPr/>
          <p:nvPr/>
        </p:nvSpPr>
        <p:spPr>
          <a:xfrm rot="10800000">
            <a:off x="9271396" y="3530674"/>
            <a:ext cx="298632" cy="316933"/>
          </a:xfrm>
          <a:prstGeom prst="trapezoid">
            <a:avLst/>
          </a:prstGeom>
          <a:solidFill>
            <a:schemeClr val="accent1">
              <a:lumMod val="75000"/>
            </a:schemeClr>
          </a:solidFill>
          <a:ln w="28575">
            <a:solidFill>
              <a:schemeClr val="accent5">
                <a:lumMod val="2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7" name="Trapezoid 106">
            <a:extLst>
              <a:ext uri="{FF2B5EF4-FFF2-40B4-BE49-F238E27FC236}">
                <a16:creationId xmlns:a16="http://schemas.microsoft.com/office/drawing/2014/main" id="{9B47C61E-B71E-FF42-A15F-0A5ECF2E91E6}"/>
              </a:ext>
            </a:extLst>
          </p:cNvPr>
          <p:cNvSpPr/>
          <p:nvPr/>
        </p:nvSpPr>
        <p:spPr>
          <a:xfrm rot="10800000">
            <a:off x="9700096" y="4109520"/>
            <a:ext cx="298632" cy="316933"/>
          </a:xfrm>
          <a:prstGeom prst="trapezoid">
            <a:avLst/>
          </a:prstGeom>
          <a:solidFill>
            <a:srgbClr val="E7787D"/>
          </a:solidFill>
          <a:ln w="28575">
            <a:solidFill>
              <a:srgbClr val="C00000"/>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8" name="Trapezoid 107">
            <a:extLst>
              <a:ext uri="{FF2B5EF4-FFF2-40B4-BE49-F238E27FC236}">
                <a16:creationId xmlns:a16="http://schemas.microsoft.com/office/drawing/2014/main" id="{026A2C6E-1FDD-D845-9941-6C714A6B1F3A}"/>
              </a:ext>
            </a:extLst>
          </p:cNvPr>
          <p:cNvSpPr/>
          <p:nvPr/>
        </p:nvSpPr>
        <p:spPr>
          <a:xfrm rot="10800000">
            <a:off x="10131387" y="4710217"/>
            <a:ext cx="298632" cy="316933"/>
          </a:xfrm>
          <a:prstGeom prst="trapezoid">
            <a:avLst/>
          </a:prstGeom>
          <a:solidFill>
            <a:schemeClr val="accent4">
              <a:lumMod val="40000"/>
              <a:lumOff val="60000"/>
            </a:schemeClr>
          </a:solidFill>
          <a:ln w="28575">
            <a:solidFill>
              <a:schemeClr val="accent4">
                <a:lumMod val="7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B7FB02AE-8025-C845-8493-109E4AC9D980}"/>
              </a:ext>
            </a:extLst>
          </p:cNvPr>
          <p:cNvSpPr txBox="1"/>
          <p:nvPr/>
        </p:nvSpPr>
        <p:spPr>
          <a:xfrm>
            <a:off x="10045395" y="4743536"/>
            <a:ext cx="439544" cy="258532"/>
          </a:xfrm>
          <a:prstGeom prst="rect">
            <a:avLst/>
          </a:prstGeom>
          <a:noFill/>
        </p:spPr>
        <p:txBody>
          <a:bodyPr wrap="none" rtlCol="0">
            <a:spAutoFit/>
          </a:bodyPr>
          <a:lstStyle/>
          <a:p>
            <a:r>
              <a:rPr lang="en-US" sz="1200" dirty="0">
                <a:solidFill>
                  <a:schemeClr val="tx1"/>
                </a:solidFill>
              </a:rPr>
              <a:t>#13</a:t>
            </a:r>
          </a:p>
        </p:txBody>
      </p:sp>
      <p:sp>
        <p:nvSpPr>
          <p:cNvPr id="110" name="Trapezoid 109">
            <a:extLst>
              <a:ext uri="{FF2B5EF4-FFF2-40B4-BE49-F238E27FC236}">
                <a16:creationId xmlns:a16="http://schemas.microsoft.com/office/drawing/2014/main" id="{84D7D779-4CB2-C442-8A9B-64E57C28111D}"/>
              </a:ext>
            </a:extLst>
          </p:cNvPr>
          <p:cNvSpPr/>
          <p:nvPr/>
        </p:nvSpPr>
        <p:spPr>
          <a:xfrm rot="10800000">
            <a:off x="10514023" y="2929114"/>
            <a:ext cx="298632" cy="316935"/>
          </a:xfrm>
          <a:prstGeom prst="trapezoid">
            <a:avLst/>
          </a:prstGeom>
          <a:solidFill>
            <a:schemeClr val="accent6">
              <a:lumMod val="40000"/>
              <a:lumOff val="60000"/>
            </a:schemeClr>
          </a:solidFill>
          <a:ln w="28575">
            <a:solidFill>
              <a:schemeClr val="accent6">
                <a:lumMod val="7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cxnSp>
        <p:nvCxnSpPr>
          <p:cNvPr id="111" name="Straight Connector 110">
            <a:extLst>
              <a:ext uri="{FF2B5EF4-FFF2-40B4-BE49-F238E27FC236}">
                <a16:creationId xmlns:a16="http://schemas.microsoft.com/office/drawing/2014/main" id="{24D74D8E-23A3-C74E-865E-B54A0504F0A0}"/>
              </a:ext>
            </a:extLst>
          </p:cNvPr>
          <p:cNvCxnSpPr>
            <a:cxnSpLocks/>
          </p:cNvCxnSpPr>
          <p:nvPr/>
        </p:nvCxnSpPr>
        <p:spPr bwMode="auto">
          <a:xfrm flipV="1">
            <a:off x="8823960" y="4053840"/>
            <a:ext cx="2479040" cy="479639"/>
          </a:xfrm>
          <a:prstGeom prst="line">
            <a:avLst/>
          </a:prstGeom>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04A16CAB-1726-9A44-8A04-604B2F1A662E}"/>
              </a:ext>
            </a:extLst>
          </p:cNvPr>
          <p:cNvCxnSpPr>
            <a:cxnSpLocks/>
          </p:cNvCxnSpPr>
          <p:nvPr/>
        </p:nvCxnSpPr>
        <p:spPr bwMode="auto">
          <a:xfrm>
            <a:off x="8907032" y="4108536"/>
            <a:ext cx="2395968" cy="387264"/>
          </a:xfrm>
          <a:prstGeom prst="line">
            <a:avLst/>
          </a:prstGeom>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898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6" grpId="0" animBg="1"/>
      <p:bldP spid="97" grpId="0" animBg="1"/>
      <p:bldP spid="98" grpId="0" animBg="1"/>
      <p:bldP spid="99" grpId="0" animBg="1"/>
      <p:bldP spid="105" grpId="0"/>
      <p:bldP spid="106" grpId="0" animBg="1"/>
      <p:bldP spid="107" grpId="0" animBg="1"/>
      <p:bldP spid="108" grpId="0" animBg="1"/>
      <p:bldP spid="1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AA43-3E2E-1648-8219-00C5A430D0F7}"/>
              </a:ext>
            </a:extLst>
          </p:cNvPr>
          <p:cNvSpPr>
            <a:spLocks noGrp="1"/>
          </p:cNvSpPr>
          <p:nvPr>
            <p:ph type="title"/>
          </p:nvPr>
        </p:nvSpPr>
        <p:spPr/>
        <p:txBody>
          <a:bodyPr/>
          <a:lstStyle/>
          <a:p>
            <a:r>
              <a:rPr lang="en-US" dirty="0"/>
              <a:t>Growing and Shrinking Leader Set (see paper for details)</a:t>
            </a:r>
          </a:p>
        </p:txBody>
      </p:sp>
      <p:sp>
        <p:nvSpPr>
          <p:cNvPr id="3" name="Content Placeholder 2">
            <a:extLst>
              <a:ext uri="{FF2B5EF4-FFF2-40B4-BE49-F238E27FC236}">
                <a16:creationId xmlns:a16="http://schemas.microsoft.com/office/drawing/2014/main" id="{C26A8A15-EABF-A744-9D35-FB2B80B1501B}"/>
              </a:ext>
            </a:extLst>
          </p:cNvPr>
          <p:cNvSpPr>
            <a:spLocks noGrp="1"/>
          </p:cNvSpPr>
          <p:nvPr>
            <p:ph idx="1"/>
          </p:nvPr>
        </p:nvSpPr>
        <p:spPr/>
        <p:txBody>
          <a:bodyPr/>
          <a:lstStyle/>
          <a:p>
            <a:r>
              <a:rPr lang="en-US" b="1" dirty="0"/>
              <a:t>Stable epoch: Number of leaders is greater or equal to STABLE_LEADERS</a:t>
            </a:r>
          </a:p>
          <a:p>
            <a:pPr lvl="1"/>
            <a:r>
              <a:rPr lang="en-US" dirty="0" err="1"/>
              <a:t>Unbouded</a:t>
            </a:r>
            <a:r>
              <a:rPr lang="en-US" dirty="0"/>
              <a:t> duration, moving to </a:t>
            </a:r>
            <a:r>
              <a:rPr lang="en-US" b="1" dirty="0"/>
              <a:t>recovery epoch </a:t>
            </a:r>
            <a:r>
              <a:rPr lang="en-US" dirty="0"/>
              <a:t>only in case of faults/partitions</a:t>
            </a:r>
          </a:p>
          <a:p>
            <a:r>
              <a:rPr lang="en-US" b="1" dirty="0"/>
              <a:t>Recovery epoch: Number of leaders is smaller than STABLE_LEADERS</a:t>
            </a:r>
          </a:p>
          <a:p>
            <a:pPr lvl="1"/>
            <a:r>
              <a:rPr lang="en-US" dirty="0"/>
              <a:t>Recovery epoch is limited duration (measured in number of blocks)</a:t>
            </a:r>
          </a:p>
          <a:p>
            <a:pPr lvl="1"/>
            <a:endParaRPr lang="en-US" dirty="0"/>
          </a:p>
          <a:p>
            <a:r>
              <a:rPr lang="en-US" b="1" dirty="0"/>
              <a:t>Gracious epoch change	</a:t>
            </a:r>
          </a:p>
          <a:p>
            <a:pPr lvl="1"/>
            <a:r>
              <a:rPr lang="en-US" dirty="0"/>
              <a:t>After a</a:t>
            </a:r>
            <a:r>
              <a:rPr lang="en-US" b="1" dirty="0"/>
              <a:t> complete </a:t>
            </a:r>
            <a:r>
              <a:rPr lang="en-US" dirty="0"/>
              <a:t>recovery epoch e, we transition to a new epoch e+1</a:t>
            </a:r>
          </a:p>
          <a:p>
            <a:pPr lvl="1"/>
            <a:r>
              <a:rPr lang="en-US" dirty="0"/>
              <a:t>Number of leaders in epoch</a:t>
            </a:r>
            <a:r>
              <a:rPr lang="en-US" b="1" dirty="0"/>
              <a:t> </a:t>
            </a:r>
            <a:r>
              <a:rPr lang="en-US" dirty="0"/>
              <a:t>e+1 </a:t>
            </a:r>
            <a:r>
              <a:rPr lang="en-US" b="1" dirty="0"/>
              <a:t>does not reduce</a:t>
            </a:r>
            <a:r>
              <a:rPr lang="en-US" dirty="0"/>
              <a:t> </a:t>
            </a:r>
          </a:p>
          <a:p>
            <a:pPr lvl="1"/>
            <a:r>
              <a:rPr lang="en-US" b="1" dirty="0"/>
              <a:t>Leader set must</a:t>
            </a:r>
            <a:r>
              <a:rPr lang="en-US" dirty="0"/>
              <a:t> </a:t>
            </a:r>
            <a:r>
              <a:rPr lang="en-US" b="1" dirty="0"/>
              <a:t>grow </a:t>
            </a:r>
            <a:r>
              <a:rPr lang="en-US" dirty="0"/>
              <a:t>if the new epoch primary perceives more nodes as alive</a:t>
            </a:r>
            <a:endParaRPr lang="en-US" b="1" dirty="0"/>
          </a:p>
          <a:p>
            <a:r>
              <a:rPr lang="en-US" b="1" dirty="0"/>
              <a:t>Ungracious epoch change</a:t>
            </a:r>
          </a:p>
          <a:p>
            <a:pPr lvl="1"/>
            <a:r>
              <a:rPr lang="en-US" dirty="0"/>
              <a:t>Only in case of faults/partitions</a:t>
            </a:r>
          </a:p>
          <a:p>
            <a:pPr lvl="1"/>
            <a:r>
              <a:rPr lang="en-US" b="1" dirty="0"/>
              <a:t>Leader set must shrink</a:t>
            </a:r>
          </a:p>
          <a:p>
            <a:pPr lvl="1"/>
            <a:endParaRPr lang="en-US" dirty="0"/>
          </a:p>
          <a:p>
            <a:pPr lvl="1"/>
            <a:endParaRPr lang="en-US" dirty="0"/>
          </a:p>
        </p:txBody>
      </p:sp>
    </p:spTree>
    <p:extLst>
      <p:ext uri="{BB962C8B-B14F-4D97-AF65-F5344CB8AC3E}">
        <p14:creationId xmlns:p14="http://schemas.microsoft.com/office/powerpoint/2010/main" val="2440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blinds(horizontal)">
                                      <p:cBhvr>
                                        <p:cTn id="16" dur="500"/>
                                        <p:tgtEl>
                                          <p:spTgt spid="3">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blinds(horizontal)">
                                      <p:cBhvr>
                                        <p:cTn id="19" dur="500"/>
                                        <p:tgtEl>
                                          <p:spTgt spid="3">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blinds(horizontal)">
                                      <p:cBhvr>
                                        <p:cTn id="2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7FB3-269E-AB40-B9CA-E254CF537733}"/>
              </a:ext>
            </a:extLst>
          </p:cNvPr>
          <p:cNvSpPr>
            <a:spLocks noGrp="1"/>
          </p:cNvSpPr>
          <p:nvPr>
            <p:ph type="title"/>
          </p:nvPr>
        </p:nvSpPr>
        <p:spPr/>
        <p:txBody>
          <a:bodyPr/>
          <a:lstStyle/>
          <a:p>
            <a:r>
              <a:rPr lang="en-US" dirty="0"/>
              <a:t>Performance Evaluation Setup </a:t>
            </a:r>
          </a:p>
        </p:txBody>
      </p:sp>
      <p:sp>
        <p:nvSpPr>
          <p:cNvPr id="3" name="Content Placeholder 2">
            <a:extLst>
              <a:ext uri="{FF2B5EF4-FFF2-40B4-BE49-F238E27FC236}">
                <a16:creationId xmlns:a16="http://schemas.microsoft.com/office/drawing/2014/main" id="{071DB42D-8D95-C049-9822-77A772866496}"/>
              </a:ext>
            </a:extLst>
          </p:cNvPr>
          <p:cNvSpPr>
            <a:spLocks noGrp="1"/>
          </p:cNvSpPr>
          <p:nvPr>
            <p:ph idx="1"/>
          </p:nvPr>
        </p:nvSpPr>
        <p:spPr>
          <a:xfrm>
            <a:off x="243417" y="1325563"/>
            <a:ext cx="11582400" cy="4890294"/>
          </a:xfrm>
        </p:spPr>
        <p:txBody>
          <a:bodyPr/>
          <a:lstStyle/>
          <a:p>
            <a:r>
              <a:rPr lang="en-US" sz="2400" b="1" dirty="0"/>
              <a:t>IBM Cloud (</a:t>
            </a:r>
            <a:r>
              <a:rPr lang="en-US" sz="2400" b="1" dirty="0" err="1"/>
              <a:t>Softlayer</a:t>
            </a:r>
            <a:r>
              <a:rPr lang="en-US" sz="2400" b="1" dirty="0"/>
              <a:t>)</a:t>
            </a:r>
          </a:p>
          <a:p>
            <a:r>
              <a:rPr lang="en-US" sz="2400" b="1" dirty="0"/>
              <a:t>Baselines</a:t>
            </a:r>
          </a:p>
          <a:p>
            <a:pPr lvl="1"/>
            <a:r>
              <a:rPr lang="en-US" sz="2000" dirty="0"/>
              <a:t>PBFT (on Mir codebase for fair comparison), Castro/</a:t>
            </a:r>
            <a:r>
              <a:rPr lang="en-US" sz="2000" dirty="0" err="1"/>
              <a:t>Liskov</a:t>
            </a:r>
            <a:r>
              <a:rPr lang="en-US" sz="2000" dirty="0"/>
              <a:t>, TOCS 2002</a:t>
            </a:r>
          </a:p>
          <a:p>
            <a:pPr lvl="1"/>
            <a:r>
              <a:rPr lang="en-US" sz="2000" dirty="0"/>
              <a:t>Best-Path Chain (optimistic Chain BFT replication), </a:t>
            </a:r>
            <a:r>
              <a:rPr lang="en-US" sz="2000" dirty="0" err="1"/>
              <a:t>Aublin</a:t>
            </a:r>
            <a:r>
              <a:rPr lang="en-US" sz="2000" dirty="0"/>
              <a:t> et al. TOCS 2015</a:t>
            </a:r>
          </a:p>
          <a:p>
            <a:pPr lvl="1"/>
            <a:r>
              <a:rPr lang="en-US" sz="2000" dirty="0" err="1"/>
              <a:t>Honeybadger</a:t>
            </a:r>
            <a:r>
              <a:rPr lang="en-US" sz="2000" dirty="0"/>
              <a:t> BFT (CCS 2016), performs worse than our PBFT – not shown (see paper)</a:t>
            </a:r>
          </a:p>
          <a:p>
            <a:r>
              <a:rPr lang="en-US" sz="2600" b="1" dirty="0"/>
              <a:t>WAN</a:t>
            </a:r>
          </a:p>
          <a:p>
            <a:pPr lvl="1"/>
            <a:r>
              <a:rPr lang="en-US" sz="2000" dirty="0"/>
              <a:t>(up to) 16 datacenters across the world</a:t>
            </a:r>
          </a:p>
          <a:p>
            <a:pPr lvl="1"/>
            <a:r>
              <a:rPr lang="en-US" sz="2000" dirty="0"/>
              <a:t>32 vCPU / 32 GB RAM 2.0Ghz VMs</a:t>
            </a:r>
          </a:p>
          <a:p>
            <a:pPr lvl="1"/>
            <a:r>
              <a:rPr lang="en-US" sz="2000" dirty="0"/>
              <a:t>1Gbps links nominal full duplex bandwidth</a:t>
            </a:r>
          </a:p>
          <a:p>
            <a:pPr lvl="1"/>
            <a:r>
              <a:rPr lang="en-US" sz="2000" dirty="0"/>
              <a:t>Up to 100 nodes</a:t>
            </a:r>
          </a:p>
          <a:p>
            <a:pPr lvl="1"/>
            <a:r>
              <a:rPr lang="en-US" sz="2000" dirty="0"/>
              <a:t>500 byte transactions (Bitcoin size) and 3500 bytes transactions (Hyperledger Fabric size)</a:t>
            </a:r>
          </a:p>
          <a:p>
            <a:r>
              <a:rPr lang="en-US" sz="2400" b="1" dirty="0"/>
              <a:t>LAN (see the paper)</a:t>
            </a:r>
          </a:p>
        </p:txBody>
      </p:sp>
      <p:cxnSp>
        <p:nvCxnSpPr>
          <p:cNvPr id="4" name="Straight Connector 3">
            <a:extLst>
              <a:ext uri="{FF2B5EF4-FFF2-40B4-BE49-F238E27FC236}">
                <a16:creationId xmlns:a16="http://schemas.microsoft.com/office/drawing/2014/main" id="{10F35CE9-DB44-D941-8764-F509E391FB54}"/>
              </a:ext>
            </a:extLst>
          </p:cNvPr>
          <p:cNvCxnSpPr/>
          <p:nvPr/>
        </p:nvCxnSpPr>
        <p:spPr>
          <a:xfrm>
            <a:off x="8000093" y="974571"/>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B8FBE9-13B2-2942-9C2B-EBE51EFB13A8}"/>
              </a:ext>
            </a:extLst>
          </p:cNvPr>
          <p:cNvCxnSpPr/>
          <p:nvPr/>
        </p:nvCxnSpPr>
        <p:spPr>
          <a:xfrm>
            <a:off x="8000093" y="1334571"/>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FB187F-029B-A244-8A9F-715FA260C9EE}"/>
              </a:ext>
            </a:extLst>
          </p:cNvPr>
          <p:cNvCxnSpPr/>
          <p:nvPr/>
        </p:nvCxnSpPr>
        <p:spPr>
          <a:xfrm>
            <a:off x="8000093" y="2054571"/>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C868472-C873-0541-9530-6ED6483C64D3}"/>
              </a:ext>
            </a:extLst>
          </p:cNvPr>
          <p:cNvCxnSpPr/>
          <p:nvPr/>
        </p:nvCxnSpPr>
        <p:spPr>
          <a:xfrm>
            <a:off x="8000093" y="1694571"/>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50E795B-EA6A-8544-8835-1E81F75BE852}"/>
              </a:ext>
            </a:extLst>
          </p:cNvPr>
          <p:cNvCxnSpPr/>
          <p:nvPr/>
        </p:nvCxnSpPr>
        <p:spPr>
          <a:xfrm>
            <a:off x="8684781" y="974571"/>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2FCF2E-9364-784C-BC2D-E10E567B3F8A}"/>
              </a:ext>
            </a:extLst>
          </p:cNvPr>
          <p:cNvSpPr/>
          <p:nvPr/>
        </p:nvSpPr>
        <p:spPr>
          <a:xfrm>
            <a:off x="8405813" y="686571"/>
            <a:ext cx="288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pple Symbols" panose="02000000000000000000" pitchFamily="2" charset="-79"/>
                <a:ea typeface="Apple Symbols" panose="02000000000000000000" pitchFamily="2" charset="-79"/>
                <a:cs typeface="Apple Symbols" panose="02000000000000000000" pitchFamily="2" charset="-79"/>
              </a:rPr>
              <a:t>1</a:t>
            </a:r>
          </a:p>
        </p:txBody>
      </p:sp>
      <p:cxnSp>
        <p:nvCxnSpPr>
          <p:cNvPr id="10" name="Straight Arrow Connector 9">
            <a:extLst>
              <a:ext uri="{FF2B5EF4-FFF2-40B4-BE49-F238E27FC236}">
                <a16:creationId xmlns:a16="http://schemas.microsoft.com/office/drawing/2014/main" id="{6BB3FBD6-6C2D-6240-BC66-EB8628779DCB}"/>
              </a:ext>
            </a:extLst>
          </p:cNvPr>
          <p:cNvCxnSpPr/>
          <p:nvPr/>
        </p:nvCxnSpPr>
        <p:spPr>
          <a:xfrm>
            <a:off x="9487985" y="1386955"/>
            <a:ext cx="805456" cy="36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32929CC-E1EE-9D47-9F41-D0882DA5D72E}"/>
              </a:ext>
            </a:extLst>
          </p:cNvPr>
          <p:cNvCxnSpPr>
            <a:cxnSpLocks/>
          </p:cNvCxnSpPr>
          <p:nvPr/>
        </p:nvCxnSpPr>
        <p:spPr>
          <a:xfrm>
            <a:off x="10374513" y="1756488"/>
            <a:ext cx="809663" cy="34131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B55D049-B446-CE4D-ADFF-8E7778EAECE9}"/>
              </a:ext>
            </a:extLst>
          </p:cNvPr>
          <p:cNvSpPr/>
          <p:nvPr/>
        </p:nvSpPr>
        <p:spPr>
          <a:xfrm>
            <a:off x="9487985" y="675729"/>
            <a:ext cx="288000" cy="28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pple Symbols" panose="02000000000000000000" pitchFamily="2" charset="-79"/>
                <a:ea typeface="Apple Symbols" panose="02000000000000000000" pitchFamily="2" charset="-79"/>
                <a:cs typeface="Apple Symbols" panose="02000000000000000000" pitchFamily="2" charset="-79"/>
              </a:rPr>
              <a:t>3</a:t>
            </a:r>
          </a:p>
        </p:txBody>
      </p:sp>
      <p:sp>
        <p:nvSpPr>
          <p:cNvPr id="13" name="Rectangle 12">
            <a:extLst>
              <a:ext uri="{FF2B5EF4-FFF2-40B4-BE49-F238E27FC236}">
                <a16:creationId xmlns:a16="http://schemas.microsoft.com/office/drawing/2014/main" id="{1693FFDC-BB7D-064D-8998-64B558B9C578}"/>
              </a:ext>
            </a:extLst>
          </p:cNvPr>
          <p:cNvSpPr/>
          <p:nvPr/>
        </p:nvSpPr>
        <p:spPr>
          <a:xfrm>
            <a:off x="8955533" y="680667"/>
            <a:ext cx="288000" cy="28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pple Symbols" panose="02000000000000000000" pitchFamily="2" charset="-79"/>
                <a:ea typeface="Apple Symbols" panose="02000000000000000000" pitchFamily="2" charset="-79"/>
                <a:cs typeface="Apple Symbols" panose="02000000000000000000" pitchFamily="2" charset="-79"/>
              </a:rPr>
              <a:t>2</a:t>
            </a:r>
          </a:p>
        </p:txBody>
      </p:sp>
      <p:sp>
        <p:nvSpPr>
          <p:cNvPr id="14" name="TextBox 13">
            <a:extLst>
              <a:ext uri="{FF2B5EF4-FFF2-40B4-BE49-F238E27FC236}">
                <a16:creationId xmlns:a16="http://schemas.microsoft.com/office/drawing/2014/main" id="{A79B0143-3CBD-0E49-8153-AC5FF7B3E17E}"/>
              </a:ext>
            </a:extLst>
          </p:cNvPr>
          <p:cNvSpPr txBox="1"/>
          <p:nvPr/>
        </p:nvSpPr>
        <p:spPr>
          <a:xfrm>
            <a:off x="6526491" y="974571"/>
            <a:ext cx="990977" cy="424732"/>
          </a:xfrm>
          <a:prstGeom prst="rect">
            <a:avLst/>
          </a:prstGeom>
          <a:noFill/>
        </p:spPr>
        <p:txBody>
          <a:bodyPr wrap="none" rtlCol="0">
            <a:spAutoFit/>
          </a:bodyPr>
          <a:lstStyle/>
          <a:p>
            <a:r>
              <a:rPr lang="en-US" sz="2400" dirty="0"/>
              <a:t>Chain</a:t>
            </a:r>
          </a:p>
        </p:txBody>
      </p:sp>
      <p:cxnSp>
        <p:nvCxnSpPr>
          <p:cNvPr id="15" name="Straight Arrow Connector 14">
            <a:extLst>
              <a:ext uri="{FF2B5EF4-FFF2-40B4-BE49-F238E27FC236}">
                <a16:creationId xmlns:a16="http://schemas.microsoft.com/office/drawing/2014/main" id="{A52EF1AA-5FBA-8F4C-8291-D9DF683D2BF4}"/>
              </a:ext>
            </a:extLst>
          </p:cNvPr>
          <p:cNvCxnSpPr/>
          <p:nvPr/>
        </p:nvCxnSpPr>
        <p:spPr>
          <a:xfrm>
            <a:off x="9045500" y="979509"/>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0AF6B3F-655D-864E-B020-8B372F5EAAE5}"/>
              </a:ext>
            </a:extLst>
          </p:cNvPr>
          <p:cNvCxnSpPr/>
          <p:nvPr/>
        </p:nvCxnSpPr>
        <p:spPr>
          <a:xfrm>
            <a:off x="9848704" y="1391893"/>
            <a:ext cx="805456" cy="36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4A7EA5-7052-C84F-9D3D-C1B8B226D301}"/>
              </a:ext>
            </a:extLst>
          </p:cNvPr>
          <p:cNvCxnSpPr>
            <a:cxnSpLocks/>
          </p:cNvCxnSpPr>
          <p:nvPr/>
        </p:nvCxnSpPr>
        <p:spPr>
          <a:xfrm>
            <a:off x="10735232" y="1761426"/>
            <a:ext cx="809663" cy="34131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FBA7F55-FC4D-2E4B-8D36-1F4859276A71}"/>
              </a:ext>
            </a:extLst>
          </p:cNvPr>
          <p:cNvCxnSpPr/>
          <p:nvPr/>
        </p:nvCxnSpPr>
        <p:spPr>
          <a:xfrm>
            <a:off x="9622553" y="960772"/>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7416637-4521-2D47-B118-995009B54A34}"/>
              </a:ext>
            </a:extLst>
          </p:cNvPr>
          <p:cNvCxnSpPr/>
          <p:nvPr/>
        </p:nvCxnSpPr>
        <p:spPr>
          <a:xfrm>
            <a:off x="10425757" y="1373156"/>
            <a:ext cx="805456" cy="36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47B00A1-E784-9E4E-83D8-2BB052668BF4}"/>
              </a:ext>
            </a:extLst>
          </p:cNvPr>
          <p:cNvCxnSpPr>
            <a:cxnSpLocks/>
          </p:cNvCxnSpPr>
          <p:nvPr/>
        </p:nvCxnSpPr>
        <p:spPr>
          <a:xfrm>
            <a:off x="11312285" y="1742689"/>
            <a:ext cx="809663" cy="34131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0328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B1CD894D-9243-F348-8C8F-6E1DBA89AF0A}"/>
              </a:ext>
            </a:extLst>
          </p:cNvPr>
          <p:cNvGraphicFramePr>
            <a:graphicFrameLocks/>
          </p:cNvGraphicFramePr>
          <p:nvPr>
            <p:extLst>
              <p:ext uri="{D42A27DB-BD31-4B8C-83A1-F6EECF244321}">
                <p14:modId xmlns:p14="http://schemas.microsoft.com/office/powerpoint/2010/main" val="1643021299"/>
              </p:ext>
            </p:extLst>
          </p:nvPr>
        </p:nvGraphicFramePr>
        <p:xfrm>
          <a:off x="732367" y="1804477"/>
          <a:ext cx="9861912" cy="457477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BFF59ADC-9AF5-1346-92E5-0F1A089C606E}"/>
              </a:ext>
            </a:extLst>
          </p:cNvPr>
          <p:cNvSpPr>
            <a:spLocks noGrp="1"/>
          </p:cNvSpPr>
          <p:nvPr>
            <p:ph type="title"/>
          </p:nvPr>
        </p:nvSpPr>
        <p:spPr>
          <a:xfrm>
            <a:off x="243417" y="593725"/>
            <a:ext cx="11582400" cy="731838"/>
          </a:xfrm>
        </p:spPr>
        <p:txBody>
          <a:bodyPr/>
          <a:lstStyle/>
          <a:p>
            <a:r>
              <a:rPr lang="en-US" dirty="0"/>
              <a:t>WAN performance (Bitcoin size </a:t>
            </a:r>
            <a:r>
              <a:rPr lang="en-US" dirty="0" err="1"/>
              <a:t>txs</a:t>
            </a:r>
            <a:r>
              <a:rPr lang="en-US" dirty="0"/>
              <a:t>. - 500 bytes)</a:t>
            </a:r>
          </a:p>
        </p:txBody>
      </p:sp>
      <p:sp>
        <p:nvSpPr>
          <p:cNvPr id="6" name="TextBox 5">
            <a:extLst>
              <a:ext uri="{FF2B5EF4-FFF2-40B4-BE49-F238E27FC236}">
                <a16:creationId xmlns:a16="http://schemas.microsoft.com/office/drawing/2014/main" id="{0FF71506-2601-5C48-BE1F-F06535788CF6}"/>
              </a:ext>
            </a:extLst>
          </p:cNvPr>
          <p:cNvSpPr txBox="1"/>
          <p:nvPr/>
        </p:nvSpPr>
        <p:spPr>
          <a:xfrm>
            <a:off x="8913111" y="1453611"/>
            <a:ext cx="1843774" cy="701731"/>
          </a:xfrm>
          <a:prstGeom prst="rect">
            <a:avLst/>
          </a:prstGeom>
          <a:noFill/>
        </p:spPr>
        <p:txBody>
          <a:bodyPr wrap="none" rtlCol="0">
            <a:spAutoFit/>
          </a:bodyPr>
          <a:lstStyle/>
          <a:p>
            <a:r>
              <a:rPr lang="en-US" dirty="0">
                <a:ln w="0"/>
                <a:solidFill>
                  <a:schemeClr val="tx1"/>
                </a:solidFill>
                <a:effectLst>
                  <a:outerShdw blurRad="38100" dist="19050" dir="2700000" algn="tl" rotWithShape="0">
                    <a:schemeClr val="dk1">
                      <a:alpha val="40000"/>
                    </a:schemeClr>
                  </a:outerShdw>
                </a:effectLst>
              </a:rPr>
              <a:t>60k+ </a:t>
            </a:r>
            <a:r>
              <a:rPr lang="en-US" dirty="0" err="1">
                <a:ln w="0"/>
                <a:solidFill>
                  <a:schemeClr val="tx1"/>
                </a:solidFill>
                <a:effectLst>
                  <a:outerShdw blurRad="38100" dist="19050" dir="2700000" algn="tl" rotWithShape="0">
                    <a:schemeClr val="dk1">
                      <a:alpha val="40000"/>
                    </a:schemeClr>
                  </a:outerShdw>
                </a:effectLst>
              </a:rPr>
              <a:t>tps</a:t>
            </a:r>
            <a:r>
              <a:rPr lang="en-US" dirty="0">
                <a:ln w="0"/>
                <a:solidFill>
                  <a:schemeClr val="tx1"/>
                </a:solidFill>
                <a:effectLst>
                  <a:outerShdw blurRad="38100" dist="19050" dir="2700000" algn="tl" rotWithShape="0">
                    <a:schemeClr val="dk1">
                      <a:alpha val="40000"/>
                    </a:schemeClr>
                  </a:outerShdw>
                </a:effectLst>
              </a:rPr>
              <a:t> </a:t>
            </a:r>
          </a:p>
          <a:p>
            <a:r>
              <a:rPr lang="en-US" dirty="0">
                <a:ln w="0"/>
                <a:solidFill>
                  <a:schemeClr val="tx1"/>
                </a:solidFill>
                <a:effectLst>
                  <a:outerShdw blurRad="38100" dist="19050" dir="2700000" algn="tl" rotWithShape="0">
                    <a:schemeClr val="dk1">
                      <a:alpha val="40000"/>
                    </a:schemeClr>
                  </a:outerShdw>
                </a:effectLst>
              </a:rPr>
              <a:t>@100 nodes</a:t>
            </a:r>
          </a:p>
        </p:txBody>
      </p:sp>
      <p:sp>
        <p:nvSpPr>
          <p:cNvPr id="8" name="TextBox 7">
            <a:extLst>
              <a:ext uri="{FF2B5EF4-FFF2-40B4-BE49-F238E27FC236}">
                <a16:creationId xmlns:a16="http://schemas.microsoft.com/office/drawing/2014/main" id="{14C758E6-5F68-F448-9C6A-F3CBB996AC53}"/>
              </a:ext>
            </a:extLst>
          </p:cNvPr>
          <p:cNvSpPr txBox="1"/>
          <p:nvPr/>
        </p:nvSpPr>
        <p:spPr>
          <a:xfrm>
            <a:off x="1531762" y="1232010"/>
            <a:ext cx="1574470" cy="701731"/>
          </a:xfrm>
          <a:prstGeom prst="rect">
            <a:avLst/>
          </a:prstGeom>
          <a:noFill/>
        </p:spPr>
        <p:txBody>
          <a:bodyPr wrap="none" rtlCol="0">
            <a:spAutoFit/>
          </a:bodyPr>
          <a:lstStyle/>
          <a:p>
            <a:r>
              <a:rPr lang="en-US" dirty="0">
                <a:ln w="0"/>
                <a:solidFill>
                  <a:schemeClr val="tx1"/>
                </a:solidFill>
                <a:effectLst>
                  <a:outerShdw blurRad="38100" dist="19050" dir="2700000" algn="tl" rotWithShape="0">
                    <a:schemeClr val="dk1">
                      <a:alpha val="40000"/>
                    </a:schemeClr>
                  </a:outerShdw>
                </a:effectLst>
              </a:rPr>
              <a:t>56.4k+ </a:t>
            </a:r>
            <a:r>
              <a:rPr lang="en-US" dirty="0" err="1">
                <a:ln w="0"/>
                <a:solidFill>
                  <a:schemeClr val="tx1"/>
                </a:solidFill>
                <a:effectLst>
                  <a:outerShdw blurRad="38100" dist="19050" dir="2700000" algn="tl" rotWithShape="0">
                    <a:schemeClr val="dk1">
                      <a:alpha val="40000"/>
                    </a:schemeClr>
                  </a:outerShdw>
                </a:effectLst>
              </a:rPr>
              <a:t>tps</a:t>
            </a:r>
            <a:r>
              <a:rPr lang="en-US" dirty="0">
                <a:ln w="0"/>
                <a:solidFill>
                  <a:schemeClr val="tx1"/>
                </a:solidFill>
                <a:effectLst>
                  <a:outerShdw blurRad="38100" dist="19050" dir="2700000" algn="tl" rotWithShape="0">
                    <a:schemeClr val="dk1">
                      <a:alpha val="40000"/>
                    </a:schemeClr>
                  </a:outerShdw>
                </a:effectLst>
              </a:rPr>
              <a:t> </a:t>
            </a:r>
          </a:p>
          <a:p>
            <a:r>
              <a:rPr lang="en-US" dirty="0">
                <a:ln w="0"/>
                <a:solidFill>
                  <a:schemeClr val="tx1"/>
                </a:solidFill>
                <a:effectLst>
                  <a:outerShdw blurRad="38100" dist="19050" dir="2700000" algn="tl" rotWithShape="0">
                    <a:schemeClr val="dk1">
                      <a:alpha val="40000"/>
                    </a:schemeClr>
                  </a:outerShdw>
                </a:effectLst>
              </a:rPr>
              <a:t>@4 nodes</a:t>
            </a:r>
          </a:p>
        </p:txBody>
      </p:sp>
      <p:sp>
        <p:nvSpPr>
          <p:cNvPr id="7" name="TextBox 6">
            <a:extLst>
              <a:ext uri="{FF2B5EF4-FFF2-40B4-BE49-F238E27FC236}">
                <a16:creationId xmlns:a16="http://schemas.microsoft.com/office/drawing/2014/main" id="{E67FF055-BC9D-734E-82D5-DD0A1C7609A1}"/>
              </a:ext>
            </a:extLst>
          </p:cNvPr>
          <p:cNvSpPr txBox="1"/>
          <p:nvPr/>
        </p:nvSpPr>
        <p:spPr>
          <a:xfrm>
            <a:off x="5275219" y="1359691"/>
            <a:ext cx="1686680" cy="701731"/>
          </a:xfrm>
          <a:prstGeom prst="rect">
            <a:avLst/>
          </a:prstGeom>
          <a:noFill/>
        </p:spPr>
        <p:txBody>
          <a:bodyPr wrap="none" rtlCol="0">
            <a:spAutoFit/>
          </a:bodyPr>
          <a:lstStyle/>
          <a:p>
            <a:r>
              <a:rPr lang="en-US" dirty="0">
                <a:ln w="0"/>
                <a:solidFill>
                  <a:schemeClr val="tx1"/>
                </a:solidFill>
                <a:effectLst>
                  <a:outerShdw blurRad="38100" dist="19050" dir="2700000" algn="tl" rotWithShape="0">
                    <a:schemeClr val="dk1">
                      <a:alpha val="40000"/>
                    </a:schemeClr>
                  </a:outerShdw>
                </a:effectLst>
              </a:rPr>
              <a:t>61.8k+ </a:t>
            </a:r>
            <a:r>
              <a:rPr lang="en-US" dirty="0" err="1">
                <a:ln w="0"/>
                <a:solidFill>
                  <a:schemeClr val="tx1"/>
                </a:solidFill>
                <a:effectLst>
                  <a:outerShdw blurRad="38100" dist="19050" dir="2700000" algn="tl" rotWithShape="0">
                    <a:schemeClr val="dk1">
                      <a:alpha val="40000"/>
                    </a:schemeClr>
                  </a:outerShdw>
                </a:effectLst>
              </a:rPr>
              <a:t>tps</a:t>
            </a:r>
            <a:r>
              <a:rPr lang="en-US" dirty="0">
                <a:ln w="0"/>
                <a:solidFill>
                  <a:schemeClr val="tx1"/>
                </a:solidFill>
                <a:effectLst>
                  <a:outerShdw blurRad="38100" dist="19050" dir="2700000" algn="tl" rotWithShape="0">
                    <a:schemeClr val="dk1">
                      <a:alpha val="40000"/>
                    </a:schemeClr>
                  </a:outerShdw>
                </a:effectLst>
              </a:rPr>
              <a:t> </a:t>
            </a:r>
          </a:p>
          <a:p>
            <a:r>
              <a:rPr lang="en-US" dirty="0">
                <a:ln w="0"/>
                <a:solidFill>
                  <a:schemeClr val="tx1"/>
                </a:solidFill>
                <a:effectLst>
                  <a:outerShdw blurRad="38100" dist="19050" dir="2700000" algn="tl" rotWithShape="0">
                    <a:schemeClr val="dk1">
                      <a:alpha val="40000"/>
                    </a:schemeClr>
                  </a:outerShdw>
                </a:effectLst>
              </a:rPr>
              <a:t>@49 nodes</a:t>
            </a:r>
          </a:p>
        </p:txBody>
      </p:sp>
      <p:sp>
        <p:nvSpPr>
          <p:cNvPr id="3" name="Slide Number Placeholder 2">
            <a:extLst>
              <a:ext uri="{FF2B5EF4-FFF2-40B4-BE49-F238E27FC236}">
                <a16:creationId xmlns:a16="http://schemas.microsoft.com/office/drawing/2014/main" id="{B170BBCB-FFE9-2C4C-94E8-CF763CEAF2B3}"/>
              </a:ext>
            </a:extLst>
          </p:cNvPr>
          <p:cNvSpPr>
            <a:spLocks noGrp="1"/>
          </p:cNvSpPr>
          <p:nvPr>
            <p:ph type="sldNum" sz="quarter" idx="10"/>
          </p:nvPr>
        </p:nvSpPr>
        <p:spPr/>
        <p:txBody>
          <a:bodyPr/>
          <a:lstStyle/>
          <a:p>
            <a:fld id="{1DA27F3E-5E11-7C4B-9E44-400A622D663D}" type="slidenum">
              <a:rPr lang="en-US" smtClean="0"/>
              <a:t>79</a:t>
            </a:fld>
            <a:endParaRPr lang="en-US" dirty="0"/>
          </a:p>
        </p:txBody>
      </p:sp>
    </p:spTree>
    <p:extLst>
      <p:ext uri="{BB962C8B-B14F-4D97-AF65-F5344CB8AC3E}">
        <p14:creationId xmlns:p14="http://schemas.microsoft.com/office/powerpoint/2010/main" val="407119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1" grpId="1">
        <p:bldAsOne/>
      </p:bldGraphic>
      <p:bldGraphic spid="11" grpId="2">
        <p:bldAsOne/>
      </p:bldGraphic>
      <p:bldP spid="6" grpId="0"/>
      <p:bldP spid="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BFT Read/Write Storage</a:t>
            </a:r>
          </a:p>
        </p:txBody>
      </p:sp>
      <p:sp>
        <p:nvSpPr>
          <p:cNvPr id="3" name="Content Placeholder 2"/>
          <p:cNvSpPr>
            <a:spLocks noGrp="1"/>
          </p:cNvSpPr>
          <p:nvPr>
            <p:ph idx="1"/>
          </p:nvPr>
        </p:nvSpPr>
        <p:spPr/>
        <p:txBody>
          <a:bodyPr/>
          <a:lstStyle/>
          <a:p>
            <a:r>
              <a:rPr lang="en-US" b="1" dirty="0"/>
              <a:t>R/W Storage definition</a:t>
            </a:r>
          </a:p>
          <a:p>
            <a:endParaRPr lang="en-US" dirty="0"/>
          </a:p>
          <a:p>
            <a:r>
              <a:rPr lang="en-US" b="1" dirty="0"/>
              <a:t>How many replicas BFT needs?</a:t>
            </a:r>
          </a:p>
          <a:p>
            <a:endParaRPr lang="en-US" dirty="0"/>
          </a:p>
          <a:p>
            <a:r>
              <a:rPr lang="en-US" b="1" dirty="0"/>
              <a:t>Robust BFT R/W Storage</a:t>
            </a:r>
          </a:p>
        </p:txBody>
      </p:sp>
      <p:sp>
        <p:nvSpPr>
          <p:cNvPr id="5" name="Slide Number Placeholder 4"/>
          <p:cNvSpPr>
            <a:spLocks noGrp="1"/>
          </p:cNvSpPr>
          <p:nvPr>
            <p:ph type="sldNum" sz="quarter" idx="12"/>
          </p:nvPr>
        </p:nvSpPr>
        <p:spPr/>
        <p:txBody>
          <a:bodyPr/>
          <a:lstStyle/>
          <a:p>
            <a:fld id="{1BF42408-2616-4508-8D53-7ECB2ACB5E88}" type="slidenum">
              <a:rPr lang="fr-FR" smtClean="0"/>
              <a:pPr/>
              <a:t>8</a:t>
            </a:fld>
            <a:endParaRPr lang="fr-FR" dirty="0"/>
          </a:p>
        </p:txBody>
      </p:sp>
    </p:spTree>
    <p:extLst>
      <p:ext uri="{BB962C8B-B14F-4D97-AF65-F5344CB8AC3E}">
        <p14:creationId xmlns:p14="http://schemas.microsoft.com/office/powerpoint/2010/main" val="2556910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6BB3FC6F-7384-0246-9E75-71D828E149CF}"/>
              </a:ext>
            </a:extLst>
          </p:cNvPr>
          <p:cNvGraphicFramePr>
            <a:graphicFrameLocks/>
          </p:cNvGraphicFramePr>
          <p:nvPr>
            <p:extLst>
              <p:ext uri="{D42A27DB-BD31-4B8C-83A1-F6EECF244321}">
                <p14:modId xmlns:p14="http://schemas.microsoft.com/office/powerpoint/2010/main" val="3411819848"/>
              </p:ext>
            </p:extLst>
          </p:nvPr>
        </p:nvGraphicFramePr>
        <p:xfrm>
          <a:off x="732367" y="1638551"/>
          <a:ext cx="9866376"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BFF59ADC-9AF5-1346-92E5-0F1A089C606E}"/>
              </a:ext>
            </a:extLst>
          </p:cNvPr>
          <p:cNvSpPr>
            <a:spLocks noGrp="1"/>
          </p:cNvSpPr>
          <p:nvPr>
            <p:ph type="title"/>
          </p:nvPr>
        </p:nvSpPr>
        <p:spPr/>
        <p:txBody>
          <a:bodyPr/>
          <a:lstStyle/>
          <a:p>
            <a:r>
              <a:rPr lang="en-US" dirty="0"/>
              <a:t>WAN performance (Fabric size </a:t>
            </a:r>
            <a:r>
              <a:rPr lang="en-US" dirty="0" err="1"/>
              <a:t>txs</a:t>
            </a:r>
            <a:r>
              <a:rPr lang="en-US" dirty="0"/>
              <a:t>. - 3500 bytes)</a:t>
            </a:r>
          </a:p>
        </p:txBody>
      </p:sp>
      <p:sp>
        <p:nvSpPr>
          <p:cNvPr id="6" name="TextBox 5">
            <a:extLst>
              <a:ext uri="{FF2B5EF4-FFF2-40B4-BE49-F238E27FC236}">
                <a16:creationId xmlns:a16="http://schemas.microsoft.com/office/drawing/2014/main" id="{0FF71506-2601-5C48-BE1F-F06535788CF6}"/>
              </a:ext>
            </a:extLst>
          </p:cNvPr>
          <p:cNvSpPr txBox="1"/>
          <p:nvPr/>
        </p:nvSpPr>
        <p:spPr>
          <a:xfrm>
            <a:off x="9048533" y="2536707"/>
            <a:ext cx="1843774" cy="701731"/>
          </a:xfrm>
          <a:prstGeom prst="rect">
            <a:avLst/>
          </a:prstGeom>
          <a:noFill/>
        </p:spPr>
        <p:txBody>
          <a:bodyPr wrap="none" rtlCol="0">
            <a:spAutoFit/>
          </a:bodyPr>
          <a:lstStyle/>
          <a:p>
            <a:r>
              <a:rPr lang="en-US" dirty="0">
                <a:ln w="0"/>
                <a:solidFill>
                  <a:schemeClr val="tx1"/>
                </a:solidFill>
                <a:effectLst>
                  <a:outerShdw blurRad="38100" dist="19050" dir="2700000" algn="tl" rotWithShape="0">
                    <a:schemeClr val="dk1">
                      <a:alpha val="40000"/>
                    </a:schemeClr>
                  </a:outerShdw>
                </a:effectLst>
              </a:rPr>
              <a:t>16k+ </a:t>
            </a:r>
            <a:r>
              <a:rPr lang="en-US" dirty="0" err="1">
                <a:ln w="0"/>
                <a:solidFill>
                  <a:schemeClr val="tx1"/>
                </a:solidFill>
                <a:effectLst>
                  <a:outerShdw blurRad="38100" dist="19050" dir="2700000" algn="tl" rotWithShape="0">
                    <a:schemeClr val="dk1">
                      <a:alpha val="40000"/>
                    </a:schemeClr>
                  </a:outerShdw>
                </a:effectLst>
              </a:rPr>
              <a:t>tps</a:t>
            </a:r>
            <a:r>
              <a:rPr lang="en-US" dirty="0">
                <a:ln w="0"/>
                <a:solidFill>
                  <a:schemeClr val="tx1"/>
                </a:solidFill>
                <a:effectLst>
                  <a:outerShdw blurRad="38100" dist="19050" dir="2700000" algn="tl" rotWithShape="0">
                    <a:schemeClr val="dk1">
                      <a:alpha val="40000"/>
                    </a:schemeClr>
                  </a:outerShdw>
                </a:effectLst>
              </a:rPr>
              <a:t> </a:t>
            </a:r>
          </a:p>
          <a:p>
            <a:r>
              <a:rPr lang="en-US" dirty="0">
                <a:ln w="0"/>
                <a:solidFill>
                  <a:schemeClr val="tx1"/>
                </a:solidFill>
                <a:effectLst>
                  <a:outerShdw blurRad="38100" dist="19050" dir="2700000" algn="tl" rotWithShape="0">
                    <a:schemeClr val="dk1">
                      <a:alpha val="40000"/>
                    </a:schemeClr>
                  </a:outerShdw>
                </a:effectLst>
              </a:rPr>
              <a:t>@100 nodes</a:t>
            </a:r>
          </a:p>
        </p:txBody>
      </p:sp>
      <p:sp>
        <p:nvSpPr>
          <p:cNvPr id="7" name="TextBox 6">
            <a:extLst>
              <a:ext uri="{FF2B5EF4-FFF2-40B4-BE49-F238E27FC236}">
                <a16:creationId xmlns:a16="http://schemas.microsoft.com/office/drawing/2014/main" id="{E67FF055-BC9D-734E-82D5-DD0A1C7609A1}"/>
              </a:ext>
            </a:extLst>
          </p:cNvPr>
          <p:cNvSpPr txBox="1"/>
          <p:nvPr/>
        </p:nvSpPr>
        <p:spPr>
          <a:xfrm>
            <a:off x="5843451" y="1692275"/>
            <a:ext cx="1686680" cy="701731"/>
          </a:xfrm>
          <a:prstGeom prst="rect">
            <a:avLst/>
          </a:prstGeom>
          <a:noFill/>
        </p:spPr>
        <p:txBody>
          <a:bodyPr wrap="none" rtlCol="0">
            <a:spAutoFit/>
          </a:bodyPr>
          <a:lstStyle/>
          <a:p>
            <a:r>
              <a:rPr lang="en-US" dirty="0">
                <a:ln w="0"/>
                <a:solidFill>
                  <a:schemeClr val="tx1"/>
                </a:solidFill>
                <a:effectLst>
                  <a:outerShdw blurRad="38100" dist="19050" dir="2700000" algn="tl" rotWithShape="0">
                    <a:schemeClr val="dk1">
                      <a:alpha val="40000"/>
                    </a:schemeClr>
                  </a:outerShdw>
                </a:effectLst>
              </a:rPr>
              <a:t>31k+ </a:t>
            </a:r>
            <a:r>
              <a:rPr lang="en-US" dirty="0" err="1">
                <a:ln w="0"/>
                <a:solidFill>
                  <a:schemeClr val="tx1"/>
                </a:solidFill>
                <a:effectLst>
                  <a:outerShdw blurRad="38100" dist="19050" dir="2700000" algn="tl" rotWithShape="0">
                    <a:schemeClr val="dk1">
                      <a:alpha val="40000"/>
                    </a:schemeClr>
                  </a:outerShdw>
                </a:effectLst>
              </a:rPr>
              <a:t>tps</a:t>
            </a:r>
            <a:r>
              <a:rPr lang="en-US" dirty="0">
                <a:ln w="0"/>
                <a:solidFill>
                  <a:schemeClr val="tx1"/>
                </a:solidFill>
                <a:effectLst>
                  <a:outerShdw blurRad="38100" dist="19050" dir="2700000" algn="tl" rotWithShape="0">
                    <a:schemeClr val="dk1">
                      <a:alpha val="40000"/>
                    </a:schemeClr>
                  </a:outerShdw>
                </a:effectLst>
              </a:rPr>
              <a:t> </a:t>
            </a:r>
          </a:p>
          <a:p>
            <a:r>
              <a:rPr lang="en-US" dirty="0">
                <a:ln w="0"/>
                <a:solidFill>
                  <a:schemeClr val="tx1"/>
                </a:solidFill>
                <a:effectLst>
                  <a:outerShdw blurRad="38100" dist="19050" dir="2700000" algn="tl" rotWithShape="0">
                    <a:schemeClr val="dk1">
                      <a:alpha val="40000"/>
                    </a:schemeClr>
                  </a:outerShdw>
                </a:effectLst>
              </a:rPr>
              <a:t>@49 nodes</a:t>
            </a:r>
          </a:p>
        </p:txBody>
      </p:sp>
      <p:sp>
        <p:nvSpPr>
          <p:cNvPr id="8" name="TextBox 7">
            <a:extLst>
              <a:ext uri="{FF2B5EF4-FFF2-40B4-BE49-F238E27FC236}">
                <a16:creationId xmlns:a16="http://schemas.microsoft.com/office/drawing/2014/main" id="{14C758E6-5F68-F448-9C6A-F3CBB996AC53}"/>
              </a:ext>
            </a:extLst>
          </p:cNvPr>
          <p:cNvSpPr txBox="1"/>
          <p:nvPr/>
        </p:nvSpPr>
        <p:spPr>
          <a:xfrm>
            <a:off x="1950939" y="2732032"/>
            <a:ext cx="1529586" cy="701731"/>
          </a:xfrm>
          <a:prstGeom prst="rect">
            <a:avLst/>
          </a:prstGeom>
          <a:noFill/>
        </p:spPr>
        <p:txBody>
          <a:bodyPr wrap="none" rtlCol="0">
            <a:spAutoFit/>
          </a:bodyPr>
          <a:lstStyle/>
          <a:p>
            <a:r>
              <a:rPr lang="en-US" dirty="0">
                <a:ln w="0"/>
                <a:solidFill>
                  <a:schemeClr val="tx1"/>
                </a:solidFill>
                <a:effectLst>
                  <a:outerShdw blurRad="38100" dist="19050" dir="2700000" algn="tl" rotWithShape="0">
                    <a:schemeClr val="dk1">
                      <a:alpha val="40000"/>
                    </a:schemeClr>
                  </a:outerShdw>
                </a:effectLst>
              </a:rPr>
              <a:t>28k+ </a:t>
            </a:r>
            <a:r>
              <a:rPr lang="en-US" dirty="0" err="1">
                <a:ln w="0"/>
                <a:solidFill>
                  <a:schemeClr val="tx1"/>
                </a:solidFill>
                <a:effectLst>
                  <a:outerShdw blurRad="38100" dist="19050" dir="2700000" algn="tl" rotWithShape="0">
                    <a:schemeClr val="dk1">
                      <a:alpha val="40000"/>
                    </a:schemeClr>
                  </a:outerShdw>
                </a:effectLst>
              </a:rPr>
              <a:t>tps</a:t>
            </a:r>
            <a:r>
              <a:rPr lang="en-US" dirty="0">
                <a:ln w="0"/>
                <a:solidFill>
                  <a:schemeClr val="tx1"/>
                </a:solidFill>
                <a:effectLst>
                  <a:outerShdw blurRad="38100" dist="19050" dir="2700000" algn="tl" rotWithShape="0">
                    <a:schemeClr val="dk1">
                      <a:alpha val="40000"/>
                    </a:schemeClr>
                  </a:outerShdw>
                </a:effectLst>
              </a:rPr>
              <a:t> </a:t>
            </a:r>
          </a:p>
          <a:p>
            <a:r>
              <a:rPr lang="en-US" dirty="0">
                <a:ln w="0"/>
                <a:solidFill>
                  <a:schemeClr val="tx1"/>
                </a:solidFill>
                <a:effectLst>
                  <a:outerShdw blurRad="38100" dist="19050" dir="2700000" algn="tl" rotWithShape="0">
                    <a:schemeClr val="dk1">
                      <a:alpha val="40000"/>
                    </a:schemeClr>
                  </a:outerShdw>
                </a:effectLst>
              </a:rPr>
              <a:t>@4 nodes</a:t>
            </a:r>
          </a:p>
        </p:txBody>
      </p:sp>
      <p:sp>
        <p:nvSpPr>
          <p:cNvPr id="11" name="Slide Number Placeholder 10">
            <a:extLst>
              <a:ext uri="{FF2B5EF4-FFF2-40B4-BE49-F238E27FC236}">
                <a16:creationId xmlns:a16="http://schemas.microsoft.com/office/drawing/2014/main" id="{B8F55A47-5A89-734C-9378-590E06BED741}"/>
              </a:ext>
            </a:extLst>
          </p:cNvPr>
          <p:cNvSpPr>
            <a:spLocks noGrp="1"/>
          </p:cNvSpPr>
          <p:nvPr>
            <p:ph type="sldNum" sz="quarter" idx="10"/>
          </p:nvPr>
        </p:nvSpPr>
        <p:spPr/>
        <p:txBody>
          <a:bodyPr/>
          <a:lstStyle/>
          <a:p>
            <a:fld id="{1DA27F3E-5E11-7C4B-9E44-400A622D663D}" type="slidenum">
              <a:rPr lang="en-US" smtClean="0"/>
              <a:t>80</a:t>
            </a:fld>
            <a:endParaRPr lang="en-US" dirty="0"/>
          </a:p>
        </p:txBody>
      </p:sp>
    </p:spTree>
    <p:extLst>
      <p:ext uri="{BB962C8B-B14F-4D97-AF65-F5344CB8AC3E}">
        <p14:creationId xmlns:p14="http://schemas.microsoft.com/office/powerpoint/2010/main" val="290240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DD7B-0894-C046-8F44-DAC54465603E}"/>
              </a:ext>
            </a:extLst>
          </p:cNvPr>
          <p:cNvSpPr>
            <a:spLocks noGrp="1"/>
          </p:cNvSpPr>
          <p:nvPr>
            <p:ph type="title"/>
          </p:nvPr>
        </p:nvSpPr>
        <p:spPr/>
        <p:txBody>
          <a:bodyPr/>
          <a:lstStyle/>
          <a:p>
            <a:r>
              <a:rPr lang="en-US" dirty="0"/>
              <a:t>Impact of optimizations: 16 nodes across 16 datacenters, 500 bytes</a:t>
            </a:r>
          </a:p>
        </p:txBody>
      </p:sp>
      <p:graphicFrame>
        <p:nvGraphicFramePr>
          <p:cNvPr id="4" name="Content Placeholder 3">
            <a:extLst>
              <a:ext uri="{FF2B5EF4-FFF2-40B4-BE49-F238E27FC236}">
                <a16:creationId xmlns:a16="http://schemas.microsoft.com/office/drawing/2014/main" id="{7C43E2DE-22C9-0248-851C-EB65FC5539CE}"/>
              </a:ext>
            </a:extLst>
          </p:cNvPr>
          <p:cNvGraphicFramePr>
            <a:graphicFrameLocks noGrp="1"/>
          </p:cNvGraphicFramePr>
          <p:nvPr>
            <p:ph idx="1"/>
            <p:extLst>
              <p:ext uri="{D42A27DB-BD31-4B8C-83A1-F6EECF244321}">
                <p14:modId xmlns:p14="http://schemas.microsoft.com/office/powerpoint/2010/main" val="1072951744"/>
              </p:ext>
            </p:extLst>
          </p:nvPr>
        </p:nvGraphicFramePr>
        <p:xfrm>
          <a:off x="242888" y="1465262"/>
          <a:ext cx="11582400" cy="512036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ED97FC1D-17C3-3741-8FAB-1192E6E1AA21}"/>
              </a:ext>
            </a:extLst>
          </p:cNvPr>
          <p:cNvSpPr>
            <a:spLocks noGrp="1"/>
          </p:cNvSpPr>
          <p:nvPr>
            <p:ph type="sldNum" sz="quarter" idx="10"/>
          </p:nvPr>
        </p:nvSpPr>
        <p:spPr/>
        <p:txBody>
          <a:bodyPr/>
          <a:lstStyle/>
          <a:p>
            <a:fld id="{1DA27F3E-5E11-7C4B-9E44-400A622D663D}" type="slidenum">
              <a:rPr lang="en-US" smtClean="0"/>
              <a:t>81</a:t>
            </a:fld>
            <a:endParaRPr lang="en-US" dirty="0"/>
          </a:p>
        </p:txBody>
      </p:sp>
    </p:spTree>
    <p:extLst>
      <p:ext uri="{BB962C8B-B14F-4D97-AF65-F5344CB8AC3E}">
        <p14:creationId xmlns:p14="http://schemas.microsoft.com/office/powerpoint/2010/main" val="16279884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DD7B-0894-C046-8F44-DAC54465603E}"/>
              </a:ext>
            </a:extLst>
          </p:cNvPr>
          <p:cNvSpPr>
            <a:spLocks noGrp="1"/>
          </p:cNvSpPr>
          <p:nvPr>
            <p:ph type="title"/>
          </p:nvPr>
        </p:nvSpPr>
        <p:spPr/>
        <p:txBody>
          <a:bodyPr/>
          <a:lstStyle/>
          <a:p>
            <a:r>
              <a:rPr lang="en-US" dirty="0"/>
              <a:t>Impact of optimizations: 16 nodes across 16 datacenters, 3500 bytes</a:t>
            </a:r>
          </a:p>
        </p:txBody>
      </p:sp>
      <p:graphicFrame>
        <p:nvGraphicFramePr>
          <p:cNvPr id="4" name="Content Placeholder 3">
            <a:extLst>
              <a:ext uri="{FF2B5EF4-FFF2-40B4-BE49-F238E27FC236}">
                <a16:creationId xmlns:a16="http://schemas.microsoft.com/office/drawing/2014/main" id="{7C43E2DE-22C9-0248-851C-EB65FC5539CE}"/>
              </a:ext>
            </a:extLst>
          </p:cNvPr>
          <p:cNvGraphicFramePr>
            <a:graphicFrameLocks noGrp="1"/>
          </p:cNvGraphicFramePr>
          <p:nvPr>
            <p:ph idx="1"/>
            <p:extLst>
              <p:ext uri="{D42A27DB-BD31-4B8C-83A1-F6EECF244321}">
                <p14:modId xmlns:p14="http://schemas.microsoft.com/office/powerpoint/2010/main" val="350031121"/>
              </p:ext>
            </p:extLst>
          </p:nvPr>
        </p:nvGraphicFramePr>
        <p:xfrm>
          <a:off x="242888" y="1465262"/>
          <a:ext cx="11582400" cy="512036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ED97FC1D-17C3-3741-8FAB-1192E6E1AA21}"/>
              </a:ext>
            </a:extLst>
          </p:cNvPr>
          <p:cNvSpPr>
            <a:spLocks noGrp="1"/>
          </p:cNvSpPr>
          <p:nvPr>
            <p:ph type="sldNum" sz="quarter" idx="10"/>
          </p:nvPr>
        </p:nvSpPr>
        <p:spPr/>
        <p:txBody>
          <a:bodyPr/>
          <a:lstStyle/>
          <a:p>
            <a:fld id="{1DA27F3E-5E11-7C4B-9E44-400A622D663D}" type="slidenum">
              <a:rPr lang="en-US" smtClean="0"/>
              <a:t>82</a:t>
            </a:fld>
            <a:endParaRPr lang="en-US" dirty="0"/>
          </a:p>
        </p:txBody>
      </p:sp>
    </p:spTree>
    <p:extLst>
      <p:ext uri="{BB962C8B-B14F-4D97-AF65-F5344CB8AC3E}">
        <p14:creationId xmlns:p14="http://schemas.microsoft.com/office/powerpoint/2010/main" val="34281345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6E0B-8344-8845-9FD9-CF55584C89E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62364E2A-5291-F84D-952A-4D60D8518FA4}"/>
              </a:ext>
            </a:extLst>
          </p:cNvPr>
          <p:cNvSpPr>
            <a:spLocks noGrp="1"/>
          </p:cNvSpPr>
          <p:nvPr>
            <p:ph idx="1"/>
          </p:nvPr>
        </p:nvSpPr>
        <p:spPr>
          <a:xfrm>
            <a:off x="609600" y="1349738"/>
            <a:ext cx="11582400" cy="731771"/>
          </a:xfrm>
        </p:spPr>
        <p:txBody>
          <a:bodyPr/>
          <a:lstStyle/>
          <a:p>
            <a:pPr marL="0" indent="0" algn="ctr">
              <a:buNone/>
            </a:pPr>
            <a:r>
              <a:rPr lang="en-US" b="1" dirty="0"/>
              <a:t>The paper is available on </a:t>
            </a:r>
            <a:r>
              <a:rPr lang="en-US" b="1" dirty="0" err="1"/>
              <a:t>arXiV</a:t>
            </a:r>
            <a:r>
              <a:rPr lang="en-US" b="1" dirty="0"/>
              <a:t> </a:t>
            </a:r>
          </a:p>
          <a:p>
            <a:pPr marL="0" indent="0" algn="ctr">
              <a:buNone/>
            </a:pPr>
            <a:r>
              <a:rPr lang="en-US" dirty="0">
                <a:hlinkClick r:id="rId3"/>
              </a:rPr>
              <a:t>https://arxiv.org/pdf/1906.05552.pdf</a:t>
            </a:r>
            <a:endParaRPr lang="en-US" dirty="0"/>
          </a:p>
          <a:p>
            <a:pPr algn="ctr"/>
            <a:endParaRPr lang="en-US" dirty="0"/>
          </a:p>
        </p:txBody>
      </p:sp>
      <p:pic>
        <p:nvPicPr>
          <p:cNvPr id="5" name="Picture 4">
            <a:extLst>
              <a:ext uri="{FF2B5EF4-FFF2-40B4-BE49-F238E27FC236}">
                <a16:creationId xmlns:a16="http://schemas.microsoft.com/office/drawing/2014/main" id="{6E6A12C1-ECAD-8D42-803E-24B94A0394B4}"/>
              </a:ext>
            </a:extLst>
          </p:cNvPr>
          <p:cNvPicPr>
            <a:picLocks noChangeAspect="1"/>
          </p:cNvPicPr>
          <p:nvPr/>
        </p:nvPicPr>
        <p:blipFill>
          <a:blip r:embed="rId4"/>
          <a:stretch>
            <a:fillRect/>
          </a:stretch>
        </p:blipFill>
        <p:spPr>
          <a:xfrm>
            <a:off x="2258572" y="2431148"/>
            <a:ext cx="8284456" cy="3426752"/>
          </a:xfrm>
          <a:prstGeom prst="rect">
            <a:avLst/>
          </a:prstGeom>
        </p:spPr>
      </p:pic>
    </p:spTree>
    <p:extLst>
      <p:ext uri="{BB962C8B-B14F-4D97-AF65-F5344CB8AC3E}">
        <p14:creationId xmlns:p14="http://schemas.microsoft.com/office/powerpoint/2010/main" val="544132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084-E96A-6E4A-BA0B-3C46924A7CE1}"/>
              </a:ext>
            </a:extLst>
          </p:cNvPr>
          <p:cNvSpPr>
            <a:spLocks noGrp="1"/>
          </p:cNvSpPr>
          <p:nvPr>
            <p:ph type="title"/>
          </p:nvPr>
        </p:nvSpPr>
        <p:spPr/>
        <p:txBody>
          <a:bodyPr/>
          <a:lstStyle/>
          <a:p>
            <a:r>
              <a:rPr lang="de-DE" dirty="0"/>
              <a:t>Mir-BFT additional </a:t>
            </a:r>
            <a:r>
              <a:rPr lang="de-DE" dirty="0" err="1"/>
              <a:t>experiments</a:t>
            </a:r>
            <a:endParaRPr lang="de-DE" dirty="0"/>
          </a:p>
        </p:txBody>
      </p:sp>
      <p:sp>
        <p:nvSpPr>
          <p:cNvPr id="3" name="Content Placeholder 2">
            <a:extLst>
              <a:ext uri="{FF2B5EF4-FFF2-40B4-BE49-F238E27FC236}">
                <a16:creationId xmlns:a16="http://schemas.microsoft.com/office/drawing/2014/main" id="{4BE1196C-1EA8-EF42-B10C-183E10E7294C}"/>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11185578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DDA1BBC-3C72-C94F-A6B3-B4109AEDA0E3}"/>
              </a:ext>
            </a:extLst>
          </p:cNvPr>
          <p:cNvGraphicFramePr>
            <a:graphicFrameLocks/>
          </p:cNvGraphicFramePr>
          <p:nvPr>
            <p:extLst>
              <p:ext uri="{D42A27DB-BD31-4B8C-83A1-F6EECF244321}">
                <p14:modId xmlns:p14="http://schemas.microsoft.com/office/powerpoint/2010/main" val="1167378820"/>
              </p:ext>
            </p:extLst>
          </p:nvPr>
        </p:nvGraphicFramePr>
        <p:xfrm>
          <a:off x="732367" y="946686"/>
          <a:ext cx="9606650" cy="52677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812AE41-6C35-D349-8189-3934EFA5B612}"/>
              </a:ext>
            </a:extLst>
          </p:cNvPr>
          <p:cNvSpPr>
            <a:spLocks noGrp="1"/>
          </p:cNvSpPr>
          <p:nvPr>
            <p:ph type="title"/>
          </p:nvPr>
        </p:nvSpPr>
        <p:spPr/>
        <p:txBody>
          <a:bodyPr/>
          <a:lstStyle/>
          <a:p>
            <a:r>
              <a:rPr lang="en-US" dirty="0"/>
              <a:t>Impact of optimizations: n=16 nodes across 16 datacenters, 3500 bytes</a:t>
            </a:r>
          </a:p>
        </p:txBody>
      </p:sp>
      <p:sp>
        <p:nvSpPr>
          <p:cNvPr id="3" name="Slide Number Placeholder 2">
            <a:extLst>
              <a:ext uri="{FF2B5EF4-FFF2-40B4-BE49-F238E27FC236}">
                <a16:creationId xmlns:a16="http://schemas.microsoft.com/office/drawing/2014/main" id="{BBEF3A32-9E33-4F4C-AC72-5E308F5DB811}"/>
              </a:ext>
            </a:extLst>
          </p:cNvPr>
          <p:cNvSpPr>
            <a:spLocks noGrp="1"/>
          </p:cNvSpPr>
          <p:nvPr>
            <p:ph type="sldNum" sz="quarter" idx="10"/>
          </p:nvPr>
        </p:nvSpPr>
        <p:spPr/>
        <p:txBody>
          <a:bodyPr/>
          <a:lstStyle/>
          <a:p>
            <a:fld id="{1DA27F3E-5E11-7C4B-9E44-400A622D663D}" type="slidenum">
              <a:rPr lang="en-US" smtClean="0"/>
              <a:t>85</a:t>
            </a:fld>
            <a:endParaRPr lang="en-US" dirty="0"/>
          </a:p>
        </p:txBody>
      </p:sp>
      <p:sp>
        <p:nvSpPr>
          <p:cNvPr id="9" name="TextBox 8">
            <a:extLst>
              <a:ext uri="{FF2B5EF4-FFF2-40B4-BE49-F238E27FC236}">
                <a16:creationId xmlns:a16="http://schemas.microsoft.com/office/drawing/2014/main" id="{6DF9F882-5487-274D-BF83-686C3D089161}"/>
              </a:ext>
            </a:extLst>
          </p:cNvPr>
          <p:cNvSpPr txBox="1"/>
          <p:nvPr/>
        </p:nvSpPr>
        <p:spPr>
          <a:xfrm>
            <a:off x="2092333" y="3078134"/>
            <a:ext cx="3653564" cy="701731"/>
          </a:xfrm>
          <a:prstGeom prst="rect">
            <a:avLst/>
          </a:prstGeom>
          <a:noFill/>
        </p:spPr>
        <p:txBody>
          <a:bodyPr wrap="none" rtlCol="0">
            <a:spAutoFit/>
          </a:bodyPr>
          <a:lstStyle/>
          <a:p>
            <a:pPr algn="ctr"/>
            <a:r>
              <a:rPr lang="en-US" dirty="0">
                <a:ln w="0"/>
                <a:solidFill>
                  <a:schemeClr val="tx1"/>
                </a:solidFill>
                <a:effectLst>
                  <a:outerShdw blurRad="38100" dist="19050" dir="2700000" algn="tl" rotWithShape="0">
                    <a:schemeClr val="dk1">
                      <a:alpha val="40000"/>
                    </a:schemeClr>
                  </a:outerShdw>
                </a:effectLst>
              </a:rPr>
              <a:t>About 1 sec typical Mir-BFT</a:t>
            </a:r>
          </a:p>
          <a:p>
            <a:pPr algn="ctr"/>
            <a:r>
              <a:rPr lang="en-US" dirty="0">
                <a:ln w="0"/>
                <a:solidFill>
                  <a:schemeClr val="tx1"/>
                </a:solidFill>
                <a:effectLst>
                  <a:outerShdw blurRad="38100" dist="19050" dir="2700000" algn="tl" rotWithShape="0">
                    <a:schemeClr val="dk1">
                      <a:alpha val="40000"/>
                    </a:schemeClr>
                  </a:outerShdw>
                </a:effectLst>
              </a:rPr>
              <a:t>Latencies (finality)</a:t>
            </a:r>
          </a:p>
        </p:txBody>
      </p:sp>
      <p:sp>
        <p:nvSpPr>
          <p:cNvPr id="10" name="Down Arrow 9">
            <a:extLst>
              <a:ext uri="{FF2B5EF4-FFF2-40B4-BE49-F238E27FC236}">
                <a16:creationId xmlns:a16="http://schemas.microsoft.com/office/drawing/2014/main" id="{406023F8-E0A6-FA4F-B430-C2A1277871F6}"/>
              </a:ext>
            </a:extLst>
          </p:cNvPr>
          <p:cNvSpPr/>
          <p:nvPr/>
        </p:nvSpPr>
        <p:spPr bwMode="auto">
          <a:xfrm>
            <a:off x="3289024" y="3939402"/>
            <a:ext cx="433952" cy="894125"/>
          </a:xfrm>
          <a:prstGeom prst="downArrow">
            <a:avLst/>
          </a:prstGeom>
          <a:solidFill>
            <a:schemeClr val="tx1"/>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i="0" u="none" strike="noStrike" normalizeH="0" baseline="0">
              <a:ln w="0"/>
              <a:solidFill>
                <a:schemeClr val="tx1"/>
              </a:solidFill>
              <a:effectLst>
                <a:outerShdw blurRad="38100" dist="19050" dir="2700000" algn="tl" rotWithShape="0">
                  <a:schemeClr val="dk1">
                    <a:alpha val="40000"/>
                  </a:schemeClr>
                </a:outerShdw>
              </a:effectLst>
              <a:latin typeface="Arial" panose="020B0604020202020204" pitchFamily="34" charset="0"/>
            </a:endParaRPr>
          </a:p>
        </p:txBody>
      </p:sp>
    </p:spTree>
    <p:extLst>
      <p:ext uri="{BB962C8B-B14F-4D97-AF65-F5344CB8AC3E}">
        <p14:creationId xmlns:p14="http://schemas.microsoft.com/office/powerpoint/2010/main" val="2511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2AC7-07B2-BF42-B249-C4F6A202C3BF}"/>
              </a:ext>
            </a:extLst>
          </p:cNvPr>
          <p:cNvSpPr>
            <a:spLocks noGrp="1"/>
          </p:cNvSpPr>
          <p:nvPr>
            <p:ph type="title"/>
          </p:nvPr>
        </p:nvSpPr>
        <p:spPr/>
        <p:txBody>
          <a:bodyPr/>
          <a:lstStyle/>
          <a:p>
            <a:r>
              <a:rPr lang="en-US" dirty="0"/>
              <a:t>Censoring Resistance: n=16 nodes across 16 datacenters, 500 bytes</a:t>
            </a:r>
            <a:br>
              <a:rPr lang="en-US" dirty="0"/>
            </a:br>
            <a:endParaRPr lang="en-US" dirty="0"/>
          </a:p>
        </p:txBody>
      </p:sp>
      <p:graphicFrame>
        <p:nvGraphicFramePr>
          <p:cNvPr id="6" name="Content Placeholder 5">
            <a:extLst>
              <a:ext uri="{FF2B5EF4-FFF2-40B4-BE49-F238E27FC236}">
                <a16:creationId xmlns:a16="http://schemas.microsoft.com/office/drawing/2014/main" id="{CA6AA2C2-82D0-4041-BE5D-08881BE6CB41}"/>
              </a:ext>
            </a:extLst>
          </p:cNvPr>
          <p:cNvGraphicFramePr>
            <a:graphicFrameLocks noGrp="1"/>
          </p:cNvGraphicFramePr>
          <p:nvPr>
            <p:ph idx="1"/>
            <p:extLst>
              <p:ext uri="{D42A27DB-BD31-4B8C-83A1-F6EECF244321}">
                <p14:modId xmlns:p14="http://schemas.microsoft.com/office/powerpoint/2010/main" val="1066427649"/>
              </p:ext>
            </p:extLst>
          </p:nvPr>
        </p:nvGraphicFramePr>
        <p:xfrm>
          <a:off x="242888" y="1465263"/>
          <a:ext cx="11582400" cy="4889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9908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47A6-BF37-8647-B16D-9AAE2B345B5F}"/>
              </a:ext>
            </a:extLst>
          </p:cNvPr>
          <p:cNvSpPr>
            <a:spLocks noGrp="1"/>
          </p:cNvSpPr>
          <p:nvPr>
            <p:ph type="title"/>
          </p:nvPr>
        </p:nvSpPr>
        <p:spPr/>
        <p:txBody>
          <a:bodyPr/>
          <a:lstStyle/>
          <a:p>
            <a:r>
              <a:rPr lang="en-US" dirty="0"/>
              <a:t>Duplication Prevention Impact: : n=16 nodes, 16 datacenters, 500 bytes</a:t>
            </a:r>
          </a:p>
        </p:txBody>
      </p:sp>
      <p:graphicFrame>
        <p:nvGraphicFramePr>
          <p:cNvPr id="4" name="Chart 3">
            <a:extLst>
              <a:ext uri="{FF2B5EF4-FFF2-40B4-BE49-F238E27FC236}">
                <a16:creationId xmlns:a16="http://schemas.microsoft.com/office/drawing/2014/main" id="{70E5BF35-622C-FF4E-A5F4-84EEBD5E5D3B}"/>
              </a:ext>
            </a:extLst>
          </p:cNvPr>
          <p:cNvGraphicFramePr>
            <a:graphicFrameLocks/>
          </p:cNvGraphicFramePr>
          <p:nvPr>
            <p:extLst>
              <p:ext uri="{D42A27DB-BD31-4B8C-83A1-F6EECF244321}">
                <p14:modId xmlns:p14="http://schemas.microsoft.com/office/powerpoint/2010/main" val="3010543280"/>
              </p:ext>
            </p:extLst>
          </p:nvPr>
        </p:nvGraphicFramePr>
        <p:xfrm>
          <a:off x="1752600" y="1600200"/>
          <a:ext cx="7774425" cy="5041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02100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A0C1F-4D2B-D54D-B707-353F61781469}"/>
              </a:ext>
            </a:extLst>
          </p:cNvPr>
          <p:cNvSpPr>
            <a:spLocks noGrp="1"/>
          </p:cNvSpPr>
          <p:nvPr>
            <p:ph type="title"/>
          </p:nvPr>
        </p:nvSpPr>
        <p:spPr/>
        <p:txBody>
          <a:bodyPr/>
          <a:lstStyle/>
          <a:p>
            <a:r>
              <a:rPr lang="en-US" dirty="0"/>
              <a:t>WAN performance with faults: 1-2 faults injected, 16 nodes, 500 bytes</a:t>
            </a:r>
          </a:p>
        </p:txBody>
      </p:sp>
      <p:pic>
        <p:nvPicPr>
          <p:cNvPr id="7" name="Picture 6">
            <a:extLst>
              <a:ext uri="{FF2B5EF4-FFF2-40B4-BE49-F238E27FC236}">
                <a16:creationId xmlns:a16="http://schemas.microsoft.com/office/drawing/2014/main" id="{58DF6A1E-194F-024D-882E-396482B5BB6B}"/>
              </a:ext>
            </a:extLst>
          </p:cNvPr>
          <p:cNvPicPr>
            <a:picLocks noChangeAspect="1"/>
          </p:cNvPicPr>
          <p:nvPr/>
        </p:nvPicPr>
        <p:blipFill>
          <a:blip r:embed="rId2"/>
          <a:stretch>
            <a:fillRect/>
          </a:stretch>
        </p:blipFill>
        <p:spPr>
          <a:xfrm>
            <a:off x="405114" y="1601323"/>
            <a:ext cx="10732786" cy="3446927"/>
          </a:xfrm>
          <a:prstGeom prst="rect">
            <a:avLst/>
          </a:prstGeom>
        </p:spPr>
      </p:pic>
    </p:spTree>
    <p:extLst>
      <p:ext uri="{BB962C8B-B14F-4D97-AF65-F5344CB8AC3E}">
        <p14:creationId xmlns:p14="http://schemas.microsoft.com/office/powerpoint/2010/main" val="22078553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DFDC-F329-714F-95B4-2ECB8A4C1F6E}"/>
              </a:ext>
            </a:extLst>
          </p:cNvPr>
          <p:cNvSpPr>
            <a:spLocks noGrp="1"/>
          </p:cNvSpPr>
          <p:nvPr>
            <p:ph type="title"/>
          </p:nvPr>
        </p:nvSpPr>
        <p:spPr/>
        <p:txBody>
          <a:bodyPr/>
          <a:lstStyle/>
          <a:p>
            <a:r>
              <a:rPr lang="en-US" dirty="0"/>
              <a:t>LAN performance: 3500 bytes (Hyperledger Fabric size)</a:t>
            </a:r>
          </a:p>
        </p:txBody>
      </p:sp>
      <p:graphicFrame>
        <p:nvGraphicFramePr>
          <p:cNvPr id="4" name="Chart 3">
            <a:extLst>
              <a:ext uri="{FF2B5EF4-FFF2-40B4-BE49-F238E27FC236}">
                <a16:creationId xmlns:a16="http://schemas.microsoft.com/office/drawing/2014/main" id="{75508735-7723-044A-80DC-992104F91F10}"/>
              </a:ext>
            </a:extLst>
          </p:cNvPr>
          <p:cNvGraphicFramePr>
            <a:graphicFrameLocks/>
          </p:cNvGraphicFramePr>
          <p:nvPr>
            <p:extLst>
              <p:ext uri="{D42A27DB-BD31-4B8C-83A1-F6EECF244321}">
                <p14:modId xmlns:p14="http://schemas.microsoft.com/office/powerpoint/2010/main" val="2155315043"/>
              </p:ext>
            </p:extLst>
          </p:nvPr>
        </p:nvGraphicFramePr>
        <p:xfrm>
          <a:off x="640080" y="1325563"/>
          <a:ext cx="11185737" cy="4938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349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Read/Write Storage</a:t>
            </a:r>
          </a:p>
        </p:txBody>
      </p:sp>
      <p:sp>
        <p:nvSpPr>
          <p:cNvPr id="3" name="Content Placeholder 2"/>
          <p:cNvSpPr>
            <a:spLocks noGrp="1"/>
          </p:cNvSpPr>
          <p:nvPr>
            <p:ph idx="1"/>
          </p:nvPr>
        </p:nvSpPr>
        <p:spPr/>
        <p:txBody>
          <a:bodyPr/>
          <a:lstStyle/>
          <a:p>
            <a:r>
              <a:rPr lang="en-US" b="1" dirty="0"/>
              <a:t>R/W Storage (also called a R/W register)</a:t>
            </a:r>
          </a:p>
          <a:p>
            <a:endParaRPr lang="en-US" dirty="0"/>
          </a:p>
          <a:p>
            <a:r>
              <a:rPr lang="en-US" b="1" dirty="0"/>
              <a:t>2 operations</a:t>
            </a:r>
          </a:p>
          <a:p>
            <a:pPr lvl="1"/>
            <a:r>
              <a:rPr lang="en-US" i="1" dirty="0"/>
              <a:t>write</a:t>
            </a:r>
            <a:r>
              <a:rPr lang="en-US" dirty="0"/>
              <a:t>(value)</a:t>
            </a:r>
          </a:p>
          <a:p>
            <a:pPr lvl="1"/>
            <a:r>
              <a:rPr lang="en-US" i="1" dirty="0"/>
              <a:t>read() </a:t>
            </a:r>
            <a:r>
              <a:rPr lang="en-US" dirty="0">
                <a:sym typeface="Wingdings" pitchFamily="2" charset="2"/>
              </a:rPr>
              <a:t> value</a:t>
            </a:r>
          </a:p>
          <a:p>
            <a:pPr lvl="1"/>
            <a:endParaRPr lang="en-US" dirty="0">
              <a:sym typeface="Wingdings" pitchFamily="2" charset="2"/>
            </a:endParaRPr>
          </a:p>
          <a:p>
            <a:r>
              <a:rPr lang="en-US" b="1" dirty="0">
                <a:sym typeface="Wingdings" pitchFamily="2" charset="2"/>
              </a:rPr>
              <a:t>Read should return the last value written</a:t>
            </a:r>
          </a:p>
          <a:p>
            <a:pPr lvl="1"/>
            <a:r>
              <a:rPr lang="en-US" dirty="0">
                <a:sym typeface="Wingdings" pitchFamily="2" charset="2"/>
              </a:rPr>
              <a:t>Register is initialized to a default value </a:t>
            </a:r>
            <a:endParaRPr lang="en-US"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9</a:t>
            </a:fld>
            <a:endParaRPr lang="fr-FR" dirty="0"/>
          </a:p>
        </p:txBody>
      </p:sp>
    </p:spTree>
    <p:extLst>
      <p:ext uri="{BB962C8B-B14F-4D97-AF65-F5344CB8AC3E}">
        <p14:creationId xmlns:p14="http://schemas.microsoft.com/office/powerpoint/2010/main" val="10535368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DFDC-F329-714F-95B4-2ECB8A4C1F6E}"/>
              </a:ext>
            </a:extLst>
          </p:cNvPr>
          <p:cNvSpPr>
            <a:spLocks noGrp="1"/>
          </p:cNvSpPr>
          <p:nvPr>
            <p:ph type="title"/>
          </p:nvPr>
        </p:nvSpPr>
        <p:spPr/>
        <p:txBody>
          <a:bodyPr/>
          <a:lstStyle/>
          <a:p>
            <a:r>
              <a:rPr lang="en-US" dirty="0"/>
              <a:t>LAN performance: 500 bytes (Bitcoin size)</a:t>
            </a:r>
          </a:p>
        </p:txBody>
      </p:sp>
      <p:pic>
        <p:nvPicPr>
          <p:cNvPr id="3" name="Picture 2">
            <a:extLst>
              <a:ext uri="{FF2B5EF4-FFF2-40B4-BE49-F238E27FC236}">
                <a16:creationId xmlns:a16="http://schemas.microsoft.com/office/drawing/2014/main" id="{6AF060E0-DBB8-5F42-A2F9-0911F64D56D0}"/>
              </a:ext>
            </a:extLst>
          </p:cNvPr>
          <p:cNvPicPr>
            <a:picLocks noChangeAspect="1"/>
          </p:cNvPicPr>
          <p:nvPr/>
        </p:nvPicPr>
        <p:blipFill>
          <a:blip r:embed="rId2"/>
          <a:stretch>
            <a:fillRect/>
          </a:stretch>
        </p:blipFill>
        <p:spPr>
          <a:xfrm>
            <a:off x="53829" y="208429"/>
            <a:ext cx="12192000" cy="6858000"/>
          </a:xfrm>
          <a:prstGeom prst="rect">
            <a:avLst/>
          </a:prstGeom>
        </p:spPr>
      </p:pic>
      <p:graphicFrame>
        <p:nvGraphicFramePr>
          <p:cNvPr id="5" name="Chart 4">
            <a:extLst>
              <a:ext uri="{FF2B5EF4-FFF2-40B4-BE49-F238E27FC236}">
                <a16:creationId xmlns:a16="http://schemas.microsoft.com/office/drawing/2014/main" id="{268E3B90-2500-CF47-8EF4-CC4D2E807B96}"/>
              </a:ext>
            </a:extLst>
          </p:cNvPr>
          <p:cNvGraphicFramePr>
            <a:graphicFrameLocks/>
          </p:cNvGraphicFramePr>
          <p:nvPr>
            <p:extLst>
              <p:ext uri="{D42A27DB-BD31-4B8C-83A1-F6EECF244321}">
                <p14:modId xmlns:p14="http://schemas.microsoft.com/office/powerpoint/2010/main" val="2296746428"/>
              </p:ext>
            </p:extLst>
          </p:nvPr>
        </p:nvGraphicFramePr>
        <p:xfrm>
          <a:off x="822961" y="1710859"/>
          <a:ext cx="11002856" cy="4553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53921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F000-3938-FA4E-8CB5-1471AB1AA643}"/>
              </a:ext>
            </a:extLst>
          </p:cNvPr>
          <p:cNvSpPr>
            <a:spLocks noGrp="1"/>
          </p:cNvSpPr>
          <p:nvPr>
            <p:ph type="title"/>
          </p:nvPr>
        </p:nvSpPr>
        <p:spPr/>
        <p:txBody>
          <a:bodyPr/>
          <a:lstStyle/>
          <a:p>
            <a:r>
              <a:rPr lang="en-US" dirty="0" err="1"/>
              <a:t>Wrt</a:t>
            </a:r>
            <a:r>
              <a:rPr lang="en-US" dirty="0"/>
              <a:t> </a:t>
            </a:r>
            <a:r>
              <a:rPr lang="en-US" dirty="0" err="1"/>
              <a:t>HoneyBadger</a:t>
            </a:r>
            <a:r>
              <a:rPr lang="en-US" dirty="0"/>
              <a:t> (WAN, 500 bytes)</a:t>
            </a:r>
          </a:p>
        </p:txBody>
      </p:sp>
      <p:graphicFrame>
        <p:nvGraphicFramePr>
          <p:cNvPr id="4" name="Chart 3">
            <a:extLst>
              <a:ext uri="{FF2B5EF4-FFF2-40B4-BE49-F238E27FC236}">
                <a16:creationId xmlns:a16="http://schemas.microsoft.com/office/drawing/2014/main" id="{4745FE70-0BFE-D64D-8528-AE06DEE99AA7}"/>
              </a:ext>
            </a:extLst>
          </p:cNvPr>
          <p:cNvGraphicFramePr>
            <a:graphicFrameLocks/>
          </p:cNvGraphicFramePr>
          <p:nvPr>
            <p:extLst>
              <p:ext uri="{D42A27DB-BD31-4B8C-83A1-F6EECF244321}">
                <p14:modId xmlns:p14="http://schemas.microsoft.com/office/powerpoint/2010/main" val="991720138"/>
              </p:ext>
            </p:extLst>
          </p:nvPr>
        </p:nvGraphicFramePr>
        <p:xfrm>
          <a:off x="732367" y="1644057"/>
          <a:ext cx="9861912" cy="457477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6159D3D-69EA-0F4E-857F-64E8914CFC57}"/>
              </a:ext>
            </a:extLst>
          </p:cNvPr>
          <p:cNvSpPr txBox="1"/>
          <p:nvPr/>
        </p:nvSpPr>
        <p:spPr>
          <a:xfrm>
            <a:off x="8816464" y="1199271"/>
            <a:ext cx="1843774" cy="701731"/>
          </a:xfrm>
          <a:prstGeom prst="rect">
            <a:avLst/>
          </a:prstGeom>
          <a:noFill/>
        </p:spPr>
        <p:txBody>
          <a:bodyPr wrap="none" rtlCol="0">
            <a:spAutoFit/>
          </a:bodyPr>
          <a:lstStyle/>
          <a:p>
            <a:r>
              <a:rPr lang="en-US" dirty="0">
                <a:ln w="0"/>
                <a:solidFill>
                  <a:schemeClr val="tx1"/>
                </a:solidFill>
                <a:effectLst>
                  <a:outerShdw blurRad="38100" dist="19050" dir="2700000" algn="tl" rotWithShape="0">
                    <a:schemeClr val="dk1">
                      <a:alpha val="40000"/>
                    </a:schemeClr>
                  </a:outerShdw>
                </a:effectLst>
              </a:rPr>
              <a:t>60k+ </a:t>
            </a:r>
            <a:r>
              <a:rPr lang="en-US" dirty="0" err="1">
                <a:ln w="0"/>
                <a:solidFill>
                  <a:schemeClr val="tx1"/>
                </a:solidFill>
                <a:effectLst>
                  <a:outerShdw blurRad="38100" dist="19050" dir="2700000" algn="tl" rotWithShape="0">
                    <a:schemeClr val="dk1">
                      <a:alpha val="40000"/>
                    </a:schemeClr>
                  </a:outerShdw>
                </a:effectLst>
              </a:rPr>
              <a:t>tps</a:t>
            </a:r>
            <a:r>
              <a:rPr lang="en-US" dirty="0">
                <a:ln w="0"/>
                <a:solidFill>
                  <a:schemeClr val="tx1"/>
                </a:solidFill>
                <a:effectLst>
                  <a:outerShdw blurRad="38100" dist="19050" dir="2700000" algn="tl" rotWithShape="0">
                    <a:schemeClr val="dk1">
                      <a:alpha val="40000"/>
                    </a:schemeClr>
                  </a:outerShdw>
                </a:effectLst>
              </a:rPr>
              <a:t> </a:t>
            </a:r>
          </a:p>
          <a:p>
            <a:r>
              <a:rPr lang="en-US" dirty="0">
                <a:ln w="0"/>
                <a:solidFill>
                  <a:schemeClr val="tx1"/>
                </a:solidFill>
                <a:effectLst>
                  <a:outerShdw blurRad="38100" dist="19050" dir="2700000" algn="tl" rotWithShape="0">
                    <a:schemeClr val="dk1">
                      <a:alpha val="40000"/>
                    </a:schemeClr>
                  </a:outerShdw>
                </a:effectLst>
              </a:rPr>
              <a:t>@100 nodes</a:t>
            </a:r>
          </a:p>
        </p:txBody>
      </p:sp>
      <p:sp>
        <p:nvSpPr>
          <p:cNvPr id="7" name="TextBox 6">
            <a:extLst>
              <a:ext uri="{FF2B5EF4-FFF2-40B4-BE49-F238E27FC236}">
                <a16:creationId xmlns:a16="http://schemas.microsoft.com/office/drawing/2014/main" id="{A7A02660-063B-0B4D-A343-BC443A5F1536}"/>
              </a:ext>
            </a:extLst>
          </p:cNvPr>
          <p:cNvSpPr txBox="1"/>
          <p:nvPr/>
        </p:nvSpPr>
        <p:spPr>
          <a:xfrm>
            <a:off x="2146072" y="1199272"/>
            <a:ext cx="1574470" cy="701731"/>
          </a:xfrm>
          <a:prstGeom prst="rect">
            <a:avLst/>
          </a:prstGeom>
          <a:noFill/>
        </p:spPr>
        <p:txBody>
          <a:bodyPr wrap="none" rtlCol="0">
            <a:spAutoFit/>
          </a:bodyPr>
          <a:lstStyle/>
          <a:p>
            <a:r>
              <a:rPr lang="en-US" dirty="0">
                <a:ln w="0"/>
                <a:solidFill>
                  <a:schemeClr val="tx1"/>
                </a:solidFill>
                <a:effectLst>
                  <a:outerShdw blurRad="38100" dist="19050" dir="2700000" algn="tl" rotWithShape="0">
                    <a:schemeClr val="dk1">
                      <a:alpha val="40000"/>
                    </a:schemeClr>
                  </a:outerShdw>
                </a:effectLst>
              </a:rPr>
              <a:t>56.4k+ </a:t>
            </a:r>
            <a:r>
              <a:rPr lang="en-US" dirty="0" err="1">
                <a:ln w="0"/>
                <a:solidFill>
                  <a:schemeClr val="tx1"/>
                </a:solidFill>
                <a:effectLst>
                  <a:outerShdw blurRad="38100" dist="19050" dir="2700000" algn="tl" rotWithShape="0">
                    <a:schemeClr val="dk1">
                      <a:alpha val="40000"/>
                    </a:schemeClr>
                  </a:outerShdw>
                </a:effectLst>
              </a:rPr>
              <a:t>tps</a:t>
            </a:r>
            <a:r>
              <a:rPr lang="en-US" dirty="0">
                <a:ln w="0"/>
                <a:solidFill>
                  <a:schemeClr val="tx1"/>
                </a:solidFill>
                <a:effectLst>
                  <a:outerShdw blurRad="38100" dist="19050" dir="2700000" algn="tl" rotWithShape="0">
                    <a:schemeClr val="dk1">
                      <a:alpha val="40000"/>
                    </a:schemeClr>
                  </a:outerShdw>
                </a:effectLst>
              </a:rPr>
              <a:t> </a:t>
            </a:r>
          </a:p>
          <a:p>
            <a:r>
              <a:rPr lang="en-US" dirty="0">
                <a:ln w="0"/>
                <a:solidFill>
                  <a:schemeClr val="tx1"/>
                </a:solidFill>
                <a:effectLst>
                  <a:outerShdw blurRad="38100" dist="19050" dir="2700000" algn="tl" rotWithShape="0">
                    <a:schemeClr val="dk1">
                      <a:alpha val="40000"/>
                    </a:schemeClr>
                  </a:outerShdw>
                </a:effectLst>
              </a:rPr>
              <a:t>@4 nodes</a:t>
            </a:r>
          </a:p>
        </p:txBody>
      </p:sp>
      <p:sp>
        <p:nvSpPr>
          <p:cNvPr id="8" name="TextBox 7">
            <a:extLst>
              <a:ext uri="{FF2B5EF4-FFF2-40B4-BE49-F238E27FC236}">
                <a16:creationId xmlns:a16="http://schemas.microsoft.com/office/drawing/2014/main" id="{5E528324-62C6-654A-A7C7-DF8DD855C976}"/>
              </a:ext>
            </a:extLst>
          </p:cNvPr>
          <p:cNvSpPr txBox="1"/>
          <p:nvPr/>
        </p:nvSpPr>
        <p:spPr>
          <a:xfrm>
            <a:off x="5275219" y="1199271"/>
            <a:ext cx="1686680" cy="701731"/>
          </a:xfrm>
          <a:prstGeom prst="rect">
            <a:avLst/>
          </a:prstGeom>
          <a:noFill/>
        </p:spPr>
        <p:txBody>
          <a:bodyPr wrap="none" rtlCol="0">
            <a:spAutoFit/>
          </a:bodyPr>
          <a:lstStyle/>
          <a:p>
            <a:r>
              <a:rPr lang="en-US" dirty="0">
                <a:ln w="0"/>
                <a:solidFill>
                  <a:schemeClr val="tx1"/>
                </a:solidFill>
                <a:effectLst>
                  <a:outerShdw blurRad="38100" dist="19050" dir="2700000" algn="tl" rotWithShape="0">
                    <a:schemeClr val="dk1">
                      <a:alpha val="40000"/>
                    </a:schemeClr>
                  </a:outerShdw>
                </a:effectLst>
              </a:rPr>
              <a:t>61.8k+ </a:t>
            </a:r>
            <a:r>
              <a:rPr lang="en-US" dirty="0" err="1">
                <a:ln w="0"/>
                <a:solidFill>
                  <a:schemeClr val="tx1"/>
                </a:solidFill>
                <a:effectLst>
                  <a:outerShdw blurRad="38100" dist="19050" dir="2700000" algn="tl" rotWithShape="0">
                    <a:schemeClr val="dk1">
                      <a:alpha val="40000"/>
                    </a:schemeClr>
                  </a:outerShdw>
                </a:effectLst>
              </a:rPr>
              <a:t>tps</a:t>
            </a:r>
            <a:r>
              <a:rPr lang="en-US" dirty="0">
                <a:ln w="0"/>
                <a:solidFill>
                  <a:schemeClr val="tx1"/>
                </a:solidFill>
                <a:effectLst>
                  <a:outerShdw blurRad="38100" dist="19050" dir="2700000" algn="tl" rotWithShape="0">
                    <a:schemeClr val="dk1">
                      <a:alpha val="40000"/>
                    </a:schemeClr>
                  </a:outerShdw>
                </a:effectLst>
              </a:rPr>
              <a:t> </a:t>
            </a:r>
          </a:p>
          <a:p>
            <a:r>
              <a:rPr lang="en-US" dirty="0">
                <a:ln w="0"/>
                <a:solidFill>
                  <a:schemeClr val="tx1"/>
                </a:solidFill>
                <a:effectLst>
                  <a:outerShdw blurRad="38100" dist="19050" dir="2700000" algn="tl" rotWithShape="0">
                    <a:schemeClr val="dk1">
                      <a:alpha val="40000"/>
                    </a:schemeClr>
                  </a:outerShdw>
                </a:effectLst>
              </a:rPr>
              <a:t>@49 nodes</a:t>
            </a:r>
          </a:p>
        </p:txBody>
      </p:sp>
    </p:spTree>
    <p:extLst>
      <p:ext uri="{BB962C8B-B14F-4D97-AF65-F5344CB8AC3E}">
        <p14:creationId xmlns:p14="http://schemas.microsoft.com/office/powerpoint/2010/main" val="186286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IBM">
  <a:themeElements>
    <a:clrScheme name="January 2013 1">
      <a:dk1>
        <a:srgbClr val="000000"/>
      </a:dk1>
      <a:lt1>
        <a:srgbClr val="FFFFFF"/>
      </a:lt1>
      <a:dk2>
        <a:srgbClr val="00B2EF"/>
      </a:dk2>
      <a:lt2>
        <a:srgbClr val="808080"/>
      </a:lt2>
      <a:accent1>
        <a:srgbClr val="83D1F5"/>
      </a:accent1>
      <a:accent2>
        <a:srgbClr val="00A6A0"/>
      </a:accent2>
      <a:accent3>
        <a:srgbClr val="FFFFFF"/>
      </a:accent3>
      <a:accent4>
        <a:srgbClr val="000000"/>
      </a:accent4>
      <a:accent5>
        <a:srgbClr val="C1E5F9"/>
      </a:accent5>
      <a:accent6>
        <a:srgbClr val="009691"/>
      </a:accent6>
      <a:hlink>
        <a:srgbClr val="00B2EF"/>
      </a:hlink>
      <a:folHlink>
        <a:srgbClr val="AB1A86"/>
      </a:folHlink>
    </a:clrScheme>
    <a:fontScheme name="January 20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panose="020B0604020202020204" pitchFamily="34" charset="0"/>
          </a:defRPr>
        </a:defPPr>
      </a:lstStyle>
    </a:lnDef>
  </a:objectDefaults>
  <a:extraClrSchemeLst>
    <a:extraClrScheme>
      <a:clrScheme name="January 2013 1">
        <a:dk1>
          <a:srgbClr val="000000"/>
        </a:dk1>
        <a:lt1>
          <a:srgbClr val="FFFFFF"/>
        </a:lt1>
        <a:dk2>
          <a:srgbClr val="00B2EF"/>
        </a:dk2>
        <a:lt2>
          <a:srgbClr val="808080"/>
        </a:lt2>
        <a:accent1>
          <a:srgbClr val="83D1F5"/>
        </a:accent1>
        <a:accent2>
          <a:srgbClr val="00A6A0"/>
        </a:accent2>
        <a:accent3>
          <a:srgbClr val="FFFFFF"/>
        </a:accent3>
        <a:accent4>
          <a:srgbClr val="000000"/>
        </a:accent4>
        <a:accent5>
          <a:srgbClr val="C1E5F9"/>
        </a:accent5>
        <a:accent6>
          <a:srgbClr val="009691"/>
        </a:accent6>
        <a:hlink>
          <a:srgbClr val="00B2EF"/>
        </a:hlink>
        <a:folHlink>
          <a:srgbClr val="AB1A8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BM" id="{5EB10C12-23DA-274B-8CC6-FD8CD43F60D6}" vid="{841BAD71-534A-4544-92BA-231B9A83E0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42416</TotalTime>
  <Words>6154</Words>
  <Application>Microsoft Macintosh PowerPoint</Application>
  <PresentationFormat>Widescreen</PresentationFormat>
  <Paragraphs>1398</Paragraphs>
  <Slides>91</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91</vt:i4>
      </vt:variant>
    </vt:vector>
  </HeadingPairs>
  <TitlesOfParts>
    <vt:vector size="103" baseType="lpstr">
      <vt:lpstr>Apple Symbols</vt:lpstr>
      <vt:lpstr>Arial</vt:lpstr>
      <vt:lpstr>Calibri</vt:lpstr>
      <vt:lpstr>Gabriola</vt:lpstr>
      <vt:lpstr>Helvetica Neue</vt:lpstr>
      <vt:lpstr>HelvNeue Light for IBM</vt:lpstr>
      <vt:lpstr>PicoBlackAl</vt:lpstr>
      <vt:lpstr>Symbol</vt:lpstr>
      <vt:lpstr>Times</vt:lpstr>
      <vt:lpstr>Verdana</vt:lpstr>
      <vt:lpstr>Wingdings</vt:lpstr>
      <vt:lpstr>IBM</vt:lpstr>
      <vt:lpstr>Byzantine Fault Tolerance (BFT) and Blockchains  EPFL December 16, 2019   Dr. Marko Vukolić IBM Research – Zurich   </vt:lpstr>
      <vt:lpstr>Byzantine Fault Tolerance (BFT)</vt:lpstr>
      <vt:lpstr>Byzantine Fault Tolerance (BFT)</vt:lpstr>
      <vt:lpstr>What is a Blockchain?</vt:lpstr>
      <vt:lpstr>This lecture</vt:lpstr>
      <vt:lpstr>Our playground</vt:lpstr>
      <vt:lpstr>Our playground - Model</vt:lpstr>
      <vt:lpstr>BFT Read/Write Storage</vt:lpstr>
      <vt:lpstr>Read/Write Storage</vt:lpstr>
      <vt:lpstr>How many replicas BFT needs?</vt:lpstr>
      <vt:lpstr>How many replicas BFT needs?</vt:lpstr>
      <vt:lpstr>How many replicas BFT needs?</vt:lpstr>
      <vt:lpstr>How many replicas BFT needs?</vt:lpstr>
      <vt:lpstr>How many replicas BFT needs?</vt:lpstr>
      <vt:lpstr>Implementing bftwitter</vt:lpstr>
      <vt:lpstr>Consistency semantics</vt:lpstr>
      <vt:lpstr>Consistency semantics - summary</vt:lpstr>
      <vt:lpstr>Bftwitter  (register) implementations</vt:lpstr>
      <vt:lpstr>SWMR regular implementation</vt:lpstr>
      <vt:lpstr>Correctness (sketch)</vt:lpstr>
      <vt:lpstr>Regularity</vt:lpstr>
      <vt:lpstr>Why is this only regular and not atomic? </vt:lpstr>
      <vt:lpstr>SWMR atomic impl.</vt:lpstr>
      <vt:lpstr>Correctness (guideline)</vt:lpstr>
      <vt:lpstr>Multiple writers?</vt:lpstr>
      <vt:lpstr>MWMR atomic implementation</vt:lpstr>
      <vt:lpstr>Signatures</vt:lpstr>
      <vt:lpstr>PowerPoint Presentation</vt:lpstr>
      <vt:lpstr>Bad news straight away</vt:lpstr>
      <vt:lpstr>The things are not that bad, after all</vt:lpstr>
      <vt:lpstr>Eventual synchrony</vt:lpstr>
      <vt:lpstr>BFT SMR protocols</vt:lpstr>
      <vt:lpstr>PBFT</vt:lpstr>
      <vt:lpstr>PBFT components</vt:lpstr>
      <vt:lpstr>PBFT common case</vt:lpstr>
      <vt:lpstr>PBFT common-case: Summary</vt:lpstr>
      <vt:lpstr>PowerPoint Presentation</vt:lpstr>
      <vt:lpstr>What if we had a single phase?</vt:lpstr>
      <vt:lpstr>What if we had 2 phases only?</vt:lpstr>
      <vt:lpstr>However, there are issues…</vt:lpstr>
      <vt:lpstr>However, there are issues…</vt:lpstr>
      <vt:lpstr>Issue with 2 phases</vt:lpstr>
      <vt:lpstr>Issue with 2 phases</vt:lpstr>
      <vt:lpstr>Issue with 2 phases</vt:lpstr>
      <vt:lpstr>Issue with 2 phases</vt:lpstr>
      <vt:lpstr>PBFT - conclusions</vt:lpstr>
      <vt:lpstr>Optimistic protocols (born here @EPFL)</vt:lpstr>
      <vt:lpstr>Revisiting the assumptions (synchrony)</vt:lpstr>
      <vt:lpstr>   Elli Androulaki, Artem Barger, Vita Bortnikov, Christian Cachin,  Konstantinos Christidis, Angelo De Caro, David Enyeart, Christopher Ferris,  Gennady Laventman, Yacov Manevich, Srinivasan Muralidharan, Chet Murthy,  Binh Nguyen, Manish Sethi, Gari Singh, Keith Smith, Alessandro Sorniotti,  Chrysoula Stathakopoulou, Marko Vukolić, Sharon Weed Cocco and Jason Yellick    </vt:lpstr>
      <vt:lpstr>What is a Blockchain?</vt:lpstr>
      <vt:lpstr>Blokchain transactions and distributed applications</vt:lpstr>
      <vt:lpstr>Are Blockchains the same as SMR?</vt:lpstr>
      <vt:lpstr>Blockchain evolution (2009-present)</vt:lpstr>
      <vt:lpstr>Blockchain SOTA follows order-execute architecture</vt:lpstr>
      <vt:lpstr>Order-Execute in Permissionless Blockchains</vt:lpstr>
      <vt:lpstr>Order-Execute in Permissioned Blockchains</vt:lpstr>
      <vt:lpstr>Hyperledger Fabric – key requirements</vt:lpstr>
      <vt:lpstr>Blockchain 2.0 (ORDER  EXECUTE) architecture issues</vt:lpstr>
      <vt:lpstr>Hyperledger Fabric v1 architecture in one slide</vt:lpstr>
      <vt:lpstr>Hyperledger Fabric v1 Transaction flow</vt:lpstr>
      <vt:lpstr>Hyperledger Fabric v1 Transaction flow</vt:lpstr>
      <vt:lpstr>Hyperledger Fabric v1 Transaction flow</vt:lpstr>
      <vt:lpstr>Hyperledger Fabric v1 Transaction flow</vt:lpstr>
      <vt:lpstr>Distributed applications in Fabric</vt:lpstr>
      <vt:lpstr>What BFT for Fabric ordering service?</vt:lpstr>
      <vt:lpstr>Understanding bottlenecks: PBFT – Common case protocol</vt:lpstr>
      <vt:lpstr>Understanding bottlenecks: PBFT – Common case protocol</vt:lpstr>
      <vt:lpstr>Understanding bottlenecks: PBFT</vt:lpstr>
      <vt:lpstr>From PBFT to Mir-BFT</vt:lpstr>
      <vt:lpstr>Mir BFT Total Order Broadcast protocol: The main principles</vt:lpstr>
      <vt:lpstr>From PBFT to Mir</vt:lpstr>
      <vt:lpstr>Mir without faulty replicas</vt:lpstr>
      <vt:lpstr>Main Challenge with Multiple Leaders: Request duplication </vt:lpstr>
      <vt:lpstr>Preventing Transaction Duplication: a Variant of Consistent Hashing</vt:lpstr>
      <vt:lpstr>Preventing Transaction Duplication: Bucket assignement</vt:lpstr>
      <vt:lpstr>Preventing Transaction Duplication: Bucket Rotation</vt:lpstr>
      <vt:lpstr>Growing and Shrinking Leader Set (see paper for details)</vt:lpstr>
      <vt:lpstr>Performance Evaluation Setup </vt:lpstr>
      <vt:lpstr>WAN performance (Bitcoin size txs. - 500 bytes)</vt:lpstr>
      <vt:lpstr>WAN performance (Fabric size txs. - 3500 bytes)</vt:lpstr>
      <vt:lpstr>Impact of optimizations: 16 nodes across 16 datacenters, 500 bytes</vt:lpstr>
      <vt:lpstr>Impact of optimizations: 16 nodes across 16 datacenters, 3500 bytes</vt:lpstr>
      <vt:lpstr>Questions?</vt:lpstr>
      <vt:lpstr>Mir-BFT additional experiments</vt:lpstr>
      <vt:lpstr>Impact of optimizations: n=16 nodes across 16 datacenters, 3500 bytes</vt:lpstr>
      <vt:lpstr>Censoring Resistance: n=16 nodes across 16 datacenters, 500 bytes </vt:lpstr>
      <vt:lpstr>Duplication Prevention Impact: : n=16 nodes, 16 datacenters, 500 bytes</vt:lpstr>
      <vt:lpstr>WAN performance with faults: 1-2 faults injected, 16 nodes, 500 bytes</vt:lpstr>
      <vt:lpstr>LAN performance: 3500 bytes (Hyperledger Fabric size)</vt:lpstr>
      <vt:lpstr>LAN performance: 500 bytes (Bitcoin size)</vt:lpstr>
      <vt:lpstr>Wrt HoneyBadger (WAN, 500 bytes)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 High-Throughput BFT for Blockchains</dc:title>
  <dc:creator>Chrysoula Stathakopoulou</dc:creator>
  <cp:lastModifiedBy>Microsoft Office User</cp:lastModifiedBy>
  <cp:revision>213</cp:revision>
  <dcterms:created xsi:type="dcterms:W3CDTF">2018-12-12T13:10:17Z</dcterms:created>
  <dcterms:modified xsi:type="dcterms:W3CDTF">2019-12-16T12:04:30Z</dcterms:modified>
</cp:coreProperties>
</file>