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83" r:id="rId4"/>
    <p:sldId id="282" r:id="rId5"/>
    <p:sldId id="284" r:id="rId6"/>
    <p:sldId id="285" r:id="rId7"/>
    <p:sldId id="286" r:id="rId8"/>
    <p:sldId id="287" r:id="rId9"/>
    <p:sldId id="290" r:id="rId10"/>
    <p:sldId id="291" r:id="rId11"/>
    <p:sldId id="292" r:id="rId12"/>
    <p:sldId id="297" r:id="rId13"/>
    <p:sldId id="299" r:id="rId14"/>
    <p:sldId id="317" r:id="rId15"/>
    <p:sldId id="298" r:id="rId16"/>
    <p:sldId id="314" r:id="rId17"/>
    <p:sldId id="312" r:id="rId18"/>
    <p:sldId id="316" r:id="rId19"/>
    <p:sldId id="318" r:id="rId20"/>
    <p:sldId id="294" r:id="rId21"/>
    <p:sldId id="302" r:id="rId22"/>
    <p:sldId id="304" r:id="rId23"/>
    <p:sldId id="319" r:id="rId24"/>
    <p:sldId id="321" r:id="rId25"/>
    <p:sldId id="320" r:id="rId26"/>
    <p:sldId id="303" r:id="rId27"/>
    <p:sldId id="322" r:id="rId28"/>
    <p:sldId id="323" r:id="rId29"/>
    <p:sldId id="325" r:id="rId30"/>
    <p:sldId id="310" r:id="rId31"/>
    <p:sldId id="26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vonne-Anne Pignolet" initials="YAP" lastIdx="2" clrIdx="0">
    <p:extLst>
      <p:ext uri="{19B8F6BF-5375-455C-9EA6-DF929625EA0E}">
        <p15:presenceInfo xmlns:p15="http://schemas.microsoft.com/office/powerpoint/2012/main" userId="Yvonne-Anne Pignole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B9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89542" autoAdjust="0"/>
  </p:normalViewPr>
  <p:slideViewPr>
    <p:cSldViewPr snapToGrid="0">
      <p:cViewPr varScale="1">
        <p:scale>
          <a:sx n="75" d="100"/>
          <a:sy n="75" d="100"/>
        </p:scale>
        <p:origin x="15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F7D1C8-B3D6-4CC1-8D83-44B6DB780416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4DC7FE4-E7EE-4EE1-B971-36270CB27D52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231134E5-B7B5-40A2-8A56-5C2FA051051D}" type="parTrans" cxnId="{FE33AF50-3765-4A7D-AE6E-99BA92377F3A}">
      <dgm:prSet/>
      <dgm:spPr/>
      <dgm:t>
        <a:bodyPr/>
        <a:lstStyle/>
        <a:p>
          <a:endParaRPr lang="en-US"/>
        </a:p>
      </dgm:t>
    </dgm:pt>
    <dgm:pt modelId="{2A9F80DC-B161-4EC5-A9EC-AED1F88CFCC2}" type="sibTrans" cxnId="{FE33AF50-3765-4A7D-AE6E-99BA92377F3A}">
      <dgm:prSet/>
      <dgm:spPr/>
      <dgm:t>
        <a:bodyPr/>
        <a:lstStyle/>
        <a:p>
          <a:endParaRPr lang="en-US"/>
        </a:p>
      </dgm:t>
    </dgm:pt>
    <dgm:pt modelId="{843BADFB-29CA-49DB-8BBC-0B51670466EC}">
      <dgm:prSet phldrT="[Text]" custT="1"/>
      <dgm:spPr/>
      <dgm:t>
        <a:bodyPr/>
        <a:lstStyle/>
        <a:p>
          <a:pPr>
            <a:buNone/>
          </a:pPr>
          <a:r>
            <a:rPr lang="en-US" sz="1800" dirty="0"/>
            <a:t>Define problem as an abstraction</a:t>
          </a:r>
        </a:p>
      </dgm:t>
    </dgm:pt>
    <dgm:pt modelId="{1B25C46A-151D-421E-A019-D6F4FD6FDA5E}" type="parTrans" cxnId="{E2840875-6023-4294-A1DB-F74E05676563}">
      <dgm:prSet/>
      <dgm:spPr/>
      <dgm:t>
        <a:bodyPr/>
        <a:lstStyle/>
        <a:p>
          <a:endParaRPr lang="en-US"/>
        </a:p>
      </dgm:t>
    </dgm:pt>
    <dgm:pt modelId="{D125553A-2609-4B33-816D-E11A099E3602}" type="sibTrans" cxnId="{E2840875-6023-4294-A1DB-F74E05676563}">
      <dgm:prSet/>
      <dgm:spPr/>
      <dgm:t>
        <a:bodyPr/>
        <a:lstStyle/>
        <a:p>
          <a:endParaRPr lang="en-US"/>
        </a:p>
      </dgm:t>
    </dgm:pt>
    <dgm:pt modelId="{D2F99867-DCED-4D39-BBC7-B3BCFE4E303E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6759A649-BF37-4335-9049-73A7CDC51B9F}" type="parTrans" cxnId="{25D4D40C-AC0C-458D-BC8D-A4AACB7A61E4}">
      <dgm:prSet/>
      <dgm:spPr/>
      <dgm:t>
        <a:bodyPr/>
        <a:lstStyle/>
        <a:p>
          <a:endParaRPr lang="en-US"/>
        </a:p>
      </dgm:t>
    </dgm:pt>
    <dgm:pt modelId="{A1A41B6D-8B4C-4312-AAA7-C45228E9B45E}" type="sibTrans" cxnId="{25D4D40C-AC0C-458D-BC8D-A4AACB7A61E4}">
      <dgm:prSet/>
      <dgm:spPr/>
      <dgm:t>
        <a:bodyPr/>
        <a:lstStyle/>
        <a:p>
          <a:endParaRPr lang="en-US"/>
        </a:p>
      </dgm:t>
    </dgm:pt>
    <dgm:pt modelId="{C59E304B-48DD-4C32-9CCE-B4F943A42B47}">
      <dgm:prSet phldrT="[Text]" custT="1"/>
      <dgm:spPr/>
      <dgm:t>
        <a:bodyPr/>
        <a:lstStyle/>
        <a:p>
          <a:pPr>
            <a:buNone/>
          </a:pPr>
          <a:endParaRPr lang="en-US" sz="1800" dirty="0"/>
        </a:p>
      </dgm:t>
    </dgm:pt>
    <dgm:pt modelId="{51B4D72C-8CE9-4F0E-B57A-7C86E9F33B85}" type="parTrans" cxnId="{AC2C1CBF-1A0C-48C7-8A27-FF9A802CF0D0}">
      <dgm:prSet/>
      <dgm:spPr/>
      <dgm:t>
        <a:bodyPr/>
        <a:lstStyle/>
        <a:p>
          <a:endParaRPr lang="en-US"/>
        </a:p>
      </dgm:t>
    </dgm:pt>
    <dgm:pt modelId="{1256EC10-7837-477A-AC8D-B81E669E531D}" type="sibTrans" cxnId="{AC2C1CBF-1A0C-48C7-8A27-FF9A802CF0D0}">
      <dgm:prSet/>
      <dgm:spPr/>
      <dgm:t>
        <a:bodyPr/>
        <a:lstStyle/>
        <a:p>
          <a:endParaRPr lang="en-US"/>
        </a:p>
      </dgm:t>
    </dgm:pt>
    <dgm:pt modelId="{CF9791CB-E138-4FC5-ACB1-98EE887D872F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06DAA3CF-4228-4F1F-8553-1106CCFAD354}" type="parTrans" cxnId="{835DF873-5BF6-4FA0-8CD4-6FD98BC2AB33}">
      <dgm:prSet/>
      <dgm:spPr/>
      <dgm:t>
        <a:bodyPr/>
        <a:lstStyle/>
        <a:p>
          <a:endParaRPr lang="en-US"/>
        </a:p>
      </dgm:t>
    </dgm:pt>
    <dgm:pt modelId="{07A18579-EA64-4328-8AF4-B26F5A5D9BD6}" type="sibTrans" cxnId="{835DF873-5BF6-4FA0-8CD4-6FD98BC2AB33}">
      <dgm:prSet/>
      <dgm:spPr/>
      <dgm:t>
        <a:bodyPr/>
        <a:lstStyle/>
        <a:p>
          <a:endParaRPr lang="en-US"/>
        </a:p>
      </dgm:t>
    </dgm:pt>
    <dgm:pt modelId="{3935CD39-3F50-4C39-9A87-D1F9260963B8}">
      <dgm:prSet phldrT="[Text]" custT="1"/>
      <dgm:spPr/>
      <dgm:t>
        <a:bodyPr/>
        <a:lstStyle/>
        <a:p>
          <a:pPr>
            <a:buNone/>
          </a:pPr>
          <a:endParaRPr lang="en-US" sz="1800" dirty="0"/>
        </a:p>
      </dgm:t>
    </dgm:pt>
    <dgm:pt modelId="{DCD2CDF4-61E4-4F58-A3B4-5DBEBF21B367}" type="parTrans" cxnId="{4926B712-5FBB-4E8F-A9AF-F976E43E2FD6}">
      <dgm:prSet/>
      <dgm:spPr/>
      <dgm:t>
        <a:bodyPr/>
        <a:lstStyle/>
        <a:p>
          <a:endParaRPr lang="en-US"/>
        </a:p>
      </dgm:t>
    </dgm:pt>
    <dgm:pt modelId="{9C6C178F-7667-42FB-93F7-F7F7B7F2F373}" type="sibTrans" cxnId="{4926B712-5FBB-4E8F-A9AF-F976E43E2FD6}">
      <dgm:prSet/>
      <dgm:spPr/>
      <dgm:t>
        <a:bodyPr/>
        <a:lstStyle/>
        <a:p>
          <a:endParaRPr lang="en-US"/>
        </a:p>
      </dgm:t>
    </dgm:pt>
    <dgm:pt modelId="{A3CD52F0-AC5E-4901-ADCE-97FECF9CD152}" type="pres">
      <dgm:prSet presAssocID="{8EF7D1C8-B3D6-4CC1-8D83-44B6DB780416}" presName="linearFlow" presStyleCnt="0">
        <dgm:presLayoutVars>
          <dgm:dir/>
          <dgm:animLvl val="lvl"/>
          <dgm:resizeHandles val="exact"/>
        </dgm:presLayoutVars>
      </dgm:prSet>
      <dgm:spPr/>
    </dgm:pt>
    <dgm:pt modelId="{876D4F0B-973D-4E7A-9B03-D4EC3D62290C}" type="pres">
      <dgm:prSet presAssocID="{44DC7FE4-E7EE-4EE1-B971-36270CB27D52}" presName="composite" presStyleCnt="0"/>
      <dgm:spPr/>
    </dgm:pt>
    <dgm:pt modelId="{60C0ACC8-048F-40B5-B486-DB74DA595210}" type="pres">
      <dgm:prSet presAssocID="{44DC7FE4-E7EE-4EE1-B971-36270CB27D5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E84194B-1653-4E3B-851B-BE765922432A}" type="pres">
      <dgm:prSet presAssocID="{44DC7FE4-E7EE-4EE1-B971-36270CB27D52}" presName="descendantText" presStyleLbl="alignAcc1" presStyleIdx="0" presStyleCnt="3">
        <dgm:presLayoutVars>
          <dgm:bulletEnabled val="1"/>
        </dgm:presLayoutVars>
      </dgm:prSet>
      <dgm:spPr/>
    </dgm:pt>
    <dgm:pt modelId="{8E80D7D0-E7CF-48B1-B857-80CC3A38AE20}" type="pres">
      <dgm:prSet presAssocID="{2A9F80DC-B161-4EC5-A9EC-AED1F88CFCC2}" presName="sp" presStyleCnt="0"/>
      <dgm:spPr/>
    </dgm:pt>
    <dgm:pt modelId="{1B011324-85F8-4726-B272-7DE6E0B3E2F6}" type="pres">
      <dgm:prSet presAssocID="{D2F99867-DCED-4D39-BBC7-B3BCFE4E303E}" presName="composite" presStyleCnt="0"/>
      <dgm:spPr/>
    </dgm:pt>
    <dgm:pt modelId="{BFF3AEA5-E2C1-4A42-BE31-9F19643661DA}" type="pres">
      <dgm:prSet presAssocID="{D2F99867-DCED-4D39-BBC7-B3BCFE4E303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4F253E7-5079-41D9-A6D5-344BB6640B38}" type="pres">
      <dgm:prSet presAssocID="{D2F99867-DCED-4D39-BBC7-B3BCFE4E303E}" presName="descendantText" presStyleLbl="alignAcc1" presStyleIdx="1" presStyleCnt="3">
        <dgm:presLayoutVars>
          <dgm:bulletEnabled val="1"/>
        </dgm:presLayoutVars>
      </dgm:prSet>
      <dgm:spPr/>
    </dgm:pt>
    <dgm:pt modelId="{B8BF9E7E-D3C9-44E9-9569-B184FFA52EEA}" type="pres">
      <dgm:prSet presAssocID="{A1A41B6D-8B4C-4312-AAA7-C45228E9B45E}" presName="sp" presStyleCnt="0"/>
      <dgm:spPr/>
    </dgm:pt>
    <dgm:pt modelId="{BA41EF7A-7BE1-4324-BD0D-C6684BAB3085}" type="pres">
      <dgm:prSet presAssocID="{CF9791CB-E138-4FC5-ACB1-98EE887D872F}" presName="composite" presStyleCnt="0"/>
      <dgm:spPr/>
    </dgm:pt>
    <dgm:pt modelId="{C6FAA016-99F8-44AA-80F4-4A2E9DE298F7}" type="pres">
      <dgm:prSet presAssocID="{CF9791CB-E138-4FC5-ACB1-98EE887D872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F62F83F-5FF1-42FC-B236-52B3113130F1}" type="pres">
      <dgm:prSet presAssocID="{CF9791CB-E138-4FC5-ACB1-98EE887D872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8A9A605-859E-4923-9000-E7CABB06A0EB}" type="presOf" srcId="{843BADFB-29CA-49DB-8BBC-0B51670466EC}" destId="{FE84194B-1653-4E3B-851B-BE765922432A}" srcOrd="0" destOrd="0" presId="urn:microsoft.com/office/officeart/2005/8/layout/chevron2"/>
    <dgm:cxn modelId="{A6BE0109-1F9F-41F6-AB17-0AF4BD02F1D7}" type="presOf" srcId="{D2F99867-DCED-4D39-BBC7-B3BCFE4E303E}" destId="{BFF3AEA5-E2C1-4A42-BE31-9F19643661DA}" srcOrd="0" destOrd="0" presId="urn:microsoft.com/office/officeart/2005/8/layout/chevron2"/>
    <dgm:cxn modelId="{25D4D40C-AC0C-458D-BC8D-A4AACB7A61E4}" srcId="{8EF7D1C8-B3D6-4CC1-8D83-44B6DB780416}" destId="{D2F99867-DCED-4D39-BBC7-B3BCFE4E303E}" srcOrd="1" destOrd="0" parTransId="{6759A649-BF37-4335-9049-73A7CDC51B9F}" sibTransId="{A1A41B6D-8B4C-4312-AAA7-C45228E9B45E}"/>
    <dgm:cxn modelId="{4926B712-5FBB-4E8F-A9AF-F976E43E2FD6}" srcId="{CF9791CB-E138-4FC5-ACB1-98EE887D872F}" destId="{3935CD39-3F50-4C39-9A87-D1F9260963B8}" srcOrd="0" destOrd="0" parTransId="{DCD2CDF4-61E4-4F58-A3B4-5DBEBF21B367}" sibTransId="{9C6C178F-7667-42FB-93F7-F7F7B7F2F373}"/>
    <dgm:cxn modelId="{9C9A101B-A850-4369-8288-E316B9617B1B}" type="presOf" srcId="{8EF7D1C8-B3D6-4CC1-8D83-44B6DB780416}" destId="{A3CD52F0-AC5E-4901-ADCE-97FECF9CD152}" srcOrd="0" destOrd="0" presId="urn:microsoft.com/office/officeart/2005/8/layout/chevron2"/>
    <dgm:cxn modelId="{E3D07B69-06C6-4E90-9D22-2EAB60FBE064}" type="presOf" srcId="{C59E304B-48DD-4C32-9CCE-B4F943A42B47}" destId="{C4F253E7-5079-41D9-A6D5-344BB6640B38}" srcOrd="0" destOrd="0" presId="urn:microsoft.com/office/officeart/2005/8/layout/chevron2"/>
    <dgm:cxn modelId="{FE33AF50-3765-4A7D-AE6E-99BA92377F3A}" srcId="{8EF7D1C8-B3D6-4CC1-8D83-44B6DB780416}" destId="{44DC7FE4-E7EE-4EE1-B971-36270CB27D52}" srcOrd="0" destOrd="0" parTransId="{231134E5-B7B5-40A2-8A56-5C2FA051051D}" sibTransId="{2A9F80DC-B161-4EC5-A9EC-AED1F88CFCC2}"/>
    <dgm:cxn modelId="{835DF873-5BF6-4FA0-8CD4-6FD98BC2AB33}" srcId="{8EF7D1C8-B3D6-4CC1-8D83-44B6DB780416}" destId="{CF9791CB-E138-4FC5-ACB1-98EE887D872F}" srcOrd="2" destOrd="0" parTransId="{06DAA3CF-4228-4F1F-8553-1106CCFAD354}" sibTransId="{07A18579-EA64-4328-8AF4-B26F5A5D9BD6}"/>
    <dgm:cxn modelId="{E2840875-6023-4294-A1DB-F74E05676563}" srcId="{44DC7FE4-E7EE-4EE1-B971-36270CB27D52}" destId="{843BADFB-29CA-49DB-8BBC-0B51670466EC}" srcOrd="0" destOrd="0" parTransId="{1B25C46A-151D-421E-A019-D6F4FD6FDA5E}" sibTransId="{D125553A-2609-4B33-816D-E11A099E3602}"/>
    <dgm:cxn modelId="{51A5F49F-AE06-4031-AAD1-807E4F396E7A}" type="presOf" srcId="{CF9791CB-E138-4FC5-ACB1-98EE887D872F}" destId="{C6FAA016-99F8-44AA-80F4-4A2E9DE298F7}" srcOrd="0" destOrd="0" presId="urn:microsoft.com/office/officeart/2005/8/layout/chevron2"/>
    <dgm:cxn modelId="{5C10ABA4-41E6-48F8-9D80-3867C101CB43}" type="presOf" srcId="{3935CD39-3F50-4C39-9A87-D1F9260963B8}" destId="{4F62F83F-5FF1-42FC-B236-52B3113130F1}" srcOrd="0" destOrd="0" presId="urn:microsoft.com/office/officeart/2005/8/layout/chevron2"/>
    <dgm:cxn modelId="{035B6AB6-F3CD-4D18-A9D3-1AE4C77FA50C}" type="presOf" srcId="{44DC7FE4-E7EE-4EE1-B971-36270CB27D52}" destId="{60C0ACC8-048F-40B5-B486-DB74DA595210}" srcOrd="0" destOrd="0" presId="urn:microsoft.com/office/officeart/2005/8/layout/chevron2"/>
    <dgm:cxn modelId="{AC2C1CBF-1A0C-48C7-8A27-FF9A802CF0D0}" srcId="{D2F99867-DCED-4D39-BBC7-B3BCFE4E303E}" destId="{C59E304B-48DD-4C32-9CCE-B4F943A42B47}" srcOrd="0" destOrd="0" parTransId="{51B4D72C-8CE9-4F0E-B57A-7C86E9F33B85}" sibTransId="{1256EC10-7837-477A-AC8D-B81E669E531D}"/>
    <dgm:cxn modelId="{E0F59005-E8E0-4316-9A65-F98331289209}" type="presParOf" srcId="{A3CD52F0-AC5E-4901-ADCE-97FECF9CD152}" destId="{876D4F0B-973D-4E7A-9B03-D4EC3D62290C}" srcOrd="0" destOrd="0" presId="urn:microsoft.com/office/officeart/2005/8/layout/chevron2"/>
    <dgm:cxn modelId="{F12FBC2E-DCDD-4B05-A376-B47AC4472E9C}" type="presParOf" srcId="{876D4F0B-973D-4E7A-9B03-D4EC3D62290C}" destId="{60C0ACC8-048F-40B5-B486-DB74DA595210}" srcOrd="0" destOrd="0" presId="urn:microsoft.com/office/officeart/2005/8/layout/chevron2"/>
    <dgm:cxn modelId="{83A1A80B-D7DB-4EFB-A257-33660E988545}" type="presParOf" srcId="{876D4F0B-973D-4E7A-9B03-D4EC3D62290C}" destId="{FE84194B-1653-4E3B-851B-BE765922432A}" srcOrd="1" destOrd="0" presId="urn:microsoft.com/office/officeart/2005/8/layout/chevron2"/>
    <dgm:cxn modelId="{AE1E18E0-3064-46BE-B935-133BD55C3C48}" type="presParOf" srcId="{A3CD52F0-AC5E-4901-ADCE-97FECF9CD152}" destId="{8E80D7D0-E7CF-48B1-B857-80CC3A38AE20}" srcOrd="1" destOrd="0" presId="urn:microsoft.com/office/officeart/2005/8/layout/chevron2"/>
    <dgm:cxn modelId="{CDF83547-A2E9-4414-ABF4-1579A5DD4CF8}" type="presParOf" srcId="{A3CD52F0-AC5E-4901-ADCE-97FECF9CD152}" destId="{1B011324-85F8-4726-B272-7DE6E0B3E2F6}" srcOrd="2" destOrd="0" presId="urn:microsoft.com/office/officeart/2005/8/layout/chevron2"/>
    <dgm:cxn modelId="{3D7DC131-96F8-4625-8221-5372A3AC3D09}" type="presParOf" srcId="{1B011324-85F8-4726-B272-7DE6E0B3E2F6}" destId="{BFF3AEA5-E2C1-4A42-BE31-9F19643661DA}" srcOrd="0" destOrd="0" presId="urn:microsoft.com/office/officeart/2005/8/layout/chevron2"/>
    <dgm:cxn modelId="{9F761FE0-5F55-4134-B7C7-918B6D230326}" type="presParOf" srcId="{1B011324-85F8-4726-B272-7DE6E0B3E2F6}" destId="{C4F253E7-5079-41D9-A6D5-344BB6640B38}" srcOrd="1" destOrd="0" presId="urn:microsoft.com/office/officeart/2005/8/layout/chevron2"/>
    <dgm:cxn modelId="{FE6B9FCE-5B10-4AC2-97F9-BB9830030D20}" type="presParOf" srcId="{A3CD52F0-AC5E-4901-ADCE-97FECF9CD152}" destId="{B8BF9E7E-D3C9-44E9-9569-B184FFA52EEA}" srcOrd="3" destOrd="0" presId="urn:microsoft.com/office/officeart/2005/8/layout/chevron2"/>
    <dgm:cxn modelId="{B28F49F2-B2F6-4849-BF48-1BEAC17E4381}" type="presParOf" srcId="{A3CD52F0-AC5E-4901-ADCE-97FECF9CD152}" destId="{BA41EF7A-7BE1-4324-BD0D-C6684BAB3085}" srcOrd="4" destOrd="0" presId="urn:microsoft.com/office/officeart/2005/8/layout/chevron2"/>
    <dgm:cxn modelId="{79BF268B-9F02-42F0-886F-91570220FA73}" type="presParOf" srcId="{BA41EF7A-7BE1-4324-BD0D-C6684BAB3085}" destId="{C6FAA016-99F8-44AA-80F4-4A2E9DE298F7}" srcOrd="0" destOrd="0" presId="urn:microsoft.com/office/officeart/2005/8/layout/chevron2"/>
    <dgm:cxn modelId="{40E0A0DA-B779-48C7-891C-3E3EC1E5EAF5}" type="presParOf" srcId="{BA41EF7A-7BE1-4324-BD0D-C6684BAB3085}" destId="{4F62F83F-5FF1-42FC-B236-52B3113130F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F7D1C8-B3D6-4CC1-8D83-44B6DB780416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4DC7FE4-E7EE-4EE1-B971-36270CB27D52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231134E5-B7B5-40A2-8A56-5C2FA051051D}" type="parTrans" cxnId="{FE33AF50-3765-4A7D-AE6E-99BA92377F3A}">
      <dgm:prSet/>
      <dgm:spPr/>
      <dgm:t>
        <a:bodyPr/>
        <a:lstStyle/>
        <a:p>
          <a:endParaRPr lang="en-US"/>
        </a:p>
      </dgm:t>
    </dgm:pt>
    <dgm:pt modelId="{2A9F80DC-B161-4EC5-A9EC-AED1F88CFCC2}" type="sibTrans" cxnId="{FE33AF50-3765-4A7D-AE6E-99BA92377F3A}">
      <dgm:prSet/>
      <dgm:spPr/>
      <dgm:t>
        <a:bodyPr/>
        <a:lstStyle/>
        <a:p>
          <a:endParaRPr lang="en-US"/>
        </a:p>
      </dgm:t>
    </dgm:pt>
    <dgm:pt modelId="{843BADFB-29CA-49DB-8BBC-0B51670466EC}">
      <dgm:prSet phldrT="[Text]" custT="1"/>
      <dgm:spPr/>
      <dgm:t>
        <a:bodyPr/>
        <a:lstStyle/>
        <a:p>
          <a:pPr>
            <a:buNone/>
          </a:pPr>
          <a:r>
            <a:rPr lang="en-US" sz="1800" dirty="0"/>
            <a:t>Define problem as an abstraction</a:t>
          </a:r>
        </a:p>
      </dgm:t>
    </dgm:pt>
    <dgm:pt modelId="{1B25C46A-151D-421E-A019-D6F4FD6FDA5E}" type="parTrans" cxnId="{E2840875-6023-4294-A1DB-F74E05676563}">
      <dgm:prSet/>
      <dgm:spPr/>
      <dgm:t>
        <a:bodyPr/>
        <a:lstStyle/>
        <a:p>
          <a:endParaRPr lang="en-US"/>
        </a:p>
      </dgm:t>
    </dgm:pt>
    <dgm:pt modelId="{D125553A-2609-4B33-816D-E11A099E3602}" type="sibTrans" cxnId="{E2840875-6023-4294-A1DB-F74E05676563}">
      <dgm:prSet/>
      <dgm:spPr/>
      <dgm:t>
        <a:bodyPr/>
        <a:lstStyle/>
        <a:p>
          <a:endParaRPr lang="en-US"/>
        </a:p>
      </dgm:t>
    </dgm:pt>
    <dgm:pt modelId="{D2F99867-DCED-4D39-BBC7-B3BCFE4E303E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6759A649-BF37-4335-9049-73A7CDC51B9F}" type="parTrans" cxnId="{25D4D40C-AC0C-458D-BC8D-A4AACB7A61E4}">
      <dgm:prSet/>
      <dgm:spPr/>
      <dgm:t>
        <a:bodyPr/>
        <a:lstStyle/>
        <a:p>
          <a:endParaRPr lang="en-US"/>
        </a:p>
      </dgm:t>
    </dgm:pt>
    <dgm:pt modelId="{A1A41B6D-8B4C-4312-AAA7-C45228E9B45E}" type="sibTrans" cxnId="{25D4D40C-AC0C-458D-BC8D-A4AACB7A61E4}">
      <dgm:prSet/>
      <dgm:spPr/>
      <dgm:t>
        <a:bodyPr/>
        <a:lstStyle/>
        <a:p>
          <a:endParaRPr lang="en-US"/>
        </a:p>
      </dgm:t>
    </dgm:pt>
    <dgm:pt modelId="{C59E304B-48DD-4C32-9CCE-B4F943A42B47}">
      <dgm:prSet phldrT="[Text]" custT="1"/>
      <dgm:spPr/>
      <dgm:t>
        <a:bodyPr/>
        <a:lstStyle/>
        <a:p>
          <a:pPr>
            <a:buNone/>
          </a:pPr>
          <a:r>
            <a:rPr lang="en-US" sz="1700" dirty="0"/>
            <a:t>Implement abstraction in a system model</a:t>
          </a:r>
        </a:p>
      </dgm:t>
    </dgm:pt>
    <dgm:pt modelId="{51B4D72C-8CE9-4F0E-B57A-7C86E9F33B85}" type="parTrans" cxnId="{AC2C1CBF-1A0C-48C7-8A27-FF9A802CF0D0}">
      <dgm:prSet/>
      <dgm:spPr/>
      <dgm:t>
        <a:bodyPr/>
        <a:lstStyle/>
        <a:p>
          <a:endParaRPr lang="en-US"/>
        </a:p>
      </dgm:t>
    </dgm:pt>
    <dgm:pt modelId="{1256EC10-7837-477A-AC8D-B81E669E531D}" type="sibTrans" cxnId="{AC2C1CBF-1A0C-48C7-8A27-FF9A802CF0D0}">
      <dgm:prSet/>
      <dgm:spPr/>
      <dgm:t>
        <a:bodyPr/>
        <a:lstStyle/>
        <a:p>
          <a:endParaRPr lang="en-US"/>
        </a:p>
      </dgm:t>
    </dgm:pt>
    <dgm:pt modelId="{CF9791CB-E138-4FC5-ACB1-98EE887D872F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06DAA3CF-4228-4F1F-8553-1106CCFAD354}" type="parTrans" cxnId="{835DF873-5BF6-4FA0-8CD4-6FD98BC2AB33}">
      <dgm:prSet/>
      <dgm:spPr/>
      <dgm:t>
        <a:bodyPr/>
        <a:lstStyle/>
        <a:p>
          <a:endParaRPr lang="en-US"/>
        </a:p>
      </dgm:t>
    </dgm:pt>
    <dgm:pt modelId="{07A18579-EA64-4328-8AF4-B26F5A5D9BD6}" type="sibTrans" cxnId="{835DF873-5BF6-4FA0-8CD4-6FD98BC2AB33}">
      <dgm:prSet/>
      <dgm:spPr/>
      <dgm:t>
        <a:bodyPr/>
        <a:lstStyle/>
        <a:p>
          <a:endParaRPr lang="en-US"/>
        </a:p>
      </dgm:t>
    </dgm:pt>
    <dgm:pt modelId="{3935CD39-3F50-4C39-9A87-D1F9260963B8}">
      <dgm:prSet phldrT="[Text]" custT="1"/>
      <dgm:spPr/>
      <dgm:t>
        <a:bodyPr/>
        <a:lstStyle/>
        <a:p>
          <a:pPr>
            <a:buNone/>
          </a:pPr>
          <a:endParaRPr lang="en-US" sz="1800" dirty="0"/>
        </a:p>
      </dgm:t>
    </dgm:pt>
    <dgm:pt modelId="{DCD2CDF4-61E4-4F58-A3B4-5DBEBF21B367}" type="parTrans" cxnId="{4926B712-5FBB-4E8F-A9AF-F976E43E2FD6}">
      <dgm:prSet/>
      <dgm:spPr/>
      <dgm:t>
        <a:bodyPr/>
        <a:lstStyle/>
        <a:p>
          <a:endParaRPr lang="en-US"/>
        </a:p>
      </dgm:t>
    </dgm:pt>
    <dgm:pt modelId="{9C6C178F-7667-42FB-93F7-F7F7B7F2F373}" type="sibTrans" cxnId="{4926B712-5FBB-4E8F-A9AF-F976E43E2FD6}">
      <dgm:prSet/>
      <dgm:spPr/>
      <dgm:t>
        <a:bodyPr/>
        <a:lstStyle/>
        <a:p>
          <a:endParaRPr lang="en-US"/>
        </a:p>
      </dgm:t>
    </dgm:pt>
    <dgm:pt modelId="{A3CD52F0-AC5E-4901-ADCE-97FECF9CD152}" type="pres">
      <dgm:prSet presAssocID="{8EF7D1C8-B3D6-4CC1-8D83-44B6DB780416}" presName="linearFlow" presStyleCnt="0">
        <dgm:presLayoutVars>
          <dgm:dir/>
          <dgm:animLvl val="lvl"/>
          <dgm:resizeHandles val="exact"/>
        </dgm:presLayoutVars>
      </dgm:prSet>
      <dgm:spPr/>
    </dgm:pt>
    <dgm:pt modelId="{876D4F0B-973D-4E7A-9B03-D4EC3D62290C}" type="pres">
      <dgm:prSet presAssocID="{44DC7FE4-E7EE-4EE1-B971-36270CB27D52}" presName="composite" presStyleCnt="0"/>
      <dgm:spPr/>
    </dgm:pt>
    <dgm:pt modelId="{60C0ACC8-048F-40B5-B486-DB74DA595210}" type="pres">
      <dgm:prSet presAssocID="{44DC7FE4-E7EE-4EE1-B971-36270CB27D5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E84194B-1653-4E3B-851B-BE765922432A}" type="pres">
      <dgm:prSet presAssocID="{44DC7FE4-E7EE-4EE1-B971-36270CB27D52}" presName="descendantText" presStyleLbl="alignAcc1" presStyleIdx="0" presStyleCnt="3">
        <dgm:presLayoutVars>
          <dgm:bulletEnabled val="1"/>
        </dgm:presLayoutVars>
      </dgm:prSet>
      <dgm:spPr/>
    </dgm:pt>
    <dgm:pt modelId="{8E80D7D0-E7CF-48B1-B857-80CC3A38AE20}" type="pres">
      <dgm:prSet presAssocID="{2A9F80DC-B161-4EC5-A9EC-AED1F88CFCC2}" presName="sp" presStyleCnt="0"/>
      <dgm:spPr/>
    </dgm:pt>
    <dgm:pt modelId="{1B011324-85F8-4726-B272-7DE6E0B3E2F6}" type="pres">
      <dgm:prSet presAssocID="{D2F99867-DCED-4D39-BBC7-B3BCFE4E303E}" presName="composite" presStyleCnt="0"/>
      <dgm:spPr/>
    </dgm:pt>
    <dgm:pt modelId="{BFF3AEA5-E2C1-4A42-BE31-9F19643661DA}" type="pres">
      <dgm:prSet presAssocID="{D2F99867-DCED-4D39-BBC7-B3BCFE4E303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4F253E7-5079-41D9-A6D5-344BB6640B38}" type="pres">
      <dgm:prSet presAssocID="{D2F99867-DCED-4D39-BBC7-B3BCFE4E303E}" presName="descendantText" presStyleLbl="alignAcc1" presStyleIdx="1" presStyleCnt="3">
        <dgm:presLayoutVars>
          <dgm:bulletEnabled val="1"/>
        </dgm:presLayoutVars>
      </dgm:prSet>
      <dgm:spPr/>
    </dgm:pt>
    <dgm:pt modelId="{B8BF9E7E-D3C9-44E9-9569-B184FFA52EEA}" type="pres">
      <dgm:prSet presAssocID="{A1A41B6D-8B4C-4312-AAA7-C45228E9B45E}" presName="sp" presStyleCnt="0"/>
      <dgm:spPr/>
    </dgm:pt>
    <dgm:pt modelId="{BA41EF7A-7BE1-4324-BD0D-C6684BAB3085}" type="pres">
      <dgm:prSet presAssocID="{CF9791CB-E138-4FC5-ACB1-98EE887D872F}" presName="composite" presStyleCnt="0"/>
      <dgm:spPr/>
    </dgm:pt>
    <dgm:pt modelId="{C6FAA016-99F8-44AA-80F4-4A2E9DE298F7}" type="pres">
      <dgm:prSet presAssocID="{CF9791CB-E138-4FC5-ACB1-98EE887D872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F62F83F-5FF1-42FC-B236-52B3113130F1}" type="pres">
      <dgm:prSet presAssocID="{CF9791CB-E138-4FC5-ACB1-98EE887D872F}" presName="descendantText" presStyleLbl="alignAcc1" presStyleIdx="2" presStyleCnt="3" custLinFactNeighborY="0">
        <dgm:presLayoutVars>
          <dgm:bulletEnabled val="1"/>
        </dgm:presLayoutVars>
      </dgm:prSet>
      <dgm:spPr/>
    </dgm:pt>
  </dgm:ptLst>
  <dgm:cxnLst>
    <dgm:cxn modelId="{48A9A605-859E-4923-9000-E7CABB06A0EB}" type="presOf" srcId="{843BADFB-29CA-49DB-8BBC-0B51670466EC}" destId="{FE84194B-1653-4E3B-851B-BE765922432A}" srcOrd="0" destOrd="0" presId="urn:microsoft.com/office/officeart/2005/8/layout/chevron2"/>
    <dgm:cxn modelId="{A6BE0109-1F9F-41F6-AB17-0AF4BD02F1D7}" type="presOf" srcId="{D2F99867-DCED-4D39-BBC7-B3BCFE4E303E}" destId="{BFF3AEA5-E2C1-4A42-BE31-9F19643661DA}" srcOrd="0" destOrd="0" presId="urn:microsoft.com/office/officeart/2005/8/layout/chevron2"/>
    <dgm:cxn modelId="{25D4D40C-AC0C-458D-BC8D-A4AACB7A61E4}" srcId="{8EF7D1C8-B3D6-4CC1-8D83-44B6DB780416}" destId="{D2F99867-DCED-4D39-BBC7-B3BCFE4E303E}" srcOrd="1" destOrd="0" parTransId="{6759A649-BF37-4335-9049-73A7CDC51B9F}" sibTransId="{A1A41B6D-8B4C-4312-AAA7-C45228E9B45E}"/>
    <dgm:cxn modelId="{4926B712-5FBB-4E8F-A9AF-F976E43E2FD6}" srcId="{CF9791CB-E138-4FC5-ACB1-98EE887D872F}" destId="{3935CD39-3F50-4C39-9A87-D1F9260963B8}" srcOrd="0" destOrd="0" parTransId="{DCD2CDF4-61E4-4F58-A3B4-5DBEBF21B367}" sibTransId="{9C6C178F-7667-42FB-93F7-F7F7B7F2F373}"/>
    <dgm:cxn modelId="{9C9A101B-A850-4369-8288-E316B9617B1B}" type="presOf" srcId="{8EF7D1C8-B3D6-4CC1-8D83-44B6DB780416}" destId="{A3CD52F0-AC5E-4901-ADCE-97FECF9CD152}" srcOrd="0" destOrd="0" presId="urn:microsoft.com/office/officeart/2005/8/layout/chevron2"/>
    <dgm:cxn modelId="{E3D07B69-06C6-4E90-9D22-2EAB60FBE064}" type="presOf" srcId="{C59E304B-48DD-4C32-9CCE-B4F943A42B47}" destId="{C4F253E7-5079-41D9-A6D5-344BB6640B38}" srcOrd="0" destOrd="0" presId="urn:microsoft.com/office/officeart/2005/8/layout/chevron2"/>
    <dgm:cxn modelId="{FE33AF50-3765-4A7D-AE6E-99BA92377F3A}" srcId="{8EF7D1C8-B3D6-4CC1-8D83-44B6DB780416}" destId="{44DC7FE4-E7EE-4EE1-B971-36270CB27D52}" srcOrd="0" destOrd="0" parTransId="{231134E5-B7B5-40A2-8A56-5C2FA051051D}" sibTransId="{2A9F80DC-B161-4EC5-A9EC-AED1F88CFCC2}"/>
    <dgm:cxn modelId="{835DF873-5BF6-4FA0-8CD4-6FD98BC2AB33}" srcId="{8EF7D1C8-B3D6-4CC1-8D83-44B6DB780416}" destId="{CF9791CB-E138-4FC5-ACB1-98EE887D872F}" srcOrd="2" destOrd="0" parTransId="{06DAA3CF-4228-4F1F-8553-1106CCFAD354}" sibTransId="{07A18579-EA64-4328-8AF4-B26F5A5D9BD6}"/>
    <dgm:cxn modelId="{E2840875-6023-4294-A1DB-F74E05676563}" srcId="{44DC7FE4-E7EE-4EE1-B971-36270CB27D52}" destId="{843BADFB-29CA-49DB-8BBC-0B51670466EC}" srcOrd="0" destOrd="0" parTransId="{1B25C46A-151D-421E-A019-D6F4FD6FDA5E}" sibTransId="{D125553A-2609-4B33-816D-E11A099E3602}"/>
    <dgm:cxn modelId="{51A5F49F-AE06-4031-AAD1-807E4F396E7A}" type="presOf" srcId="{CF9791CB-E138-4FC5-ACB1-98EE887D872F}" destId="{C6FAA016-99F8-44AA-80F4-4A2E9DE298F7}" srcOrd="0" destOrd="0" presId="urn:microsoft.com/office/officeart/2005/8/layout/chevron2"/>
    <dgm:cxn modelId="{5C10ABA4-41E6-48F8-9D80-3867C101CB43}" type="presOf" srcId="{3935CD39-3F50-4C39-9A87-D1F9260963B8}" destId="{4F62F83F-5FF1-42FC-B236-52B3113130F1}" srcOrd="0" destOrd="0" presId="urn:microsoft.com/office/officeart/2005/8/layout/chevron2"/>
    <dgm:cxn modelId="{035B6AB6-F3CD-4D18-A9D3-1AE4C77FA50C}" type="presOf" srcId="{44DC7FE4-E7EE-4EE1-B971-36270CB27D52}" destId="{60C0ACC8-048F-40B5-B486-DB74DA595210}" srcOrd="0" destOrd="0" presId="urn:microsoft.com/office/officeart/2005/8/layout/chevron2"/>
    <dgm:cxn modelId="{AC2C1CBF-1A0C-48C7-8A27-FF9A802CF0D0}" srcId="{D2F99867-DCED-4D39-BBC7-B3BCFE4E303E}" destId="{C59E304B-48DD-4C32-9CCE-B4F943A42B47}" srcOrd="0" destOrd="0" parTransId="{51B4D72C-8CE9-4F0E-B57A-7C86E9F33B85}" sibTransId="{1256EC10-7837-477A-AC8D-B81E669E531D}"/>
    <dgm:cxn modelId="{E0F59005-E8E0-4316-9A65-F98331289209}" type="presParOf" srcId="{A3CD52F0-AC5E-4901-ADCE-97FECF9CD152}" destId="{876D4F0B-973D-4E7A-9B03-D4EC3D62290C}" srcOrd="0" destOrd="0" presId="urn:microsoft.com/office/officeart/2005/8/layout/chevron2"/>
    <dgm:cxn modelId="{F12FBC2E-DCDD-4B05-A376-B47AC4472E9C}" type="presParOf" srcId="{876D4F0B-973D-4E7A-9B03-D4EC3D62290C}" destId="{60C0ACC8-048F-40B5-B486-DB74DA595210}" srcOrd="0" destOrd="0" presId="urn:microsoft.com/office/officeart/2005/8/layout/chevron2"/>
    <dgm:cxn modelId="{83A1A80B-D7DB-4EFB-A257-33660E988545}" type="presParOf" srcId="{876D4F0B-973D-4E7A-9B03-D4EC3D62290C}" destId="{FE84194B-1653-4E3B-851B-BE765922432A}" srcOrd="1" destOrd="0" presId="urn:microsoft.com/office/officeart/2005/8/layout/chevron2"/>
    <dgm:cxn modelId="{AE1E18E0-3064-46BE-B935-133BD55C3C48}" type="presParOf" srcId="{A3CD52F0-AC5E-4901-ADCE-97FECF9CD152}" destId="{8E80D7D0-E7CF-48B1-B857-80CC3A38AE20}" srcOrd="1" destOrd="0" presId="urn:microsoft.com/office/officeart/2005/8/layout/chevron2"/>
    <dgm:cxn modelId="{CDF83547-A2E9-4414-ABF4-1579A5DD4CF8}" type="presParOf" srcId="{A3CD52F0-AC5E-4901-ADCE-97FECF9CD152}" destId="{1B011324-85F8-4726-B272-7DE6E0B3E2F6}" srcOrd="2" destOrd="0" presId="urn:microsoft.com/office/officeart/2005/8/layout/chevron2"/>
    <dgm:cxn modelId="{3D7DC131-96F8-4625-8221-5372A3AC3D09}" type="presParOf" srcId="{1B011324-85F8-4726-B272-7DE6E0B3E2F6}" destId="{BFF3AEA5-E2C1-4A42-BE31-9F19643661DA}" srcOrd="0" destOrd="0" presId="urn:microsoft.com/office/officeart/2005/8/layout/chevron2"/>
    <dgm:cxn modelId="{9F761FE0-5F55-4134-B7C7-918B6D230326}" type="presParOf" srcId="{1B011324-85F8-4726-B272-7DE6E0B3E2F6}" destId="{C4F253E7-5079-41D9-A6D5-344BB6640B38}" srcOrd="1" destOrd="0" presId="urn:microsoft.com/office/officeart/2005/8/layout/chevron2"/>
    <dgm:cxn modelId="{FE6B9FCE-5B10-4AC2-97F9-BB9830030D20}" type="presParOf" srcId="{A3CD52F0-AC5E-4901-ADCE-97FECF9CD152}" destId="{B8BF9E7E-D3C9-44E9-9569-B184FFA52EEA}" srcOrd="3" destOrd="0" presId="urn:microsoft.com/office/officeart/2005/8/layout/chevron2"/>
    <dgm:cxn modelId="{B28F49F2-B2F6-4849-BF48-1BEAC17E4381}" type="presParOf" srcId="{A3CD52F0-AC5E-4901-ADCE-97FECF9CD152}" destId="{BA41EF7A-7BE1-4324-BD0D-C6684BAB3085}" srcOrd="4" destOrd="0" presId="urn:microsoft.com/office/officeart/2005/8/layout/chevron2"/>
    <dgm:cxn modelId="{79BF268B-9F02-42F0-886F-91570220FA73}" type="presParOf" srcId="{BA41EF7A-7BE1-4324-BD0D-C6684BAB3085}" destId="{C6FAA016-99F8-44AA-80F4-4A2E9DE298F7}" srcOrd="0" destOrd="0" presId="urn:microsoft.com/office/officeart/2005/8/layout/chevron2"/>
    <dgm:cxn modelId="{40E0A0DA-B779-48C7-891C-3E3EC1E5EAF5}" type="presParOf" srcId="{BA41EF7A-7BE1-4324-BD0D-C6684BAB3085}" destId="{4F62F83F-5FF1-42FC-B236-52B3113130F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F7D1C8-B3D6-4CC1-8D83-44B6DB780416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4DC7FE4-E7EE-4EE1-B971-36270CB27D52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231134E5-B7B5-40A2-8A56-5C2FA051051D}" type="parTrans" cxnId="{FE33AF50-3765-4A7D-AE6E-99BA92377F3A}">
      <dgm:prSet/>
      <dgm:spPr/>
      <dgm:t>
        <a:bodyPr/>
        <a:lstStyle/>
        <a:p>
          <a:endParaRPr lang="en-US"/>
        </a:p>
      </dgm:t>
    </dgm:pt>
    <dgm:pt modelId="{2A9F80DC-B161-4EC5-A9EC-AED1F88CFCC2}" type="sibTrans" cxnId="{FE33AF50-3765-4A7D-AE6E-99BA92377F3A}">
      <dgm:prSet/>
      <dgm:spPr/>
      <dgm:t>
        <a:bodyPr/>
        <a:lstStyle/>
        <a:p>
          <a:endParaRPr lang="en-US"/>
        </a:p>
      </dgm:t>
    </dgm:pt>
    <dgm:pt modelId="{843BADFB-29CA-49DB-8BBC-0B51670466EC}">
      <dgm:prSet phldrT="[Text]" custT="1"/>
      <dgm:spPr/>
      <dgm:t>
        <a:bodyPr/>
        <a:lstStyle/>
        <a:p>
          <a:pPr>
            <a:buNone/>
          </a:pPr>
          <a:r>
            <a:rPr lang="en-US" sz="1800" dirty="0"/>
            <a:t>Define problem as an abstraction</a:t>
          </a:r>
        </a:p>
      </dgm:t>
    </dgm:pt>
    <dgm:pt modelId="{1B25C46A-151D-421E-A019-D6F4FD6FDA5E}" type="parTrans" cxnId="{E2840875-6023-4294-A1DB-F74E05676563}">
      <dgm:prSet/>
      <dgm:spPr/>
      <dgm:t>
        <a:bodyPr/>
        <a:lstStyle/>
        <a:p>
          <a:endParaRPr lang="en-US"/>
        </a:p>
      </dgm:t>
    </dgm:pt>
    <dgm:pt modelId="{D125553A-2609-4B33-816D-E11A099E3602}" type="sibTrans" cxnId="{E2840875-6023-4294-A1DB-F74E05676563}">
      <dgm:prSet/>
      <dgm:spPr/>
      <dgm:t>
        <a:bodyPr/>
        <a:lstStyle/>
        <a:p>
          <a:endParaRPr lang="en-US"/>
        </a:p>
      </dgm:t>
    </dgm:pt>
    <dgm:pt modelId="{D2F99867-DCED-4D39-BBC7-B3BCFE4E303E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6759A649-BF37-4335-9049-73A7CDC51B9F}" type="parTrans" cxnId="{25D4D40C-AC0C-458D-BC8D-A4AACB7A61E4}">
      <dgm:prSet/>
      <dgm:spPr/>
      <dgm:t>
        <a:bodyPr/>
        <a:lstStyle/>
        <a:p>
          <a:endParaRPr lang="en-US"/>
        </a:p>
      </dgm:t>
    </dgm:pt>
    <dgm:pt modelId="{A1A41B6D-8B4C-4312-AAA7-C45228E9B45E}" type="sibTrans" cxnId="{25D4D40C-AC0C-458D-BC8D-A4AACB7A61E4}">
      <dgm:prSet/>
      <dgm:spPr/>
      <dgm:t>
        <a:bodyPr/>
        <a:lstStyle/>
        <a:p>
          <a:endParaRPr lang="en-US"/>
        </a:p>
      </dgm:t>
    </dgm:pt>
    <dgm:pt modelId="{C59E304B-48DD-4C32-9CCE-B4F943A42B47}">
      <dgm:prSet phldrT="[Text]" custT="1"/>
      <dgm:spPr/>
      <dgm:t>
        <a:bodyPr/>
        <a:lstStyle/>
        <a:p>
          <a:pPr>
            <a:buNone/>
          </a:pPr>
          <a:r>
            <a:rPr lang="en-US" sz="1700" dirty="0"/>
            <a:t>Implement abstraction in a system model</a:t>
          </a:r>
        </a:p>
      </dgm:t>
    </dgm:pt>
    <dgm:pt modelId="{51B4D72C-8CE9-4F0E-B57A-7C86E9F33B85}" type="parTrans" cxnId="{AC2C1CBF-1A0C-48C7-8A27-FF9A802CF0D0}">
      <dgm:prSet/>
      <dgm:spPr/>
      <dgm:t>
        <a:bodyPr/>
        <a:lstStyle/>
        <a:p>
          <a:endParaRPr lang="en-US"/>
        </a:p>
      </dgm:t>
    </dgm:pt>
    <dgm:pt modelId="{1256EC10-7837-477A-AC8D-B81E669E531D}" type="sibTrans" cxnId="{AC2C1CBF-1A0C-48C7-8A27-FF9A802CF0D0}">
      <dgm:prSet/>
      <dgm:spPr/>
      <dgm:t>
        <a:bodyPr/>
        <a:lstStyle/>
        <a:p>
          <a:endParaRPr lang="en-US"/>
        </a:p>
      </dgm:t>
    </dgm:pt>
    <dgm:pt modelId="{CF9791CB-E138-4FC5-ACB1-98EE887D872F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06DAA3CF-4228-4F1F-8553-1106CCFAD354}" type="parTrans" cxnId="{835DF873-5BF6-4FA0-8CD4-6FD98BC2AB33}">
      <dgm:prSet/>
      <dgm:spPr/>
      <dgm:t>
        <a:bodyPr/>
        <a:lstStyle/>
        <a:p>
          <a:endParaRPr lang="en-US"/>
        </a:p>
      </dgm:t>
    </dgm:pt>
    <dgm:pt modelId="{07A18579-EA64-4328-8AF4-B26F5A5D9BD6}" type="sibTrans" cxnId="{835DF873-5BF6-4FA0-8CD4-6FD98BC2AB33}">
      <dgm:prSet/>
      <dgm:spPr/>
      <dgm:t>
        <a:bodyPr/>
        <a:lstStyle/>
        <a:p>
          <a:endParaRPr lang="en-US"/>
        </a:p>
      </dgm:t>
    </dgm:pt>
    <dgm:pt modelId="{3935CD39-3F50-4C39-9A87-D1F9260963B8}">
      <dgm:prSet phldrT="[Text]" custT="1"/>
      <dgm:spPr/>
      <dgm:t>
        <a:bodyPr/>
        <a:lstStyle/>
        <a:p>
          <a:pPr>
            <a:buNone/>
          </a:pPr>
          <a:r>
            <a:rPr lang="en-US" sz="1800" dirty="0"/>
            <a:t>Use abstraction as building </a:t>
          </a:r>
          <a:r>
            <a:rPr lang="en-US" sz="1800"/>
            <a:t>block </a:t>
          </a:r>
          <a:endParaRPr lang="en-US" sz="1800" dirty="0"/>
        </a:p>
      </dgm:t>
    </dgm:pt>
    <dgm:pt modelId="{DCD2CDF4-61E4-4F58-A3B4-5DBEBF21B367}" type="parTrans" cxnId="{4926B712-5FBB-4E8F-A9AF-F976E43E2FD6}">
      <dgm:prSet/>
      <dgm:spPr/>
      <dgm:t>
        <a:bodyPr/>
        <a:lstStyle/>
        <a:p>
          <a:endParaRPr lang="en-US"/>
        </a:p>
      </dgm:t>
    </dgm:pt>
    <dgm:pt modelId="{9C6C178F-7667-42FB-93F7-F7F7B7F2F373}" type="sibTrans" cxnId="{4926B712-5FBB-4E8F-A9AF-F976E43E2FD6}">
      <dgm:prSet/>
      <dgm:spPr/>
      <dgm:t>
        <a:bodyPr/>
        <a:lstStyle/>
        <a:p>
          <a:endParaRPr lang="en-US"/>
        </a:p>
      </dgm:t>
    </dgm:pt>
    <dgm:pt modelId="{A3CD52F0-AC5E-4901-ADCE-97FECF9CD152}" type="pres">
      <dgm:prSet presAssocID="{8EF7D1C8-B3D6-4CC1-8D83-44B6DB780416}" presName="linearFlow" presStyleCnt="0">
        <dgm:presLayoutVars>
          <dgm:dir/>
          <dgm:animLvl val="lvl"/>
          <dgm:resizeHandles val="exact"/>
        </dgm:presLayoutVars>
      </dgm:prSet>
      <dgm:spPr/>
    </dgm:pt>
    <dgm:pt modelId="{876D4F0B-973D-4E7A-9B03-D4EC3D62290C}" type="pres">
      <dgm:prSet presAssocID="{44DC7FE4-E7EE-4EE1-B971-36270CB27D52}" presName="composite" presStyleCnt="0"/>
      <dgm:spPr/>
    </dgm:pt>
    <dgm:pt modelId="{60C0ACC8-048F-40B5-B486-DB74DA595210}" type="pres">
      <dgm:prSet presAssocID="{44DC7FE4-E7EE-4EE1-B971-36270CB27D5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E84194B-1653-4E3B-851B-BE765922432A}" type="pres">
      <dgm:prSet presAssocID="{44DC7FE4-E7EE-4EE1-B971-36270CB27D52}" presName="descendantText" presStyleLbl="alignAcc1" presStyleIdx="0" presStyleCnt="3">
        <dgm:presLayoutVars>
          <dgm:bulletEnabled val="1"/>
        </dgm:presLayoutVars>
      </dgm:prSet>
      <dgm:spPr/>
    </dgm:pt>
    <dgm:pt modelId="{8E80D7D0-E7CF-48B1-B857-80CC3A38AE20}" type="pres">
      <dgm:prSet presAssocID="{2A9F80DC-B161-4EC5-A9EC-AED1F88CFCC2}" presName="sp" presStyleCnt="0"/>
      <dgm:spPr/>
    </dgm:pt>
    <dgm:pt modelId="{1B011324-85F8-4726-B272-7DE6E0B3E2F6}" type="pres">
      <dgm:prSet presAssocID="{D2F99867-DCED-4D39-BBC7-B3BCFE4E303E}" presName="composite" presStyleCnt="0"/>
      <dgm:spPr/>
    </dgm:pt>
    <dgm:pt modelId="{BFF3AEA5-E2C1-4A42-BE31-9F19643661DA}" type="pres">
      <dgm:prSet presAssocID="{D2F99867-DCED-4D39-BBC7-B3BCFE4E303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4F253E7-5079-41D9-A6D5-344BB6640B38}" type="pres">
      <dgm:prSet presAssocID="{D2F99867-DCED-4D39-BBC7-B3BCFE4E303E}" presName="descendantText" presStyleLbl="alignAcc1" presStyleIdx="1" presStyleCnt="3">
        <dgm:presLayoutVars>
          <dgm:bulletEnabled val="1"/>
        </dgm:presLayoutVars>
      </dgm:prSet>
      <dgm:spPr/>
    </dgm:pt>
    <dgm:pt modelId="{B8BF9E7E-D3C9-44E9-9569-B184FFA52EEA}" type="pres">
      <dgm:prSet presAssocID="{A1A41B6D-8B4C-4312-AAA7-C45228E9B45E}" presName="sp" presStyleCnt="0"/>
      <dgm:spPr/>
    </dgm:pt>
    <dgm:pt modelId="{BA41EF7A-7BE1-4324-BD0D-C6684BAB3085}" type="pres">
      <dgm:prSet presAssocID="{CF9791CB-E138-4FC5-ACB1-98EE887D872F}" presName="composite" presStyleCnt="0"/>
      <dgm:spPr/>
    </dgm:pt>
    <dgm:pt modelId="{C6FAA016-99F8-44AA-80F4-4A2E9DE298F7}" type="pres">
      <dgm:prSet presAssocID="{CF9791CB-E138-4FC5-ACB1-98EE887D872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F62F83F-5FF1-42FC-B236-52B3113130F1}" type="pres">
      <dgm:prSet presAssocID="{CF9791CB-E138-4FC5-ACB1-98EE887D872F}" presName="descendantText" presStyleLbl="alignAcc1" presStyleIdx="2" presStyleCnt="3" custLinFactNeighborY="0">
        <dgm:presLayoutVars>
          <dgm:bulletEnabled val="1"/>
        </dgm:presLayoutVars>
      </dgm:prSet>
      <dgm:spPr/>
    </dgm:pt>
  </dgm:ptLst>
  <dgm:cxnLst>
    <dgm:cxn modelId="{48A9A605-859E-4923-9000-E7CABB06A0EB}" type="presOf" srcId="{843BADFB-29CA-49DB-8BBC-0B51670466EC}" destId="{FE84194B-1653-4E3B-851B-BE765922432A}" srcOrd="0" destOrd="0" presId="urn:microsoft.com/office/officeart/2005/8/layout/chevron2"/>
    <dgm:cxn modelId="{A6BE0109-1F9F-41F6-AB17-0AF4BD02F1D7}" type="presOf" srcId="{D2F99867-DCED-4D39-BBC7-B3BCFE4E303E}" destId="{BFF3AEA5-E2C1-4A42-BE31-9F19643661DA}" srcOrd="0" destOrd="0" presId="urn:microsoft.com/office/officeart/2005/8/layout/chevron2"/>
    <dgm:cxn modelId="{25D4D40C-AC0C-458D-BC8D-A4AACB7A61E4}" srcId="{8EF7D1C8-B3D6-4CC1-8D83-44B6DB780416}" destId="{D2F99867-DCED-4D39-BBC7-B3BCFE4E303E}" srcOrd="1" destOrd="0" parTransId="{6759A649-BF37-4335-9049-73A7CDC51B9F}" sibTransId="{A1A41B6D-8B4C-4312-AAA7-C45228E9B45E}"/>
    <dgm:cxn modelId="{4926B712-5FBB-4E8F-A9AF-F976E43E2FD6}" srcId="{CF9791CB-E138-4FC5-ACB1-98EE887D872F}" destId="{3935CD39-3F50-4C39-9A87-D1F9260963B8}" srcOrd="0" destOrd="0" parTransId="{DCD2CDF4-61E4-4F58-A3B4-5DBEBF21B367}" sibTransId="{9C6C178F-7667-42FB-93F7-F7F7B7F2F373}"/>
    <dgm:cxn modelId="{9C9A101B-A850-4369-8288-E316B9617B1B}" type="presOf" srcId="{8EF7D1C8-B3D6-4CC1-8D83-44B6DB780416}" destId="{A3CD52F0-AC5E-4901-ADCE-97FECF9CD152}" srcOrd="0" destOrd="0" presId="urn:microsoft.com/office/officeart/2005/8/layout/chevron2"/>
    <dgm:cxn modelId="{E3D07B69-06C6-4E90-9D22-2EAB60FBE064}" type="presOf" srcId="{C59E304B-48DD-4C32-9CCE-B4F943A42B47}" destId="{C4F253E7-5079-41D9-A6D5-344BB6640B38}" srcOrd="0" destOrd="0" presId="urn:microsoft.com/office/officeart/2005/8/layout/chevron2"/>
    <dgm:cxn modelId="{FE33AF50-3765-4A7D-AE6E-99BA92377F3A}" srcId="{8EF7D1C8-B3D6-4CC1-8D83-44B6DB780416}" destId="{44DC7FE4-E7EE-4EE1-B971-36270CB27D52}" srcOrd="0" destOrd="0" parTransId="{231134E5-B7B5-40A2-8A56-5C2FA051051D}" sibTransId="{2A9F80DC-B161-4EC5-A9EC-AED1F88CFCC2}"/>
    <dgm:cxn modelId="{835DF873-5BF6-4FA0-8CD4-6FD98BC2AB33}" srcId="{8EF7D1C8-B3D6-4CC1-8D83-44B6DB780416}" destId="{CF9791CB-E138-4FC5-ACB1-98EE887D872F}" srcOrd="2" destOrd="0" parTransId="{06DAA3CF-4228-4F1F-8553-1106CCFAD354}" sibTransId="{07A18579-EA64-4328-8AF4-B26F5A5D9BD6}"/>
    <dgm:cxn modelId="{E2840875-6023-4294-A1DB-F74E05676563}" srcId="{44DC7FE4-E7EE-4EE1-B971-36270CB27D52}" destId="{843BADFB-29CA-49DB-8BBC-0B51670466EC}" srcOrd="0" destOrd="0" parTransId="{1B25C46A-151D-421E-A019-D6F4FD6FDA5E}" sibTransId="{D125553A-2609-4B33-816D-E11A099E3602}"/>
    <dgm:cxn modelId="{51A5F49F-AE06-4031-AAD1-807E4F396E7A}" type="presOf" srcId="{CF9791CB-E138-4FC5-ACB1-98EE887D872F}" destId="{C6FAA016-99F8-44AA-80F4-4A2E9DE298F7}" srcOrd="0" destOrd="0" presId="urn:microsoft.com/office/officeart/2005/8/layout/chevron2"/>
    <dgm:cxn modelId="{5C10ABA4-41E6-48F8-9D80-3867C101CB43}" type="presOf" srcId="{3935CD39-3F50-4C39-9A87-D1F9260963B8}" destId="{4F62F83F-5FF1-42FC-B236-52B3113130F1}" srcOrd="0" destOrd="0" presId="urn:microsoft.com/office/officeart/2005/8/layout/chevron2"/>
    <dgm:cxn modelId="{035B6AB6-F3CD-4D18-A9D3-1AE4C77FA50C}" type="presOf" srcId="{44DC7FE4-E7EE-4EE1-B971-36270CB27D52}" destId="{60C0ACC8-048F-40B5-B486-DB74DA595210}" srcOrd="0" destOrd="0" presId="urn:microsoft.com/office/officeart/2005/8/layout/chevron2"/>
    <dgm:cxn modelId="{AC2C1CBF-1A0C-48C7-8A27-FF9A802CF0D0}" srcId="{D2F99867-DCED-4D39-BBC7-B3BCFE4E303E}" destId="{C59E304B-48DD-4C32-9CCE-B4F943A42B47}" srcOrd="0" destOrd="0" parTransId="{51B4D72C-8CE9-4F0E-B57A-7C86E9F33B85}" sibTransId="{1256EC10-7837-477A-AC8D-B81E669E531D}"/>
    <dgm:cxn modelId="{E0F59005-E8E0-4316-9A65-F98331289209}" type="presParOf" srcId="{A3CD52F0-AC5E-4901-ADCE-97FECF9CD152}" destId="{876D4F0B-973D-4E7A-9B03-D4EC3D62290C}" srcOrd="0" destOrd="0" presId="urn:microsoft.com/office/officeart/2005/8/layout/chevron2"/>
    <dgm:cxn modelId="{F12FBC2E-DCDD-4B05-A376-B47AC4472E9C}" type="presParOf" srcId="{876D4F0B-973D-4E7A-9B03-D4EC3D62290C}" destId="{60C0ACC8-048F-40B5-B486-DB74DA595210}" srcOrd="0" destOrd="0" presId="urn:microsoft.com/office/officeart/2005/8/layout/chevron2"/>
    <dgm:cxn modelId="{83A1A80B-D7DB-4EFB-A257-33660E988545}" type="presParOf" srcId="{876D4F0B-973D-4E7A-9B03-D4EC3D62290C}" destId="{FE84194B-1653-4E3B-851B-BE765922432A}" srcOrd="1" destOrd="0" presId="urn:microsoft.com/office/officeart/2005/8/layout/chevron2"/>
    <dgm:cxn modelId="{AE1E18E0-3064-46BE-B935-133BD55C3C48}" type="presParOf" srcId="{A3CD52F0-AC5E-4901-ADCE-97FECF9CD152}" destId="{8E80D7D0-E7CF-48B1-B857-80CC3A38AE20}" srcOrd="1" destOrd="0" presId="urn:microsoft.com/office/officeart/2005/8/layout/chevron2"/>
    <dgm:cxn modelId="{CDF83547-A2E9-4414-ABF4-1579A5DD4CF8}" type="presParOf" srcId="{A3CD52F0-AC5E-4901-ADCE-97FECF9CD152}" destId="{1B011324-85F8-4726-B272-7DE6E0B3E2F6}" srcOrd="2" destOrd="0" presId="urn:microsoft.com/office/officeart/2005/8/layout/chevron2"/>
    <dgm:cxn modelId="{3D7DC131-96F8-4625-8221-5372A3AC3D09}" type="presParOf" srcId="{1B011324-85F8-4726-B272-7DE6E0B3E2F6}" destId="{BFF3AEA5-E2C1-4A42-BE31-9F19643661DA}" srcOrd="0" destOrd="0" presId="urn:microsoft.com/office/officeart/2005/8/layout/chevron2"/>
    <dgm:cxn modelId="{9F761FE0-5F55-4134-B7C7-918B6D230326}" type="presParOf" srcId="{1B011324-85F8-4726-B272-7DE6E0B3E2F6}" destId="{C4F253E7-5079-41D9-A6D5-344BB6640B38}" srcOrd="1" destOrd="0" presId="urn:microsoft.com/office/officeart/2005/8/layout/chevron2"/>
    <dgm:cxn modelId="{FE6B9FCE-5B10-4AC2-97F9-BB9830030D20}" type="presParOf" srcId="{A3CD52F0-AC5E-4901-ADCE-97FECF9CD152}" destId="{B8BF9E7E-D3C9-44E9-9569-B184FFA52EEA}" srcOrd="3" destOrd="0" presId="urn:microsoft.com/office/officeart/2005/8/layout/chevron2"/>
    <dgm:cxn modelId="{B28F49F2-B2F6-4849-BF48-1BEAC17E4381}" type="presParOf" srcId="{A3CD52F0-AC5E-4901-ADCE-97FECF9CD152}" destId="{BA41EF7A-7BE1-4324-BD0D-C6684BAB3085}" srcOrd="4" destOrd="0" presId="urn:microsoft.com/office/officeart/2005/8/layout/chevron2"/>
    <dgm:cxn modelId="{79BF268B-9F02-42F0-886F-91570220FA73}" type="presParOf" srcId="{BA41EF7A-7BE1-4324-BD0D-C6684BAB3085}" destId="{C6FAA016-99F8-44AA-80F4-4A2E9DE298F7}" srcOrd="0" destOrd="0" presId="urn:microsoft.com/office/officeart/2005/8/layout/chevron2"/>
    <dgm:cxn modelId="{40E0A0DA-B779-48C7-891C-3E3EC1E5EAF5}" type="presParOf" srcId="{BA41EF7A-7BE1-4324-BD0D-C6684BAB3085}" destId="{4F62F83F-5FF1-42FC-B236-52B3113130F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0ACC8-048F-40B5-B486-DB74DA595210}">
      <dsp:nvSpPr>
        <dsp:cNvPr id="0" name=""/>
        <dsp:cNvSpPr/>
      </dsp:nvSpPr>
      <dsp:spPr>
        <a:xfrm rot="5400000">
          <a:off x="-173366" y="174678"/>
          <a:ext cx="1155777" cy="80904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</a:t>
          </a:r>
        </a:p>
      </dsp:txBody>
      <dsp:txXfrm rot="-5400000">
        <a:off x="2" y="405833"/>
        <a:ext cx="809043" cy="346734"/>
      </dsp:txXfrm>
    </dsp:sp>
    <dsp:sp modelId="{FE84194B-1653-4E3B-851B-BE765922432A}">
      <dsp:nvSpPr>
        <dsp:cNvPr id="0" name=""/>
        <dsp:cNvSpPr/>
      </dsp:nvSpPr>
      <dsp:spPr>
        <a:xfrm rot="5400000">
          <a:off x="2751522" y="-1941166"/>
          <a:ext cx="751255" cy="46362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/>
            <a:t>Define problem as an abstraction</a:t>
          </a:r>
        </a:p>
      </dsp:txBody>
      <dsp:txXfrm rot="-5400000">
        <a:off x="809044" y="37985"/>
        <a:ext cx="4599539" cy="677909"/>
      </dsp:txXfrm>
    </dsp:sp>
    <dsp:sp modelId="{BFF3AEA5-E2C1-4A42-BE31-9F19643661DA}">
      <dsp:nvSpPr>
        <dsp:cNvPr id="0" name=""/>
        <dsp:cNvSpPr/>
      </dsp:nvSpPr>
      <dsp:spPr>
        <a:xfrm rot="5400000">
          <a:off x="-173366" y="1128529"/>
          <a:ext cx="1155777" cy="809043"/>
        </a:xfrm>
        <a:prstGeom prst="chevron">
          <a:avLst/>
        </a:prstGeom>
        <a:solidFill>
          <a:schemeClr val="accent2">
            <a:hueOff val="0"/>
            <a:satOff val="0"/>
            <a:lumOff val="11569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1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</a:t>
          </a:r>
        </a:p>
      </dsp:txBody>
      <dsp:txXfrm rot="-5400000">
        <a:off x="2" y="1359684"/>
        <a:ext cx="809043" cy="346734"/>
      </dsp:txXfrm>
    </dsp:sp>
    <dsp:sp modelId="{C4F253E7-5079-41D9-A6D5-344BB6640B38}">
      <dsp:nvSpPr>
        <dsp:cNvPr id="0" name=""/>
        <dsp:cNvSpPr/>
      </dsp:nvSpPr>
      <dsp:spPr>
        <a:xfrm rot="5400000">
          <a:off x="2751522" y="-987315"/>
          <a:ext cx="751255" cy="46362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1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800" kern="1200" dirty="0"/>
        </a:p>
      </dsp:txBody>
      <dsp:txXfrm rot="-5400000">
        <a:off x="809044" y="991836"/>
        <a:ext cx="4599539" cy="677909"/>
      </dsp:txXfrm>
    </dsp:sp>
    <dsp:sp modelId="{C6FAA016-99F8-44AA-80F4-4A2E9DE298F7}">
      <dsp:nvSpPr>
        <dsp:cNvPr id="0" name=""/>
        <dsp:cNvSpPr/>
      </dsp:nvSpPr>
      <dsp:spPr>
        <a:xfrm rot="5400000">
          <a:off x="-173366" y="2082380"/>
          <a:ext cx="1155777" cy="809043"/>
        </a:xfrm>
        <a:prstGeom prst="chevron">
          <a:avLst/>
        </a:prstGeom>
        <a:solidFill>
          <a:schemeClr val="accent2">
            <a:hueOff val="0"/>
            <a:satOff val="0"/>
            <a:lumOff val="23137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2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3</a:t>
          </a:r>
        </a:p>
      </dsp:txBody>
      <dsp:txXfrm rot="-5400000">
        <a:off x="2" y="2313535"/>
        <a:ext cx="809043" cy="346734"/>
      </dsp:txXfrm>
    </dsp:sp>
    <dsp:sp modelId="{4F62F83F-5FF1-42FC-B236-52B3113130F1}">
      <dsp:nvSpPr>
        <dsp:cNvPr id="0" name=""/>
        <dsp:cNvSpPr/>
      </dsp:nvSpPr>
      <dsp:spPr>
        <a:xfrm rot="5400000">
          <a:off x="2751522" y="-33464"/>
          <a:ext cx="751255" cy="46362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2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800" kern="1200" dirty="0"/>
        </a:p>
      </dsp:txBody>
      <dsp:txXfrm rot="-5400000">
        <a:off x="809044" y="1945687"/>
        <a:ext cx="4599539" cy="6779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0ACC8-048F-40B5-B486-DB74DA595210}">
      <dsp:nvSpPr>
        <dsp:cNvPr id="0" name=""/>
        <dsp:cNvSpPr/>
      </dsp:nvSpPr>
      <dsp:spPr>
        <a:xfrm rot="5400000">
          <a:off x="-173366" y="174678"/>
          <a:ext cx="1155777" cy="80904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</a:t>
          </a:r>
        </a:p>
      </dsp:txBody>
      <dsp:txXfrm rot="-5400000">
        <a:off x="2" y="405833"/>
        <a:ext cx="809043" cy="346734"/>
      </dsp:txXfrm>
    </dsp:sp>
    <dsp:sp modelId="{FE84194B-1653-4E3B-851B-BE765922432A}">
      <dsp:nvSpPr>
        <dsp:cNvPr id="0" name=""/>
        <dsp:cNvSpPr/>
      </dsp:nvSpPr>
      <dsp:spPr>
        <a:xfrm rot="5400000">
          <a:off x="2751522" y="-1941166"/>
          <a:ext cx="751255" cy="46362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/>
            <a:t>Define problem as an abstraction</a:t>
          </a:r>
        </a:p>
      </dsp:txBody>
      <dsp:txXfrm rot="-5400000">
        <a:off x="809044" y="37985"/>
        <a:ext cx="4599539" cy="677909"/>
      </dsp:txXfrm>
    </dsp:sp>
    <dsp:sp modelId="{BFF3AEA5-E2C1-4A42-BE31-9F19643661DA}">
      <dsp:nvSpPr>
        <dsp:cNvPr id="0" name=""/>
        <dsp:cNvSpPr/>
      </dsp:nvSpPr>
      <dsp:spPr>
        <a:xfrm rot="5400000">
          <a:off x="-173366" y="1128529"/>
          <a:ext cx="1155777" cy="809043"/>
        </a:xfrm>
        <a:prstGeom prst="chevron">
          <a:avLst/>
        </a:prstGeom>
        <a:solidFill>
          <a:schemeClr val="accent2">
            <a:hueOff val="0"/>
            <a:satOff val="0"/>
            <a:lumOff val="11569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1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</a:t>
          </a:r>
        </a:p>
      </dsp:txBody>
      <dsp:txXfrm rot="-5400000">
        <a:off x="2" y="1359684"/>
        <a:ext cx="809043" cy="346734"/>
      </dsp:txXfrm>
    </dsp:sp>
    <dsp:sp modelId="{C4F253E7-5079-41D9-A6D5-344BB6640B38}">
      <dsp:nvSpPr>
        <dsp:cNvPr id="0" name=""/>
        <dsp:cNvSpPr/>
      </dsp:nvSpPr>
      <dsp:spPr>
        <a:xfrm rot="5400000">
          <a:off x="2751522" y="-987315"/>
          <a:ext cx="751255" cy="46362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1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kern="1200" dirty="0"/>
            <a:t>Implement abstraction in a system model</a:t>
          </a:r>
        </a:p>
      </dsp:txBody>
      <dsp:txXfrm rot="-5400000">
        <a:off x="809044" y="991836"/>
        <a:ext cx="4599539" cy="677909"/>
      </dsp:txXfrm>
    </dsp:sp>
    <dsp:sp modelId="{C6FAA016-99F8-44AA-80F4-4A2E9DE298F7}">
      <dsp:nvSpPr>
        <dsp:cNvPr id="0" name=""/>
        <dsp:cNvSpPr/>
      </dsp:nvSpPr>
      <dsp:spPr>
        <a:xfrm rot="5400000">
          <a:off x="-173366" y="2082380"/>
          <a:ext cx="1155777" cy="809043"/>
        </a:xfrm>
        <a:prstGeom prst="chevron">
          <a:avLst/>
        </a:prstGeom>
        <a:solidFill>
          <a:schemeClr val="accent2">
            <a:hueOff val="0"/>
            <a:satOff val="0"/>
            <a:lumOff val="23137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2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3</a:t>
          </a:r>
        </a:p>
      </dsp:txBody>
      <dsp:txXfrm rot="-5400000">
        <a:off x="2" y="2313535"/>
        <a:ext cx="809043" cy="346734"/>
      </dsp:txXfrm>
    </dsp:sp>
    <dsp:sp modelId="{4F62F83F-5FF1-42FC-B236-52B3113130F1}">
      <dsp:nvSpPr>
        <dsp:cNvPr id="0" name=""/>
        <dsp:cNvSpPr/>
      </dsp:nvSpPr>
      <dsp:spPr>
        <a:xfrm rot="5400000">
          <a:off x="2751522" y="-33464"/>
          <a:ext cx="751255" cy="46362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2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800" kern="1200" dirty="0"/>
        </a:p>
      </dsp:txBody>
      <dsp:txXfrm rot="-5400000">
        <a:off x="809044" y="1945687"/>
        <a:ext cx="4599539" cy="6779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0ACC8-048F-40B5-B486-DB74DA595210}">
      <dsp:nvSpPr>
        <dsp:cNvPr id="0" name=""/>
        <dsp:cNvSpPr/>
      </dsp:nvSpPr>
      <dsp:spPr>
        <a:xfrm rot="5400000">
          <a:off x="-173366" y="174678"/>
          <a:ext cx="1155777" cy="80904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</a:t>
          </a:r>
        </a:p>
      </dsp:txBody>
      <dsp:txXfrm rot="-5400000">
        <a:off x="2" y="405833"/>
        <a:ext cx="809043" cy="346734"/>
      </dsp:txXfrm>
    </dsp:sp>
    <dsp:sp modelId="{FE84194B-1653-4E3B-851B-BE765922432A}">
      <dsp:nvSpPr>
        <dsp:cNvPr id="0" name=""/>
        <dsp:cNvSpPr/>
      </dsp:nvSpPr>
      <dsp:spPr>
        <a:xfrm rot="5400000">
          <a:off x="2751522" y="-1941166"/>
          <a:ext cx="751255" cy="46362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/>
            <a:t>Define problem as an abstraction</a:t>
          </a:r>
        </a:p>
      </dsp:txBody>
      <dsp:txXfrm rot="-5400000">
        <a:off x="809044" y="37985"/>
        <a:ext cx="4599539" cy="677909"/>
      </dsp:txXfrm>
    </dsp:sp>
    <dsp:sp modelId="{BFF3AEA5-E2C1-4A42-BE31-9F19643661DA}">
      <dsp:nvSpPr>
        <dsp:cNvPr id="0" name=""/>
        <dsp:cNvSpPr/>
      </dsp:nvSpPr>
      <dsp:spPr>
        <a:xfrm rot="5400000">
          <a:off x="-173366" y="1128529"/>
          <a:ext cx="1155777" cy="809043"/>
        </a:xfrm>
        <a:prstGeom prst="chevron">
          <a:avLst/>
        </a:prstGeom>
        <a:solidFill>
          <a:schemeClr val="accent2">
            <a:hueOff val="0"/>
            <a:satOff val="0"/>
            <a:lumOff val="11569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1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</a:t>
          </a:r>
        </a:p>
      </dsp:txBody>
      <dsp:txXfrm rot="-5400000">
        <a:off x="2" y="1359684"/>
        <a:ext cx="809043" cy="346734"/>
      </dsp:txXfrm>
    </dsp:sp>
    <dsp:sp modelId="{C4F253E7-5079-41D9-A6D5-344BB6640B38}">
      <dsp:nvSpPr>
        <dsp:cNvPr id="0" name=""/>
        <dsp:cNvSpPr/>
      </dsp:nvSpPr>
      <dsp:spPr>
        <a:xfrm rot="5400000">
          <a:off x="2751522" y="-987315"/>
          <a:ext cx="751255" cy="46362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1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kern="1200" dirty="0"/>
            <a:t>Implement abstraction in a system model</a:t>
          </a:r>
        </a:p>
      </dsp:txBody>
      <dsp:txXfrm rot="-5400000">
        <a:off x="809044" y="991836"/>
        <a:ext cx="4599539" cy="677909"/>
      </dsp:txXfrm>
    </dsp:sp>
    <dsp:sp modelId="{C6FAA016-99F8-44AA-80F4-4A2E9DE298F7}">
      <dsp:nvSpPr>
        <dsp:cNvPr id="0" name=""/>
        <dsp:cNvSpPr/>
      </dsp:nvSpPr>
      <dsp:spPr>
        <a:xfrm rot="5400000">
          <a:off x="-173366" y="2082380"/>
          <a:ext cx="1155777" cy="809043"/>
        </a:xfrm>
        <a:prstGeom prst="chevron">
          <a:avLst/>
        </a:prstGeom>
        <a:solidFill>
          <a:schemeClr val="accent2">
            <a:hueOff val="0"/>
            <a:satOff val="0"/>
            <a:lumOff val="23137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2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3</a:t>
          </a:r>
        </a:p>
      </dsp:txBody>
      <dsp:txXfrm rot="-5400000">
        <a:off x="2" y="2313535"/>
        <a:ext cx="809043" cy="346734"/>
      </dsp:txXfrm>
    </dsp:sp>
    <dsp:sp modelId="{4F62F83F-5FF1-42FC-B236-52B3113130F1}">
      <dsp:nvSpPr>
        <dsp:cNvPr id="0" name=""/>
        <dsp:cNvSpPr/>
      </dsp:nvSpPr>
      <dsp:spPr>
        <a:xfrm rot="5400000">
          <a:off x="2751522" y="-33464"/>
          <a:ext cx="751255" cy="46362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2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/>
            <a:t>Use abstraction as building </a:t>
          </a:r>
          <a:r>
            <a:rPr lang="en-US" sz="1800" kern="1200"/>
            <a:t>block </a:t>
          </a:r>
          <a:endParaRPr lang="en-US" sz="1800" kern="1200" dirty="0"/>
        </a:p>
      </dsp:txBody>
      <dsp:txXfrm rot="-5400000">
        <a:off x="809044" y="1945687"/>
        <a:ext cx="4599539" cy="677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5E720-E4A9-4E72-A6D6-3C06E0D407B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2FEEC-45EE-440F-9EC5-1B51F0DAA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5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2FEEC-45EE-440F-9EC5-1B51F0DAA5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25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Yippie</a:t>
            </a:r>
            <a:r>
              <a:rPr lang="en-US" dirty="0"/>
              <a:t>, already at the end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You’ve seen</a:t>
            </a:r>
            <a:r>
              <a:rPr lang="en-US" baseline="0" dirty="0">
                <a:sym typeface="Wingdings" panose="05000000000000000000" pitchFamily="2" charset="2"/>
              </a:rPr>
              <a:t> how we can describe distributed systems with </a:t>
            </a:r>
            <a:r>
              <a:rPr lang="en-US" baseline="0" dirty="0" err="1">
                <a:sym typeface="Wingdings" panose="05000000000000000000" pitchFamily="2" charset="2"/>
              </a:rPr>
              <a:t>lossy</a:t>
            </a:r>
            <a:r>
              <a:rPr lang="en-US" baseline="0" dirty="0">
                <a:sym typeface="Wingdings" panose="05000000000000000000" pitchFamily="2" charset="2"/>
              </a:rPr>
              <a:t> communication as well as permanent and transient failures</a:t>
            </a:r>
          </a:p>
          <a:p>
            <a:endParaRPr lang="en-US" baseline="0" dirty="0">
              <a:sym typeface="Wingdings" panose="05000000000000000000" pitchFamily="2" charset="2"/>
            </a:endParaRPr>
          </a:p>
          <a:p>
            <a:r>
              <a:rPr lang="en-US" baseline="0" dirty="0">
                <a:sym typeface="Wingdings" panose="05000000000000000000" pitchFamily="2" charset="2"/>
              </a:rPr>
              <a:t>We devise a wrapper to use CS algorithms unchanged in real systems and for what class of algorithms </a:t>
            </a:r>
            <a:r>
              <a:rPr lang="en-US" baseline="0">
                <a:sym typeface="Wingdings" panose="05000000000000000000" pitchFamily="2" charset="2"/>
              </a:rPr>
              <a:t>the wrapper 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2FEEC-45EE-440F-9EC5-1B51F0DAA51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88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Distributed systems comprise multiple software and hardware components that are bound to eventually fail. Such failures can cause service malfunction or unavailability, incurring signiﬁcant costs to mission-critical systems, e.g., automation systems and on-line transactions. The failures’ impact can be minimized by protocols that let systems agree on actions despite failures. </a:t>
            </a:r>
          </a:p>
          <a:p>
            <a:endParaRPr lang="en-US" dirty="0"/>
          </a:p>
          <a:p>
            <a:r>
              <a:rPr lang="en-US" dirty="0"/>
              <a:t>As a consequence, many variants of the agreement or the consensus problem under diﬀerent assumptions have been studied mainly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2FEEC-45EE-440F-9EC5-1B51F0DAA5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29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Send broadcast and when </a:t>
            </a:r>
            <a:r>
              <a:rPr lang="en-US" dirty="0" err="1"/>
              <a:t>deliverd</a:t>
            </a:r>
            <a:r>
              <a:rPr lang="en-US" dirty="0"/>
              <a:t> when broadcast message is received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2FEEC-45EE-440F-9EC5-1B51F0DAA5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67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Send broadcast and when </a:t>
            </a:r>
            <a:r>
              <a:rPr lang="en-US" dirty="0" err="1"/>
              <a:t>deliverd</a:t>
            </a:r>
            <a:r>
              <a:rPr lang="en-US" dirty="0"/>
              <a:t> when broadcast message is received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2FEEC-45EE-440F-9EC5-1B51F0DAA5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35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Send broadcast and when </a:t>
            </a:r>
            <a:r>
              <a:rPr lang="en-US" dirty="0" err="1"/>
              <a:t>deliverd</a:t>
            </a:r>
            <a:r>
              <a:rPr lang="en-US" dirty="0"/>
              <a:t> when broadcast message is received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2FEEC-45EE-440F-9EC5-1B51F0DAA5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42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Send broadcast and when </a:t>
            </a:r>
            <a:r>
              <a:rPr lang="en-US" dirty="0" err="1"/>
              <a:t>deliverd</a:t>
            </a:r>
            <a:r>
              <a:rPr lang="en-US" dirty="0"/>
              <a:t> when broadcast message is received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2FEEC-45EE-440F-9EC5-1B51F0DAA5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30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Send broadcast and when </a:t>
            </a:r>
            <a:r>
              <a:rPr lang="en-US" dirty="0" err="1"/>
              <a:t>deliverd</a:t>
            </a:r>
            <a:r>
              <a:rPr lang="en-US" dirty="0"/>
              <a:t> when broadcast message is received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2FEEC-45EE-440F-9EC5-1B51F0DAA5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12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Send broadcast and when </a:t>
            </a:r>
            <a:r>
              <a:rPr lang="en-US" dirty="0" err="1"/>
              <a:t>deliverd</a:t>
            </a:r>
            <a:r>
              <a:rPr lang="en-US" dirty="0"/>
              <a:t> when broadcast message is received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2FEEC-45EE-440F-9EC5-1B51F0DAA5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3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Send broadcast and when </a:t>
            </a:r>
            <a:r>
              <a:rPr lang="en-US" dirty="0" err="1"/>
              <a:t>deliverd</a:t>
            </a:r>
            <a:r>
              <a:rPr lang="en-US" dirty="0"/>
              <a:t> when broadcast message is received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2FEEC-45EE-440F-9EC5-1B51F0DAA51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89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7"/>
          <a:stretch/>
        </p:blipFill>
        <p:spPr bwMode="gray">
          <a:xfrm>
            <a:off x="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963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7"/>
            <a:ext cx="10112148" cy="504000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20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70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david.kozhaya@ch.abb.com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759F2F9-2B3B-42F5-985C-9E37ABB6A3A0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4139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8" y="1931192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2367" y="2317637"/>
            <a:ext cx="11520000" cy="3594212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86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: Title (5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david.kozhaya@ch.abb.com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8C643D5-FBFC-494D-9EC3-F2C3D79C5E94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gray">
          <a:xfrm>
            <a:off x="42716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gray">
          <a:xfrm>
            <a:off x="82100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2716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82100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3332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gray">
          <a:xfrm>
            <a:off x="3332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gray">
          <a:xfrm>
            <a:off x="42716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gray">
          <a:xfrm>
            <a:off x="82100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42716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82100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3" y="1931195"/>
            <a:ext cx="3643200" cy="180926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42716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82100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333263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2716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82100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38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: Title (6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david.kozhaya@ch.abb.com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B6D83018-8C0B-48FE-9E45-4661913AEF22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3332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gray">
          <a:xfrm>
            <a:off x="3332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gray">
          <a:xfrm>
            <a:off x="4271795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gray">
          <a:xfrm>
            <a:off x="8210327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4271796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8210327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4271795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8210327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3332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271796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8210327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69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: Title &amp;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david.kozhaya@ch.abb.com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0F37772-893D-43FA-B889-0C1178B4739A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1492" y="1931193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333264" y="2317637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333264" y="4202644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6163300" y="2317637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6163300" y="4202644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2259472" y="2317637"/>
            <a:ext cx="3757689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259472" y="4202644"/>
            <a:ext cx="3757689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8093952" y="2317637"/>
            <a:ext cx="3759312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8093952" y="4202644"/>
            <a:ext cx="3759312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gray">
          <a:xfrm>
            <a:off x="332368" y="4115141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78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: Title &amp; Content (8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david.kozhaya@ch.abb.com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004BD218-91C9-4A7D-B45E-34602CED9670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332367" y="2317637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332367" y="3925788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6163300" y="2317636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6163300" y="3925788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2260482" y="2317636"/>
            <a:ext cx="3757436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260482" y="3925788"/>
            <a:ext cx="3757436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8093953" y="2317636"/>
            <a:ext cx="3759312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8093953" y="3925788"/>
            <a:ext cx="3759312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3264" y="5453066"/>
            <a:ext cx="115200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gray">
          <a:xfrm>
            <a:off x="332368" y="3839912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34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: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david.kozhaya@ch.abb.com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DC461E6-B457-4800-9FB6-928E302702FC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98091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46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: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You only live multiple times, Kozhaya, Maric, Pignolet, OPODIS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56DCD2F0-CCB4-43DA-A6E8-77CB2ABCF276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343099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4309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 bwMode="gray">
          <a:xfrm>
            <a:off x="6095999" y="1931194"/>
            <a:ext cx="0" cy="34309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8" y="5453066"/>
            <a:ext cx="11520896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63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: Title (2)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You only live multiple times, Kozhaya, Maric, Pignolet, OPODIS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CC6B0B8-0387-4E53-9A68-35922A65915B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43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gray">
          <a:xfrm>
            <a:off x="33343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2317638"/>
            <a:ext cx="560442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2317638"/>
            <a:ext cx="5603434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22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: Title (2) &amp;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david.kozhaya@ch.abb.com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A9A4FAAD-E55D-4A1B-AB92-AA679C6F1554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gray">
          <a:xfrm>
            <a:off x="33236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327" y="2317638"/>
            <a:ext cx="5605200" cy="295097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5" y="2317638"/>
            <a:ext cx="5605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 bwMode="gray">
          <a:xfrm>
            <a:off x="6095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583" y="5453066"/>
            <a:ext cx="11520682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79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: Title (2) &amp; Content (2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david.kozhaya@ch.abb.com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6CFE19C-C3AA-4E0C-AFF9-4C632DE240FC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gray">
          <a:xfrm>
            <a:off x="624375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4" y="2317638"/>
            <a:ext cx="560520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56052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Gleichschenkliges Dreieck 46"/>
          <p:cNvSpPr/>
          <p:nvPr/>
        </p:nvSpPr>
        <p:spPr bwMode="gray">
          <a:xfrm rot="5400000">
            <a:off x="4334900" y="4088006"/>
            <a:ext cx="3523271" cy="124946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7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14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: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Placeholder 10"/>
          <p:cNvPicPr>
            <a:picLocks noChangeAspect="1"/>
          </p:cNvPicPr>
          <p:nvPr/>
        </p:nvPicPr>
        <p:blipFill rotWithShape="1">
          <a:blip r:embed="rId2"/>
          <a:srcRect t="21637" b="21637"/>
          <a:stretch/>
        </p:blipFill>
        <p:spPr bwMode="gray">
          <a:xfrm>
            <a:off x="2" y="0"/>
            <a:ext cx="12192000" cy="4610100"/>
          </a:xfrm>
          <a:prstGeom prst="rect">
            <a:avLst/>
          </a:prstGeom>
        </p:spPr>
      </p:pic>
      <p:sp>
        <p:nvSpPr>
          <p:cNvPr id="22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5757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6"/>
            <a:ext cx="10112148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19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38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: Title (2) &amp; Content (2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leichschenkliges Dreieck 46"/>
          <p:cNvSpPr/>
          <p:nvPr/>
        </p:nvSpPr>
        <p:spPr bwMode="gray">
          <a:xfrm rot="5400000">
            <a:off x="4656514" y="3766499"/>
            <a:ext cx="2879662" cy="124579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david.kozhaya@ch.abb.com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03C42925-F3B6-4F99-B6DD-130AD344271A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gray">
          <a:xfrm>
            <a:off x="33326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gray">
          <a:xfrm>
            <a:off x="624375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5" y="2317751"/>
            <a:ext cx="5605200" cy="2950867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751"/>
            <a:ext cx="56052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7" y="5453066"/>
            <a:ext cx="1152116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116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84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: Title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david.kozhaya@ch.abb.com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7619413-C65E-4EBA-803F-D3667CD2ED1E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2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5" y="1931195"/>
            <a:ext cx="56052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640"/>
            <a:ext cx="5605200" cy="35944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75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: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david.kozhaya@ch.abb.com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04C0BF7-DA85-4221-9EB4-3352D9F6975F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98091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49107" y="3989616"/>
            <a:ext cx="5604420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01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: Title (3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5" y="404510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6248045" y="2318321"/>
            <a:ext cx="5605200" cy="148419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40"/>
            <a:ext cx="5605200" cy="35951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david.kozhaya@ch.abb.com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F309DC1-985F-4F36-871A-8A2FEC8AEEB5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10"/>
          <p:cNvCxnSpPr/>
          <p:nvPr/>
        </p:nvCxnSpPr>
        <p:spPr bwMode="gray">
          <a:xfrm>
            <a:off x="333264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/>
        </p:nvCxnSpPr>
        <p:spPr bwMode="gray">
          <a:xfrm>
            <a:off x="6248045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/>
        </p:nvCxnSpPr>
        <p:spPr bwMode="gray">
          <a:xfrm>
            <a:off x="6248045" y="434800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5" y="4432235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115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06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: Title (3) &amp; Content (3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332366" y="5452639"/>
            <a:ext cx="11520877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6248043" y="2317641"/>
            <a:ext cx="5605200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7"/>
            <a:ext cx="5605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3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3" y="383124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david.kozhaya@ch.abb.com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33DEEE04-349A-4A05-998C-4058109FB7C5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10"/>
          <p:cNvCxnSpPr/>
          <p:nvPr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/>
        </p:nvCxnSpPr>
        <p:spPr bwMode="gray">
          <a:xfrm>
            <a:off x="6248043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/>
        </p:nvCxnSpPr>
        <p:spPr bwMode="gray">
          <a:xfrm>
            <a:off x="6248043" y="4135561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3" y="4214707"/>
            <a:ext cx="5605200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 bwMode="gray">
          <a:xfrm>
            <a:off x="6095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84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: Title &amp; Content (2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david.kozhaya@ch.abb.com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1F652C4A-96C2-4E26-8DD7-7E75E64866D8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582" y="1931195"/>
            <a:ext cx="206420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700027" y="1931195"/>
            <a:ext cx="91535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582" y="2317640"/>
            <a:ext cx="2064201" cy="35944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 bwMode="gray">
          <a:xfrm>
            <a:off x="333983" y="2238495"/>
            <a:ext cx="206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 bwMode="gray">
          <a:xfrm>
            <a:off x="2548405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44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: Title &amp; Content (2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david.kozhaya@ch.abb.com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93220620-1C68-4EF9-95BF-A4ABBE8749D9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5"/>
            <a:ext cx="4093766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724929" y="1931195"/>
            <a:ext cx="7128598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3" y="2317640"/>
            <a:ext cx="4093767" cy="35944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 bwMode="gray">
          <a:xfrm>
            <a:off x="457598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80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: Title (3) &amp; Content (3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409376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4453" y="1931194"/>
            <a:ext cx="712881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724453" y="4042705"/>
            <a:ext cx="712881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724453" y="2317638"/>
            <a:ext cx="7128811" cy="148354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4094665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david.kozhaya@ch.abb.com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BA37C3FD-2EFD-4B50-A08A-E9772690867E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9"/>
          <p:cNvCxnSpPr/>
          <p:nvPr/>
        </p:nvCxnSpPr>
        <p:spPr bwMode="gray">
          <a:xfrm>
            <a:off x="4725264" y="2238495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/>
        </p:nvCxnSpPr>
        <p:spPr bwMode="gray">
          <a:xfrm>
            <a:off x="4725264" y="4349421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724453" y="4428564"/>
            <a:ext cx="7128811" cy="148354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 bwMode="gray">
          <a:xfrm>
            <a:off x="457598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67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: Title (3) &amp; Content (3) &amp; Bo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 bwMode="gray">
          <a:xfrm>
            <a:off x="4575980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332366" y="5452639"/>
            <a:ext cx="11521161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724930" y="2317641"/>
            <a:ext cx="7128597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4094664" cy="295097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7" y="1931193"/>
            <a:ext cx="4094664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4930" y="1931193"/>
            <a:ext cx="712929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724930" y="3831247"/>
            <a:ext cx="712929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david.kozhaya@ch.abb.com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AA8606F-A8CF-4242-83C7-522338332727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724930" y="4214707"/>
            <a:ext cx="7128597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9"/>
          <p:cNvCxnSpPr/>
          <p:nvPr/>
        </p:nvCxnSpPr>
        <p:spPr bwMode="gray">
          <a:xfrm>
            <a:off x="4724930" y="2238495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gray">
          <a:xfrm>
            <a:off x="4727528" y="4136597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16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: Title (3) &amp;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david.kozhaya@ch.abb.com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25B817D2-45DD-46F7-AA8B-1E928D87662D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 bwMode="gray">
          <a:xfrm>
            <a:off x="4271795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 bwMode="gray">
          <a:xfrm>
            <a:off x="4124130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gray">
          <a:xfrm>
            <a:off x="8062662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66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: 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2" y="0"/>
            <a:ext cx="12192000" cy="46101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963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6"/>
            <a:ext cx="10112148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19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26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: Title (3) &amp; Content (3) &amp;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333264" y="5452639"/>
            <a:ext cx="11520263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david.kozhaya@ch.abb.com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67AE421-1977-4778-8284-6B52622D7162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5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 bwMode="gray">
          <a:xfrm>
            <a:off x="4124130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 bwMode="gray">
          <a:xfrm>
            <a:off x="8062661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27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: Title (3) &amp; Content (3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You only live multiple times, Kozhaya, Maric, Pignolet, OPODIS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02871766-9043-485F-8E47-9C263DEE338D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gray">
          <a:xfrm>
            <a:off x="333264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 bwMode="gray">
          <a:xfrm>
            <a:off x="4271796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31831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 bwMode="gray">
          <a:xfrm>
            <a:off x="8210327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831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Gleichschenkliges Dreieck 46"/>
          <p:cNvSpPr/>
          <p:nvPr/>
        </p:nvSpPr>
        <p:spPr bwMode="gray">
          <a:xfrm rot="5400000">
            <a:off x="6301200" y="4088360"/>
            <a:ext cx="3522591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9" name="Gleichschenkliges Dreieck 46"/>
          <p:cNvSpPr/>
          <p:nvPr/>
        </p:nvSpPr>
        <p:spPr bwMode="gray">
          <a:xfrm rot="5400000">
            <a:off x="2362815" y="4091269"/>
            <a:ext cx="3522591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0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: Title (3) &amp; Content (3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You only live multiple times, Kozhaya, Maric, Pignolet, OPODIS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039E405-DA20-43E7-9E4B-0694EAC0FB7D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5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332581" y="5452639"/>
            <a:ext cx="11520683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Gleichschenkliges Dreieck 46"/>
          <p:cNvSpPr/>
          <p:nvPr/>
        </p:nvSpPr>
        <p:spPr bwMode="gray">
          <a:xfrm rot="5400000">
            <a:off x="6622950" y="3766612"/>
            <a:ext cx="2879092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4" name="Gleichschenkliges Dreieck 46"/>
          <p:cNvSpPr/>
          <p:nvPr/>
        </p:nvSpPr>
        <p:spPr bwMode="gray">
          <a:xfrm rot="5400000">
            <a:off x="2684564" y="3769521"/>
            <a:ext cx="2879093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05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: Title (3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3264" y="2317752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271796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8210327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david.kozhaya@ch.abb.com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0252C37-2BBD-46B5-AA9F-97C3D2E6CDF5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gray">
          <a:xfrm>
            <a:off x="333264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 bwMode="gray">
          <a:xfrm>
            <a:off x="4271796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 bwMode="gray">
          <a:xfrm>
            <a:off x="8210327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54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: Title (3) &amp; Content (6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3264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271796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8210327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david.kozhaya@ch.abb.com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BAD17B4-3964-4DB1-8574-477B6F5497D7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gray">
          <a:xfrm>
            <a:off x="333264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 bwMode="gray">
          <a:xfrm>
            <a:off x="4271796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 bwMode="gray">
          <a:xfrm>
            <a:off x="8210327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xt Placeholder 17"/>
          <p:cNvSpPr>
            <a:spLocks noGrp="1"/>
          </p:cNvSpPr>
          <p:nvPr>
            <p:ph type="body" sz="quarter" idx="31"/>
          </p:nvPr>
        </p:nvSpPr>
        <p:spPr bwMode="gray">
          <a:xfrm>
            <a:off x="333264" y="5452639"/>
            <a:ext cx="11520000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0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: Content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david.kozhaya@ch.abb.com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5E9F173-24AE-4374-BBE3-466BBDB79525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2367" y="3989616"/>
            <a:ext cx="2655682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55" y="1931194"/>
            <a:ext cx="2655214" cy="1922496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 bwMode="gray">
          <a:xfrm>
            <a:off x="3139431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291292" y="1931194"/>
            <a:ext cx="5609417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gray">
          <a:xfrm>
            <a:off x="9049511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9197845" y="3989616"/>
            <a:ext cx="2655682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9198313" y="1931194"/>
            <a:ext cx="2655214" cy="1922496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29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david.kozhaya@ch.abb.com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17760F79-67D1-46C0-BEB4-2C0ECFA1A996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gray">
          <a:xfrm>
            <a:off x="333264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gray">
          <a:xfrm>
            <a:off x="3287752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gray">
          <a:xfrm>
            <a:off x="6242240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gray">
          <a:xfrm>
            <a:off x="9196727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 bwMode="gray">
          <a:xfrm>
            <a:off x="3138908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 bwMode="gray">
          <a:xfrm>
            <a:off x="9047884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gray">
          <a:xfrm>
            <a:off x="6093396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10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: Title (4) &amp;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gray">
          <a:xfrm>
            <a:off x="333264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gray">
          <a:xfrm>
            <a:off x="3287752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gray">
          <a:xfrm>
            <a:off x="6242240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gray">
          <a:xfrm>
            <a:off x="9196727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30"/>
          </p:nvPr>
        </p:nvSpPr>
        <p:spPr bwMode="gray">
          <a:xfrm>
            <a:off x="332366" y="5452639"/>
            <a:ext cx="11520897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31"/>
          </p:nvPr>
        </p:nvSpPr>
        <p:spPr bwMode="gray"/>
        <p:txBody>
          <a:bodyPr/>
          <a:lstStyle/>
          <a:p>
            <a:fld id="{9EFE59E5-26DC-49F0-A382-01233AAEDB8C}" type="datetime1">
              <a:rPr lang="en-US" smtClean="0"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2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david.kozhaya@ch.abb.com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3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 bwMode="gray">
          <a:xfrm>
            <a:off x="3138908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gray">
          <a:xfrm>
            <a:off x="9047884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 bwMode="gray">
          <a:xfrm>
            <a:off x="6093396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25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: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david.kozhaya@ch.abb.com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741B85E-FAD3-49DA-AD43-6E0157650E41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50004" y="1931197"/>
            <a:ext cx="5603523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1931197"/>
            <a:ext cx="5602537" cy="185386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 bwMode="gray">
          <a:xfrm>
            <a:off x="6095999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32367" y="4064036"/>
            <a:ext cx="11520897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70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david.kozhaya@ch.abb.com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BC333F7B-883A-43D4-8579-C6C743ABE91B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259985" y="1931197"/>
            <a:ext cx="36432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1931197"/>
            <a:ext cx="3643200" cy="185386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 bwMode="gray">
          <a:xfrm>
            <a:off x="4118225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32367" y="4064036"/>
            <a:ext cx="11520897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gray">
          <a:xfrm>
            <a:off x="8056756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8210327" y="1931197"/>
            <a:ext cx="36432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0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: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6897"/>
          <a:stretch/>
        </p:blipFill>
        <p:spPr bwMode="gray">
          <a:xfrm>
            <a:off x="1" y="0"/>
            <a:ext cx="12198845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4DE7E8-58C9-4B5A-B686-53E1B76B68C9}"/>
              </a:ext>
            </a:extLst>
          </p:cNvPr>
          <p:cNvSpPr/>
          <p:nvPr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—</a:t>
            </a:r>
            <a:endParaRPr lang="en-US" sz="3200" b="1" dirty="0" err="1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6BA06A1-F808-4CBA-9D28-8D357F795D4C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7CD425E-9028-4049-A9A0-DC6F9DF0806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9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: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2098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gray">
          <a:xfrm>
            <a:off x="333527" y="3925094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287752" y="1932849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401659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287752" y="4017347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839C1A4A-5250-45C3-B8D3-09A2B69DD446}" type="datetime1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david.kozhaya@ch.abb.com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1932098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9196727" y="1932849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6242240" y="401659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9196727" y="4017347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744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2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333264" y="404510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333264" y="4432235"/>
            <a:ext cx="5605200" cy="148419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5605200" cy="1484876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david.kozhaya@ch.abb.com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68981C16-E44E-4382-8E1C-0ADFBCA18BE1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10"/>
          <p:cNvCxnSpPr/>
          <p:nvPr/>
        </p:nvCxnSpPr>
        <p:spPr bwMode="gray">
          <a:xfrm>
            <a:off x="333264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/>
        </p:nvCxnSpPr>
        <p:spPr bwMode="gray">
          <a:xfrm>
            <a:off x="333264" y="434800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/>
        </p:nvCxnSpPr>
        <p:spPr bwMode="gray">
          <a:xfrm>
            <a:off x="6248045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5" y="2317641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115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6248045" y="4043972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14"/>
          <p:cNvCxnSpPr/>
          <p:nvPr/>
        </p:nvCxnSpPr>
        <p:spPr bwMode="gray">
          <a:xfrm>
            <a:off x="6248045" y="4351954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Content Placeholder 15"/>
          <p:cNvSpPr>
            <a:spLocks noGrp="1"/>
          </p:cNvSpPr>
          <p:nvPr>
            <p:ph sz="quarter" idx="23"/>
          </p:nvPr>
        </p:nvSpPr>
        <p:spPr bwMode="gray">
          <a:xfrm>
            <a:off x="6248045" y="4430420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95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1195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 bwMode="gray">
          <a:xfrm>
            <a:off x="6095999" y="1931195"/>
            <a:ext cx="0" cy="39822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34129" y="1931195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4059571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6234129" y="4059571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D923382F-8DFE-437B-84B6-0FCE750AE6DC}" type="datetime1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david.kozhaya@ch.abb.com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21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4: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1198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32344" y="1931198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3737725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6232344" y="3737725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32367" y="5452639"/>
            <a:ext cx="11521160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 bwMode="gray">
          <a:xfrm>
            <a:off x="333527" y="359990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 bwMode="gray"/>
        <p:txBody>
          <a:bodyPr/>
          <a:lstStyle/>
          <a:p>
            <a:fld id="{8C7D5A53-5189-4BAC-A765-3313AFCA281F}" type="datetime1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david.kozhaya@ch.abb.com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7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 bwMode="gray">
          <a:xfrm>
            <a:off x="6095999" y="1931195"/>
            <a:ext cx="0" cy="33374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6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: Title (2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5361993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993324"/>
            <a:ext cx="5361993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 bwMode="gray">
          <a:xfrm>
            <a:off x="2551798" y="3921919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2582" y="1931196"/>
            <a:ext cx="191880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2582" y="3993324"/>
            <a:ext cx="191880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fld id="{6BB87E8B-F644-4F6D-9AFF-1B0204D491F0}" type="datetime1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david.kozhaya@ch.abb.com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8218509" y="1931196"/>
            <a:ext cx="3634755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26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: Title (3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305949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680702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 bwMode="gray">
          <a:xfrm>
            <a:off x="2554866" y="3235138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gray">
          <a:xfrm>
            <a:off x="2554866" y="4611082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2367" y="1931196"/>
            <a:ext cx="1917663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2367" y="3305949"/>
            <a:ext cx="1917663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2367" y="4680702"/>
            <a:ext cx="1917663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fld id="{52DE6263-6E14-436D-9063-CA42EDA5D5AF}" type="datetime1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david.kozhaya@ch.abb.com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8218509" y="1931196"/>
            <a:ext cx="3634755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72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7: Title (3) &amp; Content (3)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 bwMode="gray">
          <a:xfrm>
            <a:off x="2554464" y="3235138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305949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680702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gray">
          <a:xfrm>
            <a:off x="2554464" y="4611082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305949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680702"/>
            <a:ext cx="1916766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fld id="{5BF0B678-DA52-43B0-8570-A388EC3ECFE9}" type="datetime1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david.kozhaya@ch.abb.com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75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8: Title (3) &amp; Content (3) &amp; Bo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 bwMode="gray">
          <a:xfrm>
            <a:off x="2554464" y="3019668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091669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252143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gray">
          <a:xfrm>
            <a:off x="2554464" y="4180142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091669"/>
            <a:ext cx="1916766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252143"/>
            <a:ext cx="1916766" cy="101647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332366" y="5452639"/>
            <a:ext cx="11520898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7"/>
          </p:nvPr>
        </p:nvSpPr>
        <p:spPr bwMode="gray"/>
        <p:txBody>
          <a:bodyPr/>
          <a:lstStyle/>
          <a:p>
            <a:fld id="{F5DCCA5A-37D0-4FED-9809-6AC1DD56AC24}" type="datetime1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8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david.kozhaya@ch.abb.com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9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6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9: Title (4) &amp; Content (4) &amp; Box /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818583" y="1931198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818583" y="2801554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818583" y="3671910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332367" y="5452639"/>
            <a:ext cx="11520898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332582" y="1931198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2582" y="2801554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332582" y="3671910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2818583" y="4542265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332582" y="4542265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9" name="Straight Connector 13"/>
          <p:cNvCxnSpPr/>
          <p:nvPr/>
        </p:nvCxnSpPr>
        <p:spPr bwMode="gray">
          <a:xfrm>
            <a:off x="1999567" y="2800986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Straight Connector 14"/>
          <p:cNvCxnSpPr/>
          <p:nvPr/>
        </p:nvCxnSpPr>
        <p:spPr bwMode="gray">
          <a:xfrm>
            <a:off x="1779054" y="3164586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Straight Connector 13"/>
          <p:cNvCxnSpPr/>
          <p:nvPr/>
        </p:nvCxnSpPr>
        <p:spPr bwMode="gray">
          <a:xfrm>
            <a:off x="1999567" y="4542262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Straight Connector 14"/>
          <p:cNvCxnSpPr/>
          <p:nvPr/>
        </p:nvCxnSpPr>
        <p:spPr bwMode="gray">
          <a:xfrm>
            <a:off x="1778487" y="4905862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Straight Connector 13"/>
          <p:cNvCxnSpPr/>
          <p:nvPr/>
        </p:nvCxnSpPr>
        <p:spPr bwMode="gray">
          <a:xfrm>
            <a:off x="1999567" y="1930348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Straight Connector 14"/>
          <p:cNvCxnSpPr/>
          <p:nvPr/>
        </p:nvCxnSpPr>
        <p:spPr bwMode="gray">
          <a:xfrm>
            <a:off x="1779502" y="2293948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Straight Connector 13"/>
          <p:cNvCxnSpPr/>
          <p:nvPr/>
        </p:nvCxnSpPr>
        <p:spPr bwMode="gray">
          <a:xfrm>
            <a:off x="1999568" y="3671624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Straight Connector 14"/>
          <p:cNvCxnSpPr/>
          <p:nvPr/>
        </p:nvCxnSpPr>
        <p:spPr bwMode="gray">
          <a:xfrm>
            <a:off x="1778487" y="4035224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Straight Connector 50"/>
          <p:cNvCxnSpPr/>
          <p:nvPr/>
        </p:nvCxnSpPr>
        <p:spPr bwMode="gray">
          <a:xfrm>
            <a:off x="2072427" y="2729549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gray">
          <a:xfrm>
            <a:off x="2072427" y="3599904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 bwMode="gray">
          <a:xfrm>
            <a:off x="2072427" y="4470259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32"/>
          </p:nvPr>
        </p:nvSpPr>
        <p:spPr bwMode="gray"/>
        <p:txBody>
          <a:bodyPr/>
          <a:lstStyle/>
          <a:p>
            <a:fld id="{3CBBAF8E-DA36-4B69-BB4A-F118D89904B2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3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david.kozhaya@ch.abb.com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4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sp>
        <p:nvSpPr>
          <p:cNvPr id="34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5" hasCustomPrompt="1"/>
          </p:nvPr>
        </p:nvSpPr>
        <p:spPr>
          <a:xfrm>
            <a:off x="2218077" y="2100061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1</a:t>
            </a:r>
            <a:endParaRPr lang="en-GB" dirty="0"/>
          </a:p>
        </p:txBody>
      </p:sp>
      <p:sp>
        <p:nvSpPr>
          <p:cNvPr id="54" name="Content Placeholder 6"/>
          <p:cNvSpPr>
            <a:spLocks noGrp="1"/>
          </p:cNvSpPr>
          <p:nvPr>
            <p:ph sz="quarter" idx="36" hasCustomPrompt="1"/>
          </p:nvPr>
        </p:nvSpPr>
        <p:spPr>
          <a:xfrm>
            <a:off x="2218077" y="2971986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2</a:t>
            </a:r>
            <a:endParaRPr lang="en-GB" dirty="0"/>
          </a:p>
        </p:txBody>
      </p:sp>
      <p:sp>
        <p:nvSpPr>
          <p:cNvPr id="55" name="Content Placeholder 6"/>
          <p:cNvSpPr>
            <a:spLocks noGrp="1"/>
          </p:cNvSpPr>
          <p:nvPr>
            <p:ph sz="quarter" idx="37" hasCustomPrompt="1"/>
          </p:nvPr>
        </p:nvSpPr>
        <p:spPr>
          <a:xfrm>
            <a:off x="2218077" y="3843416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3</a:t>
            </a:r>
            <a:endParaRPr lang="en-GB" dirty="0"/>
          </a:p>
        </p:txBody>
      </p:sp>
      <p:sp>
        <p:nvSpPr>
          <p:cNvPr id="56" name="Content Placeholder 6"/>
          <p:cNvSpPr>
            <a:spLocks noGrp="1"/>
          </p:cNvSpPr>
          <p:nvPr>
            <p:ph sz="quarter" idx="38" hasCustomPrompt="1"/>
          </p:nvPr>
        </p:nvSpPr>
        <p:spPr>
          <a:xfrm>
            <a:off x="2218077" y="4708172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99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: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2553272" y="1931194"/>
            <a:ext cx="2899094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27"/>
          </p:nvPr>
        </p:nvSpPr>
        <p:spPr bwMode="gray">
          <a:xfrm>
            <a:off x="5754947" y="1931194"/>
            <a:ext cx="2898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8955527" y="1931194"/>
            <a:ext cx="2898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2" y="2317748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573970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830194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305949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680702"/>
            <a:ext cx="1916766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 bwMode="gray">
          <a:xfrm>
            <a:off x="2553272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gray">
          <a:xfrm>
            <a:off x="2550359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gray">
          <a:xfrm>
            <a:off x="2550359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gray">
          <a:xfrm>
            <a:off x="5754400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gray">
          <a:xfrm>
            <a:off x="5752943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gray">
          <a:xfrm>
            <a:off x="5752943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gray">
          <a:xfrm>
            <a:off x="8955527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 bwMode="gray">
          <a:xfrm>
            <a:off x="8955527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gray">
          <a:xfrm>
            <a:off x="8955527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3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5757301" y="2317748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4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5757302" y="3573970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5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5757302" y="4830194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6" name="Content Placeholder 3"/>
          <p:cNvSpPr>
            <a:spLocks noGrp="1"/>
          </p:cNvSpPr>
          <p:nvPr>
            <p:ph sz="quarter" idx="32"/>
          </p:nvPr>
        </p:nvSpPr>
        <p:spPr bwMode="gray">
          <a:xfrm>
            <a:off x="8955527" y="2317748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7" name="Content Placeholder 3"/>
          <p:cNvSpPr>
            <a:spLocks noGrp="1"/>
          </p:cNvSpPr>
          <p:nvPr>
            <p:ph sz="quarter" idx="33"/>
          </p:nvPr>
        </p:nvSpPr>
        <p:spPr bwMode="gray">
          <a:xfrm>
            <a:off x="8955527" y="3573970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8" name="Content Placeholder 3"/>
          <p:cNvSpPr>
            <a:spLocks noGrp="1"/>
          </p:cNvSpPr>
          <p:nvPr>
            <p:ph sz="quarter" idx="34"/>
          </p:nvPr>
        </p:nvSpPr>
        <p:spPr bwMode="gray">
          <a:xfrm>
            <a:off x="8955527" y="4830194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5"/>
          </p:nvPr>
        </p:nvSpPr>
        <p:spPr bwMode="gray"/>
        <p:txBody>
          <a:bodyPr/>
          <a:lstStyle/>
          <a:p>
            <a:fld id="{76FAC6E5-F3D0-4B09-A068-F8D962B34768}" type="datetime1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6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david.kozhaya@ch.abb.com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7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sp>
        <p:nvSpPr>
          <p:cNvPr id="4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3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: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gray">
          <a:xfrm>
            <a:off x="2" y="0"/>
            <a:ext cx="12192000" cy="6858000"/>
          </a:xfrm>
          <a:prstGeom prst="rect">
            <a:avLst/>
          </a:prstGeom>
          <a:solidFill>
            <a:srgbClr val="FF000F"/>
          </a:solidFill>
          <a:ln w="25400" cap="flat" cmpd="sng" algn="ctr">
            <a:noFill/>
            <a:prstDash val="solid"/>
          </a:ln>
          <a:effectLst/>
        </p:spPr>
        <p:txBody>
          <a:bodyPr lIns="72009" tIns="72009" rIns="72009" bIns="72009" rtlCol="0" anchor="ctr"/>
          <a:lstStyle/>
          <a:p>
            <a:pPr marL="0" marR="0" lvl="0" indent="0" algn="ctr" defTabSz="9144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A90620-6E53-42BB-807B-70CAD0710CDD}"/>
              </a:ext>
            </a:extLst>
          </p:cNvPr>
          <p:cNvSpPr/>
          <p:nvPr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—</a:t>
            </a:r>
            <a:endParaRPr lang="en-US" sz="3200" b="1" dirty="0" err="1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34BC21-AFED-46B1-8268-92A7B5BBDEE1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C1FE702-2A26-4886-8C77-E6510DB1849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53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1: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945"/>
            <a:ext cx="3643200" cy="360000"/>
          </a:xfrm>
          <a:prstGeom prst="homePlate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945"/>
            <a:ext cx="3643200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945"/>
            <a:ext cx="3643200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david.kozhaya@ch.abb.com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5BDB93A-AADD-465C-A216-7732987F51C2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 bwMode="gray">
          <a:xfrm>
            <a:off x="4124130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gray">
          <a:xfrm>
            <a:off x="8062662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99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2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 bwMode="gray">
          <a:xfrm>
            <a:off x="2" y="0"/>
            <a:ext cx="12192000" cy="6858000"/>
          </a:xfrm>
          <a:custGeom>
            <a:avLst/>
            <a:gdLst>
              <a:gd name="connsiteX0" fmla="*/ 334746 w 12192000"/>
              <a:gd name="connsiteY0" fmla="*/ 530044 h 6858000"/>
              <a:gd name="connsiteX1" fmla="*/ 334746 w 12192000"/>
              <a:gd name="connsiteY1" fmla="*/ 558844 h 6858000"/>
              <a:gd name="connsiteX2" fmla="*/ 561546 w 12192000"/>
              <a:gd name="connsiteY2" fmla="*/ 558844 h 6858000"/>
              <a:gd name="connsiteX3" fmla="*/ 561546 w 12192000"/>
              <a:gd name="connsiteY3" fmla="*/ 53004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34746" y="530044"/>
                </a:moveTo>
                <a:lnTo>
                  <a:pt x="334746" y="558844"/>
                </a:lnTo>
                <a:lnTo>
                  <a:pt x="561546" y="558844"/>
                </a:lnTo>
                <a:lnTo>
                  <a:pt x="561546" y="53004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2366" y="622788"/>
            <a:ext cx="11520898" cy="396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38D71511-6E4B-4C74-977D-896EC5378625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You only live multiple times, Kozhaya, Maric, Pignolet, OPODIS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 bwMode="gray">
          <a:xfrm>
            <a:off x="242214" y="447781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1800" b="1" dirty="0">
                <a:solidFill>
                  <a:srgbClr val="FF0000"/>
                </a:solidFill>
              </a:rPr>
              <a:t>—</a:t>
            </a:r>
            <a:endParaRPr lang="en-US" sz="1800" b="1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3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3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8CAC0E08-30F2-4891-AB8E-61E50CB2316B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david.kozhaya@ch.abb.com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44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4: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You only live multiple times, Kozhaya, Maric, Pignolet, OPODIS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AD2E134A-46A0-4209-874D-500438316E4D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616" y="2793573"/>
            <a:ext cx="3296776" cy="12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28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A775C-2BEB-48BF-95DA-5B91DF6DF2D7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david.kozhaya@ch.abb.com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414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3C1A-6D1E-4528-AF3C-D25195E39C1C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david.kozhaya@ch.abb.com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8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: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884551-BCA1-4427-92BF-DB5CAA0DDF08}"/>
              </a:ext>
            </a:extLst>
          </p:cNvPr>
          <p:cNvSpPr/>
          <p:nvPr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C380CA-95DB-45F2-99D5-3A1E2DF54CD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182003-2699-4135-A685-461A4D33947D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16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: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 bwMode="gray">
          <a:xfrm>
            <a:off x="332367" y="1931197"/>
            <a:ext cx="11520897" cy="3980439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 marL="0" indent="0">
              <a:spcBef>
                <a:spcPts val="90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3pPr>
            <a:lvl4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4pPr>
            <a:lvl5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5pPr>
            <a:lvl6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6pPr>
            <a:lvl7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7pPr>
            <a:lvl8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8pPr>
            <a:lvl9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76947AB9-17B5-47D7-BFB8-D28CDF8FCF4F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r>
              <a:rPr lang="en-US"/>
              <a:t>You only live multiple times, Kozhaya, Maric, Pignolet, OPODIS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02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7"/>
            <a:ext cx="11520000" cy="39822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515F1631-33DF-4CCC-8DEB-C64301936F7D}" type="datetime1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david.kozhaya@ch.abb.com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74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: Content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5"/>
            <a:ext cx="11520000" cy="34309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748249A5-6B11-4954-8D6F-4EF4D33F5496}" type="datetime1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david.kozhaya@ch.abb.com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2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2" y="5453066"/>
            <a:ext cx="115200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80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2499782" y="6298397"/>
            <a:ext cx="8490250" cy="500072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rtl="0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david.kozhaya@ch.abb.com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32367" y="6489341"/>
            <a:ext cx="1162951" cy="1181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fld id="{04F3165A-EF16-4F5E-8D10-E45BA040CA3D}" type="datetime1">
              <a:rPr lang="en-US" smtClean="0"/>
              <a:t>12/2/2019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3264" y="1931194"/>
            <a:ext cx="11520000" cy="39821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798114" y="6488733"/>
            <a:ext cx="676888" cy="11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fld id="{8C4DBF15-9AC7-494A-A04C-7450EF0AE0FA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 bwMode="gray">
          <a:xfrm>
            <a:off x="335577" y="6094413"/>
            <a:ext cx="1152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 bwMode="gray">
          <a:xfrm>
            <a:off x="334271" y="6327549"/>
            <a:ext cx="337946" cy="88364"/>
            <a:chOff x="61913" y="5218113"/>
            <a:chExt cx="3138487" cy="820737"/>
          </a:xfrm>
          <a:solidFill>
            <a:schemeClr val="accent3"/>
          </a:solidFill>
        </p:grpSpPr>
        <p:sp>
          <p:nvSpPr>
            <p:cNvPr id="69" name="Freeform 16"/>
            <p:cNvSpPr>
              <a:spLocks noEditPoints="1"/>
            </p:cNvSpPr>
            <p:nvPr userDrawn="1"/>
          </p:nvSpPr>
          <p:spPr bwMode="gray">
            <a:xfrm>
              <a:off x="61913" y="5218113"/>
              <a:ext cx="828675" cy="820737"/>
            </a:xfrm>
            <a:custGeom>
              <a:avLst/>
              <a:gdLst>
                <a:gd name="T0" fmla="*/ 111 w 221"/>
                <a:gd name="T1" fmla="*/ 219 h 219"/>
                <a:gd name="T2" fmla="*/ 53 w 221"/>
                <a:gd name="T3" fmla="*/ 203 h 219"/>
                <a:gd name="T4" fmla="*/ 14 w 221"/>
                <a:gd name="T5" fmla="*/ 163 h 219"/>
                <a:gd name="T6" fmla="*/ 0 w 221"/>
                <a:gd name="T7" fmla="*/ 109 h 219"/>
                <a:gd name="T8" fmla="*/ 15 w 221"/>
                <a:gd name="T9" fmla="*/ 53 h 219"/>
                <a:gd name="T10" fmla="*/ 56 w 221"/>
                <a:gd name="T11" fmla="*/ 14 h 219"/>
                <a:gd name="T12" fmla="*/ 111 w 221"/>
                <a:gd name="T13" fmla="*/ 0 h 219"/>
                <a:gd name="T14" fmla="*/ 168 w 221"/>
                <a:gd name="T15" fmla="*/ 15 h 219"/>
                <a:gd name="T16" fmla="*/ 207 w 221"/>
                <a:gd name="T17" fmla="*/ 55 h 219"/>
                <a:gd name="T18" fmla="*/ 221 w 221"/>
                <a:gd name="T19" fmla="*/ 109 h 219"/>
                <a:gd name="T20" fmla="*/ 206 w 221"/>
                <a:gd name="T21" fmla="*/ 166 h 219"/>
                <a:gd name="T22" fmla="*/ 165 w 221"/>
                <a:gd name="T23" fmla="*/ 205 h 219"/>
                <a:gd name="T24" fmla="*/ 111 w 221"/>
                <a:gd name="T25" fmla="*/ 219 h 219"/>
                <a:gd name="T26" fmla="*/ 111 w 221"/>
                <a:gd name="T27" fmla="*/ 190 h 219"/>
                <a:gd name="T28" fmla="*/ 153 w 221"/>
                <a:gd name="T29" fmla="*/ 180 h 219"/>
                <a:gd name="T30" fmla="*/ 181 w 221"/>
                <a:gd name="T31" fmla="*/ 151 h 219"/>
                <a:gd name="T32" fmla="*/ 191 w 221"/>
                <a:gd name="T33" fmla="*/ 109 h 219"/>
                <a:gd name="T34" fmla="*/ 180 w 221"/>
                <a:gd name="T35" fmla="*/ 67 h 219"/>
                <a:gd name="T36" fmla="*/ 151 w 221"/>
                <a:gd name="T37" fmla="*/ 38 h 219"/>
                <a:gd name="T38" fmla="*/ 111 w 221"/>
                <a:gd name="T39" fmla="*/ 28 h 219"/>
                <a:gd name="T40" fmla="*/ 68 w 221"/>
                <a:gd name="T41" fmla="*/ 39 h 219"/>
                <a:gd name="T42" fmla="*/ 40 w 221"/>
                <a:gd name="T43" fmla="*/ 68 h 219"/>
                <a:gd name="T44" fmla="*/ 31 w 221"/>
                <a:gd name="T45" fmla="*/ 109 h 219"/>
                <a:gd name="T46" fmla="*/ 41 w 221"/>
                <a:gd name="T47" fmla="*/ 152 h 219"/>
                <a:gd name="T48" fmla="*/ 70 w 221"/>
                <a:gd name="T49" fmla="*/ 180 h 219"/>
                <a:gd name="T50" fmla="*/ 111 w 221"/>
                <a:gd name="T51" fmla="*/ 190 h 219"/>
                <a:gd name="T52" fmla="*/ 115 w 221"/>
                <a:gd name="T53" fmla="*/ 50 h 219"/>
                <a:gd name="T54" fmla="*/ 139 w 221"/>
                <a:gd name="T55" fmla="*/ 54 h 219"/>
                <a:gd name="T56" fmla="*/ 156 w 221"/>
                <a:gd name="T57" fmla="*/ 63 h 219"/>
                <a:gd name="T58" fmla="*/ 145 w 221"/>
                <a:gd name="T59" fmla="*/ 85 h 219"/>
                <a:gd name="T60" fmla="*/ 117 w 221"/>
                <a:gd name="T61" fmla="*/ 76 h 219"/>
                <a:gd name="T62" fmla="*/ 93 w 221"/>
                <a:gd name="T63" fmla="*/ 85 h 219"/>
                <a:gd name="T64" fmla="*/ 84 w 221"/>
                <a:gd name="T65" fmla="*/ 110 h 219"/>
                <a:gd name="T66" fmla="*/ 93 w 221"/>
                <a:gd name="T67" fmla="*/ 134 h 219"/>
                <a:gd name="T68" fmla="*/ 117 w 221"/>
                <a:gd name="T69" fmla="*/ 143 h 219"/>
                <a:gd name="T70" fmla="*/ 146 w 221"/>
                <a:gd name="T71" fmla="*/ 132 h 219"/>
                <a:gd name="T72" fmla="*/ 158 w 221"/>
                <a:gd name="T73" fmla="*/ 153 h 219"/>
                <a:gd name="T74" fmla="*/ 140 w 221"/>
                <a:gd name="T75" fmla="*/ 165 h 219"/>
                <a:gd name="T76" fmla="*/ 115 w 221"/>
                <a:gd name="T77" fmla="*/ 169 h 219"/>
                <a:gd name="T78" fmla="*/ 71 w 221"/>
                <a:gd name="T79" fmla="*/ 153 h 219"/>
                <a:gd name="T80" fmla="*/ 54 w 221"/>
                <a:gd name="T81" fmla="*/ 111 h 219"/>
                <a:gd name="T82" fmla="*/ 71 w 221"/>
                <a:gd name="T83" fmla="*/ 67 h 219"/>
                <a:gd name="T84" fmla="*/ 115 w 221"/>
                <a:gd name="T85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19">
                  <a:moveTo>
                    <a:pt x="111" y="219"/>
                  </a:moveTo>
                  <a:cubicBezTo>
                    <a:pt x="89" y="219"/>
                    <a:pt x="70" y="214"/>
                    <a:pt x="53" y="203"/>
                  </a:cubicBezTo>
                  <a:cubicBezTo>
                    <a:pt x="36" y="193"/>
                    <a:pt x="23" y="180"/>
                    <a:pt x="14" y="163"/>
                  </a:cubicBezTo>
                  <a:cubicBezTo>
                    <a:pt x="4" y="147"/>
                    <a:pt x="0" y="129"/>
                    <a:pt x="0" y="109"/>
                  </a:cubicBezTo>
                  <a:cubicBezTo>
                    <a:pt x="0" y="88"/>
                    <a:pt x="5" y="70"/>
                    <a:pt x="15" y="53"/>
                  </a:cubicBezTo>
                  <a:cubicBezTo>
                    <a:pt x="25" y="36"/>
                    <a:pt x="39" y="23"/>
                    <a:pt x="56" y="14"/>
                  </a:cubicBezTo>
                  <a:cubicBezTo>
                    <a:pt x="73" y="5"/>
                    <a:pt x="91" y="0"/>
                    <a:pt x="111" y="0"/>
                  </a:cubicBezTo>
                  <a:cubicBezTo>
                    <a:pt x="132" y="0"/>
                    <a:pt x="151" y="5"/>
                    <a:pt x="168" y="15"/>
                  </a:cubicBezTo>
                  <a:cubicBezTo>
                    <a:pt x="185" y="26"/>
                    <a:pt x="198" y="39"/>
                    <a:pt x="207" y="55"/>
                  </a:cubicBezTo>
                  <a:cubicBezTo>
                    <a:pt x="217" y="72"/>
                    <a:pt x="221" y="90"/>
                    <a:pt x="221" y="109"/>
                  </a:cubicBezTo>
                  <a:cubicBezTo>
                    <a:pt x="221" y="130"/>
                    <a:pt x="216" y="149"/>
                    <a:pt x="206" y="166"/>
                  </a:cubicBezTo>
                  <a:cubicBezTo>
                    <a:pt x="196" y="183"/>
                    <a:pt x="182" y="196"/>
                    <a:pt x="165" y="205"/>
                  </a:cubicBezTo>
                  <a:cubicBezTo>
                    <a:pt x="149" y="214"/>
                    <a:pt x="130" y="219"/>
                    <a:pt x="111" y="219"/>
                  </a:cubicBezTo>
                  <a:close/>
                  <a:moveTo>
                    <a:pt x="111" y="190"/>
                  </a:moveTo>
                  <a:cubicBezTo>
                    <a:pt x="127" y="190"/>
                    <a:pt x="141" y="187"/>
                    <a:pt x="153" y="180"/>
                  </a:cubicBezTo>
                  <a:cubicBezTo>
                    <a:pt x="165" y="173"/>
                    <a:pt x="174" y="163"/>
                    <a:pt x="181" y="151"/>
                  </a:cubicBezTo>
                  <a:cubicBezTo>
                    <a:pt x="187" y="139"/>
                    <a:pt x="191" y="125"/>
                    <a:pt x="191" y="109"/>
                  </a:cubicBezTo>
                  <a:cubicBezTo>
                    <a:pt x="191" y="93"/>
                    <a:pt x="187" y="79"/>
                    <a:pt x="180" y="67"/>
                  </a:cubicBezTo>
                  <a:cubicBezTo>
                    <a:pt x="173" y="55"/>
                    <a:pt x="163" y="45"/>
                    <a:pt x="151" y="38"/>
                  </a:cubicBezTo>
                  <a:cubicBezTo>
                    <a:pt x="139" y="32"/>
                    <a:pt x="126" y="28"/>
                    <a:pt x="111" y="28"/>
                  </a:cubicBezTo>
                  <a:cubicBezTo>
                    <a:pt x="95" y="28"/>
                    <a:pt x="81" y="32"/>
                    <a:pt x="68" y="39"/>
                  </a:cubicBezTo>
                  <a:cubicBezTo>
                    <a:pt x="56" y="46"/>
                    <a:pt x="47" y="56"/>
                    <a:pt x="40" y="68"/>
                  </a:cubicBezTo>
                  <a:cubicBezTo>
                    <a:pt x="34" y="80"/>
                    <a:pt x="31" y="94"/>
                    <a:pt x="31" y="109"/>
                  </a:cubicBezTo>
                  <a:cubicBezTo>
                    <a:pt x="31" y="126"/>
                    <a:pt x="34" y="140"/>
                    <a:pt x="41" y="152"/>
                  </a:cubicBezTo>
                  <a:cubicBezTo>
                    <a:pt x="48" y="164"/>
                    <a:pt x="58" y="174"/>
                    <a:pt x="70" y="180"/>
                  </a:cubicBezTo>
                  <a:cubicBezTo>
                    <a:pt x="82" y="187"/>
                    <a:pt x="95" y="190"/>
                    <a:pt x="111" y="190"/>
                  </a:cubicBezTo>
                  <a:close/>
                  <a:moveTo>
                    <a:pt x="115" y="50"/>
                  </a:moveTo>
                  <a:cubicBezTo>
                    <a:pt x="124" y="50"/>
                    <a:pt x="131" y="51"/>
                    <a:pt x="139" y="54"/>
                  </a:cubicBezTo>
                  <a:cubicBezTo>
                    <a:pt x="146" y="56"/>
                    <a:pt x="152" y="59"/>
                    <a:pt x="156" y="63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37" y="79"/>
                    <a:pt x="128" y="76"/>
                    <a:pt x="117" y="76"/>
                  </a:cubicBezTo>
                  <a:cubicBezTo>
                    <a:pt x="107" y="76"/>
                    <a:pt x="99" y="79"/>
                    <a:pt x="93" y="85"/>
                  </a:cubicBezTo>
                  <a:cubicBezTo>
                    <a:pt x="87" y="91"/>
                    <a:pt x="84" y="100"/>
                    <a:pt x="84" y="110"/>
                  </a:cubicBezTo>
                  <a:cubicBezTo>
                    <a:pt x="84" y="120"/>
                    <a:pt x="87" y="128"/>
                    <a:pt x="93" y="134"/>
                  </a:cubicBezTo>
                  <a:cubicBezTo>
                    <a:pt x="99" y="140"/>
                    <a:pt x="107" y="143"/>
                    <a:pt x="117" y="143"/>
                  </a:cubicBezTo>
                  <a:cubicBezTo>
                    <a:pt x="129" y="143"/>
                    <a:pt x="138" y="139"/>
                    <a:pt x="146" y="132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3" y="158"/>
                    <a:pt x="147" y="162"/>
                    <a:pt x="140" y="165"/>
                  </a:cubicBezTo>
                  <a:cubicBezTo>
                    <a:pt x="132" y="168"/>
                    <a:pt x="124" y="169"/>
                    <a:pt x="115" y="169"/>
                  </a:cubicBezTo>
                  <a:cubicBezTo>
                    <a:pt x="97" y="169"/>
                    <a:pt x="82" y="164"/>
                    <a:pt x="71" y="153"/>
                  </a:cubicBezTo>
                  <a:cubicBezTo>
                    <a:pt x="60" y="142"/>
                    <a:pt x="54" y="128"/>
                    <a:pt x="54" y="111"/>
                  </a:cubicBezTo>
                  <a:cubicBezTo>
                    <a:pt x="54" y="93"/>
                    <a:pt x="60" y="78"/>
                    <a:pt x="71" y="67"/>
                  </a:cubicBezTo>
                  <a:cubicBezTo>
                    <a:pt x="82" y="56"/>
                    <a:pt x="97" y="50"/>
                    <a:pt x="11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" name="Freeform 17"/>
            <p:cNvSpPr>
              <a:spLocks noEditPoints="1"/>
            </p:cNvSpPr>
            <p:nvPr userDrawn="1"/>
          </p:nvSpPr>
          <p:spPr bwMode="gray">
            <a:xfrm>
              <a:off x="957263" y="5237163"/>
              <a:ext cx="773112" cy="782637"/>
            </a:xfrm>
            <a:custGeom>
              <a:avLst/>
              <a:gdLst>
                <a:gd name="T0" fmla="*/ 305 w 487"/>
                <a:gd name="T1" fmla="*/ 0 h 493"/>
                <a:gd name="T2" fmla="*/ 487 w 487"/>
                <a:gd name="T3" fmla="*/ 493 h 493"/>
                <a:gd name="T4" fmla="*/ 369 w 487"/>
                <a:gd name="T5" fmla="*/ 493 h 493"/>
                <a:gd name="T6" fmla="*/ 336 w 487"/>
                <a:gd name="T7" fmla="*/ 390 h 493"/>
                <a:gd name="T8" fmla="*/ 151 w 487"/>
                <a:gd name="T9" fmla="*/ 390 h 493"/>
                <a:gd name="T10" fmla="*/ 118 w 487"/>
                <a:gd name="T11" fmla="*/ 493 h 493"/>
                <a:gd name="T12" fmla="*/ 0 w 487"/>
                <a:gd name="T13" fmla="*/ 493 h 493"/>
                <a:gd name="T14" fmla="*/ 184 w 487"/>
                <a:gd name="T15" fmla="*/ 0 h 493"/>
                <a:gd name="T16" fmla="*/ 305 w 487"/>
                <a:gd name="T17" fmla="*/ 0 h 493"/>
                <a:gd name="T18" fmla="*/ 180 w 487"/>
                <a:gd name="T19" fmla="*/ 300 h 493"/>
                <a:gd name="T20" fmla="*/ 307 w 487"/>
                <a:gd name="T21" fmla="*/ 300 h 493"/>
                <a:gd name="T22" fmla="*/ 243 w 487"/>
                <a:gd name="T23" fmla="*/ 104 h 493"/>
                <a:gd name="T24" fmla="*/ 180 w 487"/>
                <a:gd name="T25" fmla="*/ 30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7" h="493">
                  <a:moveTo>
                    <a:pt x="305" y="0"/>
                  </a:moveTo>
                  <a:lnTo>
                    <a:pt x="487" y="493"/>
                  </a:lnTo>
                  <a:lnTo>
                    <a:pt x="369" y="493"/>
                  </a:lnTo>
                  <a:lnTo>
                    <a:pt x="336" y="390"/>
                  </a:lnTo>
                  <a:lnTo>
                    <a:pt x="151" y="390"/>
                  </a:lnTo>
                  <a:lnTo>
                    <a:pt x="118" y="493"/>
                  </a:lnTo>
                  <a:lnTo>
                    <a:pt x="0" y="493"/>
                  </a:lnTo>
                  <a:lnTo>
                    <a:pt x="184" y="0"/>
                  </a:lnTo>
                  <a:lnTo>
                    <a:pt x="305" y="0"/>
                  </a:lnTo>
                  <a:close/>
                  <a:moveTo>
                    <a:pt x="180" y="300"/>
                  </a:moveTo>
                  <a:lnTo>
                    <a:pt x="307" y="300"/>
                  </a:lnTo>
                  <a:lnTo>
                    <a:pt x="243" y="104"/>
                  </a:lnTo>
                  <a:lnTo>
                    <a:pt x="18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1" name="Freeform 18"/>
            <p:cNvSpPr>
              <a:spLocks noEditPoints="1"/>
            </p:cNvSpPr>
            <p:nvPr userDrawn="1"/>
          </p:nvSpPr>
          <p:spPr bwMode="gray">
            <a:xfrm>
              <a:off x="1819275" y="5237163"/>
              <a:ext cx="622300" cy="782637"/>
            </a:xfrm>
            <a:custGeom>
              <a:avLst/>
              <a:gdLst>
                <a:gd name="T0" fmla="*/ 0 w 166"/>
                <a:gd name="T1" fmla="*/ 0 h 209"/>
                <a:gd name="T2" fmla="*/ 82 w 166"/>
                <a:gd name="T3" fmla="*/ 0 h 209"/>
                <a:gd name="T4" fmla="*/ 132 w 166"/>
                <a:gd name="T5" fmla="*/ 15 h 209"/>
                <a:gd name="T6" fmla="*/ 150 w 166"/>
                <a:gd name="T7" fmla="*/ 53 h 209"/>
                <a:gd name="T8" fmla="*/ 128 w 166"/>
                <a:gd name="T9" fmla="*/ 94 h 209"/>
                <a:gd name="T10" fmla="*/ 166 w 166"/>
                <a:gd name="T11" fmla="*/ 146 h 209"/>
                <a:gd name="T12" fmla="*/ 146 w 166"/>
                <a:gd name="T13" fmla="*/ 192 h 209"/>
                <a:gd name="T14" fmla="*/ 86 w 166"/>
                <a:gd name="T15" fmla="*/ 209 h 209"/>
                <a:gd name="T16" fmla="*/ 0 w 166"/>
                <a:gd name="T17" fmla="*/ 209 h 209"/>
                <a:gd name="T18" fmla="*/ 0 w 166"/>
                <a:gd name="T19" fmla="*/ 0 h 209"/>
                <a:gd name="T20" fmla="*/ 78 w 166"/>
                <a:gd name="T21" fmla="*/ 81 h 209"/>
                <a:gd name="T22" fmla="*/ 99 w 166"/>
                <a:gd name="T23" fmla="*/ 75 h 209"/>
                <a:gd name="T24" fmla="*/ 106 w 166"/>
                <a:gd name="T25" fmla="*/ 59 h 209"/>
                <a:gd name="T26" fmla="*/ 99 w 166"/>
                <a:gd name="T27" fmla="*/ 42 h 209"/>
                <a:gd name="T28" fmla="*/ 79 w 166"/>
                <a:gd name="T29" fmla="*/ 37 h 209"/>
                <a:gd name="T30" fmla="*/ 46 w 166"/>
                <a:gd name="T31" fmla="*/ 37 h 209"/>
                <a:gd name="T32" fmla="*/ 46 w 166"/>
                <a:gd name="T33" fmla="*/ 81 h 209"/>
                <a:gd name="T34" fmla="*/ 78 w 166"/>
                <a:gd name="T35" fmla="*/ 81 h 209"/>
                <a:gd name="T36" fmla="*/ 84 w 166"/>
                <a:gd name="T37" fmla="*/ 172 h 209"/>
                <a:gd name="T38" fmla="*/ 111 w 166"/>
                <a:gd name="T39" fmla="*/ 165 h 209"/>
                <a:gd name="T40" fmla="*/ 120 w 166"/>
                <a:gd name="T41" fmla="*/ 145 h 209"/>
                <a:gd name="T42" fmla="*/ 111 w 166"/>
                <a:gd name="T43" fmla="*/ 124 h 209"/>
                <a:gd name="T44" fmla="*/ 85 w 166"/>
                <a:gd name="T45" fmla="*/ 117 h 209"/>
                <a:gd name="T46" fmla="*/ 46 w 166"/>
                <a:gd name="T47" fmla="*/ 117 h 209"/>
                <a:gd name="T48" fmla="*/ 46 w 166"/>
                <a:gd name="T49" fmla="*/ 172 h 209"/>
                <a:gd name="T50" fmla="*/ 84 w 166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19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6" y="120"/>
                    <a:pt x="166" y="146"/>
                  </a:cubicBezTo>
                  <a:cubicBezTo>
                    <a:pt x="166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8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7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8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7" y="160"/>
                    <a:pt x="120" y="154"/>
                    <a:pt x="120" y="145"/>
                  </a:cubicBezTo>
                  <a:cubicBezTo>
                    <a:pt x="120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2" name="Freeform 19"/>
            <p:cNvSpPr>
              <a:spLocks noEditPoints="1"/>
            </p:cNvSpPr>
            <p:nvPr userDrawn="1"/>
          </p:nvSpPr>
          <p:spPr bwMode="gray">
            <a:xfrm>
              <a:off x="2573338" y="5237163"/>
              <a:ext cx="627062" cy="782637"/>
            </a:xfrm>
            <a:custGeom>
              <a:avLst/>
              <a:gdLst>
                <a:gd name="T0" fmla="*/ 0 w 167"/>
                <a:gd name="T1" fmla="*/ 0 h 209"/>
                <a:gd name="T2" fmla="*/ 82 w 167"/>
                <a:gd name="T3" fmla="*/ 0 h 209"/>
                <a:gd name="T4" fmla="*/ 132 w 167"/>
                <a:gd name="T5" fmla="*/ 15 h 209"/>
                <a:gd name="T6" fmla="*/ 150 w 167"/>
                <a:gd name="T7" fmla="*/ 53 h 209"/>
                <a:gd name="T8" fmla="*/ 128 w 167"/>
                <a:gd name="T9" fmla="*/ 94 h 209"/>
                <a:gd name="T10" fmla="*/ 167 w 167"/>
                <a:gd name="T11" fmla="*/ 146 h 209"/>
                <a:gd name="T12" fmla="*/ 146 w 167"/>
                <a:gd name="T13" fmla="*/ 192 h 209"/>
                <a:gd name="T14" fmla="*/ 86 w 167"/>
                <a:gd name="T15" fmla="*/ 209 h 209"/>
                <a:gd name="T16" fmla="*/ 0 w 167"/>
                <a:gd name="T17" fmla="*/ 209 h 209"/>
                <a:gd name="T18" fmla="*/ 0 w 167"/>
                <a:gd name="T19" fmla="*/ 0 h 209"/>
                <a:gd name="T20" fmla="*/ 79 w 167"/>
                <a:gd name="T21" fmla="*/ 81 h 209"/>
                <a:gd name="T22" fmla="*/ 99 w 167"/>
                <a:gd name="T23" fmla="*/ 75 h 209"/>
                <a:gd name="T24" fmla="*/ 106 w 167"/>
                <a:gd name="T25" fmla="*/ 59 h 209"/>
                <a:gd name="T26" fmla="*/ 99 w 167"/>
                <a:gd name="T27" fmla="*/ 42 h 209"/>
                <a:gd name="T28" fmla="*/ 79 w 167"/>
                <a:gd name="T29" fmla="*/ 37 h 209"/>
                <a:gd name="T30" fmla="*/ 46 w 167"/>
                <a:gd name="T31" fmla="*/ 37 h 209"/>
                <a:gd name="T32" fmla="*/ 46 w 167"/>
                <a:gd name="T33" fmla="*/ 81 h 209"/>
                <a:gd name="T34" fmla="*/ 79 w 167"/>
                <a:gd name="T35" fmla="*/ 81 h 209"/>
                <a:gd name="T36" fmla="*/ 84 w 167"/>
                <a:gd name="T37" fmla="*/ 172 h 209"/>
                <a:gd name="T38" fmla="*/ 111 w 167"/>
                <a:gd name="T39" fmla="*/ 165 h 209"/>
                <a:gd name="T40" fmla="*/ 121 w 167"/>
                <a:gd name="T41" fmla="*/ 145 h 209"/>
                <a:gd name="T42" fmla="*/ 111 w 167"/>
                <a:gd name="T43" fmla="*/ 124 h 209"/>
                <a:gd name="T44" fmla="*/ 85 w 167"/>
                <a:gd name="T45" fmla="*/ 117 h 209"/>
                <a:gd name="T46" fmla="*/ 46 w 167"/>
                <a:gd name="T47" fmla="*/ 117 h 209"/>
                <a:gd name="T48" fmla="*/ 46 w 167"/>
                <a:gd name="T49" fmla="*/ 172 h 209"/>
                <a:gd name="T50" fmla="*/ 84 w 167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20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7" y="120"/>
                    <a:pt x="167" y="146"/>
                  </a:cubicBezTo>
                  <a:cubicBezTo>
                    <a:pt x="167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9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8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9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8" y="160"/>
                    <a:pt x="121" y="154"/>
                    <a:pt x="121" y="145"/>
                  </a:cubicBezTo>
                  <a:cubicBezTo>
                    <a:pt x="121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cxnSp>
        <p:nvCxnSpPr>
          <p:cNvPr id="73" name="Straight Connector 72"/>
          <p:cNvCxnSpPr/>
          <p:nvPr/>
        </p:nvCxnSpPr>
        <p:spPr bwMode="gray">
          <a:xfrm>
            <a:off x="1692854" y="6472543"/>
            <a:ext cx="0" cy="132461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gray">
          <a:xfrm>
            <a:off x="242214" y="426352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2400" b="1" dirty="0">
                <a:solidFill>
                  <a:schemeClr val="bg2"/>
                </a:solidFill>
              </a:rPr>
              <a:t>—</a:t>
            </a:r>
            <a:endParaRPr lang="en-US" sz="2400" b="1" dirty="0" err="1">
              <a:solidFill>
                <a:schemeClr val="bg2"/>
              </a:solidFill>
            </a:endParaRPr>
          </a:p>
        </p:txBody>
      </p:sp>
      <p:pic>
        <p:nvPicPr>
          <p:cNvPr id="16" name="Picture 19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664" y="6393976"/>
            <a:ext cx="507600" cy="1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99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91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91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18" indent="-180018" algn="l" defTabSz="914491" rtl="0" eaLnBrk="1" latinLnBrk="0" hangingPunct="1">
        <a:spcBef>
          <a:spcPts val="600"/>
        </a:spcBef>
        <a:buFont typeface="ABBvoiceOffice" panose="020D0603020503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18">
          <p15:clr>
            <a:srgbClr val="F26B43"/>
          </p15:clr>
        </p15:guide>
        <p15:guide id="2" pos="7469">
          <p15:clr>
            <a:srgbClr val="F26B43"/>
          </p15:clr>
        </p15:guide>
        <p15:guide id="3" pos="212">
          <p15:clr>
            <a:srgbClr val="F26B43"/>
          </p15:clr>
        </p15:guide>
        <p15:guide id="4" orient="horz" pos="3726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24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.xml"/><Relationship Id="rId6" Type="http://schemas.microsoft.com/office/2007/relationships/hdphoto" Target="../media/hdphoto3.wdp"/><Relationship Id="rId5" Type="http://schemas.openxmlformats.org/officeDocument/2006/relationships/image" Target="../media/image35.png"/><Relationship Id="rId4" Type="http://schemas.openxmlformats.org/officeDocument/2006/relationships/image" Target="../media/image34.jpe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jpeg"/><Relationship Id="rId3" Type="http://schemas.openxmlformats.org/officeDocument/2006/relationships/image" Target="../media/image20.jpg"/><Relationship Id="rId7" Type="http://schemas.microsoft.com/office/2007/relationships/hdphoto" Target="../media/hdphoto1.wdp"/><Relationship Id="rId12" Type="http://schemas.openxmlformats.org/officeDocument/2006/relationships/image" Target="../media/image2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microsoft.com/office/2007/relationships/hdphoto" Target="../media/hdphoto2.wdp"/><Relationship Id="rId5" Type="http://schemas.openxmlformats.org/officeDocument/2006/relationships/image" Target="../media/image22.jpe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40519" y="5141310"/>
            <a:ext cx="10112937" cy="485767"/>
          </a:xfrm>
        </p:spPr>
        <p:txBody>
          <a:bodyPr/>
          <a:lstStyle/>
          <a:p>
            <a:r>
              <a:rPr lang="en-US" sz="1400" dirty="0"/>
              <a:t>David Kozhaya</a:t>
            </a:r>
            <a:endParaRPr lang="en-US" sz="1400" baseline="30000" dirty="0"/>
          </a:p>
          <a:p>
            <a:r>
              <a:rPr lang="en-US" sz="1400" baseline="30000" dirty="0"/>
              <a:t>ABB Corporate Research Switzerland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1653" y="1696335"/>
            <a:ext cx="10112148" cy="504001"/>
          </a:xfrm>
        </p:spPr>
        <p:txBody>
          <a:bodyPr>
            <a:normAutofit/>
          </a:bodyPr>
          <a:lstStyle/>
          <a:p>
            <a:r>
              <a:rPr lang="en-US" dirty="0"/>
              <a:t>Real-Time Distributed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1653" y="2359563"/>
            <a:ext cx="10112147" cy="3608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-670100" y="4972010"/>
            <a:ext cx="91440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i="1" baseline="30000" dirty="0"/>
          </a:p>
        </p:txBody>
      </p:sp>
      <p:sp>
        <p:nvSpPr>
          <p:cNvPr id="5" name="TextBox 4"/>
          <p:cNvSpPr txBox="1"/>
          <p:nvPr/>
        </p:nvSpPr>
        <p:spPr bwMode="gray">
          <a:xfrm>
            <a:off x="3357804" y="6449532"/>
            <a:ext cx="6233532" cy="28993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2774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110F02F5-F598-467C-B896-A8F2FD28B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Cyber-physical Systems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B2B280-D7CF-4E96-A2C7-3FA02F55BB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david.kozhaya@ch.abb.com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DF268-0BBC-4EC8-BDBF-00F9D3199A9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CFE19C-C3AA-4E0C-AFF9-4C632DE240FC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265EAE-FAA6-4691-BA7B-6C5ECAFDD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BF15-9AC7-494A-A04C-7450EF0AE0FA}" type="slidenum">
              <a:rPr lang="en-US" smtClean="0"/>
              <a:t>10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0688733-A8EA-40B3-9FFF-8218C31E98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Smart City: An Example of a Cyber-physical System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5D31519-9719-4A62-A5DE-99A1632A0A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Difference in System Models</a:t>
            </a:r>
          </a:p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A60058-8659-46A8-B083-A0E5F811B46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48327" y="2442093"/>
            <a:ext cx="5604420" cy="3594474"/>
          </a:xfrm>
        </p:spPr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Time varying quality of communication links</a:t>
            </a:r>
          </a:p>
          <a:p>
            <a:pPr lvl="2"/>
            <a:r>
              <a:rPr lang="en-US" dirty="0"/>
              <a:t>Links oscillate between synchrony and asynchrony phases</a:t>
            </a:r>
          </a:p>
          <a:p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2C77D23D-E02F-49F9-B994-A40B52D8306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Differences with Traditional Distributed Systems</a:t>
            </a:r>
          </a:p>
        </p:txBody>
      </p:sp>
      <p:pic>
        <p:nvPicPr>
          <p:cNvPr id="16" name="Content Placeholder 36">
            <a:extLst>
              <a:ext uri="{FF2B5EF4-FFF2-40B4-BE49-F238E27FC236}">
                <a16:creationId xmlns:a16="http://schemas.microsoft.com/office/drawing/2014/main" id="{11061075-A7B1-48C7-9C6C-22D6D9AE48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0" t="4692" r="12984" b="33299"/>
          <a:stretch/>
        </p:blipFill>
        <p:spPr>
          <a:xfrm>
            <a:off x="296617" y="2631723"/>
            <a:ext cx="5587397" cy="262416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94AE254C-4A0A-4311-9248-D89360B66BC0}"/>
              </a:ext>
            </a:extLst>
          </p:cNvPr>
          <p:cNvSpPr/>
          <p:nvPr/>
        </p:nvSpPr>
        <p:spPr bwMode="gray">
          <a:xfrm>
            <a:off x="5884014" y="3236531"/>
            <a:ext cx="570839" cy="5000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43774210-0535-44BE-A39C-D32A5D7D0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154" y="2247713"/>
            <a:ext cx="1465208" cy="218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publicdomainpictures.net/pictures/90000/nahled/house-clipart.jpg">
            <a:extLst>
              <a:ext uri="{FF2B5EF4-FFF2-40B4-BE49-F238E27FC236}">
                <a16:creationId xmlns:a16="http://schemas.microsoft.com/office/drawing/2014/main" id="{C2149B4F-1E7D-45D1-ADE5-7C966CFBC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312" y="2976017"/>
            <a:ext cx="904945" cy="72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s://www.publicdomainpictures.net/pictures/90000/nahled/house-clipart.jpg">
            <a:extLst>
              <a:ext uri="{FF2B5EF4-FFF2-40B4-BE49-F238E27FC236}">
                <a16:creationId xmlns:a16="http://schemas.microsoft.com/office/drawing/2014/main" id="{DC1A2808-F3C8-416F-8382-30E8FE98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305" y="3569997"/>
            <a:ext cx="904945" cy="72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s://www.publicdomainpictures.net/pictures/90000/nahled/house-clipart.jpg">
            <a:extLst>
              <a:ext uri="{FF2B5EF4-FFF2-40B4-BE49-F238E27FC236}">
                <a16:creationId xmlns:a16="http://schemas.microsoft.com/office/drawing/2014/main" id="{32ACCD78-C877-46FB-8B99-E8771B698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284" y="3777173"/>
            <a:ext cx="904945" cy="72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Related image">
            <a:extLst>
              <a:ext uri="{FF2B5EF4-FFF2-40B4-BE49-F238E27FC236}">
                <a16:creationId xmlns:a16="http://schemas.microsoft.com/office/drawing/2014/main" id="{D6E38B8B-2B97-4EEE-B190-9307ACB57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362" y="2247713"/>
            <a:ext cx="1465208" cy="218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AF1439A-7787-4E25-972D-332758CE766E}"/>
              </a:ext>
            </a:extLst>
          </p:cNvPr>
          <p:cNvSpPr/>
          <p:nvPr/>
        </p:nvSpPr>
        <p:spPr bwMode="gray">
          <a:xfrm>
            <a:off x="7123754" y="2807550"/>
            <a:ext cx="826516" cy="249968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powerline</a:t>
            </a:r>
          </a:p>
        </p:txBody>
      </p:sp>
      <p:pic>
        <p:nvPicPr>
          <p:cNvPr id="2058" name="Picture 10" descr="https://media.istockphoto.com/vectors/sensor-icon-vector-id926133126?k=6&amp;m=926133126&amp;s=612x612&amp;w=0&amp;h=H9c6dvp7Mrh-nE7IYGj_BZs0WgegKFvRXJvJhZICKl4=">
            <a:extLst>
              <a:ext uri="{FF2B5EF4-FFF2-40B4-BE49-F238E27FC236}">
                <a16:creationId xmlns:a16="http://schemas.microsoft.com/office/drawing/2014/main" id="{6059EEC5-4A7C-4C81-84C2-68C9DDAE8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6961" y1="51471" x2="26961" y2="51471"/>
                        <a14:foregroundMark x1="40033" y1="45915" x2="40033" y2="45915"/>
                        <a14:foregroundMark x1="50980" y1="44935" x2="50980" y2="44935"/>
                        <a14:foregroundMark x1="61438" y1="42484" x2="61438" y2="42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67653">
            <a:off x="9254647" y="3737727"/>
            <a:ext cx="393846" cy="39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https://media.istockphoto.com/vectors/sensor-icon-vector-id926133126?k=6&amp;m=926133126&amp;s=612x612&amp;w=0&amp;h=H9c6dvp7Mrh-nE7IYGj_BZs0WgegKFvRXJvJhZICKl4=">
            <a:extLst>
              <a:ext uri="{FF2B5EF4-FFF2-40B4-BE49-F238E27FC236}">
                <a16:creationId xmlns:a16="http://schemas.microsoft.com/office/drawing/2014/main" id="{3E95391B-E551-4187-9E2C-8694FF05C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6961" y1="51471" x2="26961" y2="51471"/>
                        <a14:foregroundMark x1="40033" y1="45915" x2="40033" y2="45915"/>
                        <a14:foregroundMark x1="50980" y1="44935" x2="50980" y2="44935"/>
                        <a14:foregroundMark x1="61438" y1="42484" x2="61438" y2="42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84261">
            <a:off x="11149139" y="3007780"/>
            <a:ext cx="393846" cy="39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https://media.istockphoto.com/vectors/sensor-icon-vector-id926133126?k=6&amp;m=926133126&amp;s=612x612&amp;w=0&amp;h=H9c6dvp7Mrh-nE7IYGj_BZs0WgegKFvRXJvJhZICKl4=">
            <a:extLst>
              <a:ext uri="{FF2B5EF4-FFF2-40B4-BE49-F238E27FC236}">
                <a16:creationId xmlns:a16="http://schemas.microsoft.com/office/drawing/2014/main" id="{9CC50FFA-551D-48D5-889C-C5A2580AC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6961" y1="51471" x2="26961" y2="51471"/>
                        <a14:foregroundMark x1="40033" y1="45915" x2="40033" y2="45915"/>
                        <a14:foregroundMark x1="50980" y1="44935" x2="50980" y2="44935"/>
                        <a14:foregroundMark x1="61438" y1="42484" x2="61438" y2="42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20629">
            <a:off x="10355067" y="3606820"/>
            <a:ext cx="393846" cy="39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tatic.vecteezy.com/system/resources/previews/000/599/134/non_2x/charging-station-icon-vector.jpg">
            <a:extLst>
              <a:ext uri="{FF2B5EF4-FFF2-40B4-BE49-F238E27FC236}">
                <a16:creationId xmlns:a16="http://schemas.microsoft.com/office/drawing/2014/main" id="{BFD2CE3B-6676-45EF-B5BE-1EE93C1EC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222" y="2272442"/>
            <a:ext cx="551466" cy="55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ibrary.kissclipart.com/20180901/lbq/kissclipart-clip-art-electric-car-clipart-electric-vehicle-car-a9883bd6c57db2af.jpg">
            <a:extLst>
              <a:ext uri="{FF2B5EF4-FFF2-40B4-BE49-F238E27FC236}">
                <a16:creationId xmlns:a16="http://schemas.microsoft.com/office/drawing/2014/main" id="{E768196D-328E-4660-AF0D-58308C015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42" b="90000" l="2778" r="97222">
                        <a14:foregroundMark x1="2778" y1="17500" x2="2778" y2="17500"/>
                        <a14:foregroundMark x1="2889" y1="10625" x2="2889" y2="10625"/>
                        <a14:foregroundMark x1="15222" y1="6042" x2="15222" y2="6042"/>
                        <a14:foregroundMark x1="39222" y1="74167" x2="39000" y2="74167"/>
                        <a14:foregroundMark x1="38556" y1="83333" x2="38556" y2="83333"/>
                        <a14:foregroundMark x1="52444" y1="84167" x2="52444" y2="84167"/>
                        <a14:foregroundMark x1="79111" y1="73750" x2="79111" y2="73750"/>
                        <a14:foregroundMark x1="81000" y1="83333" x2="81000" y2="83333"/>
                        <a14:foregroundMark x1="92000" y1="85417" x2="92000" y2="85417"/>
                        <a14:foregroundMark x1="97222" y1="84375" x2="97222" y2="84375"/>
                        <a14:backgroundMark x1="1778" y1="13542" x2="1778" y2="13542"/>
                        <a14:backgroundMark x1="18556" y1="20208" x2="18556" y2="20208"/>
                        <a14:backgroundMark x1="24333" y1="27292" x2="24333" y2="27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756" y="2413393"/>
            <a:ext cx="633023" cy="33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https://static.vecteezy.com/system/resources/previews/000/599/134/non_2x/charging-station-icon-vector.jpg">
            <a:extLst>
              <a:ext uri="{FF2B5EF4-FFF2-40B4-BE49-F238E27FC236}">
                <a16:creationId xmlns:a16="http://schemas.microsoft.com/office/drawing/2014/main" id="{B738E92F-0E2C-45CD-A8DF-19231C093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088" y="2799618"/>
            <a:ext cx="551466" cy="55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https://library.kissclipart.com/20180901/lbq/kissclipart-clip-art-electric-car-clipart-electric-vehicle-car-a9883bd6c57db2af.jpg">
            <a:extLst>
              <a:ext uri="{FF2B5EF4-FFF2-40B4-BE49-F238E27FC236}">
                <a16:creationId xmlns:a16="http://schemas.microsoft.com/office/drawing/2014/main" id="{7677C9E3-F8A4-4FA8-B9F9-D47BA6E33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42" b="90000" l="2778" r="97222">
                        <a14:foregroundMark x1="2778" y1="17500" x2="2778" y2="17500"/>
                        <a14:foregroundMark x1="2889" y1="10625" x2="2889" y2="10625"/>
                        <a14:foregroundMark x1="15222" y1="6042" x2="15222" y2="6042"/>
                        <a14:foregroundMark x1="39222" y1="74167" x2="39000" y2="74167"/>
                        <a14:foregroundMark x1="38556" y1="83333" x2="38556" y2="83333"/>
                        <a14:foregroundMark x1="52444" y1="84167" x2="52444" y2="84167"/>
                        <a14:foregroundMark x1="79111" y1="73750" x2="79111" y2="73750"/>
                        <a14:foregroundMark x1="81000" y1="83333" x2="81000" y2="83333"/>
                        <a14:foregroundMark x1="92000" y1="85417" x2="92000" y2="85417"/>
                        <a14:foregroundMark x1="97222" y1="84375" x2="97222" y2="84375"/>
                        <a14:backgroundMark x1="1778" y1="13542" x2="1778" y2="13542"/>
                        <a14:backgroundMark x1="18556" y1="20208" x2="18556" y2="20208"/>
                        <a14:backgroundMark x1="24333" y1="27292" x2="24333" y2="27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622" y="2940569"/>
            <a:ext cx="633023" cy="33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146A5BF-CEAA-457E-B734-957CCC630327}"/>
              </a:ext>
            </a:extLst>
          </p:cNvPr>
          <p:cNvSpPr/>
          <p:nvPr/>
        </p:nvSpPr>
        <p:spPr bwMode="gray">
          <a:xfrm>
            <a:off x="10155729" y="2293017"/>
            <a:ext cx="826516" cy="249968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fiber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2E41178-6D2F-407C-90E3-5103B58D27D4}"/>
              </a:ext>
            </a:extLst>
          </p:cNvPr>
          <p:cNvSpPr/>
          <p:nvPr/>
        </p:nvSpPr>
        <p:spPr bwMode="gray">
          <a:xfrm>
            <a:off x="11305148" y="3897267"/>
            <a:ext cx="826516" cy="249968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wireless</a:t>
            </a:r>
          </a:p>
        </p:txBody>
      </p:sp>
    </p:spTree>
    <p:extLst>
      <p:ext uri="{BB962C8B-B14F-4D97-AF65-F5344CB8AC3E}">
        <p14:creationId xmlns:p14="http://schemas.microsoft.com/office/powerpoint/2010/main" val="337740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C6D7216-C56E-4BB2-8874-87252AF4B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Probabilistically Synchronous Model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9F640-C376-4335-9B21-63DC31BC81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david.kozhaya@ch.abb.com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F8B4C-486A-4059-8D56-DFE7A2EE9B8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CC6B0B8-0387-4E53-9A68-35922A65915B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AE2366-876D-4059-9429-BA8258399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BF15-9AC7-494A-A04C-7450EF0AE0FA}" type="slidenum">
              <a:rPr lang="en-US" smtClean="0"/>
              <a:t>11</a:t>
            </a:fld>
            <a:endParaRPr lang="en-US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52843D00-03DC-43E1-AEE4-9FF9048D48BA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pPr lvl="1"/>
            <a:r>
              <a:rPr lang="en-US" dirty="0"/>
              <a:t>Processes:</a:t>
            </a:r>
          </a:p>
          <a:p>
            <a:pPr lvl="2"/>
            <a:r>
              <a:rPr lang="en-US" dirty="0"/>
              <a:t>Synchronous </a:t>
            </a:r>
          </a:p>
          <a:p>
            <a:pPr lvl="2"/>
            <a:r>
              <a:rPr lang="en-US" dirty="0"/>
              <a:t>Some can fail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Communication links:</a:t>
            </a:r>
          </a:p>
          <a:p>
            <a:pPr lvl="2"/>
            <a:r>
              <a:rPr lang="en-US" dirty="0"/>
              <a:t>A link is reliable but asynchronous </a:t>
            </a:r>
          </a:p>
          <a:p>
            <a:pPr lvl="2"/>
            <a:r>
              <a:rPr lang="en-US" dirty="0"/>
              <a:t>After some point in time (unknown) all links become synchronous forever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69791F3C-1677-49F7-A3F8-95771C86B8C6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Subtitle 23">
            <a:extLst>
              <a:ext uri="{FF2B5EF4-FFF2-40B4-BE49-F238E27FC236}">
                <a16:creationId xmlns:a16="http://schemas.microsoft.com/office/drawing/2014/main" id="{A116685F-A39B-433E-98D8-152BD8CD87A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" name="Content Placeholder 9">
            <a:extLst>
              <a:ext uri="{FF2B5EF4-FFF2-40B4-BE49-F238E27FC236}">
                <a16:creationId xmlns:a16="http://schemas.microsoft.com/office/drawing/2014/main" id="{6CCA9BAA-7938-4592-9EDA-8EDCAACA94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23368" y="2517523"/>
            <a:ext cx="989262" cy="1138899"/>
          </a:xfrm>
          <a:prstGeom prst="rect">
            <a:avLst/>
          </a:prstGeom>
        </p:spPr>
      </p:pic>
      <p:pic>
        <p:nvPicPr>
          <p:cNvPr id="28" name="Content Placeholder 9">
            <a:extLst>
              <a:ext uri="{FF2B5EF4-FFF2-40B4-BE49-F238E27FC236}">
                <a16:creationId xmlns:a16="http://schemas.microsoft.com/office/drawing/2014/main" id="{3DE476BE-7F8D-4543-8AC4-19DF655B76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04501" y="2289316"/>
            <a:ext cx="990817" cy="1139684"/>
          </a:xfrm>
          <a:prstGeom prst="rect">
            <a:avLst/>
          </a:prstGeom>
        </p:spPr>
      </p:pic>
      <p:pic>
        <p:nvPicPr>
          <p:cNvPr id="29" name="Content Placeholder 9">
            <a:extLst>
              <a:ext uri="{FF2B5EF4-FFF2-40B4-BE49-F238E27FC236}">
                <a16:creationId xmlns:a16="http://schemas.microsoft.com/office/drawing/2014/main" id="{8A7A0138-E2F1-4D6E-BE88-559E546875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92365" y="4060006"/>
            <a:ext cx="990817" cy="1139684"/>
          </a:xfrm>
          <a:prstGeom prst="rect">
            <a:avLst/>
          </a:prstGeom>
        </p:spPr>
      </p:pic>
      <p:pic>
        <p:nvPicPr>
          <p:cNvPr id="30" name="Content Placeholder 9">
            <a:extLst>
              <a:ext uri="{FF2B5EF4-FFF2-40B4-BE49-F238E27FC236}">
                <a16:creationId xmlns:a16="http://schemas.microsoft.com/office/drawing/2014/main" id="{D014C792-154D-444E-8E50-5E93BA2470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547855" y="4122740"/>
            <a:ext cx="990817" cy="1139684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EFD885-BD18-4E45-9474-07DCA99DD678}"/>
              </a:ext>
            </a:extLst>
          </p:cNvPr>
          <p:cNvCxnSpPr>
            <a:stCxn id="28" idx="3"/>
            <a:endCxn id="27" idx="1"/>
          </p:cNvCxnSpPr>
          <p:nvPr/>
        </p:nvCxnSpPr>
        <p:spPr bwMode="gray">
          <a:xfrm>
            <a:off x="1495318" y="2859158"/>
            <a:ext cx="2928050" cy="2278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95AA73C-F37C-451B-AE1D-E6EAE81C0C19}"/>
              </a:ext>
            </a:extLst>
          </p:cNvPr>
          <p:cNvCxnSpPr>
            <a:stCxn id="28" idx="3"/>
            <a:endCxn id="30" idx="1"/>
          </p:cNvCxnSpPr>
          <p:nvPr/>
        </p:nvCxnSpPr>
        <p:spPr bwMode="gray">
          <a:xfrm>
            <a:off x="1495318" y="2859158"/>
            <a:ext cx="2052537" cy="18334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8993C86-12CC-4E43-98B5-3FA77D59E847}"/>
              </a:ext>
            </a:extLst>
          </p:cNvPr>
          <p:cNvCxnSpPr>
            <a:stCxn id="28" idx="3"/>
            <a:endCxn id="29" idx="0"/>
          </p:cNvCxnSpPr>
          <p:nvPr/>
        </p:nvCxnSpPr>
        <p:spPr bwMode="gray">
          <a:xfrm>
            <a:off x="1495318" y="2859158"/>
            <a:ext cx="92456" cy="12008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687431-4AC7-41CD-8C20-F6E49CB04336}"/>
              </a:ext>
            </a:extLst>
          </p:cNvPr>
          <p:cNvCxnSpPr>
            <a:stCxn id="29" idx="0"/>
            <a:endCxn id="27" idx="1"/>
          </p:cNvCxnSpPr>
          <p:nvPr/>
        </p:nvCxnSpPr>
        <p:spPr bwMode="gray">
          <a:xfrm flipV="1">
            <a:off x="1587774" y="3086973"/>
            <a:ext cx="2835594" cy="9730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21F56E3-45FD-478C-B453-73D6DB6EEFC4}"/>
              </a:ext>
            </a:extLst>
          </p:cNvPr>
          <p:cNvCxnSpPr>
            <a:stCxn id="29" idx="3"/>
            <a:endCxn id="30" idx="1"/>
          </p:cNvCxnSpPr>
          <p:nvPr/>
        </p:nvCxnSpPr>
        <p:spPr bwMode="gray">
          <a:xfrm>
            <a:off x="2083182" y="4629848"/>
            <a:ext cx="1464673" cy="627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8A05BF0-C1F5-40C8-96E1-97DB2699BBE7}"/>
              </a:ext>
            </a:extLst>
          </p:cNvPr>
          <p:cNvCxnSpPr>
            <a:stCxn id="27" idx="2"/>
            <a:endCxn id="30" idx="0"/>
          </p:cNvCxnSpPr>
          <p:nvPr/>
        </p:nvCxnSpPr>
        <p:spPr bwMode="gray">
          <a:xfrm flipH="1">
            <a:off x="4043264" y="3656422"/>
            <a:ext cx="874735" cy="4663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Content Placeholder 25">
            <a:extLst>
              <a:ext uri="{FF2B5EF4-FFF2-40B4-BE49-F238E27FC236}">
                <a16:creationId xmlns:a16="http://schemas.microsoft.com/office/drawing/2014/main" id="{CCD2273D-7349-41F4-AE2B-8278B80B8C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388719" y="2319605"/>
            <a:ext cx="1358185" cy="134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0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89E64CE-7079-4D53-824D-ECB83034B03D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C6D7216-C56E-4BB2-8874-87252AF4B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 Protocols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F8B4C-486A-4059-8D56-DFE7A2EE9B8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CC6B0B8-0387-4E53-9A68-35922A65915B}" type="datetime1">
              <a:rPr lang="en-US" smtClean="0"/>
              <a:t>12/2/2019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9F640-C376-4335-9B21-63DC31BC81F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david.kozhaya@ch.abb.com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AE2366-876D-4059-9429-BA8258399B6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C4DBF15-9AC7-494A-A04C-7450EF0AE0FA}" type="slidenum">
              <a:rPr lang="en-US" smtClean="0"/>
              <a:t>12</a:t>
            </a:fld>
            <a:endParaRPr lang="en-US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C20B30DB-C641-45D4-8934-DF282799373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1BF8A6-6524-4F5A-90D7-9943BC46C191}"/>
              </a:ext>
            </a:extLst>
          </p:cNvPr>
          <p:cNvSpPr txBox="1"/>
          <p:nvPr/>
        </p:nvSpPr>
        <p:spPr bwMode="gray">
          <a:xfrm>
            <a:off x="539335" y="2414428"/>
            <a:ext cx="5501110" cy="69969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1100" b="1" dirty="0"/>
              <a:t>No duplication: </a:t>
            </a:r>
            <a:r>
              <a:rPr lang="en-US" sz="1100" dirty="0"/>
              <a:t>No message is delivered more than once</a:t>
            </a:r>
          </a:p>
          <a:p>
            <a:r>
              <a:rPr lang="en-US" sz="1100" b="1" dirty="0"/>
              <a:t>No creation: </a:t>
            </a:r>
            <a:r>
              <a:rPr lang="en-US" sz="1100" dirty="0"/>
              <a:t>If a process delivers message m with sender s, then s broadcast m</a:t>
            </a:r>
          </a:p>
          <a:p>
            <a:r>
              <a:rPr lang="en-US" sz="1100" b="1" dirty="0"/>
              <a:t>Agreement: </a:t>
            </a:r>
            <a:r>
              <a:rPr lang="en-US" sz="1100" dirty="0"/>
              <a:t>if a correct process delivers m, then every correct process delivers 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AEF964-8EE7-4665-B0CE-D9965C49F083}"/>
              </a:ext>
            </a:extLst>
          </p:cNvPr>
          <p:cNvSpPr txBox="1"/>
          <p:nvPr/>
        </p:nvSpPr>
        <p:spPr bwMode="gray">
          <a:xfrm>
            <a:off x="529127" y="3445104"/>
            <a:ext cx="5709513" cy="3713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1100" b="1" dirty="0"/>
              <a:t>Validity: </a:t>
            </a:r>
            <a:r>
              <a:rPr lang="en-US" sz="1100" dirty="0"/>
              <a:t>If a correct broadcasts m, then every correct process eventually delivers m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D8319C2A-DF32-4E46-91E9-74830FD8F7D4}"/>
              </a:ext>
            </a:extLst>
          </p:cNvPr>
          <p:cNvSpPr/>
          <p:nvPr/>
        </p:nvSpPr>
        <p:spPr bwMode="gray">
          <a:xfrm>
            <a:off x="387493" y="2360470"/>
            <a:ext cx="281885" cy="175338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E272CF30-9576-4BEA-AE7A-7492FAE7D15D}"/>
              </a:ext>
            </a:extLst>
          </p:cNvPr>
          <p:cNvSpPr/>
          <p:nvPr/>
        </p:nvSpPr>
        <p:spPr bwMode="gray">
          <a:xfrm flipH="1">
            <a:off x="5972627" y="2360470"/>
            <a:ext cx="281885" cy="175338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CD98FF-4A6A-46C8-A7BC-118BBB6B837F}"/>
              </a:ext>
            </a:extLst>
          </p:cNvPr>
          <p:cNvSpPr txBox="1"/>
          <p:nvPr/>
        </p:nvSpPr>
        <p:spPr bwMode="gray">
          <a:xfrm>
            <a:off x="2435525" y="4289910"/>
            <a:ext cx="1896715" cy="3713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Reliable Broadcast Abstraction (RB)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277D13-F390-4D1F-8C4C-8A6439936E78}"/>
              </a:ext>
            </a:extLst>
          </p:cNvPr>
          <p:cNvSpPr txBox="1"/>
          <p:nvPr/>
        </p:nvSpPr>
        <p:spPr bwMode="gray">
          <a:xfrm>
            <a:off x="7780500" y="2948952"/>
            <a:ext cx="1944572" cy="3713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Partially Synchronous System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</a:rPr>
              <a:t>with f&lt;n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273F95-D69D-47EE-8576-08BA6649627E}"/>
              </a:ext>
            </a:extLst>
          </p:cNvPr>
          <p:cNvSpPr txBox="1"/>
          <p:nvPr/>
        </p:nvSpPr>
        <p:spPr bwMode="gray">
          <a:xfrm>
            <a:off x="6311770" y="3115690"/>
            <a:ext cx="1774350" cy="3713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1400" dirty="0"/>
              <a:t>in</a:t>
            </a:r>
          </a:p>
        </p:txBody>
      </p:sp>
    </p:spTree>
    <p:extLst>
      <p:ext uri="{BB962C8B-B14F-4D97-AF65-F5344CB8AC3E}">
        <p14:creationId xmlns:p14="http://schemas.microsoft.com/office/powerpoint/2010/main" val="390206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0C4678-907C-4222-BBDB-72B5B97B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Reliable Broadcast (RB)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302F7-F5C6-4B06-89D7-0692435A92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david.kozhaya@ch.abb.com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EFC91-2809-4B86-A440-DFD3B437A0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15F1631-33DF-4CCC-8DEB-C64301936F7D}" type="datetime1">
              <a:rPr lang="en-US" smtClean="0"/>
              <a:t>12/2/2019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1DA27-4B71-4FF2-AB54-500967F54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BF15-9AC7-494A-A04C-7450EF0AE0FA}" type="slidenum">
              <a:rPr lang="en-US" smtClean="0"/>
              <a:t>13</a:t>
            </a:fld>
            <a:endParaRPr lang="en-US"/>
          </a:p>
        </p:txBody>
      </p:sp>
      <p:sp>
        <p:nvSpPr>
          <p:cNvPr id="68" name="Content Placeholder 67">
            <a:extLst>
              <a:ext uri="{FF2B5EF4-FFF2-40B4-BE49-F238E27FC236}">
                <a16:creationId xmlns:a16="http://schemas.microsoft.com/office/drawing/2014/main" id="{B747F6A2-E09C-4AAB-96B8-A4623A0E79D8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7" name="Content Placeholder 66">
            <a:extLst>
              <a:ext uri="{FF2B5EF4-FFF2-40B4-BE49-F238E27FC236}">
                <a16:creationId xmlns:a16="http://schemas.microsoft.com/office/drawing/2014/main" id="{1FD7E2C6-C893-475E-960B-7BF174130D87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sz="1100" dirty="0">
                <a:latin typeface="Lucida Sans Typewriter" panose="020B0509030504030204" pitchFamily="49" charset="0"/>
              </a:rPr>
              <a:t>@ process p</a:t>
            </a:r>
          </a:p>
          <a:p>
            <a:r>
              <a:rPr lang="en-US" sz="1100" dirty="0">
                <a:latin typeface="Lucida Sans Typewriter" panose="020B0509030504030204" pitchFamily="49" charset="0"/>
              </a:rPr>
              <a:t>delivered={}</a:t>
            </a:r>
          </a:p>
          <a:p>
            <a:endParaRPr lang="en-US" sz="1100" dirty="0">
              <a:latin typeface="Lucida Sans Typewriter" panose="020B0509030504030204" pitchFamily="49" charset="0"/>
            </a:endParaRPr>
          </a:p>
          <a:p>
            <a:r>
              <a:rPr lang="en-US" sz="1100" dirty="0">
                <a:latin typeface="Lucida Sans Typewriter" panose="020B0509030504030204" pitchFamily="49" charset="0"/>
              </a:rPr>
              <a:t>Upon event broadcast(m)</a:t>
            </a:r>
          </a:p>
          <a:p>
            <a:r>
              <a:rPr lang="en-US" sz="1100" dirty="0">
                <a:latin typeface="Lucida Sans Typewriter" panose="020B0509030504030204" pitchFamily="49" charset="0"/>
              </a:rPr>
              <a:t>	∀s ∈ ∏ :</a:t>
            </a:r>
          </a:p>
          <a:p>
            <a:r>
              <a:rPr lang="en-US" sz="1100" dirty="0">
                <a:latin typeface="Lucida Sans Typewriter" panose="020B0509030504030204" pitchFamily="49" charset="0"/>
              </a:rPr>
              <a:t>	      send(p, m) to s;</a:t>
            </a:r>
          </a:p>
          <a:p>
            <a:r>
              <a:rPr lang="en-US" sz="1100" dirty="0">
                <a:latin typeface="Lucida Sans Typewriter" panose="020B0509030504030204" pitchFamily="49" charset="0"/>
              </a:rPr>
              <a:t>	</a:t>
            </a:r>
          </a:p>
          <a:p>
            <a:endParaRPr lang="en-US" sz="1100" dirty="0">
              <a:latin typeface="Lucida Sans Typewriter" panose="020B0509030504030204" pitchFamily="49" charset="0"/>
            </a:endParaRPr>
          </a:p>
          <a:p>
            <a:r>
              <a:rPr lang="en-US" sz="1100" dirty="0">
                <a:latin typeface="Lucida Sans Typewriter" panose="020B0509030504030204" pitchFamily="49" charset="0"/>
              </a:rPr>
              <a:t>Upon event deliver(q, m)</a:t>
            </a:r>
          </a:p>
          <a:p>
            <a:r>
              <a:rPr lang="en-US" sz="1100" dirty="0">
                <a:latin typeface="Lucida Sans Typewriter" panose="020B0509030504030204" pitchFamily="49" charset="0"/>
              </a:rPr>
              <a:t>	if (m ∉ delivered){</a:t>
            </a:r>
          </a:p>
          <a:p>
            <a:r>
              <a:rPr lang="en-US" sz="1100" dirty="0">
                <a:latin typeface="Lucida Sans Typewriter" panose="020B0509030504030204" pitchFamily="49" charset="0"/>
              </a:rPr>
              <a:t>	   RB-deliver(m);</a:t>
            </a:r>
          </a:p>
          <a:p>
            <a:r>
              <a:rPr lang="en-US" sz="1100" dirty="0">
                <a:latin typeface="Lucida Sans Typewriter" panose="020B0509030504030204" pitchFamily="49" charset="0"/>
              </a:rPr>
              <a:t>	   delivered=delivered U {m};</a:t>
            </a:r>
          </a:p>
          <a:p>
            <a:r>
              <a:rPr lang="en-US" sz="1100" dirty="0">
                <a:latin typeface="Lucida Sans Typewriter" panose="020B0509030504030204" pitchFamily="49" charset="0"/>
              </a:rPr>
              <a:t>	   if(q!=p){</a:t>
            </a:r>
          </a:p>
          <a:p>
            <a:r>
              <a:rPr lang="en-US" sz="1100" dirty="0">
                <a:latin typeface="Lucida Sans Typewriter" panose="020B0509030504030204" pitchFamily="49" charset="0"/>
              </a:rPr>
              <a:t>	      ∀s ∈ ∏ :</a:t>
            </a:r>
          </a:p>
          <a:p>
            <a:r>
              <a:rPr lang="en-US" sz="1100" dirty="0">
                <a:latin typeface="Lucida Sans Typewriter" panose="020B0509030504030204" pitchFamily="49" charset="0"/>
              </a:rPr>
              <a:t>	         send(p, m) to s;</a:t>
            </a:r>
          </a:p>
          <a:p>
            <a:r>
              <a:rPr lang="en-US" sz="1100" dirty="0">
                <a:latin typeface="Lucida Sans Typewriter" panose="020B0509030504030204" pitchFamily="49" charset="0"/>
              </a:rPr>
              <a:t>	   }</a:t>
            </a:r>
          </a:p>
          <a:p>
            <a:r>
              <a:rPr lang="en-US" sz="1100" dirty="0">
                <a:latin typeface="Lucida Sans Typewriter" panose="020B0509030504030204" pitchFamily="49" charset="0"/>
              </a:rPr>
              <a:t>	}</a:t>
            </a:r>
          </a:p>
          <a:p>
            <a:r>
              <a:rPr lang="en-US" sz="1100" dirty="0">
                <a:latin typeface="Lucida Sans Typewriter" panose="020B0509030504030204" pitchFamily="49" charset="0"/>
              </a:rPr>
              <a:t>		</a:t>
            </a:r>
          </a:p>
          <a:p>
            <a:endParaRPr lang="en-US" sz="1100" dirty="0">
              <a:latin typeface="Lucida Sans Typewriter" panose="020B0509030504030204" pitchFamily="49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50D74EF-6813-4581-AB03-CB6C9B8EAA1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Algorithm for Partially Synchronous System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EFF3D2-0139-4528-80ED-AEAF7156EE80}"/>
              </a:ext>
            </a:extLst>
          </p:cNvPr>
          <p:cNvSpPr txBox="1"/>
          <p:nvPr/>
        </p:nvSpPr>
        <p:spPr bwMode="gray">
          <a:xfrm>
            <a:off x="6405126" y="2306651"/>
            <a:ext cx="994861" cy="24701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800" dirty="0"/>
              <a:t>RB-broadcast (m)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0717FCED-1801-4121-B071-88D88A41E574}"/>
              </a:ext>
            </a:extLst>
          </p:cNvPr>
          <p:cNvCxnSpPr>
            <a:cxnSpLocks/>
          </p:cNvCxnSpPr>
          <p:nvPr/>
        </p:nvCxnSpPr>
        <p:spPr bwMode="gray">
          <a:xfrm>
            <a:off x="6592894" y="2666625"/>
            <a:ext cx="5440299" cy="29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C599C6B5-E522-4FD6-9520-C6EA65EC1979}"/>
              </a:ext>
            </a:extLst>
          </p:cNvPr>
          <p:cNvSpPr/>
          <p:nvPr/>
        </p:nvSpPr>
        <p:spPr bwMode="gray">
          <a:xfrm>
            <a:off x="6158764" y="2544067"/>
            <a:ext cx="373868" cy="2026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53A47B0-FBBE-4169-A6FD-72FA7F3A786F}"/>
              </a:ext>
            </a:extLst>
          </p:cNvPr>
          <p:cNvCxnSpPr>
            <a:cxnSpLocks/>
          </p:cNvCxnSpPr>
          <p:nvPr/>
        </p:nvCxnSpPr>
        <p:spPr bwMode="gray">
          <a:xfrm>
            <a:off x="6592894" y="3463342"/>
            <a:ext cx="54402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38D4E8F0-393C-4FDC-88D3-7EC8CBCFF161}"/>
              </a:ext>
            </a:extLst>
          </p:cNvPr>
          <p:cNvSpPr/>
          <p:nvPr/>
        </p:nvSpPr>
        <p:spPr bwMode="gray">
          <a:xfrm>
            <a:off x="6158764" y="3340784"/>
            <a:ext cx="373868" cy="2026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q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276C941-46AD-434B-BF88-7C6FEE804993}"/>
              </a:ext>
            </a:extLst>
          </p:cNvPr>
          <p:cNvCxnSpPr>
            <a:cxnSpLocks/>
          </p:cNvCxnSpPr>
          <p:nvPr/>
        </p:nvCxnSpPr>
        <p:spPr bwMode="gray">
          <a:xfrm>
            <a:off x="6592894" y="4237536"/>
            <a:ext cx="5440299" cy="4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C1E5AFD4-BC29-425F-B15A-01BBE495AE7A}"/>
              </a:ext>
            </a:extLst>
          </p:cNvPr>
          <p:cNvSpPr/>
          <p:nvPr/>
        </p:nvSpPr>
        <p:spPr bwMode="gray">
          <a:xfrm>
            <a:off x="6158764" y="4114978"/>
            <a:ext cx="373868" cy="2026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r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35ACD5C-765B-4FA7-A0C9-3A27A7F35C65}"/>
              </a:ext>
            </a:extLst>
          </p:cNvPr>
          <p:cNvCxnSpPr>
            <a:cxnSpLocks/>
          </p:cNvCxnSpPr>
          <p:nvPr/>
        </p:nvCxnSpPr>
        <p:spPr bwMode="gray">
          <a:xfrm>
            <a:off x="6592894" y="5134490"/>
            <a:ext cx="54402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1999701-9602-435F-AD25-101889C4D775}"/>
              </a:ext>
            </a:extLst>
          </p:cNvPr>
          <p:cNvSpPr/>
          <p:nvPr/>
        </p:nvSpPr>
        <p:spPr bwMode="gray">
          <a:xfrm>
            <a:off x="6158764" y="5011932"/>
            <a:ext cx="373868" cy="2026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s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C3A0CD5-134B-4D30-B2CE-7E4F07FCD38C}"/>
              </a:ext>
            </a:extLst>
          </p:cNvPr>
          <p:cNvCxnSpPr>
            <a:cxnSpLocks/>
          </p:cNvCxnSpPr>
          <p:nvPr/>
        </p:nvCxnSpPr>
        <p:spPr bwMode="gray">
          <a:xfrm>
            <a:off x="7150461" y="2666625"/>
            <a:ext cx="595589" cy="7983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15E19851-EE4A-4DD0-BA4A-C04FB2EA9C2C}"/>
              </a:ext>
            </a:extLst>
          </p:cNvPr>
          <p:cNvCxnSpPr>
            <a:cxnSpLocks/>
          </p:cNvCxnSpPr>
          <p:nvPr/>
        </p:nvCxnSpPr>
        <p:spPr bwMode="gray">
          <a:xfrm>
            <a:off x="7141794" y="2666625"/>
            <a:ext cx="489852" cy="157562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754DCBE2-066D-401A-8ED8-E292F06DAD88}"/>
              </a:ext>
            </a:extLst>
          </p:cNvPr>
          <p:cNvCxnSpPr>
            <a:cxnSpLocks/>
          </p:cNvCxnSpPr>
          <p:nvPr/>
        </p:nvCxnSpPr>
        <p:spPr bwMode="gray">
          <a:xfrm>
            <a:off x="7150461" y="2666625"/>
            <a:ext cx="508264" cy="246165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871AAAAE-402B-43F4-9BE6-BE33A25A7BBD}"/>
              </a:ext>
            </a:extLst>
          </p:cNvPr>
          <p:cNvSpPr/>
          <p:nvPr/>
        </p:nvSpPr>
        <p:spPr bwMode="gray">
          <a:xfrm>
            <a:off x="7150461" y="2349069"/>
            <a:ext cx="719548" cy="320461"/>
          </a:xfrm>
          <a:custGeom>
            <a:avLst/>
            <a:gdLst>
              <a:gd name="connsiteX0" fmla="*/ 0 w 719548"/>
              <a:gd name="connsiteY0" fmla="*/ 320461 h 320461"/>
              <a:gd name="connsiteX1" fmla="*/ 372694 w 719548"/>
              <a:gd name="connsiteY1" fmla="*/ 4104 h 320461"/>
              <a:gd name="connsiteX2" fmla="*/ 671716 w 719548"/>
              <a:gd name="connsiteY2" fmla="*/ 151448 h 320461"/>
              <a:gd name="connsiteX3" fmla="*/ 715053 w 719548"/>
              <a:gd name="connsiteY3" fmla="*/ 311793 h 32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548" h="320461">
                <a:moveTo>
                  <a:pt x="0" y="320461"/>
                </a:moveTo>
                <a:cubicBezTo>
                  <a:pt x="130371" y="176367"/>
                  <a:pt x="260742" y="32273"/>
                  <a:pt x="372694" y="4104"/>
                </a:cubicBezTo>
                <a:cubicBezTo>
                  <a:pt x="484646" y="-24065"/>
                  <a:pt x="614656" y="100167"/>
                  <a:pt x="671716" y="151448"/>
                </a:cubicBezTo>
                <a:cubicBezTo>
                  <a:pt x="728776" y="202729"/>
                  <a:pt x="721914" y="257261"/>
                  <a:pt x="715053" y="311793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84E7EEC-1B2C-456B-8F86-8CA9E89B52C7}"/>
              </a:ext>
            </a:extLst>
          </p:cNvPr>
          <p:cNvSpPr txBox="1"/>
          <p:nvPr/>
        </p:nvSpPr>
        <p:spPr bwMode="gray">
          <a:xfrm>
            <a:off x="7836809" y="2317222"/>
            <a:ext cx="994861" cy="24701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800" dirty="0"/>
              <a:t>RB-deliver (m)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E88BCEE-BEFF-4908-A440-CF43F99143A0}"/>
              </a:ext>
            </a:extLst>
          </p:cNvPr>
          <p:cNvSpPr txBox="1"/>
          <p:nvPr/>
        </p:nvSpPr>
        <p:spPr bwMode="gray">
          <a:xfrm>
            <a:off x="7602313" y="3095870"/>
            <a:ext cx="994861" cy="24701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800" dirty="0"/>
              <a:t>RB-deliver (m)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5D54FD4-E286-48D5-B1E0-D7A50543CC44}"/>
              </a:ext>
            </a:extLst>
          </p:cNvPr>
          <p:cNvSpPr txBox="1"/>
          <p:nvPr/>
        </p:nvSpPr>
        <p:spPr bwMode="gray">
          <a:xfrm>
            <a:off x="7505273" y="3853428"/>
            <a:ext cx="994861" cy="24701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800" dirty="0"/>
              <a:t>RB-deliver (m)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B224D83-84FB-4D85-94FB-DF33F2047981}"/>
              </a:ext>
            </a:extLst>
          </p:cNvPr>
          <p:cNvSpPr txBox="1"/>
          <p:nvPr/>
        </p:nvSpPr>
        <p:spPr bwMode="gray">
          <a:xfrm>
            <a:off x="7581999" y="4708546"/>
            <a:ext cx="994861" cy="24701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800" dirty="0"/>
              <a:t>RB-deliver (m)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515BB27E-B143-4788-93A3-C3668F3ECC1C}"/>
              </a:ext>
            </a:extLst>
          </p:cNvPr>
          <p:cNvCxnSpPr>
            <a:cxnSpLocks/>
          </p:cNvCxnSpPr>
          <p:nvPr/>
        </p:nvCxnSpPr>
        <p:spPr bwMode="gray">
          <a:xfrm flipV="1">
            <a:off x="7739842" y="2693992"/>
            <a:ext cx="752748" cy="76459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57EF3C3-A2E9-4239-AE43-6F7D78534A4B}"/>
              </a:ext>
            </a:extLst>
          </p:cNvPr>
          <p:cNvCxnSpPr>
            <a:cxnSpLocks/>
          </p:cNvCxnSpPr>
          <p:nvPr/>
        </p:nvCxnSpPr>
        <p:spPr bwMode="gray">
          <a:xfrm>
            <a:off x="7739842" y="3454483"/>
            <a:ext cx="996795" cy="82282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DF85E177-9ED2-4DF0-8AFE-66251B919762}"/>
              </a:ext>
            </a:extLst>
          </p:cNvPr>
          <p:cNvCxnSpPr>
            <a:cxnSpLocks/>
          </p:cNvCxnSpPr>
          <p:nvPr/>
        </p:nvCxnSpPr>
        <p:spPr bwMode="gray">
          <a:xfrm>
            <a:off x="7739842" y="3458585"/>
            <a:ext cx="1235146" cy="16696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4553541F-0CC6-424A-A8CF-CFC1AC4EDC22}"/>
              </a:ext>
            </a:extLst>
          </p:cNvPr>
          <p:cNvCxnSpPr>
            <a:cxnSpLocks/>
          </p:cNvCxnSpPr>
          <p:nvPr/>
        </p:nvCxnSpPr>
        <p:spPr bwMode="gray">
          <a:xfrm flipV="1">
            <a:off x="7635823" y="2671216"/>
            <a:ext cx="1292606" cy="155353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CCD1AE4A-52A1-4916-B53D-35F31DCE1E68}"/>
              </a:ext>
            </a:extLst>
          </p:cNvPr>
          <p:cNvCxnSpPr>
            <a:cxnSpLocks/>
          </p:cNvCxnSpPr>
          <p:nvPr/>
        </p:nvCxnSpPr>
        <p:spPr bwMode="gray">
          <a:xfrm flipV="1">
            <a:off x="7627156" y="3465010"/>
            <a:ext cx="911739" cy="7615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8D43CA8B-D459-4456-AF7C-17C97A78C231}"/>
              </a:ext>
            </a:extLst>
          </p:cNvPr>
          <p:cNvCxnSpPr>
            <a:cxnSpLocks/>
          </p:cNvCxnSpPr>
          <p:nvPr/>
        </p:nvCxnSpPr>
        <p:spPr bwMode="gray">
          <a:xfrm>
            <a:off x="7635823" y="4232778"/>
            <a:ext cx="979127" cy="88460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DE25EAB2-B3FF-44EC-9E4D-0076AE84E972}"/>
              </a:ext>
            </a:extLst>
          </p:cNvPr>
          <p:cNvCxnSpPr>
            <a:cxnSpLocks/>
          </p:cNvCxnSpPr>
          <p:nvPr/>
        </p:nvCxnSpPr>
        <p:spPr bwMode="gray">
          <a:xfrm flipV="1">
            <a:off x="7692188" y="2666625"/>
            <a:ext cx="2257871" cy="242773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A1EC29B0-17F2-40EE-987E-2394A8A941B8}"/>
              </a:ext>
            </a:extLst>
          </p:cNvPr>
          <p:cNvCxnSpPr>
            <a:cxnSpLocks/>
          </p:cNvCxnSpPr>
          <p:nvPr/>
        </p:nvCxnSpPr>
        <p:spPr bwMode="gray">
          <a:xfrm flipV="1">
            <a:off x="7683521" y="3463342"/>
            <a:ext cx="2318542" cy="16423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07DF5037-ACBD-482C-9ED6-3BF919ECF655}"/>
              </a:ext>
            </a:extLst>
          </p:cNvPr>
          <p:cNvCxnSpPr>
            <a:cxnSpLocks/>
          </p:cNvCxnSpPr>
          <p:nvPr/>
        </p:nvCxnSpPr>
        <p:spPr bwMode="gray">
          <a:xfrm flipV="1">
            <a:off x="7683521" y="4242254"/>
            <a:ext cx="2318542" cy="8790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46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C6D7216-C56E-4BB2-8874-87252AF4B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System Model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9F640-C376-4335-9B21-63DC31BC81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david.kozhaya@ch.abb.com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F8B4C-486A-4059-8D56-DFE7A2EE9B8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CC6B0B8-0387-4E53-9A68-35922A65915B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AE2366-876D-4059-9429-BA8258399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BF15-9AC7-494A-A04C-7450EF0AE0FA}" type="slidenum">
              <a:rPr lang="en-US" smtClean="0"/>
              <a:t>14</a:t>
            </a:fld>
            <a:endParaRPr lang="en-US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52843D00-03DC-43E1-AEE4-9FF9048D48BA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pPr lvl="1"/>
            <a:r>
              <a:rPr lang="en-US" dirty="0"/>
              <a:t>Processes:</a:t>
            </a:r>
          </a:p>
          <a:p>
            <a:pPr lvl="2"/>
            <a:r>
              <a:rPr lang="en-US" dirty="0"/>
              <a:t>Synchronous </a:t>
            </a:r>
          </a:p>
          <a:p>
            <a:pPr lvl="2"/>
            <a:r>
              <a:rPr lang="en-US" dirty="0"/>
              <a:t>Some can fail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Communication links:</a:t>
            </a:r>
          </a:p>
          <a:p>
            <a:pPr lvl="2"/>
            <a:r>
              <a:rPr lang="en-US" dirty="0"/>
              <a:t>During any transmission, a link is reliable and synchronous (timely) with probability p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69791F3C-1677-49F7-A3F8-95771C86B8C6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Subtitle 23">
            <a:extLst>
              <a:ext uri="{FF2B5EF4-FFF2-40B4-BE49-F238E27FC236}">
                <a16:creationId xmlns:a16="http://schemas.microsoft.com/office/drawing/2014/main" id="{A116685F-A39B-433E-98D8-152BD8CD87A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Probabilistically Synchronous</a:t>
            </a:r>
          </a:p>
        </p:txBody>
      </p:sp>
      <p:pic>
        <p:nvPicPr>
          <p:cNvPr id="27" name="Content Placeholder 9">
            <a:extLst>
              <a:ext uri="{FF2B5EF4-FFF2-40B4-BE49-F238E27FC236}">
                <a16:creationId xmlns:a16="http://schemas.microsoft.com/office/drawing/2014/main" id="{6CCA9BAA-7938-4592-9EDA-8EDCAACA94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23368" y="2517523"/>
            <a:ext cx="989262" cy="1138899"/>
          </a:xfrm>
          <a:prstGeom prst="rect">
            <a:avLst/>
          </a:prstGeom>
        </p:spPr>
      </p:pic>
      <p:pic>
        <p:nvPicPr>
          <p:cNvPr id="28" name="Content Placeholder 9">
            <a:extLst>
              <a:ext uri="{FF2B5EF4-FFF2-40B4-BE49-F238E27FC236}">
                <a16:creationId xmlns:a16="http://schemas.microsoft.com/office/drawing/2014/main" id="{3DE476BE-7F8D-4543-8AC4-19DF655B76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04501" y="2289316"/>
            <a:ext cx="990817" cy="1139684"/>
          </a:xfrm>
          <a:prstGeom prst="rect">
            <a:avLst/>
          </a:prstGeom>
        </p:spPr>
      </p:pic>
      <p:pic>
        <p:nvPicPr>
          <p:cNvPr id="29" name="Content Placeholder 9">
            <a:extLst>
              <a:ext uri="{FF2B5EF4-FFF2-40B4-BE49-F238E27FC236}">
                <a16:creationId xmlns:a16="http://schemas.microsoft.com/office/drawing/2014/main" id="{8A7A0138-E2F1-4D6E-BE88-559E546875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92365" y="4060006"/>
            <a:ext cx="990817" cy="1139684"/>
          </a:xfrm>
          <a:prstGeom prst="rect">
            <a:avLst/>
          </a:prstGeom>
        </p:spPr>
      </p:pic>
      <p:pic>
        <p:nvPicPr>
          <p:cNvPr id="30" name="Content Placeholder 9">
            <a:extLst>
              <a:ext uri="{FF2B5EF4-FFF2-40B4-BE49-F238E27FC236}">
                <a16:creationId xmlns:a16="http://schemas.microsoft.com/office/drawing/2014/main" id="{D014C792-154D-444E-8E50-5E93BA2470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547855" y="4122740"/>
            <a:ext cx="990817" cy="1139684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EFD885-BD18-4E45-9474-07DCA99DD678}"/>
              </a:ext>
            </a:extLst>
          </p:cNvPr>
          <p:cNvCxnSpPr>
            <a:stCxn id="28" idx="3"/>
            <a:endCxn id="27" idx="1"/>
          </p:cNvCxnSpPr>
          <p:nvPr/>
        </p:nvCxnSpPr>
        <p:spPr bwMode="gray">
          <a:xfrm>
            <a:off x="1495318" y="2859158"/>
            <a:ext cx="2928050" cy="2278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95AA73C-F37C-451B-AE1D-E6EAE81C0C19}"/>
              </a:ext>
            </a:extLst>
          </p:cNvPr>
          <p:cNvCxnSpPr>
            <a:stCxn id="28" idx="3"/>
            <a:endCxn id="30" idx="1"/>
          </p:cNvCxnSpPr>
          <p:nvPr/>
        </p:nvCxnSpPr>
        <p:spPr bwMode="gray">
          <a:xfrm>
            <a:off x="1495318" y="2859158"/>
            <a:ext cx="2052537" cy="18334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8993C86-12CC-4E43-98B5-3FA77D59E847}"/>
              </a:ext>
            </a:extLst>
          </p:cNvPr>
          <p:cNvCxnSpPr>
            <a:stCxn id="28" idx="3"/>
            <a:endCxn id="29" idx="0"/>
          </p:cNvCxnSpPr>
          <p:nvPr/>
        </p:nvCxnSpPr>
        <p:spPr bwMode="gray">
          <a:xfrm>
            <a:off x="1495318" y="2859158"/>
            <a:ext cx="92456" cy="12008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687431-4AC7-41CD-8C20-F6E49CB04336}"/>
              </a:ext>
            </a:extLst>
          </p:cNvPr>
          <p:cNvCxnSpPr>
            <a:stCxn id="29" idx="0"/>
            <a:endCxn id="27" idx="1"/>
          </p:cNvCxnSpPr>
          <p:nvPr/>
        </p:nvCxnSpPr>
        <p:spPr bwMode="gray">
          <a:xfrm flipV="1">
            <a:off x="1587774" y="3086973"/>
            <a:ext cx="2835594" cy="9730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21F56E3-45FD-478C-B453-73D6DB6EEFC4}"/>
              </a:ext>
            </a:extLst>
          </p:cNvPr>
          <p:cNvCxnSpPr>
            <a:stCxn id="29" idx="3"/>
            <a:endCxn id="30" idx="1"/>
          </p:cNvCxnSpPr>
          <p:nvPr/>
        </p:nvCxnSpPr>
        <p:spPr bwMode="gray">
          <a:xfrm>
            <a:off x="2083182" y="4629848"/>
            <a:ext cx="1464673" cy="627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8A05BF0-C1F5-40C8-96E1-97DB2699BBE7}"/>
              </a:ext>
            </a:extLst>
          </p:cNvPr>
          <p:cNvCxnSpPr>
            <a:stCxn id="27" idx="2"/>
            <a:endCxn id="30" idx="0"/>
          </p:cNvCxnSpPr>
          <p:nvPr/>
        </p:nvCxnSpPr>
        <p:spPr bwMode="gray">
          <a:xfrm flipH="1">
            <a:off x="4043264" y="3656422"/>
            <a:ext cx="874735" cy="4663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Content Placeholder 25">
            <a:extLst>
              <a:ext uri="{FF2B5EF4-FFF2-40B4-BE49-F238E27FC236}">
                <a16:creationId xmlns:a16="http://schemas.microsoft.com/office/drawing/2014/main" id="{CCD2273D-7349-41F4-AE2B-8278B80B8C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388719" y="2319605"/>
            <a:ext cx="1358185" cy="134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9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89E64CE-7079-4D53-824D-ECB83034B03D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C6D7216-C56E-4BB2-8874-87252AF4B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 Protocols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F8B4C-486A-4059-8D56-DFE7A2EE9B8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CC6B0B8-0387-4E53-9A68-35922A65915B}" type="datetime1">
              <a:rPr lang="en-US" smtClean="0"/>
              <a:t>12/2/2019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9F640-C376-4335-9B21-63DC31BC81F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david.kozhaya@ch.abb.com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AE2366-876D-4059-9429-BA8258399B6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C4DBF15-9AC7-494A-A04C-7450EF0AE0FA}" type="slidenum">
              <a:rPr lang="en-US" smtClean="0"/>
              <a:t>15</a:t>
            </a:fld>
            <a:endParaRPr lang="en-US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C20B30DB-C641-45D4-8934-DF282799373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1BF8A6-6524-4F5A-90D7-9943BC46C191}"/>
              </a:ext>
            </a:extLst>
          </p:cNvPr>
          <p:cNvSpPr txBox="1"/>
          <p:nvPr/>
        </p:nvSpPr>
        <p:spPr bwMode="gray">
          <a:xfrm>
            <a:off x="539335" y="2414428"/>
            <a:ext cx="5501110" cy="69969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1100" b="1" dirty="0"/>
              <a:t>No duplication: </a:t>
            </a:r>
            <a:r>
              <a:rPr lang="en-US" sz="1100" dirty="0"/>
              <a:t>No message is delivered more than once</a:t>
            </a:r>
          </a:p>
          <a:p>
            <a:r>
              <a:rPr lang="en-US" sz="1100" b="1" dirty="0"/>
              <a:t>No creation: </a:t>
            </a:r>
            <a:r>
              <a:rPr lang="en-US" sz="1100" dirty="0"/>
              <a:t>If a process delivers message m with sender s, then s broadcast m</a:t>
            </a:r>
          </a:p>
          <a:p>
            <a:r>
              <a:rPr lang="en-US" sz="1100" b="1" dirty="0"/>
              <a:t>Agreement: </a:t>
            </a:r>
            <a:r>
              <a:rPr lang="en-US" sz="1100" dirty="0"/>
              <a:t>if a correct process delivers m, then every correct process delivers 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AEF964-8EE7-4665-B0CE-D9965C49F083}"/>
              </a:ext>
            </a:extLst>
          </p:cNvPr>
          <p:cNvSpPr txBox="1"/>
          <p:nvPr/>
        </p:nvSpPr>
        <p:spPr bwMode="gray">
          <a:xfrm>
            <a:off x="529127" y="3445104"/>
            <a:ext cx="5709513" cy="3713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1100" b="1" dirty="0"/>
              <a:t>Validity: </a:t>
            </a:r>
            <a:r>
              <a:rPr lang="en-US" sz="1100" dirty="0"/>
              <a:t>If a correct broadcasts m, then every correct process eventually delivers m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D8319C2A-DF32-4E46-91E9-74830FD8F7D4}"/>
              </a:ext>
            </a:extLst>
          </p:cNvPr>
          <p:cNvSpPr/>
          <p:nvPr/>
        </p:nvSpPr>
        <p:spPr bwMode="gray">
          <a:xfrm>
            <a:off x="387493" y="2360470"/>
            <a:ext cx="281885" cy="175338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E272CF30-9576-4BEA-AE7A-7492FAE7D15D}"/>
              </a:ext>
            </a:extLst>
          </p:cNvPr>
          <p:cNvSpPr/>
          <p:nvPr/>
        </p:nvSpPr>
        <p:spPr bwMode="gray">
          <a:xfrm flipH="1">
            <a:off x="5972627" y="2360470"/>
            <a:ext cx="281885" cy="175338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CD98FF-4A6A-46C8-A7BC-118BBB6B837F}"/>
              </a:ext>
            </a:extLst>
          </p:cNvPr>
          <p:cNvSpPr txBox="1"/>
          <p:nvPr/>
        </p:nvSpPr>
        <p:spPr bwMode="gray">
          <a:xfrm>
            <a:off x="2435525" y="4289910"/>
            <a:ext cx="1896715" cy="3713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Reliable Broadcast Abstraction (RB)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277D13-F390-4D1F-8C4C-8A6439936E78}"/>
              </a:ext>
            </a:extLst>
          </p:cNvPr>
          <p:cNvSpPr txBox="1"/>
          <p:nvPr/>
        </p:nvSpPr>
        <p:spPr bwMode="gray">
          <a:xfrm>
            <a:off x="7909382" y="2959386"/>
            <a:ext cx="1944572" cy="3713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Probabilistically Synchronous System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</a:rPr>
              <a:t>with f&lt;n</a:t>
            </a:r>
          </a:p>
          <a:p>
            <a:pPr algn="ctr"/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273F95-D69D-47EE-8576-08BA6649627E}"/>
              </a:ext>
            </a:extLst>
          </p:cNvPr>
          <p:cNvSpPr txBox="1"/>
          <p:nvPr/>
        </p:nvSpPr>
        <p:spPr bwMode="gray">
          <a:xfrm>
            <a:off x="6311770" y="3115690"/>
            <a:ext cx="1774350" cy="3713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1400" dirty="0"/>
              <a:t>in</a:t>
            </a:r>
          </a:p>
        </p:txBody>
      </p:sp>
    </p:spTree>
    <p:extLst>
      <p:ext uri="{BB962C8B-B14F-4D97-AF65-F5344CB8AC3E}">
        <p14:creationId xmlns:p14="http://schemas.microsoft.com/office/powerpoint/2010/main" val="396676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0C4678-907C-4222-BBDB-72B5B97B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Reliable Broadcast (RB)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302F7-F5C6-4B06-89D7-0692435A92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david.kozhaya@ch.abb.com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EFC91-2809-4B86-A440-DFD3B437A0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15F1631-33DF-4CCC-8DEB-C64301936F7D}" type="datetime1">
              <a:rPr lang="en-US" smtClean="0"/>
              <a:t>12/2/2019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1DA27-4B71-4FF2-AB54-500967F54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BF15-9AC7-494A-A04C-7450EF0AE0FA}" type="slidenum">
              <a:rPr lang="en-US" smtClean="0"/>
              <a:t>16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15D728-1363-4ADC-953D-4A1497BF9C73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7" name="Content Placeholder 66">
            <a:extLst>
              <a:ext uri="{FF2B5EF4-FFF2-40B4-BE49-F238E27FC236}">
                <a16:creationId xmlns:a16="http://schemas.microsoft.com/office/drawing/2014/main" id="{1FD7E2C6-C893-475E-960B-7BF174130D87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>
              <a:lnSpc>
                <a:spcPts val="1000"/>
              </a:lnSpc>
            </a:pPr>
            <a:r>
              <a:rPr lang="en-US" sz="1000" dirty="0">
                <a:latin typeface="Lucida Sans Typewriter" panose="020B0509030504030204" pitchFamily="49" charset="0"/>
              </a:rPr>
              <a:t>@ process p</a:t>
            </a:r>
          </a:p>
          <a:p>
            <a:pPr>
              <a:lnSpc>
                <a:spcPts val="1000"/>
              </a:lnSpc>
            </a:pPr>
            <a:r>
              <a:rPr lang="en-US" sz="1000" dirty="0">
                <a:latin typeface="Lucida Sans Typewriter" panose="020B0509030504030204" pitchFamily="49" charset="0"/>
              </a:rPr>
              <a:t>delivered={};</a:t>
            </a:r>
          </a:p>
          <a:p>
            <a:pPr>
              <a:lnSpc>
                <a:spcPts val="1000"/>
              </a:lnSpc>
            </a:pPr>
            <a:r>
              <a:rPr lang="en-US" sz="1000" dirty="0">
                <a:latin typeface="Lucida Sans Typewriter" panose="020B0509030504030204" pitchFamily="49" charset="0"/>
              </a:rPr>
              <a:t>Upon event broadcast(m)</a:t>
            </a:r>
          </a:p>
          <a:p>
            <a:pPr>
              <a:lnSpc>
                <a:spcPts val="1000"/>
              </a:lnSpc>
            </a:pPr>
            <a:r>
              <a:rPr lang="en-US" sz="1000" dirty="0">
                <a:latin typeface="Lucida Sans Typewriter" panose="020B0509030504030204" pitchFamily="49" charset="0"/>
              </a:rPr>
              <a:t>	while (True){  wait (1 </a:t>
            </a:r>
            <a:r>
              <a:rPr lang="en-US" sz="1000" dirty="0" err="1">
                <a:latin typeface="Lucida Sans Typewriter" panose="020B0509030504030204" pitchFamily="49" charset="0"/>
              </a:rPr>
              <a:t>tu</a:t>
            </a:r>
            <a:r>
              <a:rPr lang="en-US" sz="1000" dirty="0">
                <a:latin typeface="Lucida Sans Typewriter" panose="020B0509030504030204" pitchFamily="49" charset="0"/>
              </a:rPr>
              <a:t>);</a:t>
            </a:r>
          </a:p>
          <a:p>
            <a:pPr>
              <a:lnSpc>
                <a:spcPts val="1000"/>
              </a:lnSpc>
            </a:pPr>
            <a:r>
              <a:rPr lang="en-US" sz="1000" dirty="0">
                <a:latin typeface="Lucida Sans Typewriter" panose="020B0509030504030204" pitchFamily="49" charset="0"/>
              </a:rPr>
              <a:t>	   ∀s ∈ ∏ :</a:t>
            </a:r>
          </a:p>
          <a:p>
            <a:pPr>
              <a:lnSpc>
                <a:spcPts val="1000"/>
              </a:lnSpc>
            </a:pPr>
            <a:r>
              <a:rPr lang="en-US" sz="1000" dirty="0">
                <a:latin typeface="Lucida Sans Typewriter" panose="020B0509030504030204" pitchFamily="49" charset="0"/>
              </a:rPr>
              <a:t>	      send(p, m) to s;</a:t>
            </a:r>
          </a:p>
          <a:p>
            <a:pPr>
              <a:lnSpc>
                <a:spcPts val="1000"/>
              </a:lnSpc>
            </a:pPr>
            <a:r>
              <a:rPr lang="en-US" sz="1000" dirty="0">
                <a:latin typeface="Lucida Sans Typewriter" panose="020B0509030504030204" pitchFamily="49" charset="0"/>
              </a:rPr>
              <a:t>	}</a:t>
            </a:r>
          </a:p>
          <a:p>
            <a:pPr>
              <a:lnSpc>
                <a:spcPts val="1000"/>
              </a:lnSpc>
            </a:pPr>
            <a:r>
              <a:rPr lang="en-US" sz="1000" dirty="0">
                <a:latin typeface="Lucida Sans Typewriter" panose="020B0509030504030204" pitchFamily="49" charset="0"/>
              </a:rPr>
              <a:t>Upon event deliver(q, m)</a:t>
            </a:r>
          </a:p>
          <a:p>
            <a:pPr>
              <a:lnSpc>
                <a:spcPts val="1000"/>
              </a:lnSpc>
            </a:pPr>
            <a:r>
              <a:rPr lang="en-US" sz="1000" dirty="0">
                <a:latin typeface="Lucida Sans Typewriter" panose="020B0509030504030204" pitchFamily="49" charset="0"/>
              </a:rPr>
              <a:t>	if (m ∉ delivered){</a:t>
            </a:r>
          </a:p>
          <a:p>
            <a:pPr>
              <a:lnSpc>
                <a:spcPts val="1000"/>
              </a:lnSpc>
            </a:pPr>
            <a:r>
              <a:rPr lang="en-US" sz="1000" dirty="0">
                <a:latin typeface="Lucida Sans Typewriter" panose="020B0509030504030204" pitchFamily="49" charset="0"/>
              </a:rPr>
              <a:t>	   RB-deliver(m);</a:t>
            </a:r>
          </a:p>
          <a:p>
            <a:pPr>
              <a:lnSpc>
                <a:spcPts val="1000"/>
              </a:lnSpc>
            </a:pPr>
            <a:r>
              <a:rPr lang="en-US" sz="1000" dirty="0">
                <a:latin typeface="Lucida Sans Typewriter" panose="020B0509030504030204" pitchFamily="49" charset="0"/>
              </a:rPr>
              <a:t>	   delivered=delivered U {m};</a:t>
            </a:r>
          </a:p>
          <a:p>
            <a:pPr>
              <a:lnSpc>
                <a:spcPts val="1000"/>
              </a:lnSpc>
            </a:pPr>
            <a:r>
              <a:rPr lang="en-US" sz="1000" dirty="0">
                <a:latin typeface="Lucida Sans Typewriter" panose="020B0509030504030204" pitchFamily="49" charset="0"/>
              </a:rPr>
              <a:t>	   while(True){	</a:t>
            </a:r>
          </a:p>
          <a:p>
            <a:pPr>
              <a:lnSpc>
                <a:spcPts val="1000"/>
              </a:lnSpc>
            </a:pPr>
            <a:r>
              <a:rPr lang="en-US" sz="1000" dirty="0">
                <a:latin typeface="Lucida Sans Typewriter" panose="020B0509030504030204" pitchFamily="49" charset="0"/>
              </a:rPr>
              <a:t>	      if(q!=p){</a:t>
            </a:r>
          </a:p>
          <a:p>
            <a:pPr>
              <a:lnSpc>
                <a:spcPts val="1000"/>
              </a:lnSpc>
            </a:pPr>
            <a:r>
              <a:rPr lang="en-US" sz="1000" dirty="0">
                <a:latin typeface="Lucida Sans Typewriter" panose="020B0509030504030204" pitchFamily="49" charset="0"/>
              </a:rPr>
              <a:t>	         ∀s ∈ ∏ :</a:t>
            </a:r>
          </a:p>
          <a:p>
            <a:pPr>
              <a:lnSpc>
                <a:spcPts val="1000"/>
              </a:lnSpc>
            </a:pPr>
            <a:r>
              <a:rPr lang="en-US" sz="1000" dirty="0">
                <a:latin typeface="Lucida Sans Typewriter" panose="020B0509030504030204" pitchFamily="49" charset="0"/>
              </a:rPr>
              <a:t>	            send(p, m) to s;</a:t>
            </a:r>
          </a:p>
          <a:p>
            <a:pPr>
              <a:lnSpc>
                <a:spcPts val="1000"/>
              </a:lnSpc>
            </a:pPr>
            <a:r>
              <a:rPr lang="en-US" sz="1000" dirty="0">
                <a:latin typeface="Lucida Sans Typewriter" panose="020B0509030504030204" pitchFamily="49" charset="0"/>
              </a:rPr>
              <a:t>	      }</a:t>
            </a:r>
          </a:p>
          <a:p>
            <a:pPr>
              <a:lnSpc>
                <a:spcPts val="1000"/>
              </a:lnSpc>
            </a:pPr>
            <a:r>
              <a:rPr lang="en-US" sz="1000" dirty="0">
                <a:latin typeface="Lucida Sans Typewriter" panose="020B0509030504030204" pitchFamily="49" charset="0"/>
              </a:rPr>
              <a:t>	   }</a:t>
            </a:r>
          </a:p>
          <a:p>
            <a:pPr>
              <a:lnSpc>
                <a:spcPts val="1000"/>
              </a:lnSpc>
            </a:pPr>
            <a:r>
              <a:rPr lang="en-US" sz="1000" dirty="0">
                <a:latin typeface="Lucida Sans Typewriter" panose="020B0509030504030204" pitchFamily="49" charset="0"/>
              </a:rPr>
              <a:t>	}</a:t>
            </a:r>
          </a:p>
          <a:p>
            <a:r>
              <a:rPr lang="en-US" sz="1000" dirty="0">
                <a:latin typeface="Lucida Sans Typewriter" panose="020B0509030504030204" pitchFamily="49" charset="0"/>
              </a:rPr>
              <a:t>	</a:t>
            </a:r>
          </a:p>
          <a:p>
            <a:endParaRPr lang="en-US" sz="1000" dirty="0">
              <a:latin typeface="Lucida Sans Typewriter" panose="020B0509030504030204" pitchFamily="49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50D74EF-6813-4581-AB03-CB6C9B8EAA1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Algorithm for Probabilistically Synchronous System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B908B22-63C1-49F7-9330-055AE8E2146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32368" y="5799906"/>
            <a:ext cx="11520896" cy="278214"/>
          </a:xfrm>
        </p:spPr>
        <p:txBody>
          <a:bodyPr/>
          <a:lstStyle/>
          <a:p>
            <a:r>
              <a:rPr lang="en-US" dirty="0"/>
              <a:t>Network is congested!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EFF3D2-0139-4528-80ED-AEAF7156EE80}"/>
              </a:ext>
            </a:extLst>
          </p:cNvPr>
          <p:cNvSpPr txBox="1"/>
          <p:nvPr/>
        </p:nvSpPr>
        <p:spPr bwMode="gray">
          <a:xfrm>
            <a:off x="6405126" y="2306651"/>
            <a:ext cx="994861" cy="24701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800" dirty="0"/>
              <a:t>RB-broadcast (m)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0717FCED-1801-4121-B071-88D88A41E574}"/>
              </a:ext>
            </a:extLst>
          </p:cNvPr>
          <p:cNvCxnSpPr>
            <a:cxnSpLocks/>
          </p:cNvCxnSpPr>
          <p:nvPr/>
        </p:nvCxnSpPr>
        <p:spPr bwMode="gray">
          <a:xfrm>
            <a:off x="6592894" y="2666625"/>
            <a:ext cx="5440299" cy="29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C599C6B5-E522-4FD6-9520-C6EA65EC1979}"/>
              </a:ext>
            </a:extLst>
          </p:cNvPr>
          <p:cNvSpPr/>
          <p:nvPr/>
        </p:nvSpPr>
        <p:spPr bwMode="gray">
          <a:xfrm>
            <a:off x="6158764" y="2544067"/>
            <a:ext cx="373868" cy="2026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53A47B0-FBBE-4169-A6FD-72FA7F3A786F}"/>
              </a:ext>
            </a:extLst>
          </p:cNvPr>
          <p:cNvCxnSpPr>
            <a:cxnSpLocks/>
          </p:cNvCxnSpPr>
          <p:nvPr/>
        </p:nvCxnSpPr>
        <p:spPr bwMode="gray">
          <a:xfrm>
            <a:off x="6592894" y="3463342"/>
            <a:ext cx="54402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38D4E8F0-393C-4FDC-88D3-7EC8CBCFF161}"/>
              </a:ext>
            </a:extLst>
          </p:cNvPr>
          <p:cNvSpPr/>
          <p:nvPr/>
        </p:nvSpPr>
        <p:spPr bwMode="gray">
          <a:xfrm>
            <a:off x="6158764" y="3340784"/>
            <a:ext cx="373868" cy="2026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q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276C941-46AD-434B-BF88-7C6FEE804993}"/>
              </a:ext>
            </a:extLst>
          </p:cNvPr>
          <p:cNvCxnSpPr>
            <a:cxnSpLocks/>
          </p:cNvCxnSpPr>
          <p:nvPr/>
        </p:nvCxnSpPr>
        <p:spPr bwMode="gray">
          <a:xfrm>
            <a:off x="6592894" y="4237536"/>
            <a:ext cx="5440299" cy="4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C1E5AFD4-BC29-425F-B15A-01BBE495AE7A}"/>
              </a:ext>
            </a:extLst>
          </p:cNvPr>
          <p:cNvSpPr/>
          <p:nvPr/>
        </p:nvSpPr>
        <p:spPr bwMode="gray">
          <a:xfrm>
            <a:off x="6158764" y="4114978"/>
            <a:ext cx="373868" cy="2026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r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35ACD5C-765B-4FA7-A0C9-3A27A7F35C65}"/>
              </a:ext>
            </a:extLst>
          </p:cNvPr>
          <p:cNvCxnSpPr>
            <a:cxnSpLocks/>
          </p:cNvCxnSpPr>
          <p:nvPr/>
        </p:nvCxnSpPr>
        <p:spPr bwMode="gray">
          <a:xfrm>
            <a:off x="6592894" y="5134490"/>
            <a:ext cx="54402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1999701-9602-435F-AD25-101889C4D775}"/>
              </a:ext>
            </a:extLst>
          </p:cNvPr>
          <p:cNvSpPr/>
          <p:nvPr/>
        </p:nvSpPr>
        <p:spPr bwMode="gray">
          <a:xfrm>
            <a:off x="6158764" y="5011932"/>
            <a:ext cx="373868" cy="2026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s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C3A0CD5-134B-4D30-B2CE-7E4F07FCD38C}"/>
              </a:ext>
            </a:extLst>
          </p:cNvPr>
          <p:cNvCxnSpPr>
            <a:cxnSpLocks/>
          </p:cNvCxnSpPr>
          <p:nvPr/>
        </p:nvCxnSpPr>
        <p:spPr bwMode="gray">
          <a:xfrm>
            <a:off x="7150461" y="2666625"/>
            <a:ext cx="595589" cy="7983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15E19851-EE4A-4DD0-BA4A-C04FB2EA9C2C}"/>
              </a:ext>
            </a:extLst>
          </p:cNvPr>
          <p:cNvCxnSpPr>
            <a:cxnSpLocks/>
          </p:cNvCxnSpPr>
          <p:nvPr/>
        </p:nvCxnSpPr>
        <p:spPr bwMode="gray">
          <a:xfrm>
            <a:off x="7141794" y="2666625"/>
            <a:ext cx="489852" cy="157562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754DCBE2-066D-401A-8ED8-E292F06DAD88}"/>
              </a:ext>
            </a:extLst>
          </p:cNvPr>
          <p:cNvCxnSpPr>
            <a:cxnSpLocks/>
          </p:cNvCxnSpPr>
          <p:nvPr/>
        </p:nvCxnSpPr>
        <p:spPr bwMode="gray">
          <a:xfrm>
            <a:off x="7150461" y="2666625"/>
            <a:ext cx="508264" cy="246165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871AAAAE-402B-43F4-9BE6-BE33A25A7BBD}"/>
              </a:ext>
            </a:extLst>
          </p:cNvPr>
          <p:cNvSpPr/>
          <p:nvPr/>
        </p:nvSpPr>
        <p:spPr bwMode="gray">
          <a:xfrm>
            <a:off x="7150461" y="2349069"/>
            <a:ext cx="719548" cy="320461"/>
          </a:xfrm>
          <a:custGeom>
            <a:avLst/>
            <a:gdLst>
              <a:gd name="connsiteX0" fmla="*/ 0 w 719548"/>
              <a:gd name="connsiteY0" fmla="*/ 320461 h 320461"/>
              <a:gd name="connsiteX1" fmla="*/ 372694 w 719548"/>
              <a:gd name="connsiteY1" fmla="*/ 4104 h 320461"/>
              <a:gd name="connsiteX2" fmla="*/ 671716 w 719548"/>
              <a:gd name="connsiteY2" fmla="*/ 151448 h 320461"/>
              <a:gd name="connsiteX3" fmla="*/ 715053 w 719548"/>
              <a:gd name="connsiteY3" fmla="*/ 311793 h 32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548" h="320461">
                <a:moveTo>
                  <a:pt x="0" y="320461"/>
                </a:moveTo>
                <a:cubicBezTo>
                  <a:pt x="130371" y="176367"/>
                  <a:pt x="260742" y="32273"/>
                  <a:pt x="372694" y="4104"/>
                </a:cubicBezTo>
                <a:cubicBezTo>
                  <a:pt x="484646" y="-24065"/>
                  <a:pt x="614656" y="100167"/>
                  <a:pt x="671716" y="151448"/>
                </a:cubicBezTo>
                <a:cubicBezTo>
                  <a:pt x="728776" y="202729"/>
                  <a:pt x="721914" y="257261"/>
                  <a:pt x="715053" y="311793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84E7EEC-1B2C-456B-8F86-8CA9E89B52C7}"/>
              </a:ext>
            </a:extLst>
          </p:cNvPr>
          <p:cNvSpPr txBox="1"/>
          <p:nvPr/>
        </p:nvSpPr>
        <p:spPr bwMode="gray">
          <a:xfrm>
            <a:off x="7836809" y="2317222"/>
            <a:ext cx="994861" cy="24701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800" dirty="0"/>
              <a:t>RB-deliver (m)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E88BCEE-BEFF-4908-A440-CF43F99143A0}"/>
              </a:ext>
            </a:extLst>
          </p:cNvPr>
          <p:cNvSpPr txBox="1"/>
          <p:nvPr/>
        </p:nvSpPr>
        <p:spPr bwMode="gray">
          <a:xfrm>
            <a:off x="7602313" y="3095870"/>
            <a:ext cx="994861" cy="24701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800" dirty="0"/>
              <a:t>RB-deliver (m)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5D54FD4-E286-48D5-B1E0-D7A50543CC44}"/>
              </a:ext>
            </a:extLst>
          </p:cNvPr>
          <p:cNvSpPr txBox="1"/>
          <p:nvPr/>
        </p:nvSpPr>
        <p:spPr bwMode="gray">
          <a:xfrm>
            <a:off x="7505273" y="3853428"/>
            <a:ext cx="994861" cy="24701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800" dirty="0"/>
              <a:t>RB-deliver (m)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B224D83-84FB-4D85-94FB-DF33F2047981}"/>
              </a:ext>
            </a:extLst>
          </p:cNvPr>
          <p:cNvSpPr txBox="1"/>
          <p:nvPr/>
        </p:nvSpPr>
        <p:spPr bwMode="gray">
          <a:xfrm>
            <a:off x="7581999" y="4708546"/>
            <a:ext cx="994861" cy="24701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800" dirty="0"/>
              <a:t>RB-deliver (m)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515BB27E-B143-4788-93A3-C3668F3ECC1C}"/>
              </a:ext>
            </a:extLst>
          </p:cNvPr>
          <p:cNvCxnSpPr>
            <a:cxnSpLocks/>
          </p:cNvCxnSpPr>
          <p:nvPr/>
        </p:nvCxnSpPr>
        <p:spPr bwMode="gray">
          <a:xfrm flipV="1">
            <a:off x="7739842" y="2693992"/>
            <a:ext cx="752748" cy="76459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57EF3C3-A2E9-4239-AE43-6F7D78534A4B}"/>
              </a:ext>
            </a:extLst>
          </p:cNvPr>
          <p:cNvCxnSpPr>
            <a:cxnSpLocks/>
          </p:cNvCxnSpPr>
          <p:nvPr/>
        </p:nvCxnSpPr>
        <p:spPr bwMode="gray">
          <a:xfrm>
            <a:off x="7739842" y="3454483"/>
            <a:ext cx="527698" cy="8067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DF85E177-9ED2-4DF0-8AFE-66251B919762}"/>
              </a:ext>
            </a:extLst>
          </p:cNvPr>
          <p:cNvCxnSpPr>
            <a:cxnSpLocks/>
          </p:cNvCxnSpPr>
          <p:nvPr/>
        </p:nvCxnSpPr>
        <p:spPr bwMode="gray">
          <a:xfrm>
            <a:off x="7739842" y="3458585"/>
            <a:ext cx="666127" cy="16742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4553541F-0CC6-424A-A8CF-CFC1AC4EDC22}"/>
              </a:ext>
            </a:extLst>
          </p:cNvPr>
          <p:cNvCxnSpPr>
            <a:cxnSpLocks/>
          </p:cNvCxnSpPr>
          <p:nvPr/>
        </p:nvCxnSpPr>
        <p:spPr bwMode="gray">
          <a:xfrm flipV="1">
            <a:off x="7635823" y="2671216"/>
            <a:ext cx="1292606" cy="155353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CCD1AE4A-52A1-4916-B53D-35F31DCE1E68}"/>
              </a:ext>
            </a:extLst>
          </p:cNvPr>
          <p:cNvCxnSpPr>
            <a:cxnSpLocks/>
          </p:cNvCxnSpPr>
          <p:nvPr/>
        </p:nvCxnSpPr>
        <p:spPr bwMode="gray">
          <a:xfrm flipV="1">
            <a:off x="7627156" y="3465010"/>
            <a:ext cx="911739" cy="7615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8D43CA8B-D459-4456-AF7C-17C97A78C231}"/>
              </a:ext>
            </a:extLst>
          </p:cNvPr>
          <p:cNvCxnSpPr>
            <a:cxnSpLocks/>
          </p:cNvCxnSpPr>
          <p:nvPr/>
        </p:nvCxnSpPr>
        <p:spPr bwMode="gray">
          <a:xfrm>
            <a:off x="7635823" y="4232778"/>
            <a:ext cx="979127" cy="88460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DE25EAB2-B3FF-44EC-9E4D-0076AE84E972}"/>
              </a:ext>
            </a:extLst>
          </p:cNvPr>
          <p:cNvCxnSpPr>
            <a:cxnSpLocks/>
          </p:cNvCxnSpPr>
          <p:nvPr/>
        </p:nvCxnSpPr>
        <p:spPr bwMode="gray">
          <a:xfrm flipV="1">
            <a:off x="7692188" y="2671216"/>
            <a:ext cx="1370034" cy="24231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A1EC29B0-17F2-40EE-987E-2394A8A941B8}"/>
              </a:ext>
            </a:extLst>
          </p:cNvPr>
          <p:cNvCxnSpPr>
            <a:cxnSpLocks/>
          </p:cNvCxnSpPr>
          <p:nvPr/>
        </p:nvCxnSpPr>
        <p:spPr bwMode="gray">
          <a:xfrm flipV="1">
            <a:off x="7683521" y="3480303"/>
            <a:ext cx="1253575" cy="16253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07DF5037-ACBD-482C-9ED6-3BF919ECF655}"/>
              </a:ext>
            </a:extLst>
          </p:cNvPr>
          <p:cNvCxnSpPr>
            <a:cxnSpLocks/>
          </p:cNvCxnSpPr>
          <p:nvPr/>
        </p:nvCxnSpPr>
        <p:spPr bwMode="gray">
          <a:xfrm flipV="1">
            <a:off x="7683521" y="4244107"/>
            <a:ext cx="1154536" cy="87720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E6A5BF77-7365-4D9C-9660-D638CF3497E3}"/>
              </a:ext>
            </a:extLst>
          </p:cNvPr>
          <p:cNvCxnSpPr>
            <a:cxnSpLocks/>
          </p:cNvCxnSpPr>
          <p:nvPr/>
        </p:nvCxnSpPr>
        <p:spPr bwMode="gray">
          <a:xfrm>
            <a:off x="9128564" y="2666625"/>
            <a:ext cx="1714247" cy="79196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9D16B47D-0B57-4664-BC1A-5AA8D9F87F49}"/>
              </a:ext>
            </a:extLst>
          </p:cNvPr>
          <p:cNvCxnSpPr>
            <a:cxnSpLocks/>
          </p:cNvCxnSpPr>
          <p:nvPr/>
        </p:nvCxnSpPr>
        <p:spPr bwMode="gray">
          <a:xfrm>
            <a:off x="9119897" y="2666625"/>
            <a:ext cx="1417104" cy="157091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AE65D6D6-75A4-40A2-9F86-B87682D3C2D8}"/>
              </a:ext>
            </a:extLst>
          </p:cNvPr>
          <p:cNvCxnSpPr>
            <a:cxnSpLocks/>
          </p:cNvCxnSpPr>
          <p:nvPr/>
        </p:nvCxnSpPr>
        <p:spPr bwMode="gray">
          <a:xfrm>
            <a:off x="9128564" y="2666625"/>
            <a:ext cx="1408437" cy="244665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AD3ACB36-AD63-4E94-8777-47AF6D202393}"/>
              </a:ext>
            </a:extLst>
          </p:cNvPr>
          <p:cNvSpPr/>
          <p:nvPr/>
        </p:nvSpPr>
        <p:spPr bwMode="gray">
          <a:xfrm>
            <a:off x="9128564" y="2349069"/>
            <a:ext cx="719548" cy="320461"/>
          </a:xfrm>
          <a:custGeom>
            <a:avLst/>
            <a:gdLst>
              <a:gd name="connsiteX0" fmla="*/ 0 w 719548"/>
              <a:gd name="connsiteY0" fmla="*/ 320461 h 320461"/>
              <a:gd name="connsiteX1" fmla="*/ 372694 w 719548"/>
              <a:gd name="connsiteY1" fmla="*/ 4104 h 320461"/>
              <a:gd name="connsiteX2" fmla="*/ 671716 w 719548"/>
              <a:gd name="connsiteY2" fmla="*/ 151448 h 320461"/>
              <a:gd name="connsiteX3" fmla="*/ 715053 w 719548"/>
              <a:gd name="connsiteY3" fmla="*/ 311793 h 32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548" h="320461">
                <a:moveTo>
                  <a:pt x="0" y="320461"/>
                </a:moveTo>
                <a:cubicBezTo>
                  <a:pt x="130371" y="176367"/>
                  <a:pt x="260742" y="32273"/>
                  <a:pt x="372694" y="4104"/>
                </a:cubicBezTo>
                <a:cubicBezTo>
                  <a:pt x="484646" y="-24065"/>
                  <a:pt x="614656" y="100167"/>
                  <a:pt x="671716" y="151448"/>
                </a:cubicBezTo>
                <a:cubicBezTo>
                  <a:pt x="728776" y="202729"/>
                  <a:pt x="721914" y="257261"/>
                  <a:pt x="715053" y="311793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87ECFCE8-3ACB-4BC0-8FA9-29CDC6720A59}"/>
              </a:ext>
            </a:extLst>
          </p:cNvPr>
          <p:cNvCxnSpPr>
            <a:cxnSpLocks/>
          </p:cNvCxnSpPr>
          <p:nvPr/>
        </p:nvCxnSpPr>
        <p:spPr bwMode="gray">
          <a:xfrm>
            <a:off x="10491240" y="2661867"/>
            <a:ext cx="1417104" cy="157091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4395F5E7-74DD-418C-B6AC-76F265B77CBD}"/>
              </a:ext>
            </a:extLst>
          </p:cNvPr>
          <p:cNvCxnSpPr>
            <a:cxnSpLocks/>
          </p:cNvCxnSpPr>
          <p:nvPr/>
        </p:nvCxnSpPr>
        <p:spPr bwMode="gray">
          <a:xfrm>
            <a:off x="10499907" y="2661867"/>
            <a:ext cx="1408437" cy="244665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B32A8735-43CE-4D59-AFDC-9452801BEB9D}"/>
              </a:ext>
            </a:extLst>
          </p:cNvPr>
          <p:cNvSpPr/>
          <p:nvPr/>
        </p:nvSpPr>
        <p:spPr bwMode="gray">
          <a:xfrm>
            <a:off x="10499907" y="2344311"/>
            <a:ext cx="719548" cy="320461"/>
          </a:xfrm>
          <a:custGeom>
            <a:avLst/>
            <a:gdLst>
              <a:gd name="connsiteX0" fmla="*/ 0 w 719548"/>
              <a:gd name="connsiteY0" fmla="*/ 320461 h 320461"/>
              <a:gd name="connsiteX1" fmla="*/ 372694 w 719548"/>
              <a:gd name="connsiteY1" fmla="*/ 4104 h 320461"/>
              <a:gd name="connsiteX2" fmla="*/ 671716 w 719548"/>
              <a:gd name="connsiteY2" fmla="*/ 151448 h 320461"/>
              <a:gd name="connsiteX3" fmla="*/ 715053 w 719548"/>
              <a:gd name="connsiteY3" fmla="*/ 311793 h 32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548" h="320461">
                <a:moveTo>
                  <a:pt x="0" y="320461"/>
                </a:moveTo>
                <a:cubicBezTo>
                  <a:pt x="130371" y="176367"/>
                  <a:pt x="260742" y="32273"/>
                  <a:pt x="372694" y="4104"/>
                </a:cubicBezTo>
                <a:cubicBezTo>
                  <a:pt x="484646" y="-24065"/>
                  <a:pt x="614656" y="100167"/>
                  <a:pt x="671716" y="151448"/>
                </a:cubicBezTo>
                <a:cubicBezTo>
                  <a:pt x="728776" y="202729"/>
                  <a:pt x="721914" y="257261"/>
                  <a:pt x="715053" y="311793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F9AB3D5-00A3-482E-BEB9-5D66158A0482}"/>
              </a:ext>
            </a:extLst>
          </p:cNvPr>
          <p:cNvCxnSpPr>
            <a:cxnSpLocks/>
          </p:cNvCxnSpPr>
          <p:nvPr/>
        </p:nvCxnSpPr>
        <p:spPr bwMode="gray">
          <a:xfrm flipV="1">
            <a:off x="9320612" y="2683242"/>
            <a:ext cx="752748" cy="76459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01163EB-D512-4BCC-B592-AF223A547F25}"/>
              </a:ext>
            </a:extLst>
          </p:cNvPr>
          <p:cNvCxnSpPr>
            <a:cxnSpLocks/>
          </p:cNvCxnSpPr>
          <p:nvPr/>
        </p:nvCxnSpPr>
        <p:spPr bwMode="gray">
          <a:xfrm>
            <a:off x="9320612" y="3443733"/>
            <a:ext cx="527698" cy="8067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8B8032D-BBFC-4252-A37F-BDE1E9A73AD4}"/>
              </a:ext>
            </a:extLst>
          </p:cNvPr>
          <p:cNvCxnSpPr>
            <a:cxnSpLocks/>
          </p:cNvCxnSpPr>
          <p:nvPr/>
        </p:nvCxnSpPr>
        <p:spPr bwMode="gray">
          <a:xfrm>
            <a:off x="9320612" y="3447835"/>
            <a:ext cx="666127" cy="16742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2990AC0-9D6A-43D4-A9A5-984C4D7925D9}"/>
              </a:ext>
            </a:extLst>
          </p:cNvPr>
          <p:cNvCxnSpPr>
            <a:cxnSpLocks/>
          </p:cNvCxnSpPr>
          <p:nvPr/>
        </p:nvCxnSpPr>
        <p:spPr bwMode="gray">
          <a:xfrm>
            <a:off x="10528926" y="2680309"/>
            <a:ext cx="1125564" cy="80711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EB33653-FFF0-4F60-B933-7C8B9189BA9F}"/>
              </a:ext>
            </a:extLst>
          </p:cNvPr>
          <p:cNvCxnSpPr>
            <a:cxnSpLocks/>
          </p:cNvCxnSpPr>
          <p:nvPr/>
        </p:nvCxnSpPr>
        <p:spPr bwMode="gray">
          <a:xfrm flipV="1">
            <a:off x="9015124" y="2693630"/>
            <a:ext cx="1292606" cy="155353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E590CD4-0A4A-48F6-9179-7E9D6655B640}"/>
              </a:ext>
            </a:extLst>
          </p:cNvPr>
          <p:cNvCxnSpPr>
            <a:cxnSpLocks/>
          </p:cNvCxnSpPr>
          <p:nvPr/>
        </p:nvCxnSpPr>
        <p:spPr bwMode="gray">
          <a:xfrm flipV="1">
            <a:off x="9006457" y="3487424"/>
            <a:ext cx="911739" cy="7615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9C45ACB-4267-4C28-A374-75A08F5EB138}"/>
              </a:ext>
            </a:extLst>
          </p:cNvPr>
          <p:cNvCxnSpPr>
            <a:cxnSpLocks/>
          </p:cNvCxnSpPr>
          <p:nvPr/>
        </p:nvCxnSpPr>
        <p:spPr bwMode="gray">
          <a:xfrm>
            <a:off x="9015124" y="4255192"/>
            <a:ext cx="979127" cy="88460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1DB8AB5-AB9F-4A77-B275-183E41039B6E}"/>
              </a:ext>
            </a:extLst>
          </p:cNvPr>
          <p:cNvCxnSpPr>
            <a:cxnSpLocks/>
          </p:cNvCxnSpPr>
          <p:nvPr/>
        </p:nvCxnSpPr>
        <p:spPr bwMode="gray">
          <a:xfrm flipV="1">
            <a:off x="9020029" y="2674258"/>
            <a:ext cx="1370034" cy="24231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6C734EE-2428-4C27-9EE0-17863927395B}"/>
              </a:ext>
            </a:extLst>
          </p:cNvPr>
          <p:cNvCxnSpPr>
            <a:cxnSpLocks/>
          </p:cNvCxnSpPr>
          <p:nvPr/>
        </p:nvCxnSpPr>
        <p:spPr bwMode="gray">
          <a:xfrm flipV="1">
            <a:off x="9011362" y="3483345"/>
            <a:ext cx="1253575" cy="16253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B323A41-FCFA-46F6-A35E-DB91B9BA66B3}"/>
              </a:ext>
            </a:extLst>
          </p:cNvPr>
          <p:cNvCxnSpPr>
            <a:cxnSpLocks/>
          </p:cNvCxnSpPr>
          <p:nvPr/>
        </p:nvCxnSpPr>
        <p:spPr bwMode="gray">
          <a:xfrm flipV="1">
            <a:off x="9011362" y="4247149"/>
            <a:ext cx="1154536" cy="87720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1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107" grpId="0"/>
      <p:bldP spid="108" grpId="0"/>
      <p:bldP spid="109" grpId="0"/>
      <p:bldP spid="122" grpId="0" animBg="1"/>
      <p:bldP spid="1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89E64CE-7079-4D53-824D-ECB83034B03D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C6D7216-C56E-4BB2-8874-87252AF4B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 Protocols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F8B4C-486A-4059-8D56-DFE7A2EE9B8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CC6B0B8-0387-4E53-9A68-35922A65915B}" type="datetime1">
              <a:rPr lang="en-US" smtClean="0"/>
              <a:t>12/2/2019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9F640-C376-4335-9B21-63DC31BC81F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david.kozhaya@ch.abb.com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AE2366-876D-4059-9429-BA8258399B6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C4DBF15-9AC7-494A-A04C-7450EF0AE0FA}" type="slidenum">
              <a:rPr lang="en-US" smtClean="0"/>
              <a:t>17</a:t>
            </a:fld>
            <a:endParaRPr lang="en-US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C20B30DB-C641-45D4-8934-DF282799373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1BF8A6-6524-4F5A-90D7-9943BC46C191}"/>
              </a:ext>
            </a:extLst>
          </p:cNvPr>
          <p:cNvSpPr txBox="1"/>
          <p:nvPr/>
        </p:nvSpPr>
        <p:spPr bwMode="gray">
          <a:xfrm>
            <a:off x="539335" y="2414428"/>
            <a:ext cx="5501110" cy="69969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1100" b="1" dirty="0"/>
              <a:t>No duplication: </a:t>
            </a:r>
            <a:r>
              <a:rPr lang="en-US" sz="1100" dirty="0"/>
              <a:t>No message is delivered more than once</a:t>
            </a:r>
          </a:p>
          <a:p>
            <a:r>
              <a:rPr lang="en-US" sz="1100" b="1" dirty="0"/>
              <a:t>No creation: </a:t>
            </a:r>
            <a:r>
              <a:rPr lang="en-US" sz="1100" dirty="0"/>
              <a:t>If a process delivers message m with sender s, then s broadcast m</a:t>
            </a:r>
          </a:p>
          <a:p>
            <a:r>
              <a:rPr lang="en-US" sz="1100" b="1" dirty="0"/>
              <a:t>Agreement: </a:t>
            </a:r>
            <a:r>
              <a:rPr lang="en-US" sz="1100" dirty="0"/>
              <a:t>if a correct process delivers m, then every correct process delivers 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AEF964-8EE7-4665-B0CE-D9965C49F083}"/>
              </a:ext>
            </a:extLst>
          </p:cNvPr>
          <p:cNvSpPr txBox="1"/>
          <p:nvPr/>
        </p:nvSpPr>
        <p:spPr bwMode="gray">
          <a:xfrm>
            <a:off x="529127" y="3445104"/>
            <a:ext cx="5709513" cy="3713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1100" b="1" dirty="0"/>
              <a:t>Validity: </a:t>
            </a:r>
            <a:r>
              <a:rPr lang="en-US" sz="1100" dirty="0"/>
              <a:t>If a correct broadcasts m, then every correct process eventually delivers m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D8319C2A-DF32-4E46-91E9-74830FD8F7D4}"/>
              </a:ext>
            </a:extLst>
          </p:cNvPr>
          <p:cNvSpPr/>
          <p:nvPr/>
        </p:nvSpPr>
        <p:spPr bwMode="gray">
          <a:xfrm>
            <a:off x="387493" y="2360470"/>
            <a:ext cx="281885" cy="175338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E272CF30-9576-4BEA-AE7A-7492FAE7D15D}"/>
              </a:ext>
            </a:extLst>
          </p:cNvPr>
          <p:cNvSpPr/>
          <p:nvPr/>
        </p:nvSpPr>
        <p:spPr bwMode="gray">
          <a:xfrm flipH="1">
            <a:off x="5972627" y="2360470"/>
            <a:ext cx="281885" cy="175338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CD98FF-4A6A-46C8-A7BC-118BBB6B837F}"/>
              </a:ext>
            </a:extLst>
          </p:cNvPr>
          <p:cNvSpPr txBox="1"/>
          <p:nvPr/>
        </p:nvSpPr>
        <p:spPr bwMode="gray">
          <a:xfrm>
            <a:off x="2435525" y="4289910"/>
            <a:ext cx="1896715" cy="3713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Reliable Broadcast Abstraction (RB)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277D13-F390-4D1F-8C4C-8A6439936E78}"/>
              </a:ext>
            </a:extLst>
          </p:cNvPr>
          <p:cNvSpPr txBox="1"/>
          <p:nvPr/>
        </p:nvSpPr>
        <p:spPr bwMode="gray">
          <a:xfrm>
            <a:off x="7780500" y="2742767"/>
            <a:ext cx="1944572" cy="3713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Probabilistically Synchronous System with f&lt;n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273F95-D69D-47EE-8576-08BA6649627E}"/>
              </a:ext>
            </a:extLst>
          </p:cNvPr>
          <p:cNvSpPr txBox="1"/>
          <p:nvPr/>
        </p:nvSpPr>
        <p:spPr bwMode="gray">
          <a:xfrm>
            <a:off x="6311770" y="3115690"/>
            <a:ext cx="1774350" cy="3713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1400" dirty="0"/>
              <a:t>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BCD527-3180-45B1-97D9-62A03308F7EE}"/>
              </a:ext>
            </a:extLst>
          </p:cNvPr>
          <p:cNvSpPr txBox="1"/>
          <p:nvPr/>
        </p:nvSpPr>
        <p:spPr bwMode="gray">
          <a:xfrm>
            <a:off x="7780500" y="3368393"/>
            <a:ext cx="1896715" cy="3713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+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400877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0C4678-907C-4222-BBDB-72B5B97B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Reliable Broadcast (RB)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302F7-F5C6-4B06-89D7-0692435A92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david.kozhaya@ch.abb.com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EFC91-2809-4B86-A440-DFD3B437A0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15F1631-33DF-4CCC-8DEB-C64301936F7D}" type="datetime1">
              <a:rPr lang="en-US" smtClean="0"/>
              <a:t>12/2/2019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1DA27-4B71-4FF2-AB54-500967F54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BF15-9AC7-494A-A04C-7450EF0AE0FA}" type="slidenum">
              <a:rPr lang="en-US" smtClean="0"/>
              <a:t>18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15D728-1363-4ADC-953D-4A1497BF9C73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7" name="Content Placeholder 66">
            <a:extLst>
              <a:ext uri="{FF2B5EF4-FFF2-40B4-BE49-F238E27FC236}">
                <a16:creationId xmlns:a16="http://schemas.microsoft.com/office/drawing/2014/main" id="{1FD7E2C6-C893-475E-960B-7BF174130D87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sz="1000" dirty="0">
                <a:latin typeface="Lucida Sans Typewriter" panose="020B0509030504030204" pitchFamily="49" charset="0"/>
              </a:rPr>
              <a:t>@ process p</a:t>
            </a:r>
          </a:p>
          <a:p>
            <a:r>
              <a:rPr lang="en-US" sz="1000" dirty="0">
                <a:latin typeface="Lucida Sans Typewriter" panose="020B0509030504030204" pitchFamily="49" charset="0"/>
              </a:rPr>
              <a:t>delivered={}; acks={}; correct = ∏;</a:t>
            </a:r>
          </a:p>
          <a:p>
            <a:r>
              <a:rPr lang="en-US" sz="1000" dirty="0">
                <a:latin typeface="Lucida Sans Typewriter" panose="020B0509030504030204" pitchFamily="49" charset="0"/>
              </a:rPr>
              <a:t>Upon event broadcast(m)</a:t>
            </a:r>
          </a:p>
          <a:p>
            <a:r>
              <a:rPr lang="en-US" sz="1000" dirty="0">
                <a:latin typeface="Lucida Sans Typewriter" panose="020B0509030504030204" pitchFamily="49" charset="0"/>
              </a:rPr>
              <a:t>	while (acks!=correct){</a:t>
            </a:r>
          </a:p>
          <a:p>
            <a:r>
              <a:rPr lang="en-US" sz="1000" dirty="0">
                <a:latin typeface="Lucida Sans Typewriter" panose="020B0509030504030204" pitchFamily="49" charset="0"/>
              </a:rPr>
              <a:t>	   ∀s ∈ correct :</a:t>
            </a:r>
          </a:p>
          <a:p>
            <a:r>
              <a:rPr lang="en-US" sz="1000" dirty="0">
                <a:latin typeface="Lucida Sans Typewriter" panose="020B0509030504030204" pitchFamily="49" charset="0"/>
              </a:rPr>
              <a:t>	      send(p, m) to s;</a:t>
            </a:r>
          </a:p>
          <a:p>
            <a:r>
              <a:rPr lang="en-US" sz="1000" dirty="0">
                <a:latin typeface="Lucida Sans Typewriter" panose="020B0509030504030204" pitchFamily="49" charset="0"/>
              </a:rPr>
              <a:t>	}</a:t>
            </a:r>
          </a:p>
          <a:p>
            <a:r>
              <a:rPr lang="en-US" sz="1000" dirty="0">
                <a:latin typeface="Lucida Sans Typewriter" panose="020B0509030504030204" pitchFamily="49" charset="0"/>
              </a:rPr>
              <a:t>Upon event deliver(q, m) from sender a</a:t>
            </a:r>
          </a:p>
          <a:p>
            <a:r>
              <a:rPr lang="en-US" sz="1000" dirty="0">
                <a:latin typeface="Lucida Sans Typewriter" panose="020B0509030504030204" pitchFamily="49" charset="0"/>
              </a:rPr>
              <a:t>	acks=acks U {a}</a:t>
            </a:r>
          </a:p>
          <a:p>
            <a:r>
              <a:rPr lang="en-US" sz="1000" dirty="0">
                <a:latin typeface="Lucida Sans Typewriter" panose="020B0509030504030204" pitchFamily="49" charset="0"/>
              </a:rPr>
              <a:t>	if (m ∉ delivered){</a:t>
            </a:r>
          </a:p>
          <a:p>
            <a:r>
              <a:rPr lang="en-US" sz="1000" dirty="0">
                <a:latin typeface="Lucida Sans Typewriter" panose="020B0509030504030204" pitchFamily="49" charset="0"/>
              </a:rPr>
              <a:t>	   RB-deliver(m);</a:t>
            </a:r>
          </a:p>
          <a:p>
            <a:r>
              <a:rPr lang="en-US" sz="1000" dirty="0">
                <a:latin typeface="Lucida Sans Typewriter" panose="020B0509030504030204" pitchFamily="49" charset="0"/>
              </a:rPr>
              <a:t>	   delivered=delivered U {m};</a:t>
            </a:r>
          </a:p>
          <a:p>
            <a:pPr>
              <a:lnSpc>
                <a:spcPts val="1000"/>
              </a:lnSpc>
            </a:pPr>
            <a:r>
              <a:rPr lang="en-US" sz="1000" dirty="0">
                <a:latin typeface="Lucida Sans Typewriter" panose="020B0509030504030204" pitchFamily="49" charset="0"/>
              </a:rPr>
              <a:t>	   while(acks!=correct){	</a:t>
            </a:r>
          </a:p>
          <a:p>
            <a:pPr>
              <a:lnSpc>
                <a:spcPts val="1000"/>
              </a:lnSpc>
            </a:pPr>
            <a:r>
              <a:rPr lang="en-US" sz="1000" dirty="0">
                <a:latin typeface="Lucida Sans Typewriter" panose="020B0509030504030204" pitchFamily="49" charset="0"/>
              </a:rPr>
              <a:t>	      if(q!=p){</a:t>
            </a:r>
          </a:p>
          <a:p>
            <a:pPr>
              <a:lnSpc>
                <a:spcPts val="1000"/>
              </a:lnSpc>
            </a:pPr>
            <a:r>
              <a:rPr lang="en-US" sz="1000" dirty="0">
                <a:latin typeface="Lucida Sans Typewriter" panose="020B0509030504030204" pitchFamily="49" charset="0"/>
              </a:rPr>
              <a:t>	         ∀s ∈ ∏ :</a:t>
            </a:r>
          </a:p>
          <a:p>
            <a:pPr>
              <a:lnSpc>
                <a:spcPts val="1000"/>
              </a:lnSpc>
            </a:pPr>
            <a:r>
              <a:rPr lang="en-US" sz="1000" dirty="0">
                <a:latin typeface="Lucida Sans Typewriter" panose="020B0509030504030204" pitchFamily="49" charset="0"/>
              </a:rPr>
              <a:t>	            send(p, m) to s;</a:t>
            </a:r>
          </a:p>
          <a:p>
            <a:pPr>
              <a:lnSpc>
                <a:spcPts val="1000"/>
              </a:lnSpc>
            </a:pPr>
            <a:r>
              <a:rPr lang="en-US" sz="1000" dirty="0">
                <a:latin typeface="Lucida Sans Typewriter" panose="020B0509030504030204" pitchFamily="49" charset="0"/>
              </a:rPr>
              <a:t>	      }</a:t>
            </a:r>
          </a:p>
          <a:p>
            <a:pPr>
              <a:lnSpc>
                <a:spcPts val="1000"/>
              </a:lnSpc>
            </a:pPr>
            <a:r>
              <a:rPr lang="en-US" sz="1000" dirty="0">
                <a:latin typeface="Lucida Sans Typewriter" panose="020B0509030504030204" pitchFamily="49" charset="0"/>
              </a:rPr>
              <a:t>	   }</a:t>
            </a:r>
          </a:p>
          <a:p>
            <a:r>
              <a:rPr lang="en-US" sz="1000" dirty="0">
                <a:latin typeface="Lucida Sans Typewriter" panose="020B0509030504030204" pitchFamily="49" charset="0"/>
              </a:rPr>
              <a:t>	}</a:t>
            </a:r>
          </a:p>
          <a:p>
            <a:r>
              <a:rPr lang="en-US" sz="1000" dirty="0">
                <a:latin typeface="Lucida Sans Typewriter" panose="020B0509030504030204" pitchFamily="49" charset="0"/>
              </a:rPr>
              <a:t>		</a:t>
            </a:r>
          </a:p>
          <a:p>
            <a:endParaRPr lang="en-US" sz="1000" dirty="0">
              <a:latin typeface="Lucida Sans Typewriter" panose="020B0509030504030204" pitchFamily="49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50D74EF-6813-4581-AB03-CB6C9B8EAA1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Algorithm for Probabilistically Synchronous System with 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EFF3D2-0139-4528-80ED-AEAF7156EE80}"/>
              </a:ext>
            </a:extLst>
          </p:cNvPr>
          <p:cNvSpPr txBox="1"/>
          <p:nvPr/>
        </p:nvSpPr>
        <p:spPr bwMode="gray">
          <a:xfrm>
            <a:off x="6405126" y="2306651"/>
            <a:ext cx="994861" cy="24701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800" dirty="0"/>
              <a:t>RB-broadcast (m)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0717FCED-1801-4121-B071-88D88A41E574}"/>
              </a:ext>
            </a:extLst>
          </p:cNvPr>
          <p:cNvCxnSpPr>
            <a:cxnSpLocks/>
          </p:cNvCxnSpPr>
          <p:nvPr/>
        </p:nvCxnSpPr>
        <p:spPr bwMode="gray">
          <a:xfrm>
            <a:off x="6592894" y="2666625"/>
            <a:ext cx="5440299" cy="29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C599C6B5-E522-4FD6-9520-C6EA65EC1979}"/>
              </a:ext>
            </a:extLst>
          </p:cNvPr>
          <p:cNvSpPr/>
          <p:nvPr/>
        </p:nvSpPr>
        <p:spPr bwMode="gray">
          <a:xfrm>
            <a:off x="6158764" y="2544067"/>
            <a:ext cx="373868" cy="2026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53A47B0-FBBE-4169-A6FD-72FA7F3A786F}"/>
              </a:ext>
            </a:extLst>
          </p:cNvPr>
          <p:cNvCxnSpPr>
            <a:cxnSpLocks/>
          </p:cNvCxnSpPr>
          <p:nvPr/>
        </p:nvCxnSpPr>
        <p:spPr bwMode="gray">
          <a:xfrm>
            <a:off x="6592894" y="3463342"/>
            <a:ext cx="54402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38D4E8F0-393C-4FDC-88D3-7EC8CBCFF161}"/>
              </a:ext>
            </a:extLst>
          </p:cNvPr>
          <p:cNvSpPr/>
          <p:nvPr/>
        </p:nvSpPr>
        <p:spPr bwMode="gray">
          <a:xfrm>
            <a:off x="6158764" y="3340784"/>
            <a:ext cx="373868" cy="2026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q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276C941-46AD-434B-BF88-7C6FEE804993}"/>
              </a:ext>
            </a:extLst>
          </p:cNvPr>
          <p:cNvCxnSpPr>
            <a:cxnSpLocks/>
          </p:cNvCxnSpPr>
          <p:nvPr/>
        </p:nvCxnSpPr>
        <p:spPr bwMode="gray">
          <a:xfrm>
            <a:off x="6592894" y="4237536"/>
            <a:ext cx="5440299" cy="4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C1E5AFD4-BC29-425F-B15A-01BBE495AE7A}"/>
              </a:ext>
            </a:extLst>
          </p:cNvPr>
          <p:cNvSpPr/>
          <p:nvPr/>
        </p:nvSpPr>
        <p:spPr bwMode="gray">
          <a:xfrm>
            <a:off x="6158764" y="4114978"/>
            <a:ext cx="373868" cy="2026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r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35ACD5C-765B-4FA7-A0C9-3A27A7F35C65}"/>
              </a:ext>
            </a:extLst>
          </p:cNvPr>
          <p:cNvCxnSpPr>
            <a:cxnSpLocks/>
          </p:cNvCxnSpPr>
          <p:nvPr/>
        </p:nvCxnSpPr>
        <p:spPr bwMode="gray">
          <a:xfrm>
            <a:off x="6592894" y="5134490"/>
            <a:ext cx="54402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1999701-9602-435F-AD25-101889C4D775}"/>
              </a:ext>
            </a:extLst>
          </p:cNvPr>
          <p:cNvSpPr/>
          <p:nvPr/>
        </p:nvSpPr>
        <p:spPr bwMode="gray">
          <a:xfrm>
            <a:off x="6158764" y="5011932"/>
            <a:ext cx="373868" cy="2026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s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C3A0CD5-134B-4D30-B2CE-7E4F07FCD38C}"/>
              </a:ext>
            </a:extLst>
          </p:cNvPr>
          <p:cNvCxnSpPr>
            <a:cxnSpLocks/>
          </p:cNvCxnSpPr>
          <p:nvPr/>
        </p:nvCxnSpPr>
        <p:spPr bwMode="gray">
          <a:xfrm>
            <a:off x="7150461" y="2666625"/>
            <a:ext cx="595589" cy="7983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15E19851-EE4A-4DD0-BA4A-C04FB2EA9C2C}"/>
              </a:ext>
            </a:extLst>
          </p:cNvPr>
          <p:cNvCxnSpPr>
            <a:cxnSpLocks/>
          </p:cNvCxnSpPr>
          <p:nvPr/>
        </p:nvCxnSpPr>
        <p:spPr bwMode="gray">
          <a:xfrm>
            <a:off x="7141794" y="2666625"/>
            <a:ext cx="489852" cy="157562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754DCBE2-066D-401A-8ED8-E292F06DAD88}"/>
              </a:ext>
            </a:extLst>
          </p:cNvPr>
          <p:cNvCxnSpPr>
            <a:cxnSpLocks/>
          </p:cNvCxnSpPr>
          <p:nvPr/>
        </p:nvCxnSpPr>
        <p:spPr bwMode="gray">
          <a:xfrm>
            <a:off x="7150461" y="2666625"/>
            <a:ext cx="508264" cy="246165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871AAAAE-402B-43F4-9BE6-BE33A25A7BBD}"/>
              </a:ext>
            </a:extLst>
          </p:cNvPr>
          <p:cNvSpPr/>
          <p:nvPr/>
        </p:nvSpPr>
        <p:spPr bwMode="gray">
          <a:xfrm>
            <a:off x="7150461" y="2349069"/>
            <a:ext cx="719548" cy="320461"/>
          </a:xfrm>
          <a:custGeom>
            <a:avLst/>
            <a:gdLst>
              <a:gd name="connsiteX0" fmla="*/ 0 w 719548"/>
              <a:gd name="connsiteY0" fmla="*/ 320461 h 320461"/>
              <a:gd name="connsiteX1" fmla="*/ 372694 w 719548"/>
              <a:gd name="connsiteY1" fmla="*/ 4104 h 320461"/>
              <a:gd name="connsiteX2" fmla="*/ 671716 w 719548"/>
              <a:gd name="connsiteY2" fmla="*/ 151448 h 320461"/>
              <a:gd name="connsiteX3" fmla="*/ 715053 w 719548"/>
              <a:gd name="connsiteY3" fmla="*/ 311793 h 32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548" h="320461">
                <a:moveTo>
                  <a:pt x="0" y="320461"/>
                </a:moveTo>
                <a:cubicBezTo>
                  <a:pt x="130371" y="176367"/>
                  <a:pt x="260742" y="32273"/>
                  <a:pt x="372694" y="4104"/>
                </a:cubicBezTo>
                <a:cubicBezTo>
                  <a:pt x="484646" y="-24065"/>
                  <a:pt x="614656" y="100167"/>
                  <a:pt x="671716" y="151448"/>
                </a:cubicBezTo>
                <a:cubicBezTo>
                  <a:pt x="728776" y="202729"/>
                  <a:pt x="721914" y="257261"/>
                  <a:pt x="715053" y="311793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84E7EEC-1B2C-456B-8F86-8CA9E89B52C7}"/>
              </a:ext>
            </a:extLst>
          </p:cNvPr>
          <p:cNvSpPr txBox="1"/>
          <p:nvPr/>
        </p:nvSpPr>
        <p:spPr bwMode="gray">
          <a:xfrm>
            <a:off x="7836809" y="2317222"/>
            <a:ext cx="994861" cy="24701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800" dirty="0"/>
              <a:t>RB-deliver (m)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E88BCEE-BEFF-4908-A440-CF43F99143A0}"/>
              </a:ext>
            </a:extLst>
          </p:cNvPr>
          <p:cNvSpPr txBox="1"/>
          <p:nvPr/>
        </p:nvSpPr>
        <p:spPr bwMode="gray">
          <a:xfrm>
            <a:off x="7602313" y="3095870"/>
            <a:ext cx="994861" cy="24701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800" dirty="0"/>
              <a:t>RB-deliver (m)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5D54FD4-E286-48D5-B1E0-D7A50543CC44}"/>
              </a:ext>
            </a:extLst>
          </p:cNvPr>
          <p:cNvSpPr txBox="1"/>
          <p:nvPr/>
        </p:nvSpPr>
        <p:spPr bwMode="gray">
          <a:xfrm>
            <a:off x="7505273" y="3853428"/>
            <a:ext cx="994861" cy="24701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800" dirty="0"/>
              <a:t>RB-deliver (m)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B224D83-84FB-4D85-94FB-DF33F2047981}"/>
              </a:ext>
            </a:extLst>
          </p:cNvPr>
          <p:cNvSpPr txBox="1"/>
          <p:nvPr/>
        </p:nvSpPr>
        <p:spPr bwMode="gray">
          <a:xfrm>
            <a:off x="7581999" y="4708546"/>
            <a:ext cx="994861" cy="24701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800" dirty="0"/>
              <a:t>RB-deliver (m)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515BB27E-B143-4788-93A3-C3668F3ECC1C}"/>
              </a:ext>
            </a:extLst>
          </p:cNvPr>
          <p:cNvCxnSpPr>
            <a:cxnSpLocks/>
          </p:cNvCxnSpPr>
          <p:nvPr/>
        </p:nvCxnSpPr>
        <p:spPr bwMode="gray">
          <a:xfrm flipV="1">
            <a:off x="7739842" y="2693992"/>
            <a:ext cx="752748" cy="76459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57EF3C3-A2E9-4239-AE43-6F7D78534A4B}"/>
              </a:ext>
            </a:extLst>
          </p:cNvPr>
          <p:cNvCxnSpPr>
            <a:cxnSpLocks/>
          </p:cNvCxnSpPr>
          <p:nvPr/>
        </p:nvCxnSpPr>
        <p:spPr bwMode="gray">
          <a:xfrm>
            <a:off x="7739842" y="3454483"/>
            <a:ext cx="527698" cy="8067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DF85E177-9ED2-4DF0-8AFE-66251B919762}"/>
              </a:ext>
            </a:extLst>
          </p:cNvPr>
          <p:cNvCxnSpPr>
            <a:cxnSpLocks/>
          </p:cNvCxnSpPr>
          <p:nvPr/>
        </p:nvCxnSpPr>
        <p:spPr bwMode="gray">
          <a:xfrm>
            <a:off x="7739842" y="3458585"/>
            <a:ext cx="666127" cy="16742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4553541F-0CC6-424A-A8CF-CFC1AC4EDC22}"/>
              </a:ext>
            </a:extLst>
          </p:cNvPr>
          <p:cNvCxnSpPr>
            <a:cxnSpLocks/>
          </p:cNvCxnSpPr>
          <p:nvPr/>
        </p:nvCxnSpPr>
        <p:spPr bwMode="gray">
          <a:xfrm flipV="1">
            <a:off x="7635823" y="2671216"/>
            <a:ext cx="1292606" cy="155353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CCD1AE4A-52A1-4916-B53D-35F31DCE1E68}"/>
              </a:ext>
            </a:extLst>
          </p:cNvPr>
          <p:cNvCxnSpPr>
            <a:cxnSpLocks/>
          </p:cNvCxnSpPr>
          <p:nvPr/>
        </p:nvCxnSpPr>
        <p:spPr bwMode="gray">
          <a:xfrm flipV="1">
            <a:off x="7627156" y="3465010"/>
            <a:ext cx="911739" cy="7615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8D43CA8B-D459-4456-AF7C-17C97A78C231}"/>
              </a:ext>
            </a:extLst>
          </p:cNvPr>
          <p:cNvCxnSpPr>
            <a:cxnSpLocks/>
          </p:cNvCxnSpPr>
          <p:nvPr/>
        </p:nvCxnSpPr>
        <p:spPr bwMode="gray">
          <a:xfrm>
            <a:off x="7635823" y="4232778"/>
            <a:ext cx="979127" cy="88460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DE25EAB2-B3FF-44EC-9E4D-0076AE84E972}"/>
              </a:ext>
            </a:extLst>
          </p:cNvPr>
          <p:cNvCxnSpPr>
            <a:cxnSpLocks/>
          </p:cNvCxnSpPr>
          <p:nvPr/>
        </p:nvCxnSpPr>
        <p:spPr bwMode="gray">
          <a:xfrm flipV="1">
            <a:off x="7692188" y="2671216"/>
            <a:ext cx="1370034" cy="24231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A1EC29B0-17F2-40EE-987E-2394A8A941B8}"/>
              </a:ext>
            </a:extLst>
          </p:cNvPr>
          <p:cNvCxnSpPr>
            <a:cxnSpLocks/>
          </p:cNvCxnSpPr>
          <p:nvPr/>
        </p:nvCxnSpPr>
        <p:spPr bwMode="gray">
          <a:xfrm flipV="1">
            <a:off x="7683521" y="3480303"/>
            <a:ext cx="1253575" cy="16253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07DF5037-ACBD-482C-9ED6-3BF919ECF655}"/>
              </a:ext>
            </a:extLst>
          </p:cNvPr>
          <p:cNvCxnSpPr>
            <a:cxnSpLocks/>
          </p:cNvCxnSpPr>
          <p:nvPr/>
        </p:nvCxnSpPr>
        <p:spPr bwMode="gray">
          <a:xfrm flipV="1">
            <a:off x="7683521" y="4244107"/>
            <a:ext cx="1154536" cy="87720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E6A5BF77-7365-4D9C-9660-D638CF3497E3}"/>
              </a:ext>
            </a:extLst>
          </p:cNvPr>
          <p:cNvCxnSpPr>
            <a:cxnSpLocks/>
          </p:cNvCxnSpPr>
          <p:nvPr/>
        </p:nvCxnSpPr>
        <p:spPr bwMode="gray">
          <a:xfrm>
            <a:off x="9128564" y="2666625"/>
            <a:ext cx="1714247" cy="79196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9D16B47D-0B57-4664-BC1A-5AA8D9F87F49}"/>
              </a:ext>
            </a:extLst>
          </p:cNvPr>
          <p:cNvCxnSpPr>
            <a:cxnSpLocks/>
          </p:cNvCxnSpPr>
          <p:nvPr/>
        </p:nvCxnSpPr>
        <p:spPr bwMode="gray">
          <a:xfrm>
            <a:off x="9119897" y="2666625"/>
            <a:ext cx="1417104" cy="157091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AE65D6D6-75A4-40A2-9F86-B87682D3C2D8}"/>
              </a:ext>
            </a:extLst>
          </p:cNvPr>
          <p:cNvCxnSpPr>
            <a:cxnSpLocks/>
          </p:cNvCxnSpPr>
          <p:nvPr/>
        </p:nvCxnSpPr>
        <p:spPr bwMode="gray">
          <a:xfrm>
            <a:off x="9128564" y="2666625"/>
            <a:ext cx="1408437" cy="244665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AD3ACB36-AD63-4E94-8777-47AF6D202393}"/>
              </a:ext>
            </a:extLst>
          </p:cNvPr>
          <p:cNvSpPr/>
          <p:nvPr/>
        </p:nvSpPr>
        <p:spPr bwMode="gray">
          <a:xfrm>
            <a:off x="9128564" y="2349069"/>
            <a:ext cx="719548" cy="320461"/>
          </a:xfrm>
          <a:custGeom>
            <a:avLst/>
            <a:gdLst>
              <a:gd name="connsiteX0" fmla="*/ 0 w 719548"/>
              <a:gd name="connsiteY0" fmla="*/ 320461 h 320461"/>
              <a:gd name="connsiteX1" fmla="*/ 372694 w 719548"/>
              <a:gd name="connsiteY1" fmla="*/ 4104 h 320461"/>
              <a:gd name="connsiteX2" fmla="*/ 671716 w 719548"/>
              <a:gd name="connsiteY2" fmla="*/ 151448 h 320461"/>
              <a:gd name="connsiteX3" fmla="*/ 715053 w 719548"/>
              <a:gd name="connsiteY3" fmla="*/ 311793 h 32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548" h="320461">
                <a:moveTo>
                  <a:pt x="0" y="320461"/>
                </a:moveTo>
                <a:cubicBezTo>
                  <a:pt x="130371" y="176367"/>
                  <a:pt x="260742" y="32273"/>
                  <a:pt x="372694" y="4104"/>
                </a:cubicBezTo>
                <a:cubicBezTo>
                  <a:pt x="484646" y="-24065"/>
                  <a:pt x="614656" y="100167"/>
                  <a:pt x="671716" y="151448"/>
                </a:cubicBezTo>
                <a:cubicBezTo>
                  <a:pt x="728776" y="202729"/>
                  <a:pt x="721914" y="257261"/>
                  <a:pt x="715053" y="311793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87ECFCE8-3ACB-4BC0-8FA9-29CDC6720A59}"/>
              </a:ext>
            </a:extLst>
          </p:cNvPr>
          <p:cNvCxnSpPr>
            <a:cxnSpLocks/>
          </p:cNvCxnSpPr>
          <p:nvPr/>
        </p:nvCxnSpPr>
        <p:spPr bwMode="gray">
          <a:xfrm>
            <a:off x="10491240" y="2661867"/>
            <a:ext cx="1417104" cy="157091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4395F5E7-74DD-418C-B6AC-76F265B77CBD}"/>
              </a:ext>
            </a:extLst>
          </p:cNvPr>
          <p:cNvCxnSpPr>
            <a:cxnSpLocks/>
          </p:cNvCxnSpPr>
          <p:nvPr/>
        </p:nvCxnSpPr>
        <p:spPr bwMode="gray">
          <a:xfrm>
            <a:off x="10499907" y="2661867"/>
            <a:ext cx="1408437" cy="244665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B32A8735-43CE-4D59-AFDC-9452801BEB9D}"/>
              </a:ext>
            </a:extLst>
          </p:cNvPr>
          <p:cNvSpPr/>
          <p:nvPr/>
        </p:nvSpPr>
        <p:spPr bwMode="gray">
          <a:xfrm>
            <a:off x="10499907" y="2344311"/>
            <a:ext cx="719548" cy="320461"/>
          </a:xfrm>
          <a:custGeom>
            <a:avLst/>
            <a:gdLst>
              <a:gd name="connsiteX0" fmla="*/ 0 w 719548"/>
              <a:gd name="connsiteY0" fmla="*/ 320461 h 320461"/>
              <a:gd name="connsiteX1" fmla="*/ 372694 w 719548"/>
              <a:gd name="connsiteY1" fmla="*/ 4104 h 320461"/>
              <a:gd name="connsiteX2" fmla="*/ 671716 w 719548"/>
              <a:gd name="connsiteY2" fmla="*/ 151448 h 320461"/>
              <a:gd name="connsiteX3" fmla="*/ 715053 w 719548"/>
              <a:gd name="connsiteY3" fmla="*/ 311793 h 32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548" h="320461">
                <a:moveTo>
                  <a:pt x="0" y="320461"/>
                </a:moveTo>
                <a:cubicBezTo>
                  <a:pt x="130371" y="176367"/>
                  <a:pt x="260742" y="32273"/>
                  <a:pt x="372694" y="4104"/>
                </a:cubicBezTo>
                <a:cubicBezTo>
                  <a:pt x="484646" y="-24065"/>
                  <a:pt x="614656" y="100167"/>
                  <a:pt x="671716" y="151448"/>
                </a:cubicBezTo>
                <a:cubicBezTo>
                  <a:pt x="728776" y="202729"/>
                  <a:pt x="721914" y="257261"/>
                  <a:pt x="715053" y="311793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F9AB3D5-00A3-482E-BEB9-5D66158A0482}"/>
              </a:ext>
            </a:extLst>
          </p:cNvPr>
          <p:cNvCxnSpPr>
            <a:cxnSpLocks/>
          </p:cNvCxnSpPr>
          <p:nvPr/>
        </p:nvCxnSpPr>
        <p:spPr bwMode="gray">
          <a:xfrm flipV="1">
            <a:off x="10843081" y="2683242"/>
            <a:ext cx="752748" cy="76459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01163EB-D512-4BCC-B592-AF223A547F25}"/>
              </a:ext>
            </a:extLst>
          </p:cNvPr>
          <p:cNvCxnSpPr>
            <a:cxnSpLocks/>
          </p:cNvCxnSpPr>
          <p:nvPr/>
        </p:nvCxnSpPr>
        <p:spPr bwMode="gray">
          <a:xfrm>
            <a:off x="10843081" y="3443733"/>
            <a:ext cx="527698" cy="8067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8B8032D-BBFC-4252-A37F-BDE1E9A73AD4}"/>
              </a:ext>
            </a:extLst>
          </p:cNvPr>
          <p:cNvCxnSpPr>
            <a:cxnSpLocks/>
          </p:cNvCxnSpPr>
          <p:nvPr/>
        </p:nvCxnSpPr>
        <p:spPr bwMode="gray">
          <a:xfrm>
            <a:off x="10843081" y="3447835"/>
            <a:ext cx="666127" cy="16742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2990AC0-9D6A-43D4-A9A5-984C4D7925D9}"/>
              </a:ext>
            </a:extLst>
          </p:cNvPr>
          <p:cNvCxnSpPr>
            <a:cxnSpLocks/>
          </p:cNvCxnSpPr>
          <p:nvPr/>
        </p:nvCxnSpPr>
        <p:spPr bwMode="gray">
          <a:xfrm>
            <a:off x="10528926" y="2680309"/>
            <a:ext cx="1125564" cy="80711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EB33653-FFF0-4F60-B933-7C8B9189BA9F}"/>
              </a:ext>
            </a:extLst>
          </p:cNvPr>
          <p:cNvCxnSpPr>
            <a:cxnSpLocks/>
          </p:cNvCxnSpPr>
          <p:nvPr/>
        </p:nvCxnSpPr>
        <p:spPr bwMode="gray">
          <a:xfrm flipV="1">
            <a:off x="10537593" y="2693630"/>
            <a:ext cx="1292606" cy="155353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E590CD4-0A4A-48F6-9179-7E9D6655B640}"/>
              </a:ext>
            </a:extLst>
          </p:cNvPr>
          <p:cNvCxnSpPr>
            <a:cxnSpLocks/>
          </p:cNvCxnSpPr>
          <p:nvPr/>
        </p:nvCxnSpPr>
        <p:spPr bwMode="gray">
          <a:xfrm flipV="1">
            <a:off x="10528926" y="3487424"/>
            <a:ext cx="911739" cy="7615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9C45ACB-4267-4C28-A374-75A08F5EB138}"/>
              </a:ext>
            </a:extLst>
          </p:cNvPr>
          <p:cNvCxnSpPr>
            <a:cxnSpLocks/>
          </p:cNvCxnSpPr>
          <p:nvPr/>
        </p:nvCxnSpPr>
        <p:spPr bwMode="gray">
          <a:xfrm>
            <a:off x="10537593" y="4255192"/>
            <a:ext cx="979127" cy="88460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1DB8AB5-AB9F-4A77-B275-183E41039B6E}"/>
              </a:ext>
            </a:extLst>
          </p:cNvPr>
          <p:cNvCxnSpPr>
            <a:cxnSpLocks/>
          </p:cNvCxnSpPr>
          <p:nvPr/>
        </p:nvCxnSpPr>
        <p:spPr bwMode="gray">
          <a:xfrm flipV="1">
            <a:off x="10542498" y="2674258"/>
            <a:ext cx="1370034" cy="24231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6C734EE-2428-4C27-9EE0-17863927395B}"/>
              </a:ext>
            </a:extLst>
          </p:cNvPr>
          <p:cNvCxnSpPr>
            <a:cxnSpLocks/>
          </p:cNvCxnSpPr>
          <p:nvPr/>
        </p:nvCxnSpPr>
        <p:spPr bwMode="gray">
          <a:xfrm flipV="1">
            <a:off x="10533831" y="3483345"/>
            <a:ext cx="1253575" cy="16253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B323A41-FCFA-46F6-A35E-DB91B9BA66B3}"/>
              </a:ext>
            </a:extLst>
          </p:cNvPr>
          <p:cNvCxnSpPr>
            <a:cxnSpLocks/>
          </p:cNvCxnSpPr>
          <p:nvPr/>
        </p:nvCxnSpPr>
        <p:spPr bwMode="gray">
          <a:xfrm flipV="1">
            <a:off x="10533831" y="4247149"/>
            <a:ext cx="1154536" cy="87720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C799B95-37A3-4966-B613-82C2CE59FBE7}"/>
              </a:ext>
            </a:extLst>
          </p:cNvPr>
          <p:cNvSpPr/>
          <p:nvPr/>
        </p:nvSpPr>
        <p:spPr bwMode="gray">
          <a:xfrm>
            <a:off x="3693636" y="2144110"/>
            <a:ext cx="2206938" cy="54952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/>
              <a:t>upon event crash(q)</a:t>
            </a:r>
          </a:p>
          <a:p>
            <a:r>
              <a:rPr lang="en-US" sz="1000" dirty="0"/>
              <a:t>                     correct = correct - {q};</a:t>
            </a:r>
          </a:p>
        </p:txBody>
      </p:sp>
    </p:spTree>
    <p:extLst>
      <p:ext uri="{BB962C8B-B14F-4D97-AF65-F5344CB8AC3E}">
        <p14:creationId xmlns:p14="http://schemas.microsoft.com/office/powerpoint/2010/main" val="227848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09" grpId="0"/>
      <p:bldP spid="122" grpId="0" animBg="1"/>
      <p:bldP spid="1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110F02F5-F598-467C-B896-A8F2FD28B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Cyber-physical Systems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B2B280-D7CF-4E96-A2C7-3FA02F55BB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david.kozhaya@ch.abb.com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DF268-0BBC-4EC8-BDBF-00F9D3199A9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CFE19C-C3AA-4E0C-AFF9-4C632DE240FC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265EAE-FAA6-4691-BA7B-6C5ECAFDD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BF15-9AC7-494A-A04C-7450EF0AE0FA}" type="slidenum">
              <a:rPr lang="en-US" smtClean="0"/>
              <a:t>19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0688733-A8EA-40B3-9FFF-8218C31E98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Smart City: An Example of a Cyber-physical System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ADA27AF-EC63-4EE3-A56D-BB05F5F4CB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Differences in Abstractions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D90F361-7141-4640-A22B-512EC20B4E04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pPr lvl="1"/>
            <a:r>
              <a:rPr lang="en-US" dirty="0"/>
              <a:t>Energy Efficiency </a:t>
            </a:r>
          </a:p>
          <a:p>
            <a:pPr lvl="2"/>
            <a:r>
              <a:rPr lang="en-US" dirty="0"/>
              <a:t>Battery operated devices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Real-time behavior</a:t>
            </a:r>
          </a:p>
          <a:p>
            <a:pPr lvl="2"/>
            <a:r>
              <a:rPr lang="en-US" dirty="0"/>
              <a:t>Hard timing deadlines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1B2135F8-F989-49BC-B9AC-2F73E03B4B84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350" y="4912486"/>
            <a:ext cx="2378530" cy="1092013"/>
          </a:xfrm>
        </p:spPr>
      </p:pic>
      <p:sp>
        <p:nvSpPr>
          <p:cNvPr id="12" name="Subtitle 11">
            <a:extLst>
              <a:ext uri="{FF2B5EF4-FFF2-40B4-BE49-F238E27FC236}">
                <a16:creationId xmlns:a16="http://schemas.microsoft.com/office/drawing/2014/main" id="{2C77D23D-E02F-49F9-B994-A40B52D8306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Differences with Traditional Distributed Systems</a:t>
            </a:r>
          </a:p>
        </p:txBody>
      </p:sp>
      <p:pic>
        <p:nvPicPr>
          <p:cNvPr id="21" name="Content Placeholder 36">
            <a:extLst>
              <a:ext uri="{FF2B5EF4-FFF2-40B4-BE49-F238E27FC236}">
                <a16:creationId xmlns:a16="http://schemas.microsoft.com/office/drawing/2014/main" id="{F859FFD5-8580-4324-A370-9EF9A4F0C1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0" t="4692" r="12984" b="33299"/>
          <a:stretch/>
        </p:blipFill>
        <p:spPr>
          <a:xfrm>
            <a:off x="296617" y="2631723"/>
            <a:ext cx="5587397" cy="26241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4BF99D-803A-4544-8BD0-3D2874654E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11" t="5199" r="20322" b="4495"/>
          <a:stretch/>
        </p:blipFill>
        <p:spPr>
          <a:xfrm>
            <a:off x="7678204" y="3036073"/>
            <a:ext cx="2182002" cy="1157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6483B2-8703-46A3-82AA-5E3EFA390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0982" y="4919400"/>
            <a:ext cx="2119538" cy="108509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1A44B45-5669-4F70-A614-0D5EC1AFEAB8}"/>
              </a:ext>
            </a:extLst>
          </p:cNvPr>
          <p:cNvSpPr/>
          <p:nvPr/>
        </p:nvSpPr>
        <p:spPr bwMode="gray">
          <a:xfrm>
            <a:off x="9184349" y="4912486"/>
            <a:ext cx="2378531" cy="1550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BB9FEF-714F-4483-9176-CE383EBB17F1}"/>
              </a:ext>
            </a:extLst>
          </p:cNvPr>
          <p:cNvSpPr/>
          <p:nvPr/>
        </p:nvSpPr>
        <p:spPr bwMode="gray">
          <a:xfrm>
            <a:off x="9184351" y="5912112"/>
            <a:ext cx="2378530" cy="923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213991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Examples of Applications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Gains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779091F-E9D2-40B3-B1BA-40CF8B3173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Pains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57986B66-C111-40D2-94A2-7FD112D5705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48045" y="2318321"/>
            <a:ext cx="5605200" cy="1484195"/>
          </a:xfrm>
        </p:spPr>
        <p:txBody>
          <a:bodyPr/>
          <a:lstStyle/>
          <a:p>
            <a:pPr lvl="1"/>
            <a:r>
              <a:rPr lang="en-US" dirty="0"/>
              <a:t>Better Performance</a:t>
            </a:r>
          </a:p>
          <a:p>
            <a:pPr lvl="1"/>
            <a:r>
              <a:rPr lang="en-US" dirty="0"/>
              <a:t>More Storage</a:t>
            </a:r>
          </a:p>
          <a:p>
            <a:pPr lvl="1"/>
            <a:r>
              <a:rPr lang="en-US" dirty="0"/>
              <a:t>Higher Resilience</a:t>
            </a:r>
          </a:p>
        </p:txBody>
      </p:sp>
      <p:pic>
        <p:nvPicPr>
          <p:cNvPr id="30" name="Content Placeholder 29">
            <a:extLst>
              <a:ext uri="{FF2B5EF4-FFF2-40B4-BE49-F238E27FC236}">
                <a16:creationId xmlns:a16="http://schemas.microsoft.com/office/drawing/2014/main" id="{F35F2854-DA12-48A3-836C-7FC77FE24D90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3"/>
          <a:stretch/>
        </p:blipFill>
        <p:spPr>
          <a:xfrm>
            <a:off x="452676" y="2494038"/>
            <a:ext cx="1253575" cy="593956"/>
          </a:xfr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david.kozhaya@ch.abb.com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C1352C5-7861-4DBF-82D4-E6D9A97D93B7}" type="datetime1">
              <a:rPr lang="en-US" smtClean="0"/>
              <a:t>12/2/2019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BF15-9AC7-494A-A04C-7450EF0AE0FA}" type="slidenum">
              <a:rPr lang="en-US" smtClean="0"/>
              <a:t>2</a:t>
            </a:fld>
            <a:endParaRPr lang="en-US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03CA9DB9-3F03-4FE9-9915-0AC94BA323FD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	</a:t>
            </a:r>
          </a:p>
          <a:p>
            <a:pPr marL="0" lvl="1" indent="0">
              <a:buNone/>
            </a:pPr>
            <a:r>
              <a:rPr lang="en-US" dirty="0"/>
              <a:t>	Your problem is no longer your problem alone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Systems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Why do we need them?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B5AF63B-7415-4F81-B533-7F7B5A7EC1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559" y="3224399"/>
            <a:ext cx="1288892" cy="128889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0D79004-85A9-49BA-B854-D63AE2415A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759" y="3305779"/>
            <a:ext cx="1207512" cy="120751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7DDEC4B-61B2-4D69-8B6E-55AB0E8D87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3429000"/>
            <a:ext cx="946705" cy="94670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961703-B0B1-4A15-9675-35F3887385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1" y="4881518"/>
            <a:ext cx="900536" cy="90053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D2E78D6-6B8A-4DBF-A3C8-0FFCEB63C4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57" y="2219145"/>
            <a:ext cx="1299490" cy="129949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199D3A74-3E14-4F83-A81C-49D95B99CA8F}"/>
              </a:ext>
            </a:extLst>
          </p:cNvPr>
          <p:cNvSpPr txBox="1"/>
          <p:nvPr/>
        </p:nvSpPr>
        <p:spPr bwMode="gray">
          <a:xfrm>
            <a:off x="1230567" y="3026100"/>
            <a:ext cx="1536569" cy="252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1400" dirty="0"/>
              <a:t>e-commerce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29906B5-2C5B-423B-9FBE-CE337F187597}"/>
              </a:ext>
            </a:extLst>
          </p:cNvPr>
          <p:cNvSpPr txBox="1"/>
          <p:nvPr/>
        </p:nvSpPr>
        <p:spPr bwMode="gray">
          <a:xfrm>
            <a:off x="3879379" y="4337180"/>
            <a:ext cx="1536569" cy="252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1400" dirty="0"/>
              <a:t>Social media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5C21ABE-F8EA-4B5E-B5AE-FB72763D6059}"/>
              </a:ext>
            </a:extLst>
          </p:cNvPr>
          <p:cNvSpPr txBox="1"/>
          <p:nvPr/>
        </p:nvSpPr>
        <p:spPr bwMode="gray">
          <a:xfrm>
            <a:off x="1467405" y="5739242"/>
            <a:ext cx="1681006" cy="2520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1400" dirty="0"/>
              <a:t>Blockchains 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55F01691-5084-4D10-BE4B-1EEB4CFBE42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379" y="4855007"/>
            <a:ext cx="555744" cy="90053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799D373-4E1A-450E-9B09-E198A4C24E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864" y="4577730"/>
            <a:ext cx="2449061" cy="150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7" grpId="0" build="p"/>
      <p:bldP spid="2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89E64CE-7079-4D53-824D-ECB83034B03D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C6D7216-C56E-4BB2-8874-87252AF4B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Timeliness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F8B4C-486A-4059-8D56-DFE7A2EE9B8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CC6B0B8-0387-4E53-9A68-35922A65915B}" type="datetime1">
              <a:rPr lang="en-US" smtClean="0"/>
              <a:t>12/2/2019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9F640-C376-4335-9B21-63DC31BC81F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david.kozhaya@ch.abb.com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AE2366-876D-4059-9429-BA8258399B6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C4DBF15-9AC7-494A-A04C-7450EF0AE0FA}" type="slidenum">
              <a:rPr lang="en-US" smtClean="0"/>
              <a:t>20</a:t>
            </a:fld>
            <a:endParaRPr lang="en-US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C20B30DB-C641-45D4-8934-DF282799373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Real-time Reliable Broadcast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1BF8A6-6524-4F5A-90D7-9943BC46C191}"/>
              </a:ext>
            </a:extLst>
          </p:cNvPr>
          <p:cNvSpPr txBox="1"/>
          <p:nvPr/>
        </p:nvSpPr>
        <p:spPr bwMode="gray">
          <a:xfrm>
            <a:off x="2386136" y="2414428"/>
            <a:ext cx="1746126" cy="69969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1400" dirty="0"/>
              <a:t>No duplication</a:t>
            </a:r>
          </a:p>
          <a:p>
            <a:pPr algn="ctr"/>
            <a:r>
              <a:rPr lang="en-US" sz="1400" dirty="0"/>
              <a:t>No creation</a:t>
            </a:r>
          </a:p>
          <a:p>
            <a:pPr algn="ctr"/>
            <a:r>
              <a:rPr lang="en-US" sz="1400" dirty="0"/>
              <a:t>Agreement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AEF964-8EE7-4665-B0CE-D9965C49F083}"/>
              </a:ext>
            </a:extLst>
          </p:cNvPr>
          <p:cNvSpPr txBox="1"/>
          <p:nvPr/>
        </p:nvSpPr>
        <p:spPr bwMode="gray">
          <a:xfrm>
            <a:off x="2357912" y="3445104"/>
            <a:ext cx="1774350" cy="3713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1400" dirty="0"/>
              <a:t>Validity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D8319C2A-DF32-4E46-91E9-74830FD8F7D4}"/>
              </a:ext>
            </a:extLst>
          </p:cNvPr>
          <p:cNvSpPr/>
          <p:nvPr/>
        </p:nvSpPr>
        <p:spPr bwMode="gray">
          <a:xfrm>
            <a:off x="2217897" y="2353673"/>
            <a:ext cx="281885" cy="175338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E272CF30-9576-4BEA-AE7A-7492FAE7D15D}"/>
              </a:ext>
            </a:extLst>
          </p:cNvPr>
          <p:cNvSpPr/>
          <p:nvPr/>
        </p:nvSpPr>
        <p:spPr bwMode="gray">
          <a:xfrm flipH="1">
            <a:off x="3991320" y="2353673"/>
            <a:ext cx="281885" cy="175338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CD98FF-4A6A-46C8-A7BC-118BBB6B837F}"/>
              </a:ext>
            </a:extLst>
          </p:cNvPr>
          <p:cNvSpPr txBox="1"/>
          <p:nvPr/>
        </p:nvSpPr>
        <p:spPr bwMode="gray">
          <a:xfrm>
            <a:off x="2357912" y="4113856"/>
            <a:ext cx="1896715" cy="3713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Reliable Broadcast Abstraction (RB)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166038-F90E-4D2B-9F72-131236495766}"/>
              </a:ext>
            </a:extLst>
          </p:cNvPr>
          <p:cNvSpPr txBox="1"/>
          <p:nvPr/>
        </p:nvSpPr>
        <p:spPr bwMode="gray">
          <a:xfrm>
            <a:off x="8198508" y="2279301"/>
            <a:ext cx="1746126" cy="69969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1400" dirty="0"/>
              <a:t>No duplication</a:t>
            </a:r>
          </a:p>
          <a:p>
            <a:pPr algn="ctr"/>
            <a:r>
              <a:rPr lang="en-US" sz="1400" dirty="0"/>
              <a:t>No creation</a:t>
            </a:r>
          </a:p>
          <a:p>
            <a:pPr algn="ctr"/>
            <a:r>
              <a:rPr lang="en-US" sz="1400" dirty="0"/>
              <a:t>Agreement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Timeliness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FAA6EE-33CD-4B44-AE7B-2873F9E65D56}"/>
              </a:ext>
            </a:extLst>
          </p:cNvPr>
          <p:cNvSpPr txBox="1"/>
          <p:nvPr/>
        </p:nvSpPr>
        <p:spPr bwMode="gray">
          <a:xfrm>
            <a:off x="8170284" y="3409069"/>
            <a:ext cx="1774350" cy="3713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1400" dirty="0"/>
              <a:t>Validity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14E20CBB-B65A-45F1-B4E9-42E37A179D6C}"/>
              </a:ext>
            </a:extLst>
          </p:cNvPr>
          <p:cNvSpPr/>
          <p:nvPr/>
        </p:nvSpPr>
        <p:spPr bwMode="gray">
          <a:xfrm>
            <a:off x="8030269" y="2317638"/>
            <a:ext cx="281885" cy="175338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86F40EDE-D72F-45E9-88B2-B862D925BEA6}"/>
              </a:ext>
            </a:extLst>
          </p:cNvPr>
          <p:cNvSpPr/>
          <p:nvPr/>
        </p:nvSpPr>
        <p:spPr bwMode="gray">
          <a:xfrm flipH="1">
            <a:off x="9803692" y="2317638"/>
            <a:ext cx="281885" cy="175338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1D9371-B8F5-4DA6-B500-0DBA7234A16D}"/>
              </a:ext>
            </a:extLst>
          </p:cNvPr>
          <p:cNvSpPr txBox="1"/>
          <p:nvPr/>
        </p:nvSpPr>
        <p:spPr bwMode="gray">
          <a:xfrm>
            <a:off x="7753046" y="4094722"/>
            <a:ext cx="2608825" cy="3713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Real-time Reliable Broadcast Abstraction (RTRB)</a:t>
            </a:r>
          </a:p>
        </p:txBody>
      </p:sp>
    </p:spTree>
    <p:extLst>
      <p:ext uri="{BB962C8B-B14F-4D97-AF65-F5344CB8AC3E}">
        <p14:creationId xmlns:p14="http://schemas.microsoft.com/office/powerpoint/2010/main" val="363508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89E64CE-7079-4D53-824D-ECB83034B03D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C6D7216-C56E-4BB2-8874-87252AF4B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 Protocols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F8B4C-486A-4059-8D56-DFE7A2EE9B8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CC6B0B8-0387-4E53-9A68-35922A65915B}" type="datetime1">
              <a:rPr lang="en-US" smtClean="0"/>
              <a:t>12/2/2019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9F640-C376-4335-9B21-63DC31BC81F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david.kozhaya@ch.abb.com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AE2366-876D-4059-9429-BA8258399B6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C4DBF15-9AC7-494A-A04C-7450EF0AE0FA}" type="slidenum">
              <a:rPr lang="en-US" smtClean="0"/>
              <a:t>21</a:t>
            </a:fld>
            <a:endParaRPr lang="en-US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C20B30DB-C641-45D4-8934-DF282799373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1BF8A6-6524-4F5A-90D7-9943BC46C191}"/>
              </a:ext>
            </a:extLst>
          </p:cNvPr>
          <p:cNvSpPr txBox="1"/>
          <p:nvPr/>
        </p:nvSpPr>
        <p:spPr bwMode="gray">
          <a:xfrm>
            <a:off x="539335" y="2414428"/>
            <a:ext cx="5501110" cy="69969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1100" b="1" dirty="0"/>
              <a:t>No duplication: </a:t>
            </a:r>
            <a:r>
              <a:rPr lang="en-US" sz="1100" dirty="0"/>
              <a:t>No message is delivered more than once</a:t>
            </a:r>
          </a:p>
          <a:p>
            <a:r>
              <a:rPr lang="en-US" sz="1100" b="1" dirty="0"/>
              <a:t>No creation: </a:t>
            </a:r>
            <a:r>
              <a:rPr lang="en-US" sz="1100" dirty="0"/>
              <a:t>If a process delivers message m with sender s, then s broadcast m</a:t>
            </a:r>
          </a:p>
          <a:p>
            <a:r>
              <a:rPr lang="en-US" sz="1100" b="1" dirty="0"/>
              <a:t>Agreement: </a:t>
            </a:r>
            <a:r>
              <a:rPr lang="en-US" sz="1100" dirty="0"/>
              <a:t>If a correct process delivers m, then every correct process delivers m</a:t>
            </a:r>
          </a:p>
          <a:p>
            <a:r>
              <a:rPr lang="en-US" sz="1100" b="1" dirty="0"/>
              <a:t>Timeliness: </a:t>
            </a:r>
            <a:r>
              <a:rPr lang="en-US" sz="1100" dirty="0">
                <a:solidFill>
                  <a:schemeClr val="tx2"/>
                </a:solidFill>
              </a:rPr>
              <a:t>If a correct process broadcasts m at time t, then any correct process that delivers m does so by t+ </a:t>
            </a:r>
            <a:r>
              <a:rPr lang="el-GR" sz="1100" dirty="0">
                <a:solidFill>
                  <a:schemeClr val="tx2"/>
                </a:solidFill>
              </a:rPr>
              <a:t>Δ</a:t>
            </a:r>
            <a:r>
              <a:rPr lang="en-US" sz="1100" dirty="0">
                <a:solidFill>
                  <a:schemeClr val="tx2"/>
                </a:solidFill>
              </a:rPr>
              <a:t>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AEF964-8EE7-4665-B0CE-D9965C49F083}"/>
              </a:ext>
            </a:extLst>
          </p:cNvPr>
          <p:cNvSpPr txBox="1"/>
          <p:nvPr/>
        </p:nvSpPr>
        <p:spPr bwMode="gray">
          <a:xfrm>
            <a:off x="529127" y="3445104"/>
            <a:ext cx="5709513" cy="3713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1100" b="1" dirty="0"/>
              <a:t>Validity: </a:t>
            </a:r>
            <a:r>
              <a:rPr lang="en-US" sz="1100" dirty="0"/>
              <a:t>If a correct broadcasts m, then every correct process eventually delivers m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D8319C2A-DF32-4E46-91E9-74830FD8F7D4}"/>
              </a:ext>
            </a:extLst>
          </p:cNvPr>
          <p:cNvSpPr/>
          <p:nvPr/>
        </p:nvSpPr>
        <p:spPr bwMode="gray">
          <a:xfrm>
            <a:off x="387493" y="2360470"/>
            <a:ext cx="281885" cy="175338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E272CF30-9576-4BEA-AE7A-7492FAE7D15D}"/>
              </a:ext>
            </a:extLst>
          </p:cNvPr>
          <p:cNvSpPr/>
          <p:nvPr/>
        </p:nvSpPr>
        <p:spPr bwMode="gray">
          <a:xfrm flipH="1">
            <a:off x="5972627" y="2360470"/>
            <a:ext cx="281885" cy="175338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CD98FF-4A6A-46C8-A7BC-118BBB6B837F}"/>
              </a:ext>
            </a:extLst>
          </p:cNvPr>
          <p:cNvSpPr txBox="1"/>
          <p:nvPr/>
        </p:nvSpPr>
        <p:spPr bwMode="gray">
          <a:xfrm>
            <a:off x="1934135" y="4297988"/>
            <a:ext cx="2711510" cy="3713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Real-time Reliable Broadcast Abstraction (RTRB)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277D13-F390-4D1F-8C4C-8A6439936E78}"/>
              </a:ext>
            </a:extLst>
          </p:cNvPr>
          <p:cNvSpPr txBox="1"/>
          <p:nvPr/>
        </p:nvSpPr>
        <p:spPr bwMode="gray">
          <a:xfrm>
            <a:off x="7780500" y="2742767"/>
            <a:ext cx="1944572" cy="3713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Probabilistically Synchronous System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273F95-D69D-47EE-8576-08BA6649627E}"/>
              </a:ext>
            </a:extLst>
          </p:cNvPr>
          <p:cNvSpPr txBox="1"/>
          <p:nvPr/>
        </p:nvSpPr>
        <p:spPr bwMode="gray">
          <a:xfrm>
            <a:off x="6311770" y="3115690"/>
            <a:ext cx="1774350" cy="3713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1400" dirty="0"/>
              <a:t>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BCD527-3180-45B1-97D9-62A03308F7EE}"/>
              </a:ext>
            </a:extLst>
          </p:cNvPr>
          <p:cNvSpPr txBox="1"/>
          <p:nvPr/>
        </p:nvSpPr>
        <p:spPr bwMode="gray">
          <a:xfrm>
            <a:off x="7780500" y="3237163"/>
            <a:ext cx="1896715" cy="3713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+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</a:rPr>
              <a:t> P</a:t>
            </a:r>
          </a:p>
        </p:txBody>
      </p:sp>
    </p:spTree>
    <p:extLst>
      <p:ext uri="{BB962C8B-B14F-4D97-AF65-F5344CB8AC3E}">
        <p14:creationId xmlns:p14="http://schemas.microsoft.com/office/powerpoint/2010/main" val="267044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C9B341-D445-416C-9C16-B7ABC10B4DAE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0C4678-907C-4222-BBDB-72B5B97B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Reliable Broadcast (RTRB)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EFC91-2809-4B86-A440-DFD3B437A0E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15F1631-33DF-4CCC-8DEB-C64301936F7D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302F7-F5C6-4B06-89D7-0692435A92E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david.kozhaya@ch.abb.com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1DA27-4B71-4FF2-AB54-500967F54D5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C4DBF15-9AC7-494A-A04C-7450EF0AE0FA}" type="slidenum">
              <a:rPr lang="en-US" smtClean="0"/>
              <a:t>22</a:t>
            </a:fld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50D74EF-6813-4581-AB03-CB6C9B8EAA1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Algorithm for Probabilistically Synchronous System with P</a:t>
            </a:r>
          </a:p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4ADC72-DAC6-4BFE-9552-3EA837C8B87E}"/>
              </a:ext>
            </a:extLst>
          </p:cNvPr>
          <p:cNvCxnSpPr>
            <a:cxnSpLocks/>
          </p:cNvCxnSpPr>
          <p:nvPr/>
        </p:nvCxnSpPr>
        <p:spPr bwMode="gray">
          <a:xfrm>
            <a:off x="1067551" y="2666625"/>
            <a:ext cx="975660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9D878F7-E653-4A04-B7FE-31497C4A770B}"/>
              </a:ext>
            </a:extLst>
          </p:cNvPr>
          <p:cNvSpPr/>
          <p:nvPr/>
        </p:nvSpPr>
        <p:spPr bwMode="gray">
          <a:xfrm>
            <a:off x="590081" y="2544067"/>
            <a:ext cx="373868" cy="2026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BECF34-CB07-4C85-99D8-1EB43C6D3928}"/>
              </a:ext>
            </a:extLst>
          </p:cNvPr>
          <p:cNvCxnSpPr>
            <a:cxnSpLocks/>
          </p:cNvCxnSpPr>
          <p:nvPr/>
        </p:nvCxnSpPr>
        <p:spPr bwMode="gray">
          <a:xfrm>
            <a:off x="1067551" y="3463342"/>
            <a:ext cx="975660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1BBD000-4A69-4C44-9997-0E8A30BB8A38}"/>
              </a:ext>
            </a:extLst>
          </p:cNvPr>
          <p:cNvSpPr/>
          <p:nvPr/>
        </p:nvSpPr>
        <p:spPr bwMode="gray">
          <a:xfrm>
            <a:off x="590081" y="3340784"/>
            <a:ext cx="373868" cy="2026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q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A56D50-D12F-4018-A592-4E8359943D9B}"/>
              </a:ext>
            </a:extLst>
          </p:cNvPr>
          <p:cNvCxnSpPr>
            <a:cxnSpLocks/>
          </p:cNvCxnSpPr>
          <p:nvPr/>
        </p:nvCxnSpPr>
        <p:spPr bwMode="gray">
          <a:xfrm>
            <a:off x="1067551" y="4237536"/>
            <a:ext cx="975660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DFB2FFD-0623-4DDE-8208-3D13830C9638}"/>
              </a:ext>
            </a:extLst>
          </p:cNvPr>
          <p:cNvSpPr/>
          <p:nvPr/>
        </p:nvSpPr>
        <p:spPr bwMode="gray">
          <a:xfrm>
            <a:off x="590081" y="4114978"/>
            <a:ext cx="373868" cy="2026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D610C0-1C5E-4CAE-810C-E080C5DA3A04}"/>
              </a:ext>
            </a:extLst>
          </p:cNvPr>
          <p:cNvCxnSpPr>
            <a:cxnSpLocks/>
          </p:cNvCxnSpPr>
          <p:nvPr/>
        </p:nvCxnSpPr>
        <p:spPr bwMode="gray">
          <a:xfrm>
            <a:off x="1067551" y="5134490"/>
            <a:ext cx="975660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865BDDD-AF75-4665-B9A4-E1D1D60DDB71}"/>
              </a:ext>
            </a:extLst>
          </p:cNvPr>
          <p:cNvSpPr/>
          <p:nvPr/>
        </p:nvSpPr>
        <p:spPr bwMode="gray">
          <a:xfrm>
            <a:off x="590081" y="5011932"/>
            <a:ext cx="373868" cy="2026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CE266E-B62F-4F5B-89E5-D910851F7EF0}"/>
              </a:ext>
            </a:extLst>
          </p:cNvPr>
          <p:cNvSpPr/>
          <p:nvPr/>
        </p:nvSpPr>
        <p:spPr bwMode="gray">
          <a:xfrm>
            <a:off x="3126077" y="3363307"/>
            <a:ext cx="5828737" cy="11261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Impossible</a:t>
            </a:r>
          </a:p>
        </p:txBody>
      </p:sp>
    </p:spTree>
    <p:extLst>
      <p:ext uri="{BB962C8B-B14F-4D97-AF65-F5344CB8AC3E}">
        <p14:creationId xmlns:p14="http://schemas.microsoft.com/office/powerpoint/2010/main" val="73823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C9B341-D445-416C-9C16-B7ABC10B4DAE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US" b="1" dirty="0"/>
              <a:t>For any  predefined </a:t>
            </a:r>
            <a:r>
              <a:rPr lang="el-GR" b="1" dirty="0"/>
              <a:t>Δ</a:t>
            </a:r>
            <a:r>
              <a:rPr lang="en-US" b="1" dirty="0"/>
              <a:t>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0C4678-907C-4222-BBDB-72B5B97B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Reliable Broadcast (RTRB)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EFC91-2809-4B86-A440-DFD3B437A0E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15F1631-33DF-4CCC-8DEB-C64301936F7D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302F7-F5C6-4B06-89D7-0692435A92E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david.kozhaya@ch.abb.com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1DA27-4B71-4FF2-AB54-500967F54D5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C4DBF15-9AC7-494A-A04C-7450EF0AE0FA}" type="slidenum">
              <a:rPr lang="en-US" smtClean="0"/>
              <a:t>23</a:t>
            </a:fld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50D74EF-6813-4581-AB03-CB6C9B8EAA1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Algorithm for Probabilistically Synchronous System with P</a:t>
            </a:r>
          </a:p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4ADC72-DAC6-4BFE-9552-3EA837C8B87E}"/>
              </a:ext>
            </a:extLst>
          </p:cNvPr>
          <p:cNvCxnSpPr>
            <a:cxnSpLocks/>
          </p:cNvCxnSpPr>
          <p:nvPr/>
        </p:nvCxnSpPr>
        <p:spPr bwMode="gray">
          <a:xfrm>
            <a:off x="1067551" y="2666625"/>
            <a:ext cx="975660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9D878F7-E653-4A04-B7FE-31497C4A770B}"/>
              </a:ext>
            </a:extLst>
          </p:cNvPr>
          <p:cNvSpPr/>
          <p:nvPr/>
        </p:nvSpPr>
        <p:spPr bwMode="gray">
          <a:xfrm>
            <a:off x="590081" y="2544067"/>
            <a:ext cx="373868" cy="2026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BECF34-CB07-4C85-99D8-1EB43C6D3928}"/>
              </a:ext>
            </a:extLst>
          </p:cNvPr>
          <p:cNvCxnSpPr>
            <a:cxnSpLocks/>
          </p:cNvCxnSpPr>
          <p:nvPr/>
        </p:nvCxnSpPr>
        <p:spPr bwMode="gray">
          <a:xfrm>
            <a:off x="1067551" y="3463342"/>
            <a:ext cx="975660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1BBD000-4A69-4C44-9997-0E8A30BB8A38}"/>
              </a:ext>
            </a:extLst>
          </p:cNvPr>
          <p:cNvSpPr/>
          <p:nvPr/>
        </p:nvSpPr>
        <p:spPr bwMode="gray">
          <a:xfrm>
            <a:off x="590081" y="3340784"/>
            <a:ext cx="373868" cy="2026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q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A56D50-D12F-4018-A592-4E8359943D9B}"/>
              </a:ext>
            </a:extLst>
          </p:cNvPr>
          <p:cNvCxnSpPr>
            <a:cxnSpLocks/>
          </p:cNvCxnSpPr>
          <p:nvPr/>
        </p:nvCxnSpPr>
        <p:spPr bwMode="gray">
          <a:xfrm>
            <a:off x="1067551" y="4237536"/>
            <a:ext cx="975660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DFB2FFD-0623-4DDE-8208-3D13830C9638}"/>
              </a:ext>
            </a:extLst>
          </p:cNvPr>
          <p:cNvSpPr/>
          <p:nvPr/>
        </p:nvSpPr>
        <p:spPr bwMode="gray">
          <a:xfrm>
            <a:off x="590081" y="4114978"/>
            <a:ext cx="373868" cy="2026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D610C0-1C5E-4CAE-810C-E080C5DA3A04}"/>
              </a:ext>
            </a:extLst>
          </p:cNvPr>
          <p:cNvCxnSpPr>
            <a:cxnSpLocks/>
          </p:cNvCxnSpPr>
          <p:nvPr/>
        </p:nvCxnSpPr>
        <p:spPr bwMode="gray">
          <a:xfrm>
            <a:off x="1067551" y="5134490"/>
            <a:ext cx="975660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865BDDD-AF75-4665-B9A4-E1D1D60DDB71}"/>
              </a:ext>
            </a:extLst>
          </p:cNvPr>
          <p:cNvSpPr/>
          <p:nvPr/>
        </p:nvSpPr>
        <p:spPr bwMode="gray">
          <a:xfrm>
            <a:off x="590081" y="5011932"/>
            <a:ext cx="373868" cy="2026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631033-7F5F-43D5-BAF4-36F9EF7643F7}"/>
              </a:ext>
            </a:extLst>
          </p:cNvPr>
          <p:cNvCxnSpPr/>
          <p:nvPr/>
        </p:nvCxnSpPr>
        <p:spPr bwMode="gray">
          <a:xfrm>
            <a:off x="1495318" y="2666625"/>
            <a:ext cx="631865" cy="7967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E51D3EC-5184-4E12-A06D-DEADEDFCD708}"/>
              </a:ext>
            </a:extLst>
          </p:cNvPr>
          <p:cNvCxnSpPr/>
          <p:nvPr/>
        </p:nvCxnSpPr>
        <p:spPr bwMode="gray">
          <a:xfrm>
            <a:off x="1495318" y="2666625"/>
            <a:ext cx="651116" cy="15709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597722B-17F6-4ED8-AD2F-853F96A5B394}"/>
              </a:ext>
            </a:extLst>
          </p:cNvPr>
          <p:cNvCxnSpPr>
            <a:cxnSpLocks/>
          </p:cNvCxnSpPr>
          <p:nvPr/>
        </p:nvCxnSpPr>
        <p:spPr bwMode="gray">
          <a:xfrm>
            <a:off x="1495318" y="2666625"/>
            <a:ext cx="302796" cy="17609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F0C2422-A383-47DA-9932-2A8E28AC1799}"/>
              </a:ext>
            </a:extLst>
          </p:cNvPr>
          <p:cNvCxnSpPr>
            <a:cxnSpLocks/>
          </p:cNvCxnSpPr>
          <p:nvPr/>
        </p:nvCxnSpPr>
        <p:spPr bwMode="gray">
          <a:xfrm>
            <a:off x="2146433" y="3481407"/>
            <a:ext cx="2127183" cy="12681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E2D1941-4EF0-4E53-8C33-3EE76952D7CE}"/>
              </a:ext>
            </a:extLst>
          </p:cNvPr>
          <p:cNvCxnSpPr/>
          <p:nvPr/>
        </p:nvCxnSpPr>
        <p:spPr bwMode="gray">
          <a:xfrm>
            <a:off x="2146433" y="4237536"/>
            <a:ext cx="529390" cy="32483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C908328-D088-4CBB-8AD9-35A4FFE15FCA}"/>
              </a:ext>
            </a:extLst>
          </p:cNvPr>
          <p:cNvCxnSpPr/>
          <p:nvPr/>
        </p:nvCxnSpPr>
        <p:spPr bwMode="gray">
          <a:xfrm>
            <a:off x="3609474" y="2684391"/>
            <a:ext cx="1742172" cy="200851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xplosion: 8 Points 30">
            <a:extLst>
              <a:ext uri="{FF2B5EF4-FFF2-40B4-BE49-F238E27FC236}">
                <a16:creationId xmlns:a16="http://schemas.microsoft.com/office/drawing/2014/main" id="{040977E3-D83F-4ABC-9B2F-E2C2133DD347}"/>
              </a:ext>
            </a:extLst>
          </p:cNvPr>
          <p:cNvSpPr/>
          <p:nvPr/>
        </p:nvSpPr>
        <p:spPr bwMode="gray">
          <a:xfrm>
            <a:off x="1689233" y="4389550"/>
            <a:ext cx="304800" cy="232634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32" name="Explosion: 8 Points 31">
            <a:extLst>
              <a:ext uri="{FF2B5EF4-FFF2-40B4-BE49-F238E27FC236}">
                <a16:creationId xmlns:a16="http://schemas.microsoft.com/office/drawing/2014/main" id="{A7DE3D23-506A-4020-BC39-3BD621756E60}"/>
              </a:ext>
            </a:extLst>
          </p:cNvPr>
          <p:cNvSpPr/>
          <p:nvPr/>
        </p:nvSpPr>
        <p:spPr bwMode="gray">
          <a:xfrm>
            <a:off x="4175760" y="4710670"/>
            <a:ext cx="304800" cy="232634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33" name="Explosion: 8 Points 32">
            <a:extLst>
              <a:ext uri="{FF2B5EF4-FFF2-40B4-BE49-F238E27FC236}">
                <a16:creationId xmlns:a16="http://schemas.microsoft.com/office/drawing/2014/main" id="{4C749D51-0F59-4667-BD90-D830CF2B3F88}"/>
              </a:ext>
            </a:extLst>
          </p:cNvPr>
          <p:cNvSpPr/>
          <p:nvPr/>
        </p:nvSpPr>
        <p:spPr bwMode="gray">
          <a:xfrm>
            <a:off x="2523423" y="4516902"/>
            <a:ext cx="304800" cy="232634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34" name="Explosion: 8 Points 33">
            <a:extLst>
              <a:ext uri="{FF2B5EF4-FFF2-40B4-BE49-F238E27FC236}">
                <a16:creationId xmlns:a16="http://schemas.microsoft.com/office/drawing/2014/main" id="{3543D0F3-E75A-44F8-BEF9-0A6939E8F75C}"/>
              </a:ext>
            </a:extLst>
          </p:cNvPr>
          <p:cNvSpPr/>
          <p:nvPr/>
        </p:nvSpPr>
        <p:spPr bwMode="gray">
          <a:xfrm>
            <a:off x="5295498" y="4613228"/>
            <a:ext cx="304800" cy="232634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DF75189-3612-4EA7-8FD3-598DC283B510}"/>
              </a:ext>
            </a:extLst>
          </p:cNvPr>
          <p:cNvSpPr/>
          <p:nvPr/>
        </p:nvSpPr>
        <p:spPr bwMode="gray">
          <a:xfrm>
            <a:off x="5921531" y="2360154"/>
            <a:ext cx="5416729" cy="58802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Timing Failures</a:t>
            </a:r>
          </a:p>
        </p:txBody>
      </p:sp>
    </p:spTree>
    <p:extLst>
      <p:ext uri="{BB962C8B-B14F-4D97-AF65-F5344CB8AC3E}">
        <p14:creationId xmlns:p14="http://schemas.microsoft.com/office/powerpoint/2010/main" val="145860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C9B341-D445-416C-9C16-B7ABC10B4DAE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US" b="1" dirty="0"/>
              <a:t>For any  predefined </a:t>
            </a:r>
            <a:r>
              <a:rPr lang="el-GR" b="1" dirty="0"/>
              <a:t>Δ</a:t>
            </a:r>
            <a:r>
              <a:rPr lang="en-US" b="1" dirty="0"/>
              <a:t>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0C4678-907C-4222-BBDB-72B5B97B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Timing Failures into Process Failures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EFC91-2809-4B86-A440-DFD3B437A0E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15F1631-33DF-4CCC-8DEB-C64301936F7D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302F7-F5C6-4B06-89D7-0692435A92E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david.kozhaya@ch.abb.com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1DA27-4B71-4FF2-AB54-500967F54D5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C4DBF15-9AC7-494A-A04C-7450EF0AE0FA}" type="slidenum">
              <a:rPr lang="en-US" smtClean="0"/>
              <a:t>24</a:t>
            </a:fld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50D74EF-6813-4581-AB03-CB6C9B8EAA1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4ADC72-DAC6-4BFE-9552-3EA837C8B87E}"/>
              </a:ext>
            </a:extLst>
          </p:cNvPr>
          <p:cNvCxnSpPr>
            <a:cxnSpLocks/>
          </p:cNvCxnSpPr>
          <p:nvPr/>
        </p:nvCxnSpPr>
        <p:spPr bwMode="gray">
          <a:xfrm>
            <a:off x="1067551" y="2666625"/>
            <a:ext cx="975660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9D878F7-E653-4A04-B7FE-31497C4A770B}"/>
              </a:ext>
            </a:extLst>
          </p:cNvPr>
          <p:cNvSpPr/>
          <p:nvPr/>
        </p:nvSpPr>
        <p:spPr bwMode="gray">
          <a:xfrm>
            <a:off x="590081" y="2544067"/>
            <a:ext cx="373868" cy="2026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BECF34-CB07-4C85-99D8-1EB43C6D3928}"/>
              </a:ext>
            </a:extLst>
          </p:cNvPr>
          <p:cNvCxnSpPr>
            <a:cxnSpLocks/>
          </p:cNvCxnSpPr>
          <p:nvPr/>
        </p:nvCxnSpPr>
        <p:spPr bwMode="gray">
          <a:xfrm>
            <a:off x="1067551" y="3463342"/>
            <a:ext cx="975660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1BBD000-4A69-4C44-9997-0E8A30BB8A38}"/>
              </a:ext>
            </a:extLst>
          </p:cNvPr>
          <p:cNvSpPr/>
          <p:nvPr/>
        </p:nvSpPr>
        <p:spPr bwMode="gray">
          <a:xfrm>
            <a:off x="590081" y="3340784"/>
            <a:ext cx="373868" cy="2026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q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A56D50-D12F-4018-A592-4E8359943D9B}"/>
              </a:ext>
            </a:extLst>
          </p:cNvPr>
          <p:cNvCxnSpPr>
            <a:cxnSpLocks/>
          </p:cNvCxnSpPr>
          <p:nvPr/>
        </p:nvCxnSpPr>
        <p:spPr bwMode="gray">
          <a:xfrm>
            <a:off x="1067551" y="4237536"/>
            <a:ext cx="975660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DFB2FFD-0623-4DDE-8208-3D13830C9638}"/>
              </a:ext>
            </a:extLst>
          </p:cNvPr>
          <p:cNvSpPr/>
          <p:nvPr/>
        </p:nvSpPr>
        <p:spPr bwMode="gray">
          <a:xfrm>
            <a:off x="590081" y="4114978"/>
            <a:ext cx="373868" cy="2026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D610C0-1C5E-4CAE-810C-E080C5DA3A04}"/>
              </a:ext>
            </a:extLst>
          </p:cNvPr>
          <p:cNvCxnSpPr>
            <a:cxnSpLocks/>
          </p:cNvCxnSpPr>
          <p:nvPr/>
        </p:nvCxnSpPr>
        <p:spPr bwMode="gray">
          <a:xfrm>
            <a:off x="1067551" y="5134490"/>
            <a:ext cx="975660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865BDDD-AF75-4665-B9A4-E1D1D60DDB71}"/>
              </a:ext>
            </a:extLst>
          </p:cNvPr>
          <p:cNvSpPr/>
          <p:nvPr/>
        </p:nvSpPr>
        <p:spPr bwMode="gray">
          <a:xfrm>
            <a:off x="590081" y="5011932"/>
            <a:ext cx="373868" cy="2026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631033-7F5F-43D5-BAF4-36F9EF7643F7}"/>
              </a:ext>
            </a:extLst>
          </p:cNvPr>
          <p:cNvCxnSpPr/>
          <p:nvPr/>
        </p:nvCxnSpPr>
        <p:spPr bwMode="gray">
          <a:xfrm>
            <a:off x="1495318" y="2666625"/>
            <a:ext cx="631865" cy="7967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E51D3EC-5184-4E12-A06D-DEADEDFCD708}"/>
              </a:ext>
            </a:extLst>
          </p:cNvPr>
          <p:cNvCxnSpPr/>
          <p:nvPr/>
        </p:nvCxnSpPr>
        <p:spPr bwMode="gray">
          <a:xfrm>
            <a:off x="1495318" y="2666625"/>
            <a:ext cx="651116" cy="15709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597722B-17F6-4ED8-AD2F-853F96A5B394}"/>
              </a:ext>
            </a:extLst>
          </p:cNvPr>
          <p:cNvCxnSpPr>
            <a:cxnSpLocks/>
          </p:cNvCxnSpPr>
          <p:nvPr/>
        </p:nvCxnSpPr>
        <p:spPr bwMode="gray">
          <a:xfrm>
            <a:off x="1495318" y="2666625"/>
            <a:ext cx="302796" cy="17609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F0C2422-A383-47DA-9932-2A8E28AC1799}"/>
              </a:ext>
            </a:extLst>
          </p:cNvPr>
          <p:cNvCxnSpPr>
            <a:cxnSpLocks/>
          </p:cNvCxnSpPr>
          <p:nvPr/>
        </p:nvCxnSpPr>
        <p:spPr bwMode="gray">
          <a:xfrm>
            <a:off x="2146433" y="3481407"/>
            <a:ext cx="2127183" cy="12681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E2D1941-4EF0-4E53-8C33-3EE76952D7CE}"/>
              </a:ext>
            </a:extLst>
          </p:cNvPr>
          <p:cNvCxnSpPr/>
          <p:nvPr/>
        </p:nvCxnSpPr>
        <p:spPr bwMode="gray">
          <a:xfrm>
            <a:off x="2146433" y="4237536"/>
            <a:ext cx="529390" cy="32483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C908328-D088-4CBB-8AD9-35A4FFE15FCA}"/>
              </a:ext>
            </a:extLst>
          </p:cNvPr>
          <p:cNvCxnSpPr/>
          <p:nvPr/>
        </p:nvCxnSpPr>
        <p:spPr bwMode="gray">
          <a:xfrm>
            <a:off x="3609474" y="2684391"/>
            <a:ext cx="1742172" cy="200851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xplosion: 8 Points 30">
            <a:extLst>
              <a:ext uri="{FF2B5EF4-FFF2-40B4-BE49-F238E27FC236}">
                <a16:creationId xmlns:a16="http://schemas.microsoft.com/office/drawing/2014/main" id="{040977E3-D83F-4ABC-9B2F-E2C2133DD347}"/>
              </a:ext>
            </a:extLst>
          </p:cNvPr>
          <p:cNvSpPr/>
          <p:nvPr/>
        </p:nvSpPr>
        <p:spPr bwMode="gray">
          <a:xfrm>
            <a:off x="1689233" y="4389550"/>
            <a:ext cx="304800" cy="232634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32" name="Explosion: 8 Points 31">
            <a:extLst>
              <a:ext uri="{FF2B5EF4-FFF2-40B4-BE49-F238E27FC236}">
                <a16:creationId xmlns:a16="http://schemas.microsoft.com/office/drawing/2014/main" id="{A7DE3D23-506A-4020-BC39-3BD621756E60}"/>
              </a:ext>
            </a:extLst>
          </p:cNvPr>
          <p:cNvSpPr/>
          <p:nvPr/>
        </p:nvSpPr>
        <p:spPr bwMode="gray">
          <a:xfrm>
            <a:off x="4175760" y="4710670"/>
            <a:ext cx="304800" cy="232634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33" name="Explosion: 8 Points 32">
            <a:extLst>
              <a:ext uri="{FF2B5EF4-FFF2-40B4-BE49-F238E27FC236}">
                <a16:creationId xmlns:a16="http://schemas.microsoft.com/office/drawing/2014/main" id="{4C749D51-0F59-4667-BD90-D830CF2B3F88}"/>
              </a:ext>
            </a:extLst>
          </p:cNvPr>
          <p:cNvSpPr/>
          <p:nvPr/>
        </p:nvSpPr>
        <p:spPr bwMode="gray">
          <a:xfrm>
            <a:off x="2523423" y="4516902"/>
            <a:ext cx="304800" cy="232634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34" name="Explosion: 8 Points 33">
            <a:extLst>
              <a:ext uri="{FF2B5EF4-FFF2-40B4-BE49-F238E27FC236}">
                <a16:creationId xmlns:a16="http://schemas.microsoft.com/office/drawing/2014/main" id="{3543D0F3-E75A-44F8-BEF9-0A6939E8F75C}"/>
              </a:ext>
            </a:extLst>
          </p:cNvPr>
          <p:cNvSpPr/>
          <p:nvPr/>
        </p:nvSpPr>
        <p:spPr bwMode="gray">
          <a:xfrm>
            <a:off x="5295498" y="4613228"/>
            <a:ext cx="304800" cy="232634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A36EE4E-F565-40B4-B481-5DEF5CA4786C}"/>
              </a:ext>
            </a:extLst>
          </p:cNvPr>
          <p:cNvSpPr/>
          <p:nvPr/>
        </p:nvSpPr>
        <p:spPr bwMode="gray">
          <a:xfrm>
            <a:off x="6081193" y="2579778"/>
            <a:ext cx="5416729" cy="262193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+mj-lt"/>
              <a:buAutoNum type="arabicPeriod"/>
            </a:pPr>
            <a:r>
              <a:rPr lang="en-US" sz="2000" dirty="0"/>
              <a:t>Detect Timing Failures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sz="2000" dirty="0"/>
              <a:t>Force affected process to crash</a:t>
            </a:r>
          </a:p>
        </p:txBody>
      </p:sp>
    </p:spTree>
    <p:extLst>
      <p:ext uri="{BB962C8B-B14F-4D97-AF65-F5344CB8AC3E}">
        <p14:creationId xmlns:p14="http://schemas.microsoft.com/office/powerpoint/2010/main" val="219166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8CC836-4281-4710-BDBD-139D93A52847}"/>
              </a:ext>
            </a:extLst>
          </p:cNvPr>
          <p:cNvSpPr/>
          <p:nvPr/>
        </p:nvSpPr>
        <p:spPr bwMode="gray">
          <a:xfrm>
            <a:off x="1131216" y="2442097"/>
            <a:ext cx="9464512" cy="30443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+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66014D-9DB3-40F8-841E-156B08C48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Detector TP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0062E-79DA-487A-B409-0FC24015E77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15F1631-33DF-4CCC-8DEB-C64301936F7D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81A4B-2861-44BC-BDC2-ADFE09C0B03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david.kozhaya@ch.abb.com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0A7FD-A979-4D90-B4B4-D73ABAC5105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C4DBF15-9AC7-494A-A04C-7450EF0AE0FA}" type="slidenum">
              <a:rPr lang="en-US" smtClean="0"/>
              <a:t>25</a:t>
            </a:fld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A114972-3682-40D4-A15C-84F6B4C4025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428345-25DE-4574-AD1D-9FB2C04E2E79}"/>
              </a:ext>
            </a:extLst>
          </p:cNvPr>
          <p:cNvSpPr/>
          <p:nvPr/>
        </p:nvSpPr>
        <p:spPr bwMode="gray">
          <a:xfrm>
            <a:off x="6721311" y="3156667"/>
            <a:ext cx="3035431" cy="157427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Every process suffering more than “x” timing failures eventually crashes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9B289B-B6C3-4E98-AFD6-989EB5EC34AD}"/>
              </a:ext>
            </a:extLst>
          </p:cNvPr>
          <p:cNvSpPr/>
          <p:nvPr/>
        </p:nvSpPr>
        <p:spPr bwMode="gray">
          <a:xfrm>
            <a:off x="1970201" y="3156667"/>
            <a:ext cx="3035431" cy="157427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69567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89E64CE-7079-4D53-824D-ECB83034B03D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C6D7216-C56E-4BB2-8874-87252AF4B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 Protocols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F8B4C-486A-4059-8D56-DFE7A2EE9B8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CC6B0B8-0387-4E53-9A68-35922A65915B}" type="datetime1">
              <a:rPr lang="en-US" smtClean="0"/>
              <a:t>12/2/2019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9F640-C376-4335-9B21-63DC31BC81F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david.kozhaya@ch.abb.com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AE2366-876D-4059-9429-BA8258399B6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C4DBF15-9AC7-494A-A04C-7450EF0AE0FA}" type="slidenum">
              <a:rPr lang="en-US" smtClean="0"/>
              <a:t>26</a:t>
            </a:fld>
            <a:endParaRPr lang="en-US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C20B30DB-C641-45D4-8934-DF282799373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1BF8A6-6524-4F5A-90D7-9943BC46C191}"/>
              </a:ext>
            </a:extLst>
          </p:cNvPr>
          <p:cNvSpPr txBox="1"/>
          <p:nvPr/>
        </p:nvSpPr>
        <p:spPr bwMode="gray">
          <a:xfrm>
            <a:off x="539335" y="2414428"/>
            <a:ext cx="5501110" cy="69969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1100" b="1" dirty="0"/>
              <a:t>No duplication: </a:t>
            </a:r>
            <a:r>
              <a:rPr lang="en-US" sz="1100" dirty="0"/>
              <a:t>No message is delivered more than once</a:t>
            </a:r>
          </a:p>
          <a:p>
            <a:r>
              <a:rPr lang="en-US" sz="1100" b="1" dirty="0"/>
              <a:t>No creation: </a:t>
            </a:r>
            <a:r>
              <a:rPr lang="en-US" sz="1100" dirty="0"/>
              <a:t>If a process delivers message m with sender s, then s broadcast m</a:t>
            </a:r>
          </a:p>
          <a:p>
            <a:r>
              <a:rPr lang="en-US" sz="1100" b="1" dirty="0"/>
              <a:t>Agreement: </a:t>
            </a:r>
            <a:r>
              <a:rPr lang="en-US" sz="1100" dirty="0"/>
              <a:t>If a correct process delivers m, then every correct process delivers m</a:t>
            </a:r>
          </a:p>
          <a:p>
            <a:r>
              <a:rPr lang="en-US" sz="1100" b="1" dirty="0"/>
              <a:t>Timeliness: </a:t>
            </a:r>
            <a:r>
              <a:rPr lang="en-US" sz="1100" dirty="0">
                <a:solidFill>
                  <a:schemeClr val="tx2"/>
                </a:solidFill>
              </a:rPr>
              <a:t>If a correct process broadcasts m at time t, then any correct process that delivers m does so by t+ </a:t>
            </a:r>
            <a:r>
              <a:rPr lang="el-GR" sz="1100" dirty="0">
                <a:solidFill>
                  <a:schemeClr val="tx2"/>
                </a:solidFill>
              </a:rPr>
              <a:t>Δ</a:t>
            </a:r>
            <a:r>
              <a:rPr lang="en-US" sz="1100" dirty="0">
                <a:solidFill>
                  <a:schemeClr val="tx2"/>
                </a:solidFill>
              </a:rPr>
              <a:t>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AEF964-8EE7-4665-B0CE-D9965C49F083}"/>
              </a:ext>
            </a:extLst>
          </p:cNvPr>
          <p:cNvSpPr txBox="1"/>
          <p:nvPr/>
        </p:nvSpPr>
        <p:spPr bwMode="gray">
          <a:xfrm>
            <a:off x="529127" y="3445104"/>
            <a:ext cx="5709513" cy="3713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1100" b="1" dirty="0"/>
              <a:t>Validity: </a:t>
            </a:r>
            <a:r>
              <a:rPr lang="en-US" sz="1100" dirty="0"/>
              <a:t>If a correct broadcasts m, then every correct process eventually delivers m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D8319C2A-DF32-4E46-91E9-74830FD8F7D4}"/>
              </a:ext>
            </a:extLst>
          </p:cNvPr>
          <p:cNvSpPr/>
          <p:nvPr/>
        </p:nvSpPr>
        <p:spPr bwMode="gray">
          <a:xfrm>
            <a:off x="387493" y="2360470"/>
            <a:ext cx="281885" cy="175338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E272CF30-9576-4BEA-AE7A-7492FAE7D15D}"/>
              </a:ext>
            </a:extLst>
          </p:cNvPr>
          <p:cNvSpPr/>
          <p:nvPr/>
        </p:nvSpPr>
        <p:spPr bwMode="gray">
          <a:xfrm flipH="1">
            <a:off x="5972627" y="2360470"/>
            <a:ext cx="281885" cy="175338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CD98FF-4A6A-46C8-A7BC-118BBB6B837F}"/>
              </a:ext>
            </a:extLst>
          </p:cNvPr>
          <p:cNvSpPr txBox="1"/>
          <p:nvPr/>
        </p:nvSpPr>
        <p:spPr bwMode="gray">
          <a:xfrm>
            <a:off x="2435525" y="4289910"/>
            <a:ext cx="1896715" cy="3713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Reliable Broadcast Abstraction (RB)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277D13-F390-4D1F-8C4C-8A6439936E78}"/>
              </a:ext>
            </a:extLst>
          </p:cNvPr>
          <p:cNvSpPr txBox="1"/>
          <p:nvPr/>
        </p:nvSpPr>
        <p:spPr bwMode="gray">
          <a:xfrm>
            <a:off x="7780500" y="2742767"/>
            <a:ext cx="1944572" cy="3713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Probabilistically Synchronous System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273F95-D69D-47EE-8576-08BA6649627E}"/>
              </a:ext>
            </a:extLst>
          </p:cNvPr>
          <p:cNvSpPr txBox="1"/>
          <p:nvPr/>
        </p:nvSpPr>
        <p:spPr bwMode="gray">
          <a:xfrm>
            <a:off x="6311770" y="3115690"/>
            <a:ext cx="1774350" cy="3713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1400" dirty="0"/>
              <a:t>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BCD527-3180-45B1-97D9-62A03308F7EE}"/>
              </a:ext>
            </a:extLst>
          </p:cNvPr>
          <p:cNvSpPr txBox="1"/>
          <p:nvPr/>
        </p:nvSpPr>
        <p:spPr bwMode="gray">
          <a:xfrm>
            <a:off x="7780500" y="3301370"/>
            <a:ext cx="1896715" cy="3713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+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</a:rPr>
              <a:t> TP</a:t>
            </a:r>
          </a:p>
        </p:txBody>
      </p:sp>
    </p:spTree>
    <p:extLst>
      <p:ext uri="{BB962C8B-B14F-4D97-AF65-F5344CB8AC3E}">
        <p14:creationId xmlns:p14="http://schemas.microsoft.com/office/powerpoint/2010/main" val="141449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0C4678-907C-4222-BBDB-72B5B97B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Reliable Broadcast (RB)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302F7-F5C6-4B06-89D7-0692435A92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david.kozhaya@ch.abb.com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EFC91-2809-4B86-A440-DFD3B437A0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15F1631-33DF-4CCC-8DEB-C64301936F7D}" type="datetime1">
              <a:rPr lang="en-US" smtClean="0"/>
              <a:t>12/2/2019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1DA27-4B71-4FF2-AB54-500967F54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BF15-9AC7-494A-A04C-7450EF0AE0FA}" type="slidenum">
              <a:rPr lang="en-US" smtClean="0"/>
              <a:t>27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15D728-1363-4ADC-953D-4A1497BF9C73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7" name="Content Placeholder 66">
            <a:extLst>
              <a:ext uri="{FF2B5EF4-FFF2-40B4-BE49-F238E27FC236}">
                <a16:creationId xmlns:a16="http://schemas.microsoft.com/office/drawing/2014/main" id="{1FD7E2C6-C893-475E-960B-7BF174130D87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sz="1000" dirty="0">
                <a:latin typeface="Lucida Sans Typewriter" panose="020B0509030504030204" pitchFamily="49" charset="0"/>
              </a:rPr>
              <a:t>@ process p</a:t>
            </a:r>
          </a:p>
          <a:p>
            <a:r>
              <a:rPr lang="en-US" sz="1000" dirty="0">
                <a:latin typeface="Lucida Sans Typewriter" panose="020B0509030504030204" pitchFamily="49" charset="0"/>
              </a:rPr>
              <a:t>delivered={}; acks={}; correct = ∏;</a:t>
            </a:r>
          </a:p>
          <a:p>
            <a:r>
              <a:rPr lang="en-US" sz="1000" dirty="0">
                <a:latin typeface="Lucida Sans Typewriter" panose="020B0509030504030204" pitchFamily="49" charset="0"/>
              </a:rPr>
              <a:t>Upon event broadcast(m)</a:t>
            </a:r>
          </a:p>
          <a:p>
            <a:r>
              <a:rPr lang="en-US" sz="1000" dirty="0">
                <a:latin typeface="Lucida Sans Typewriter" panose="020B0509030504030204" pitchFamily="49" charset="0"/>
              </a:rPr>
              <a:t>	while (acks!=correct){</a:t>
            </a:r>
          </a:p>
          <a:p>
            <a:r>
              <a:rPr lang="en-US" sz="1000" dirty="0">
                <a:latin typeface="Lucida Sans Typewriter" panose="020B0509030504030204" pitchFamily="49" charset="0"/>
              </a:rPr>
              <a:t>	   ∀s ∈ correct :</a:t>
            </a:r>
          </a:p>
          <a:p>
            <a:r>
              <a:rPr lang="en-US" sz="1000" dirty="0">
                <a:latin typeface="Lucida Sans Typewriter" panose="020B0509030504030204" pitchFamily="49" charset="0"/>
              </a:rPr>
              <a:t>	      send(p, m) to s;</a:t>
            </a:r>
          </a:p>
          <a:p>
            <a:r>
              <a:rPr lang="en-US" sz="1000" dirty="0">
                <a:latin typeface="Lucida Sans Typewriter" panose="020B0509030504030204" pitchFamily="49" charset="0"/>
              </a:rPr>
              <a:t>	}</a:t>
            </a:r>
          </a:p>
          <a:p>
            <a:r>
              <a:rPr lang="en-US" sz="1000" dirty="0">
                <a:latin typeface="Lucida Sans Typewriter" panose="020B0509030504030204" pitchFamily="49" charset="0"/>
              </a:rPr>
              <a:t>Upon event deliver(q, m) from sender a</a:t>
            </a:r>
          </a:p>
          <a:p>
            <a:r>
              <a:rPr lang="en-US" sz="1000" dirty="0">
                <a:latin typeface="Lucida Sans Typewriter" panose="020B0509030504030204" pitchFamily="49" charset="0"/>
              </a:rPr>
              <a:t>	acks=acks U {a}</a:t>
            </a:r>
          </a:p>
          <a:p>
            <a:r>
              <a:rPr lang="en-US" sz="1000" dirty="0">
                <a:latin typeface="Lucida Sans Typewriter" panose="020B0509030504030204" pitchFamily="49" charset="0"/>
              </a:rPr>
              <a:t>	if (m ∉ delivered){</a:t>
            </a:r>
          </a:p>
          <a:p>
            <a:r>
              <a:rPr lang="en-US" sz="1000" dirty="0">
                <a:latin typeface="Lucida Sans Typewriter" panose="020B0509030504030204" pitchFamily="49" charset="0"/>
              </a:rPr>
              <a:t>	   RB-deliver(m);</a:t>
            </a:r>
          </a:p>
          <a:p>
            <a:r>
              <a:rPr lang="en-US" sz="1000" dirty="0">
                <a:latin typeface="Lucida Sans Typewriter" panose="020B0509030504030204" pitchFamily="49" charset="0"/>
              </a:rPr>
              <a:t>	   delivered=delivered U {m};</a:t>
            </a:r>
          </a:p>
          <a:p>
            <a:pPr>
              <a:lnSpc>
                <a:spcPts val="1000"/>
              </a:lnSpc>
            </a:pPr>
            <a:r>
              <a:rPr lang="en-US" sz="1000" dirty="0">
                <a:latin typeface="Lucida Sans Typewriter" panose="020B0509030504030204" pitchFamily="49" charset="0"/>
              </a:rPr>
              <a:t>	   while(acks!=correct){	</a:t>
            </a:r>
          </a:p>
          <a:p>
            <a:pPr>
              <a:lnSpc>
                <a:spcPts val="1000"/>
              </a:lnSpc>
            </a:pPr>
            <a:r>
              <a:rPr lang="en-US" sz="1000" dirty="0">
                <a:latin typeface="Lucida Sans Typewriter" panose="020B0509030504030204" pitchFamily="49" charset="0"/>
              </a:rPr>
              <a:t>	      if(q!=p){</a:t>
            </a:r>
          </a:p>
          <a:p>
            <a:pPr>
              <a:lnSpc>
                <a:spcPts val="1000"/>
              </a:lnSpc>
            </a:pPr>
            <a:r>
              <a:rPr lang="en-US" sz="1000" dirty="0">
                <a:latin typeface="Lucida Sans Typewriter" panose="020B0509030504030204" pitchFamily="49" charset="0"/>
              </a:rPr>
              <a:t>	         ∀s ∈ ∏ :</a:t>
            </a:r>
          </a:p>
          <a:p>
            <a:pPr>
              <a:lnSpc>
                <a:spcPts val="1000"/>
              </a:lnSpc>
            </a:pPr>
            <a:r>
              <a:rPr lang="en-US" sz="1000" dirty="0">
                <a:latin typeface="Lucida Sans Typewriter" panose="020B0509030504030204" pitchFamily="49" charset="0"/>
              </a:rPr>
              <a:t>	            send(p, m) to s;</a:t>
            </a:r>
          </a:p>
          <a:p>
            <a:pPr>
              <a:lnSpc>
                <a:spcPts val="1000"/>
              </a:lnSpc>
            </a:pPr>
            <a:r>
              <a:rPr lang="en-US" sz="1000" dirty="0">
                <a:latin typeface="Lucida Sans Typewriter" panose="020B0509030504030204" pitchFamily="49" charset="0"/>
              </a:rPr>
              <a:t>	      }</a:t>
            </a:r>
          </a:p>
          <a:p>
            <a:pPr>
              <a:lnSpc>
                <a:spcPts val="1000"/>
              </a:lnSpc>
            </a:pPr>
            <a:r>
              <a:rPr lang="en-US" sz="1000" dirty="0">
                <a:latin typeface="Lucida Sans Typewriter" panose="020B0509030504030204" pitchFamily="49" charset="0"/>
              </a:rPr>
              <a:t>	   }</a:t>
            </a:r>
          </a:p>
          <a:p>
            <a:r>
              <a:rPr lang="en-US" sz="1000" dirty="0">
                <a:latin typeface="Lucida Sans Typewriter" panose="020B0509030504030204" pitchFamily="49" charset="0"/>
              </a:rPr>
              <a:t>	}</a:t>
            </a:r>
          </a:p>
          <a:p>
            <a:r>
              <a:rPr lang="en-US" sz="1000" dirty="0">
                <a:latin typeface="Lucida Sans Typewriter" panose="020B0509030504030204" pitchFamily="49" charset="0"/>
              </a:rPr>
              <a:t>		</a:t>
            </a:r>
          </a:p>
          <a:p>
            <a:endParaRPr lang="en-US" sz="1000" dirty="0">
              <a:latin typeface="Lucida Sans Typewriter" panose="020B0509030504030204" pitchFamily="49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50D74EF-6813-4581-AB03-CB6C9B8EAA1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Algorithm for Probabilistically Synchronous System with 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EFF3D2-0139-4528-80ED-AEAF7156EE80}"/>
              </a:ext>
            </a:extLst>
          </p:cNvPr>
          <p:cNvSpPr txBox="1"/>
          <p:nvPr/>
        </p:nvSpPr>
        <p:spPr bwMode="gray">
          <a:xfrm>
            <a:off x="6405126" y="2306651"/>
            <a:ext cx="994861" cy="24701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800" dirty="0"/>
              <a:t>RB-broadcast (m)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0717FCED-1801-4121-B071-88D88A41E574}"/>
              </a:ext>
            </a:extLst>
          </p:cNvPr>
          <p:cNvCxnSpPr>
            <a:cxnSpLocks/>
          </p:cNvCxnSpPr>
          <p:nvPr/>
        </p:nvCxnSpPr>
        <p:spPr bwMode="gray">
          <a:xfrm>
            <a:off x="6592894" y="2666625"/>
            <a:ext cx="5440299" cy="29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C599C6B5-E522-4FD6-9520-C6EA65EC1979}"/>
              </a:ext>
            </a:extLst>
          </p:cNvPr>
          <p:cNvSpPr/>
          <p:nvPr/>
        </p:nvSpPr>
        <p:spPr bwMode="gray">
          <a:xfrm>
            <a:off x="6158764" y="2544067"/>
            <a:ext cx="373868" cy="2026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53A47B0-FBBE-4169-A6FD-72FA7F3A786F}"/>
              </a:ext>
            </a:extLst>
          </p:cNvPr>
          <p:cNvCxnSpPr>
            <a:cxnSpLocks/>
          </p:cNvCxnSpPr>
          <p:nvPr/>
        </p:nvCxnSpPr>
        <p:spPr bwMode="gray">
          <a:xfrm>
            <a:off x="6592894" y="3463342"/>
            <a:ext cx="54402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38D4E8F0-393C-4FDC-88D3-7EC8CBCFF161}"/>
              </a:ext>
            </a:extLst>
          </p:cNvPr>
          <p:cNvSpPr/>
          <p:nvPr/>
        </p:nvSpPr>
        <p:spPr bwMode="gray">
          <a:xfrm>
            <a:off x="6158764" y="3340784"/>
            <a:ext cx="373868" cy="2026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q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276C941-46AD-434B-BF88-7C6FEE804993}"/>
              </a:ext>
            </a:extLst>
          </p:cNvPr>
          <p:cNvCxnSpPr>
            <a:cxnSpLocks/>
          </p:cNvCxnSpPr>
          <p:nvPr/>
        </p:nvCxnSpPr>
        <p:spPr bwMode="gray">
          <a:xfrm>
            <a:off x="6592894" y="4237536"/>
            <a:ext cx="5440299" cy="4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C1E5AFD4-BC29-425F-B15A-01BBE495AE7A}"/>
              </a:ext>
            </a:extLst>
          </p:cNvPr>
          <p:cNvSpPr/>
          <p:nvPr/>
        </p:nvSpPr>
        <p:spPr bwMode="gray">
          <a:xfrm>
            <a:off x="6158764" y="4114978"/>
            <a:ext cx="373868" cy="2026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r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35ACD5C-765B-4FA7-A0C9-3A27A7F35C65}"/>
              </a:ext>
            </a:extLst>
          </p:cNvPr>
          <p:cNvCxnSpPr>
            <a:cxnSpLocks/>
          </p:cNvCxnSpPr>
          <p:nvPr/>
        </p:nvCxnSpPr>
        <p:spPr bwMode="gray">
          <a:xfrm>
            <a:off x="6592894" y="5134490"/>
            <a:ext cx="54402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1999701-9602-435F-AD25-101889C4D775}"/>
              </a:ext>
            </a:extLst>
          </p:cNvPr>
          <p:cNvSpPr/>
          <p:nvPr/>
        </p:nvSpPr>
        <p:spPr bwMode="gray">
          <a:xfrm>
            <a:off x="6158764" y="5011932"/>
            <a:ext cx="373868" cy="2026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s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CC3A0CD5-134B-4D30-B2CE-7E4F07FCD38C}"/>
              </a:ext>
            </a:extLst>
          </p:cNvPr>
          <p:cNvCxnSpPr>
            <a:cxnSpLocks/>
          </p:cNvCxnSpPr>
          <p:nvPr/>
        </p:nvCxnSpPr>
        <p:spPr bwMode="gray">
          <a:xfrm>
            <a:off x="7150461" y="2666625"/>
            <a:ext cx="595589" cy="7983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15E19851-EE4A-4DD0-BA4A-C04FB2EA9C2C}"/>
              </a:ext>
            </a:extLst>
          </p:cNvPr>
          <p:cNvCxnSpPr>
            <a:cxnSpLocks/>
          </p:cNvCxnSpPr>
          <p:nvPr/>
        </p:nvCxnSpPr>
        <p:spPr bwMode="gray">
          <a:xfrm>
            <a:off x="7141794" y="2666625"/>
            <a:ext cx="489852" cy="157562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754DCBE2-066D-401A-8ED8-E292F06DAD88}"/>
              </a:ext>
            </a:extLst>
          </p:cNvPr>
          <p:cNvCxnSpPr>
            <a:cxnSpLocks/>
          </p:cNvCxnSpPr>
          <p:nvPr/>
        </p:nvCxnSpPr>
        <p:spPr bwMode="gray">
          <a:xfrm>
            <a:off x="7150461" y="2666625"/>
            <a:ext cx="508264" cy="246165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871AAAAE-402B-43F4-9BE6-BE33A25A7BBD}"/>
              </a:ext>
            </a:extLst>
          </p:cNvPr>
          <p:cNvSpPr/>
          <p:nvPr/>
        </p:nvSpPr>
        <p:spPr bwMode="gray">
          <a:xfrm>
            <a:off x="7150461" y="2349069"/>
            <a:ext cx="719548" cy="320461"/>
          </a:xfrm>
          <a:custGeom>
            <a:avLst/>
            <a:gdLst>
              <a:gd name="connsiteX0" fmla="*/ 0 w 719548"/>
              <a:gd name="connsiteY0" fmla="*/ 320461 h 320461"/>
              <a:gd name="connsiteX1" fmla="*/ 372694 w 719548"/>
              <a:gd name="connsiteY1" fmla="*/ 4104 h 320461"/>
              <a:gd name="connsiteX2" fmla="*/ 671716 w 719548"/>
              <a:gd name="connsiteY2" fmla="*/ 151448 h 320461"/>
              <a:gd name="connsiteX3" fmla="*/ 715053 w 719548"/>
              <a:gd name="connsiteY3" fmla="*/ 311793 h 32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548" h="320461">
                <a:moveTo>
                  <a:pt x="0" y="320461"/>
                </a:moveTo>
                <a:cubicBezTo>
                  <a:pt x="130371" y="176367"/>
                  <a:pt x="260742" y="32273"/>
                  <a:pt x="372694" y="4104"/>
                </a:cubicBezTo>
                <a:cubicBezTo>
                  <a:pt x="484646" y="-24065"/>
                  <a:pt x="614656" y="100167"/>
                  <a:pt x="671716" y="151448"/>
                </a:cubicBezTo>
                <a:cubicBezTo>
                  <a:pt x="728776" y="202729"/>
                  <a:pt x="721914" y="257261"/>
                  <a:pt x="715053" y="311793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84E7EEC-1B2C-456B-8F86-8CA9E89B52C7}"/>
              </a:ext>
            </a:extLst>
          </p:cNvPr>
          <p:cNvSpPr txBox="1"/>
          <p:nvPr/>
        </p:nvSpPr>
        <p:spPr bwMode="gray">
          <a:xfrm>
            <a:off x="7836809" y="2317222"/>
            <a:ext cx="994861" cy="24701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800" dirty="0"/>
              <a:t>RB-deliver (m)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E88BCEE-BEFF-4908-A440-CF43F99143A0}"/>
              </a:ext>
            </a:extLst>
          </p:cNvPr>
          <p:cNvSpPr txBox="1"/>
          <p:nvPr/>
        </p:nvSpPr>
        <p:spPr bwMode="gray">
          <a:xfrm>
            <a:off x="7602313" y="3095870"/>
            <a:ext cx="994861" cy="24701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800" dirty="0"/>
              <a:t>RB-deliver (m)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5D54FD4-E286-48D5-B1E0-D7A50543CC44}"/>
              </a:ext>
            </a:extLst>
          </p:cNvPr>
          <p:cNvSpPr txBox="1"/>
          <p:nvPr/>
        </p:nvSpPr>
        <p:spPr bwMode="gray">
          <a:xfrm>
            <a:off x="7505273" y="3853428"/>
            <a:ext cx="994861" cy="24701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800" dirty="0"/>
              <a:t>RB-deliver (m)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B224D83-84FB-4D85-94FB-DF33F2047981}"/>
              </a:ext>
            </a:extLst>
          </p:cNvPr>
          <p:cNvSpPr txBox="1"/>
          <p:nvPr/>
        </p:nvSpPr>
        <p:spPr bwMode="gray">
          <a:xfrm>
            <a:off x="7581999" y="4708546"/>
            <a:ext cx="994861" cy="24701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800" dirty="0"/>
              <a:t>RB-deliver (m)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515BB27E-B143-4788-93A3-C3668F3ECC1C}"/>
              </a:ext>
            </a:extLst>
          </p:cNvPr>
          <p:cNvCxnSpPr>
            <a:cxnSpLocks/>
          </p:cNvCxnSpPr>
          <p:nvPr/>
        </p:nvCxnSpPr>
        <p:spPr bwMode="gray">
          <a:xfrm flipV="1">
            <a:off x="7739842" y="2693992"/>
            <a:ext cx="752748" cy="76459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57EF3C3-A2E9-4239-AE43-6F7D78534A4B}"/>
              </a:ext>
            </a:extLst>
          </p:cNvPr>
          <p:cNvCxnSpPr>
            <a:cxnSpLocks/>
          </p:cNvCxnSpPr>
          <p:nvPr/>
        </p:nvCxnSpPr>
        <p:spPr bwMode="gray">
          <a:xfrm>
            <a:off x="7739842" y="3454483"/>
            <a:ext cx="527698" cy="8067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DF85E177-9ED2-4DF0-8AFE-66251B919762}"/>
              </a:ext>
            </a:extLst>
          </p:cNvPr>
          <p:cNvCxnSpPr>
            <a:cxnSpLocks/>
          </p:cNvCxnSpPr>
          <p:nvPr/>
        </p:nvCxnSpPr>
        <p:spPr bwMode="gray">
          <a:xfrm>
            <a:off x="7739842" y="3458585"/>
            <a:ext cx="666127" cy="16742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4553541F-0CC6-424A-A8CF-CFC1AC4EDC22}"/>
              </a:ext>
            </a:extLst>
          </p:cNvPr>
          <p:cNvCxnSpPr>
            <a:cxnSpLocks/>
          </p:cNvCxnSpPr>
          <p:nvPr/>
        </p:nvCxnSpPr>
        <p:spPr bwMode="gray">
          <a:xfrm flipV="1">
            <a:off x="7635823" y="2671216"/>
            <a:ext cx="1292606" cy="155353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CCD1AE4A-52A1-4916-B53D-35F31DCE1E68}"/>
              </a:ext>
            </a:extLst>
          </p:cNvPr>
          <p:cNvCxnSpPr>
            <a:cxnSpLocks/>
          </p:cNvCxnSpPr>
          <p:nvPr/>
        </p:nvCxnSpPr>
        <p:spPr bwMode="gray">
          <a:xfrm flipV="1">
            <a:off x="7627156" y="3465010"/>
            <a:ext cx="911739" cy="7615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8D43CA8B-D459-4456-AF7C-17C97A78C231}"/>
              </a:ext>
            </a:extLst>
          </p:cNvPr>
          <p:cNvCxnSpPr>
            <a:cxnSpLocks/>
          </p:cNvCxnSpPr>
          <p:nvPr/>
        </p:nvCxnSpPr>
        <p:spPr bwMode="gray">
          <a:xfrm>
            <a:off x="7635823" y="4232778"/>
            <a:ext cx="979127" cy="88460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DE25EAB2-B3FF-44EC-9E4D-0076AE84E972}"/>
              </a:ext>
            </a:extLst>
          </p:cNvPr>
          <p:cNvCxnSpPr>
            <a:cxnSpLocks/>
          </p:cNvCxnSpPr>
          <p:nvPr/>
        </p:nvCxnSpPr>
        <p:spPr bwMode="gray">
          <a:xfrm flipV="1">
            <a:off x="7692188" y="2671216"/>
            <a:ext cx="1370034" cy="24231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A1EC29B0-17F2-40EE-987E-2394A8A941B8}"/>
              </a:ext>
            </a:extLst>
          </p:cNvPr>
          <p:cNvCxnSpPr>
            <a:cxnSpLocks/>
          </p:cNvCxnSpPr>
          <p:nvPr/>
        </p:nvCxnSpPr>
        <p:spPr bwMode="gray">
          <a:xfrm flipV="1">
            <a:off x="7683521" y="3480303"/>
            <a:ext cx="1253575" cy="16253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07DF5037-ACBD-482C-9ED6-3BF919ECF655}"/>
              </a:ext>
            </a:extLst>
          </p:cNvPr>
          <p:cNvCxnSpPr>
            <a:cxnSpLocks/>
          </p:cNvCxnSpPr>
          <p:nvPr/>
        </p:nvCxnSpPr>
        <p:spPr bwMode="gray">
          <a:xfrm flipV="1">
            <a:off x="7683521" y="4244107"/>
            <a:ext cx="1154536" cy="87720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E6A5BF77-7365-4D9C-9660-D638CF3497E3}"/>
              </a:ext>
            </a:extLst>
          </p:cNvPr>
          <p:cNvCxnSpPr>
            <a:cxnSpLocks/>
          </p:cNvCxnSpPr>
          <p:nvPr/>
        </p:nvCxnSpPr>
        <p:spPr bwMode="gray">
          <a:xfrm>
            <a:off x="9128564" y="2666625"/>
            <a:ext cx="1714247" cy="79196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9D16B47D-0B57-4664-BC1A-5AA8D9F87F49}"/>
              </a:ext>
            </a:extLst>
          </p:cNvPr>
          <p:cNvCxnSpPr>
            <a:cxnSpLocks/>
          </p:cNvCxnSpPr>
          <p:nvPr/>
        </p:nvCxnSpPr>
        <p:spPr bwMode="gray">
          <a:xfrm>
            <a:off x="9119897" y="2666625"/>
            <a:ext cx="1417104" cy="157091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AE65D6D6-75A4-40A2-9F86-B87682D3C2D8}"/>
              </a:ext>
            </a:extLst>
          </p:cNvPr>
          <p:cNvCxnSpPr>
            <a:cxnSpLocks/>
          </p:cNvCxnSpPr>
          <p:nvPr/>
        </p:nvCxnSpPr>
        <p:spPr bwMode="gray">
          <a:xfrm>
            <a:off x="9128564" y="2666625"/>
            <a:ext cx="1408437" cy="244665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AD3ACB36-AD63-4E94-8777-47AF6D202393}"/>
              </a:ext>
            </a:extLst>
          </p:cNvPr>
          <p:cNvSpPr/>
          <p:nvPr/>
        </p:nvSpPr>
        <p:spPr bwMode="gray">
          <a:xfrm>
            <a:off x="9128564" y="2349069"/>
            <a:ext cx="719548" cy="320461"/>
          </a:xfrm>
          <a:custGeom>
            <a:avLst/>
            <a:gdLst>
              <a:gd name="connsiteX0" fmla="*/ 0 w 719548"/>
              <a:gd name="connsiteY0" fmla="*/ 320461 h 320461"/>
              <a:gd name="connsiteX1" fmla="*/ 372694 w 719548"/>
              <a:gd name="connsiteY1" fmla="*/ 4104 h 320461"/>
              <a:gd name="connsiteX2" fmla="*/ 671716 w 719548"/>
              <a:gd name="connsiteY2" fmla="*/ 151448 h 320461"/>
              <a:gd name="connsiteX3" fmla="*/ 715053 w 719548"/>
              <a:gd name="connsiteY3" fmla="*/ 311793 h 32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548" h="320461">
                <a:moveTo>
                  <a:pt x="0" y="320461"/>
                </a:moveTo>
                <a:cubicBezTo>
                  <a:pt x="130371" y="176367"/>
                  <a:pt x="260742" y="32273"/>
                  <a:pt x="372694" y="4104"/>
                </a:cubicBezTo>
                <a:cubicBezTo>
                  <a:pt x="484646" y="-24065"/>
                  <a:pt x="614656" y="100167"/>
                  <a:pt x="671716" y="151448"/>
                </a:cubicBezTo>
                <a:cubicBezTo>
                  <a:pt x="728776" y="202729"/>
                  <a:pt x="721914" y="257261"/>
                  <a:pt x="715053" y="311793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87ECFCE8-3ACB-4BC0-8FA9-29CDC6720A59}"/>
              </a:ext>
            </a:extLst>
          </p:cNvPr>
          <p:cNvCxnSpPr>
            <a:cxnSpLocks/>
          </p:cNvCxnSpPr>
          <p:nvPr/>
        </p:nvCxnSpPr>
        <p:spPr bwMode="gray">
          <a:xfrm>
            <a:off x="10491240" y="2661867"/>
            <a:ext cx="1417104" cy="157091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4395F5E7-74DD-418C-B6AC-76F265B77CBD}"/>
              </a:ext>
            </a:extLst>
          </p:cNvPr>
          <p:cNvCxnSpPr>
            <a:cxnSpLocks/>
          </p:cNvCxnSpPr>
          <p:nvPr/>
        </p:nvCxnSpPr>
        <p:spPr bwMode="gray">
          <a:xfrm>
            <a:off x="10499907" y="2661867"/>
            <a:ext cx="1408437" cy="244665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B32A8735-43CE-4D59-AFDC-9452801BEB9D}"/>
              </a:ext>
            </a:extLst>
          </p:cNvPr>
          <p:cNvSpPr/>
          <p:nvPr/>
        </p:nvSpPr>
        <p:spPr bwMode="gray">
          <a:xfrm>
            <a:off x="10499907" y="2344311"/>
            <a:ext cx="719548" cy="320461"/>
          </a:xfrm>
          <a:custGeom>
            <a:avLst/>
            <a:gdLst>
              <a:gd name="connsiteX0" fmla="*/ 0 w 719548"/>
              <a:gd name="connsiteY0" fmla="*/ 320461 h 320461"/>
              <a:gd name="connsiteX1" fmla="*/ 372694 w 719548"/>
              <a:gd name="connsiteY1" fmla="*/ 4104 h 320461"/>
              <a:gd name="connsiteX2" fmla="*/ 671716 w 719548"/>
              <a:gd name="connsiteY2" fmla="*/ 151448 h 320461"/>
              <a:gd name="connsiteX3" fmla="*/ 715053 w 719548"/>
              <a:gd name="connsiteY3" fmla="*/ 311793 h 32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548" h="320461">
                <a:moveTo>
                  <a:pt x="0" y="320461"/>
                </a:moveTo>
                <a:cubicBezTo>
                  <a:pt x="130371" y="176367"/>
                  <a:pt x="260742" y="32273"/>
                  <a:pt x="372694" y="4104"/>
                </a:cubicBezTo>
                <a:cubicBezTo>
                  <a:pt x="484646" y="-24065"/>
                  <a:pt x="614656" y="100167"/>
                  <a:pt x="671716" y="151448"/>
                </a:cubicBezTo>
                <a:cubicBezTo>
                  <a:pt x="728776" y="202729"/>
                  <a:pt x="721914" y="257261"/>
                  <a:pt x="715053" y="311793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F9AB3D5-00A3-482E-BEB9-5D66158A0482}"/>
              </a:ext>
            </a:extLst>
          </p:cNvPr>
          <p:cNvCxnSpPr>
            <a:cxnSpLocks/>
          </p:cNvCxnSpPr>
          <p:nvPr/>
        </p:nvCxnSpPr>
        <p:spPr bwMode="gray">
          <a:xfrm flipV="1">
            <a:off x="10843081" y="2683242"/>
            <a:ext cx="752748" cy="76459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01163EB-D512-4BCC-B592-AF223A547F25}"/>
              </a:ext>
            </a:extLst>
          </p:cNvPr>
          <p:cNvCxnSpPr>
            <a:cxnSpLocks/>
          </p:cNvCxnSpPr>
          <p:nvPr/>
        </p:nvCxnSpPr>
        <p:spPr bwMode="gray">
          <a:xfrm>
            <a:off x="10843081" y="3443733"/>
            <a:ext cx="527698" cy="8067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8B8032D-BBFC-4252-A37F-BDE1E9A73AD4}"/>
              </a:ext>
            </a:extLst>
          </p:cNvPr>
          <p:cNvCxnSpPr>
            <a:cxnSpLocks/>
          </p:cNvCxnSpPr>
          <p:nvPr/>
        </p:nvCxnSpPr>
        <p:spPr bwMode="gray">
          <a:xfrm>
            <a:off x="10843081" y="3447835"/>
            <a:ext cx="666127" cy="16742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2990AC0-9D6A-43D4-A9A5-984C4D7925D9}"/>
              </a:ext>
            </a:extLst>
          </p:cNvPr>
          <p:cNvCxnSpPr>
            <a:cxnSpLocks/>
          </p:cNvCxnSpPr>
          <p:nvPr/>
        </p:nvCxnSpPr>
        <p:spPr bwMode="gray">
          <a:xfrm>
            <a:off x="10528926" y="2680309"/>
            <a:ext cx="1125564" cy="80711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EB33653-FFF0-4F60-B933-7C8B9189BA9F}"/>
              </a:ext>
            </a:extLst>
          </p:cNvPr>
          <p:cNvCxnSpPr>
            <a:cxnSpLocks/>
          </p:cNvCxnSpPr>
          <p:nvPr/>
        </p:nvCxnSpPr>
        <p:spPr bwMode="gray">
          <a:xfrm flipV="1">
            <a:off x="10537593" y="2693630"/>
            <a:ext cx="1292606" cy="155353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E590CD4-0A4A-48F6-9179-7E9D6655B640}"/>
              </a:ext>
            </a:extLst>
          </p:cNvPr>
          <p:cNvCxnSpPr>
            <a:cxnSpLocks/>
          </p:cNvCxnSpPr>
          <p:nvPr/>
        </p:nvCxnSpPr>
        <p:spPr bwMode="gray">
          <a:xfrm flipV="1">
            <a:off x="10528926" y="3487424"/>
            <a:ext cx="911739" cy="7615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9C45ACB-4267-4C28-A374-75A08F5EB138}"/>
              </a:ext>
            </a:extLst>
          </p:cNvPr>
          <p:cNvCxnSpPr>
            <a:cxnSpLocks/>
          </p:cNvCxnSpPr>
          <p:nvPr/>
        </p:nvCxnSpPr>
        <p:spPr bwMode="gray">
          <a:xfrm>
            <a:off x="10537593" y="4255192"/>
            <a:ext cx="979127" cy="88460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1DB8AB5-AB9F-4A77-B275-183E41039B6E}"/>
              </a:ext>
            </a:extLst>
          </p:cNvPr>
          <p:cNvCxnSpPr>
            <a:cxnSpLocks/>
          </p:cNvCxnSpPr>
          <p:nvPr/>
        </p:nvCxnSpPr>
        <p:spPr bwMode="gray">
          <a:xfrm flipV="1">
            <a:off x="10542498" y="2674258"/>
            <a:ext cx="1370034" cy="24231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6C734EE-2428-4C27-9EE0-17863927395B}"/>
              </a:ext>
            </a:extLst>
          </p:cNvPr>
          <p:cNvCxnSpPr>
            <a:cxnSpLocks/>
          </p:cNvCxnSpPr>
          <p:nvPr/>
        </p:nvCxnSpPr>
        <p:spPr bwMode="gray">
          <a:xfrm flipV="1">
            <a:off x="10533831" y="3483345"/>
            <a:ext cx="1253575" cy="16253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B323A41-FCFA-46F6-A35E-DB91B9BA66B3}"/>
              </a:ext>
            </a:extLst>
          </p:cNvPr>
          <p:cNvCxnSpPr>
            <a:cxnSpLocks/>
          </p:cNvCxnSpPr>
          <p:nvPr/>
        </p:nvCxnSpPr>
        <p:spPr bwMode="gray">
          <a:xfrm flipV="1">
            <a:off x="10533831" y="4247149"/>
            <a:ext cx="1154536" cy="87720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C799B95-37A3-4966-B613-82C2CE59FBE7}"/>
              </a:ext>
            </a:extLst>
          </p:cNvPr>
          <p:cNvSpPr/>
          <p:nvPr/>
        </p:nvSpPr>
        <p:spPr bwMode="gray">
          <a:xfrm>
            <a:off x="3693636" y="2144110"/>
            <a:ext cx="2206938" cy="54952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/>
              <a:t>upon event crash(q)</a:t>
            </a:r>
          </a:p>
          <a:p>
            <a:r>
              <a:rPr lang="en-US" sz="1000" dirty="0"/>
              <a:t>                     correct = correct - {q};</a:t>
            </a:r>
          </a:p>
        </p:txBody>
      </p:sp>
    </p:spTree>
    <p:extLst>
      <p:ext uri="{BB962C8B-B14F-4D97-AF65-F5344CB8AC3E}">
        <p14:creationId xmlns:p14="http://schemas.microsoft.com/office/powerpoint/2010/main" val="62968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09" grpId="0"/>
      <p:bldP spid="122" grpId="0" animBg="1"/>
      <p:bldP spid="1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itle 238">
            <a:extLst>
              <a:ext uri="{FF2B5EF4-FFF2-40B4-BE49-F238E27FC236}">
                <a16:creationId xmlns:a16="http://schemas.microsoft.com/office/drawing/2014/main" id="{CFBE6732-472B-4782-AF4F-78FC81DA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Implementation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120CB-75DD-4921-BB8A-93A82BFC9F7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6DCD2F0-CCB4-43DA-A6E8-77CB2ABCF276}" type="datetime1">
              <a:rPr lang="en-US" smtClean="0"/>
              <a:t>12/2/2019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443AC7-797C-4A20-A6D2-B5B510C7DA7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david.kozhaya@ch.abb.com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F15D0-512D-4EEE-AC71-135C48EE817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C4DBF15-9AC7-494A-A04C-7450EF0AE0FA}" type="slidenum">
              <a:rPr lang="en-US" smtClean="0"/>
              <a:t>28</a:t>
            </a:fld>
            <a:endParaRPr lang="en-US"/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FF59CE20-E78C-4CC7-BA05-BB563466D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220" y="817972"/>
            <a:ext cx="4509284" cy="2622651"/>
          </a:xfrm>
          <a:prstGeom prst="rect">
            <a:avLst/>
          </a:prstGeom>
        </p:spPr>
      </p:pic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5AE56755-6157-4716-B0B8-07D78CF8F636}"/>
              </a:ext>
            </a:extLst>
          </p:cNvPr>
          <p:cNvCxnSpPr>
            <a:cxnSpLocks/>
          </p:cNvCxnSpPr>
          <p:nvPr/>
        </p:nvCxnSpPr>
        <p:spPr bwMode="gray">
          <a:xfrm flipV="1">
            <a:off x="3830840" y="4279872"/>
            <a:ext cx="4153664" cy="212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4B524EC-DC28-4D8D-9592-00B1442D2DAF}"/>
              </a:ext>
            </a:extLst>
          </p:cNvPr>
          <p:cNvSpPr/>
          <p:nvPr/>
        </p:nvSpPr>
        <p:spPr bwMode="gray">
          <a:xfrm>
            <a:off x="3453272" y="4178523"/>
            <a:ext cx="373868" cy="2026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p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16FE002A-7A27-4636-8026-8EC1B60033A3}"/>
              </a:ext>
            </a:extLst>
          </p:cNvPr>
          <p:cNvCxnSpPr>
            <a:cxnSpLocks/>
          </p:cNvCxnSpPr>
          <p:nvPr/>
        </p:nvCxnSpPr>
        <p:spPr bwMode="gray">
          <a:xfrm flipV="1">
            <a:off x="3830840" y="4708943"/>
            <a:ext cx="4153664" cy="68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59CCF35F-D2DE-4C2C-A1B9-6AB09259E8F5}"/>
              </a:ext>
            </a:extLst>
          </p:cNvPr>
          <p:cNvSpPr/>
          <p:nvPr/>
        </p:nvSpPr>
        <p:spPr bwMode="gray">
          <a:xfrm>
            <a:off x="3453272" y="4607594"/>
            <a:ext cx="373868" cy="2026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q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E62A2CD1-5F5A-43BB-BFC7-8D03946B874D}"/>
              </a:ext>
            </a:extLst>
          </p:cNvPr>
          <p:cNvCxnSpPr>
            <a:cxnSpLocks/>
          </p:cNvCxnSpPr>
          <p:nvPr/>
        </p:nvCxnSpPr>
        <p:spPr bwMode="gray">
          <a:xfrm flipV="1">
            <a:off x="3830840" y="5095795"/>
            <a:ext cx="4153664" cy="220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A07C33-0D24-494A-B5D9-352B0E67310A}"/>
              </a:ext>
            </a:extLst>
          </p:cNvPr>
          <p:cNvSpPr/>
          <p:nvPr/>
        </p:nvSpPr>
        <p:spPr bwMode="gray">
          <a:xfrm>
            <a:off x="3453272" y="4995281"/>
            <a:ext cx="373868" cy="2026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r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25ED9BE1-501D-45C7-AFE5-912DF3A1C896}"/>
              </a:ext>
            </a:extLst>
          </p:cNvPr>
          <p:cNvCxnSpPr>
            <a:cxnSpLocks/>
          </p:cNvCxnSpPr>
          <p:nvPr/>
        </p:nvCxnSpPr>
        <p:spPr bwMode="gray">
          <a:xfrm>
            <a:off x="3830840" y="5524596"/>
            <a:ext cx="415366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113B6F1-ACB8-408B-8FA9-9DDC46939417}"/>
              </a:ext>
            </a:extLst>
          </p:cNvPr>
          <p:cNvSpPr/>
          <p:nvPr/>
        </p:nvSpPr>
        <p:spPr bwMode="gray">
          <a:xfrm>
            <a:off x="3453272" y="5402038"/>
            <a:ext cx="373868" cy="2026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s</a:t>
            </a:r>
          </a:p>
        </p:txBody>
      </p: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03B4D0E9-7D40-422F-8B4D-89D00E01E796}"/>
              </a:ext>
            </a:extLst>
          </p:cNvPr>
          <p:cNvCxnSpPr/>
          <p:nvPr/>
        </p:nvCxnSpPr>
        <p:spPr bwMode="gray">
          <a:xfrm>
            <a:off x="763571" y="3619730"/>
            <a:ext cx="10529740" cy="0"/>
          </a:xfrm>
          <a:prstGeom prst="line">
            <a:avLst/>
          </a:prstGeom>
          <a:ln w="381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794CC90B-9A31-47EB-BA15-3F93DF46B468}"/>
              </a:ext>
            </a:extLst>
          </p:cNvPr>
          <p:cNvCxnSpPr/>
          <p:nvPr/>
        </p:nvCxnSpPr>
        <p:spPr bwMode="gray">
          <a:xfrm>
            <a:off x="4336333" y="4301081"/>
            <a:ext cx="273377" cy="4147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C76BF780-0889-4783-8CC4-0E73C0307B81}"/>
              </a:ext>
            </a:extLst>
          </p:cNvPr>
          <p:cNvCxnSpPr/>
          <p:nvPr/>
        </p:nvCxnSpPr>
        <p:spPr bwMode="gray">
          <a:xfrm>
            <a:off x="4336333" y="4279872"/>
            <a:ext cx="348792" cy="8379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52BD2EF2-8E5D-4B35-A752-0AC61B3BA733}"/>
              </a:ext>
            </a:extLst>
          </p:cNvPr>
          <p:cNvCxnSpPr/>
          <p:nvPr/>
        </p:nvCxnSpPr>
        <p:spPr bwMode="gray">
          <a:xfrm>
            <a:off x="4336333" y="4279872"/>
            <a:ext cx="377072" cy="12447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960A4F4C-6E14-4C62-A4DB-8D668DA77F88}"/>
              </a:ext>
            </a:extLst>
          </p:cNvPr>
          <p:cNvCxnSpPr/>
          <p:nvPr/>
        </p:nvCxnSpPr>
        <p:spPr bwMode="gray">
          <a:xfrm flipV="1">
            <a:off x="4336333" y="4279872"/>
            <a:ext cx="348792" cy="4359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C7F71424-FA14-4565-8ED9-84CC882272BF}"/>
              </a:ext>
            </a:extLst>
          </p:cNvPr>
          <p:cNvCxnSpPr/>
          <p:nvPr/>
        </p:nvCxnSpPr>
        <p:spPr bwMode="gray">
          <a:xfrm>
            <a:off x="4336333" y="4715800"/>
            <a:ext cx="490194" cy="3799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F48E3C85-6207-42EE-B497-E6261A3D5B4E}"/>
              </a:ext>
            </a:extLst>
          </p:cNvPr>
          <p:cNvCxnSpPr/>
          <p:nvPr/>
        </p:nvCxnSpPr>
        <p:spPr bwMode="gray">
          <a:xfrm>
            <a:off x="4336333" y="4708943"/>
            <a:ext cx="527901" cy="81565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1A11D263-AC6A-43E1-8501-5B122753939B}"/>
              </a:ext>
            </a:extLst>
          </p:cNvPr>
          <p:cNvCxnSpPr/>
          <p:nvPr/>
        </p:nvCxnSpPr>
        <p:spPr bwMode="gray">
          <a:xfrm flipV="1">
            <a:off x="4336333" y="4279872"/>
            <a:ext cx="782425" cy="8379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BE4D1E63-060F-4722-8295-ACEEEF8E56E1}"/>
              </a:ext>
            </a:extLst>
          </p:cNvPr>
          <p:cNvCxnSpPr/>
          <p:nvPr/>
        </p:nvCxnSpPr>
        <p:spPr bwMode="gray">
          <a:xfrm flipV="1">
            <a:off x="4336333" y="4715800"/>
            <a:ext cx="707010" cy="40203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3FB6D103-6184-4354-8558-74D356315B67}"/>
              </a:ext>
            </a:extLst>
          </p:cNvPr>
          <p:cNvCxnSpPr/>
          <p:nvPr/>
        </p:nvCxnSpPr>
        <p:spPr bwMode="gray">
          <a:xfrm>
            <a:off x="4336333" y="5117839"/>
            <a:ext cx="697584" cy="4067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2C7B1A1B-F8B1-4C75-BB5E-16BAEC2FF579}"/>
              </a:ext>
            </a:extLst>
          </p:cNvPr>
          <p:cNvCxnSpPr/>
          <p:nvPr/>
        </p:nvCxnSpPr>
        <p:spPr bwMode="gray">
          <a:xfrm flipV="1">
            <a:off x="4336333" y="4279872"/>
            <a:ext cx="490194" cy="12447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DF4014D3-08EE-4311-B56D-DDB16C715DDB}"/>
              </a:ext>
            </a:extLst>
          </p:cNvPr>
          <p:cNvCxnSpPr/>
          <p:nvPr/>
        </p:nvCxnSpPr>
        <p:spPr bwMode="gray">
          <a:xfrm flipV="1">
            <a:off x="4336333" y="4715800"/>
            <a:ext cx="876693" cy="8087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0C29A0CD-B9CA-487E-BFD0-FF0525878ECF}"/>
              </a:ext>
            </a:extLst>
          </p:cNvPr>
          <p:cNvCxnSpPr/>
          <p:nvPr/>
        </p:nvCxnSpPr>
        <p:spPr bwMode="gray">
          <a:xfrm flipV="1">
            <a:off x="4336333" y="5117839"/>
            <a:ext cx="697584" cy="4067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7F405BCA-98FB-45F8-B14D-6E249AC8344E}"/>
              </a:ext>
            </a:extLst>
          </p:cNvPr>
          <p:cNvCxnSpPr/>
          <p:nvPr/>
        </p:nvCxnSpPr>
        <p:spPr bwMode="gray">
          <a:xfrm>
            <a:off x="5770779" y="4302649"/>
            <a:ext cx="273377" cy="4147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E39214E1-DA3E-4705-8C75-C951082F38B8}"/>
              </a:ext>
            </a:extLst>
          </p:cNvPr>
          <p:cNvCxnSpPr/>
          <p:nvPr/>
        </p:nvCxnSpPr>
        <p:spPr bwMode="gray">
          <a:xfrm>
            <a:off x="5770779" y="4281440"/>
            <a:ext cx="348792" cy="8379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D58A489E-B15E-4366-98D4-D7224AFE03D7}"/>
              </a:ext>
            </a:extLst>
          </p:cNvPr>
          <p:cNvCxnSpPr/>
          <p:nvPr/>
        </p:nvCxnSpPr>
        <p:spPr bwMode="gray">
          <a:xfrm>
            <a:off x="5770779" y="4281440"/>
            <a:ext cx="377072" cy="12447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1891030F-6FF8-4859-8D57-83A0AE6FE3D7}"/>
              </a:ext>
            </a:extLst>
          </p:cNvPr>
          <p:cNvCxnSpPr/>
          <p:nvPr/>
        </p:nvCxnSpPr>
        <p:spPr bwMode="gray">
          <a:xfrm flipV="1">
            <a:off x="5770779" y="4281440"/>
            <a:ext cx="348792" cy="4359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882B9285-13CF-480E-8E28-E1885A26D855}"/>
              </a:ext>
            </a:extLst>
          </p:cNvPr>
          <p:cNvCxnSpPr/>
          <p:nvPr/>
        </p:nvCxnSpPr>
        <p:spPr bwMode="gray">
          <a:xfrm>
            <a:off x="5770779" y="4717368"/>
            <a:ext cx="490194" cy="3799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0BA0DB52-282F-4EA5-AC6D-C872DBBAA9D8}"/>
              </a:ext>
            </a:extLst>
          </p:cNvPr>
          <p:cNvCxnSpPr/>
          <p:nvPr/>
        </p:nvCxnSpPr>
        <p:spPr bwMode="gray">
          <a:xfrm>
            <a:off x="5770779" y="4710511"/>
            <a:ext cx="527901" cy="81565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163E1A2F-D43C-48F6-8126-BD5FCB1F68AF}"/>
              </a:ext>
            </a:extLst>
          </p:cNvPr>
          <p:cNvCxnSpPr/>
          <p:nvPr/>
        </p:nvCxnSpPr>
        <p:spPr bwMode="gray">
          <a:xfrm flipV="1">
            <a:off x="5770779" y="4281440"/>
            <a:ext cx="782425" cy="8379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5D8B6A5F-9759-46B5-927D-921D9EDEE0AB}"/>
              </a:ext>
            </a:extLst>
          </p:cNvPr>
          <p:cNvCxnSpPr/>
          <p:nvPr/>
        </p:nvCxnSpPr>
        <p:spPr bwMode="gray">
          <a:xfrm flipV="1">
            <a:off x="5770779" y="4717368"/>
            <a:ext cx="707010" cy="40203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59E434E9-C488-4D3A-827A-4D85EEFCB89B}"/>
              </a:ext>
            </a:extLst>
          </p:cNvPr>
          <p:cNvCxnSpPr/>
          <p:nvPr/>
        </p:nvCxnSpPr>
        <p:spPr bwMode="gray">
          <a:xfrm>
            <a:off x="5770779" y="5119407"/>
            <a:ext cx="697584" cy="4067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C0B43239-1EC0-4B9E-B672-2EA2E2ABA4F2}"/>
              </a:ext>
            </a:extLst>
          </p:cNvPr>
          <p:cNvCxnSpPr/>
          <p:nvPr/>
        </p:nvCxnSpPr>
        <p:spPr bwMode="gray">
          <a:xfrm flipV="1">
            <a:off x="5770779" y="4281440"/>
            <a:ext cx="490194" cy="12447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>
            <a:extLst>
              <a:ext uri="{FF2B5EF4-FFF2-40B4-BE49-F238E27FC236}">
                <a16:creationId xmlns:a16="http://schemas.microsoft.com/office/drawing/2014/main" id="{07284FFB-D668-4AC3-9A52-96788AD3A05F}"/>
              </a:ext>
            </a:extLst>
          </p:cNvPr>
          <p:cNvCxnSpPr/>
          <p:nvPr/>
        </p:nvCxnSpPr>
        <p:spPr bwMode="gray">
          <a:xfrm flipV="1">
            <a:off x="5770779" y="4717368"/>
            <a:ext cx="876693" cy="8087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EA2D52ED-0BFB-4DD0-A8C9-C38BBEB42651}"/>
              </a:ext>
            </a:extLst>
          </p:cNvPr>
          <p:cNvCxnSpPr/>
          <p:nvPr/>
        </p:nvCxnSpPr>
        <p:spPr bwMode="gray">
          <a:xfrm flipV="1">
            <a:off x="5770779" y="5119407"/>
            <a:ext cx="697584" cy="4067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1198A0FA-C2FF-4FFE-90B9-8D23F3C1B78C}"/>
              </a:ext>
            </a:extLst>
          </p:cNvPr>
          <p:cNvCxnSpPr/>
          <p:nvPr/>
        </p:nvCxnSpPr>
        <p:spPr bwMode="gray">
          <a:xfrm>
            <a:off x="6986838" y="4302650"/>
            <a:ext cx="273377" cy="4147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360AEF3C-4961-4AB9-BBF2-342E02E9AA4A}"/>
              </a:ext>
            </a:extLst>
          </p:cNvPr>
          <p:cNvCxnSpPr/>
          <p:nvPr/>
        </p:nvCxnSpPr>
        <p:spPr bwMode="gray">
          <a:xfrm>
            <a:off x="6986838" y="4281441"/>
            <a:ext cx="348792" cy="8379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AE2DDEA4-D6F6-49CF-9697-447EAE6B6962}"/>
              </a:ext>
            </a:extLst>
          </p:cNvPr>
          <p:cNvCxnSpPr/>
          <p:nvPr/>
        </p:nvCxnSpPr>
        <p:spPr bwMode="gray">
          <a:xfrm>
            <a:off x="6986838" y="4281441"/>
            <a:ext cx="377072" cy="12447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0BC3536E-4D3F-4935-BDA3-EE852729B6F2}"/>
              </a:ext>
            </a:extLst>
          </p:cNvPr>
          <p:cNvCxnSpPr/>
          <p:nvPr/>
        </p:nvCxnSpPr>
        <p:spPr bwMode="gray">
          <a:xfrm flipV="1">
            <a:off x="6986838" y="4281441"/>
            <a:ext cx="348792" cy="4359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>
            <a:extLst>
              <a:ext uri="{FF2B5EF4-FFF2-40B4-BE49-F238E27FC236}">
                <a16:creationId xmlns:a16="http://schemas.microsoft.com/office/drawing/2014/main" id="{2F9C6FA4-1C8A-4A4B-AD6C-1E9095E04A44}"/>
              </a:ext>
            </a:extLst>
          </p:cNvPr>
          <p:cNvCxnSpPr/>
          <p:nvPr/>
        </p:nvCxnSpPr>
        <p:spPr bwMode="gray">
          <a:xfrm>
            <a:off x="6986838" y="4717369"/>
            <a:ext cx="490194" cy="3799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29A4C858-7EDF-4728-B03C-E8B89215D944}"/>
              </a:ext>
            </a:extLst>
          </p:cNvPr>
          <p:cNvCxnSpPr/>
          <p:nvPr/>
        </p:nvCxnSpPr>
        <p:spPr bwMode="gray">
          <a:xfrm>
            <a:off x="6986838" y="4710512"/>
            <a:ext cx="527901" cy="81565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BA9F0599-F514-4C23-908D-870CC1A669D3}"/>
              </a:ext>
            </a:extLst>
          </p:cNvPr>
          <p:cNvCxnSpPr/>
          <p:nvPr/>
        </p:nvCxnSpPr>
        <p:spPr bwMode="gray">
          <a:xfrm flipV="1">
            <a:off x="6986838" y="4281441"/>
            <a:ext cx="782425" cy="8379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F3AB1E03-781B-42A5-96A7-2B39FA9C0F80}"/>
              </a:ext>
            </a:extLst>
          </p:cNvPr>
          <p:cNvCxnSpPr/>
          <p:nvPr/>
        </p:nvCxnSpPr>
        <p:spPr bwMode="gray">
          <a:xfrm flipV="1">
            <a:off x="6986838" y="4717369"/>
            <a:ext cx="707010" cy="40203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8BC18907-BF38-437F-B431-F14A805A8B97}"/>
              </a:ext>
            </a:extLst>
          </p:cNvPr>
          <p:cNvCxnSpPr/>
          <p:nvPr/>
        </p:nvCxnSpPr>
        <p:spPr bwMode="gray">
          <a:xfrm>
            <a:off x="6986838" y="5119408"/>
            <a:ext cx="697584" cy="4067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EA367D9E-EF42-4482-8F1B-D52B1CDFCAE2}"/>
              </a:ext>
            </a:extLst>
          </p:cNvPr>
          <p:cNvCxnSpPr/>
          <p:nvPr/>
        </p:nvCxnSpPr>
        <p:spPr bwMode="gray">
          <a:xfrm flipV="1">
            <a:off x="6986838" y="4281441"/>
            <a:ext cx="490194" cy="12447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583F7696-81FB-4016-A205-68F19E8E3D5A}"/>
              </a:ext>
            </a:extLst>
          </p:cNvPr>
          <p:cNvCxnSpPr/>
          <p:nvPr/>
        </p:nvCxnSpPr>
        <p:spPr bwMode="gray">
          <a:xfrm flipV="1">
            <a:off x="6986838" y="4717369"/>
            <a:ext cx="876693" cy="8087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id="{F71F132A-C1B0-4ED0-BD9C-E29F8D2399DA}"/>
              </a:ext>
            </a:extLst>
          </p:cNvPr>
          <p:cNvCxnSpPr/>
          <p:nvPr/>
        </p:nvCxnSpPr>
        <p:spPr bwMode="gray">
          <a:xfrm flipV="1">
            <a:off x="6986838" y="5119408"/>
            <a:ext cx="697584" cy="4067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TextBox 236">
            <a:extLst>
              <a:ext uri="{FF2B5EF4-FFF2-40B4-BE49-F238E27FC236}">
                <a16:creationId xmlns:a16="http://schemas.microsoft.com/office/drawing/2014/main" id="{D330F67A-AF4A-4323-9B3B-AA4201A2BA62}"/>
              </a:ext>
            </a:extLst>
          </p:cNvPr>
          <p:cNvSpPr txBox="1"/>
          <p:nvPr/>
        </p:nvSpPr>
        <p:spPr bwMode="gray">
          <a:xfrm>
            <a:off x="763571" y="1885361"/>
            <a:ext cx="1913641" cy="3588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1400" dirty="0"/>
              <a:t>Broadcast Algorithm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C454EA45-D4F6-495C-B860-DCD745D3FE3C}"/>
              </a:ext>
            </a:extLst>
          </p:cNvPr>
          <p:cNvSpPr txBox="1"/>
          <p:nvPr/>
        </p:nvSpPr>
        <p:spPr bwMode="gray">
          <a:xfrm>
            <a:off x="887610" y="4648060"/>
            <a:ext cx="1913641" cy="3588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1400" dirty="0"/>
              <a:t>TP Algorithm</a:t>
            </a:r>
          </a:p>
        </p:txBody>
      </p:sp>
    </p:spTree>
    <p:extLst>
      <p:ext uri="{BB962C8B-B14F-4D97-AF65-F5344CB8AC3E}">
        <p14:creationId xmlns:p14="http://schemas.microsoft.com/office/powerpoint/2010/main" val="400531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25DD8A7-F683-46EE-8452-CD498630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Implementation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120CB-75DD-4921-BB8A-93A82BFC9F7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6DCD2F0-CCB4-43DA-A6E8-77CB2ABCF276}" type="datetime1">
              <a:rPr lang="en-US" smtClean="0"/>
              <a:t>12/2/2019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443AC7-797C-4A20-A6D2-B5B510C7DA7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david.kozhaya@ch.abb.com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F15D0-512D-4EEE-AC71-135C48EE817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C4DBF15-9AC7-494A-A04C-7450EF0AE0FA}" type="slidenum">
              <a:rPr lang="en-US" smtClean="0"/>
              <a:t>29</a:t>
            </a:fld>
            <a:endParaRPr lang="en-US"/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5AE56755-6157-4716-B0B8-07D78CF8F636}"/>
              </a:ext>
            </a:extLst>
          </p:cNvPr>
          <p:cNvCxnSpPr>
            <a:cxnSpLocks/>
          </p:cNvCxnSpPr>
          <p:nvPr/>
        </p:nvCxnSpPr>
        <p:spPr bwMode="gray">
          <a:xfrm flipV="1">
            <a:off x="3830840" y="4279872"/>
            <a:ext cx="4153664" cy="212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4B524EC-DC28-4D8D-9592-00B1442D2DAF}"/>
              </a:ext>
            </a:extLst>
          </p:cNvPr>
          <p:cNvSpPr/>
          <p:nvPr/>
        </p:nvSpPr>
        <p:spPr bwMode="gray">
          <a:xfrm>
            <a:off x="3453272" y="4178523"/>
            <a:ext cx="373868" cy="2026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p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16FE002A-7A27-4636-8026-8EC1B60033A3}"/>
              </a:ext>
            </a:extLst>
          </p:cNvPr>
          <p:cNvCxnSpPr>
            <a:cxnSpLocks/>
          </p:cNvCxnSpPr>
          <p:nvPr/>
        </p:nvCxnSpPr>
        <p:spPr bwMode="gray">
          <a:xfrm flipV="1">
            <a:off x="3830840" y="4708943"/>
            <a:ext cx="4153664" cy="68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59CCF35F-D2DE-4C2C-A1B9-6AB09259E8F5}"/>
              </a:ext>
            </a:extLst>
          </p:cNvPr>
          <p:cNvSpPr/>
          <p:nvPr/>
        </p:nvSpPr>
        <p:spPr bwMode="gray">
          <a:xfrm>
            <a:off x="3453272" y="4607594"/>
            <a:ext cx="373868" cy="2026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q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E62A2CD1-5F5A-43BB-BFC7-8D03946B874D}"/>
              </a:ext>
            </a:extLst>
          </p:cNvPr>
          <p:cNvCxnSpPr>
            <a:cxnSpLocks/>
          </p:cNvCxnSpPr>
          <p:nvPr/>
        </p:nvCxnSpPr>
        <p:spPr bwMode="gray">
          <a:xfrm flipV="1">
            <a:off x="3830840" y="5095795"/>
            <a:ext cx="4153664" cy="220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A07C33-0D24-494A-B5D9-352B0E67310A}"/>
              </a:ext>
            </a:extLst>
          </p:cNvPr>
          <p:cNvSpPr/>
          <p:nvPr/>
        </p:nvSpPr>
        <p:spPr bwMode="gray">
          <a:xfrm>
            <a:off x="3453272" y="4995281"/>
            <a:ext cx="373868" cy="2026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r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25ED9BE1-501D-45C7-AFE5-912DF3A1C896}"/>
              </a:ext>
            </a:extLst>
          </p:cNvPr>
          <p:cNvCxnSpPr>
            <a:cxnSpLocks/>
          </p:cNvCxnSpPr>
          <p:nvPr/>
        </p:nvCxnSpPr>
        <p:spPr bwMode="gray">
          <a:xfrm>
            <a:off x="3830840" y="5524596"/>
            <a:ext cx="415366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113B6F1-ACB8-408B-8FA9-9DDC46939417}"/>
              </a:ext>
            </a:extLst>
          </p:cNvPr>
          <p:cNvSpPr/>
          <p:nvPr/>
        </p:nvSpPr>
        <p:spPr bwMode="gray">
          <a:xfrm>
            <a:off x="3453272" y="5402038"/>
            <a:ext cx="373868" cy="2026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s</a:t>
            </a:r>
          </a:p>
        </p:txBody>
      </p: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03B4D0E9-7D40-422F-8B4D-89D00E01E796}"/>
              </a:ext>
            </a:extLst>
          </p:cNvPr>
          <p:cNvCxnSpPr/>
          <p:nvPr/>
        </p:nvCxnSpPr>
        <p:spPr bwMode="gray">
          <a:xfrm>
            <a:off x="763571" y="3619730"/>
            <a:ext cx="10529740" cy="0"/>
          </a:xfrm>
          <a:prstGeom prst="line">
            <a:avLst/>
          </a:prstGeom>
          <a:ln w="381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794CC90B-9A31-47EB-BA15-3F93DF46B468}"/>
              </a:ext>
            </a:extLst>
          </p:cNvPr>
          <p:cNvCxnSpPr/>
          <p:nvPr/>
        </p:nvCxnSpPr>
        <p:spPr bwMode="gray">
          <a:xfrm>
            <a:off x="4336333" y="4301081"/>
            <a:ext cx="273377" cy="4147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C76BF780-0889-4783-8CC4-0E73C0307B81}"/>
              </a:ext>
            </a:extLst>
          </p:cNvPr>
          <p:cNvCxnSpPr/>
          <p:nvPr/>
        </p:nvCxnSpPr>
        <p:spPr bwMode="gray">
          <a:xfrm>
            <a:off x="4336333" y="4279872"/>
            <a:ext cx="348792" cy="8379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52BD2EF2-8E5D-4B35-A752-0AC61B3BA733}"/>
              </a:ext>
            </a:extLst>
          </p:cNvPr>
          <p:cNvCxnSpPr/>
          <p:nvPr/>
        </p:nvCxnSpPr>
        <p:spPr bwMode="gray">
          <a:xfrm>
            <a:off x="4336333" y="4279872"/>
            <a:ext cx="377072" cy="12447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960A4F4C-6E14-4C62-A4DB-8D668DA77F88}"/>
              </a:ext>
            </a:extLst>
          </p:cNvPr>
          <p:cNvCxnSpPr/>
          <p:nvPr/>
        </p:nvCxnSpPr>
        <p:spPr bwMode="gray">
          <a:xfrm flipV="1">
            <a:off x="4336333" y="4279872"/>
            <a:ext cx="348792" cy="4359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C7F71424-FA14-4565-8ED9-84CC882272BF}"/>
              </a:ext>
            </a:extLst>
          </p:cNvPr>
          <p:cNvCxnSpPr/>
          <p:nvPr/>
        </p:nvCxnSpPr>
        <p:spPr bwMode="gray">
          <a:xfrm>
            <a:off x="4336333" y="4715800"/>
            <a:ext cx="490194" cy="3799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F48E3C85-6207-42EE-B497-E6261A3D5B4E}"/>
              </a:ext>
            </a:extLst>
          </p:cNvPr>
          <p:cNvCxnSpPr/>
          <p:nvPr/>
        </p:nvCxnSpPr>
        <p:spPr bwMode="gray">
          <a:xfrm>
            <a:off x="4336333" y="4708943"/>
            <a:ext cx="527901" cy="81565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1A11D263-AC6A-43E1-8501-5B122753939B}"/>
              </a:ext>
            </a:extLst>
          </p:cNvPr>
          <p:cNvCxnSpPr/>
          <p:nvPr/>
        </p:nvCxnSpPr>
        <p:spPr bwMode="gray">
          <a:xfrm flipV="1">
            <a:off x="4336333" y="4279872"/>
            <a:ext cx="782425" cy="8379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BE4D1E63-060F-4722-8295-ACEEEF8E56E1}"/>
              </a:ext>
            </a:extLst>
          </p:cNvPr>
          <p:cNvCxnSpPr/>
          <p:nvPr/>
        </p:nvCxnSpPr>
        <p:spPr bwMode="gray">
          <a:xfrm flipV="1">
            <a:off x="4336333" y="4715800"/>
            <a:ext cx="707010" cy="40203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3FB6D103-6184-4354-8558-74D356315B67}"/>
              </a:ext>
            </a:extLst>
          </p:cNvPr>
          <p:cNvCxnSpPr/>
          <p:nvPr/>
        </p:nvCxnSpPr>
        <p:spPr bwMode="gray">
          <a:xfrm>
            <a:off x="4336333" y="5117839"/>
            <a:ext cx="697584" cy="4067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2C7B1A1B-F8B1-4C75-BB5E-16BAEC2FF579}"/>
              </a:ext>
            </a:extLst>
          </p:cNvPr>
          <p:cNvCxnSpPr/>
          <p:nvPr/>
        </p:nvCxnSpPr>
        <p:spPr bwMode="gray">
          <a:xfrm flipV="1">
            <a:off x="4336333" y="4279872"/>
            <a:ext cx="490194" cy="12447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DF4014D3-08EE-4311-B56D-DDB16C715DDB}"/>
              </a:ext>
            </a:extLst>
          </p:cNvPr>
          <p:cNvCxnSpPr/>
          <p:nvPr/>
        </p:nvCxnSpPr>
        <p:spPr bwMode="gray">
          <a:xfrm flipV="1">
            <a:off x="4336333" y="4715800"/>
            <a:ext cx="876693" cy="8087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0C29A0CD-B9CA-487E-BFD0-FF0525878ECF}"/>
              </a:ext>
            </a:extLst>
          </p:cNvPr>
          <p:cNvCxnSpPr/>
          <p:nvPr/>
        </p:nvCxnSpPr>
        <p:spPr bwMode="gray">
          <a:xfrm flipV="1">
            <a:off x="4336333" y="5117839"/>
            <a:ext cx="697584" cy="4067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7F405BCA-98FB-45F8-B14D-6E249AC8344E}"/>
              </a:ext>
            </a:extLst>
          </p:cNvPr>
          <p:cNvCxnSpPr/>
          <p:nvPr/>
        </p:nvCxnSpPr>
        <p:spPr bwMode="gray">
          <a:xfrm>
            <a:off x="5770779" y="4302649"/>
            <a:ext cx="273377" cy="4147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E39214E1-DA3E-4705-8C75-C951082F38B8}"/>
              </a:ext>
            </a:extLst>
          </p:cNvPr>
          <p:cNvCxnSpPr/>
          <p:nvPr/>
        </p:nvCxnSpPr>
        <p:spPr bwMode="gray">
          <a:xfrm>
            <a:off x="5770779" y="4281440"/>
            <a:ext cx="348792" cy="8379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D58A489E-B15E-4366-98D4-D7224AFE03D7}"/>
              </a:ext>
            </a:extLst>
          </p:cNvPr>
          <p:cNvCxnSpPr/>
          <p:nvPr/>
        </p:nvCxnSpPr>
        <p:spPr bwMode="gray">
          <a:xfrm>
            <a:off x="5770779" y="4281440"/>
            <a:ext cx="377072" cy="12447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1891030F-6FF8-4859-8D57-83A0AE6FE3D7}"/>
              </a:ext>
            </a:extLst>
          </p:cNvPr>
          <p:cNvCxnSpPr/>
          <p:nvPr/>
        </p:nvCxnSpPr>
        <p:spPr bwMode="gray">
          <a:xfrm flipV="1">
            <a:off x="5770779" y="4281440"/>
            <a:ext cx="348792" cy="4359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882B9285-13CF-480E-8E28-E1885A26D855}"/>
              </a:ext>
            </a:extLst>
          </p:cNvPr>
          <p:cNvCxnSpPr/>
          <p:nvPr/>
        </p:nvCxnSpPr>
        <p:spPr bwMode="gray">
          <a:xfrm>
            <a:off x="5770779" y="4717368"/>
            <a:ext cx="490194" cy="3799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0BA0DB52-282F-4EA5-AC6D-C872DBBAA9D8}"/>
              </a:ext>
            </a:extLst>
          </p:cNvPr>
          <p:cNvCxnSpPr/>
          <p:nvPr/>
        </p:nvCxnSpPr>
        <p:spPr bwMode="gray">
          <a:xfrm>
            <a:off x="5770779" y="4710511"/>
            <a:ext cx="527901" cy="81565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163E1A2F-D43C-48F6-8126-BD5FCB1F68AF}"/>
              </a:ext>
            </a:extLst>
          </p:cNvPr>
          <p:cNvCxnSpPr/>
          <p:nvPr/>
        </p:nvCxnSpPr>
        <p:spPr bwMode="gray">
          <a:xfrm flipV="1">
            <a:off x="5770779" y="4281440"/>
            <a:ext cx="782425" cy="8379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5D8B6A5F-9759-46B5-927D-921D9EDEE0AB}"/>
              </a:ext>
            </a:extLst>
          </p:cNvPr>
          <p:cNvCxnSpPr/>
          <p:nvPr/>
        </p:nvCxnSpPr>
        <p:spPr bwMode="gray">
          <a:xfrm flipV="1">
            <a:off x="5770779" y="4717368"/>
            <a:ext cx="707010" cy="40203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59E434E9-C488-4D3A-827A-4D85EEFCB89B}"/>
              </a:ext>
            </a:extLst>
          </p:cNvPr>
          <p:cNvCxnSpPr/>
          <p:nvPr/>
        </p:nvCxnSpPr>
        <p:spPr bwMode="gray">
          <a:xfrm>
            <a:off x="5770779" y="5119407"/>
            <a:ext cx="697584" cy="4067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C0B43239-1EC0-4B9E-B672-2EA2E2ABA4F2}"/>
              </a:ext>
            </a:extLst>
          </p:cNvPr>
          <p:cNvCxnSpPr/>
          <p:nvPr/>
        </p:nvCxnSpPr>
        <p:spPr bwMode="gray">
          <a:xfrm flipV="1">
            <a:off x="5770779" y="4281440"/>
            <a:ext cx="490194" cy="12447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>
            <a:extLst>
              <a:ext uri="{FF2B5EF4-FFF2-40B4-BE49-F238E27FC236}">
                <a16:creationId xmlns:a16="http://schemas.microsoft.com/office/drawing/2014/main" id="{07284FFB-D668-4AC3-9A52-96788AD3A05F}"/>
              </a:ext>
            </a:extLst>
          </p:cNvPr>
          <p:cNvCxnSpPr/>
          <p:nvPr/>
        </p:nvCxnSpPr>
        <p:spPr bwMode="gray">
          <a:xfrm flipV="1">
            <a:off x="5770779" y="4717368"/>
            <a:ext cx="876693" cy="8087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EA2D52ED-0BFB-4DD0-A8C9-C38BBEB42651}"/>
              </a:ext>
            </a:extLst>
          </p:cNvPr>
          <p:cNvCxnSpPr/>
          <p:nvPr/>
        </p:nvCxnSpPr>
        <p:spPr bwMode="gray">
          <a:xfrm flipV="1">
            <a:off x="5770779" y="5119407"/>
            <a:ext cx="697584" cy="4067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1198A0FA-C2FF-4FFE-90B9-8D23F3C1B78C}"/>
              </a:ext>
            </a:extLst>
          </p:cNvPr>
          <p:cNvCxnSpPr/>
          <p:nvPr/>
        </p:nvCxnSpPr>
        <p:spPr bwMode="gray">
          <a:xfrm>
            <a:off x="6986838" y="4302650"/>
            <a:ext cx="273377" cy="4147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360AEF3C-4961-4AB9-BBF2-342E02E9AA4A}"/>
              </a:ext>
            </a:extLst>
          </p:cNvPr>
          <p:cNvCxnSpPr/>
          <p:nvPr/>
        </p:nvCxnSpPr>
        <p:spPr bwMode="gray">
          <a:xfrm>
            <a:off x="6986838" y="4281441"/>
            <a:ext cx="348792" cy="8379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AE2DDEA4-D6F6-49CF-9697-447EAE6B6962}"/>
              </a:ext>
            </a:extLst>
          </p:cNvPr>
          <p:cNvCxnSpPr/>
          <p:nvPr/>
        </p:nvCxnSpPr>
        <p:spPr bwMode="gray">
          <a:xfrm>
            <a:off x="6986838" y="4281441"/>
            <a:ext cx="377072" cy="12447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0BC3536E-4D3F-4935-BDA3-EE852729B6F2}"/>
              </a:ext>
            </a:extLst>
          </p:cNvPr>
          <p:cNvCxnSpPr/>
          <p:nvPr/>
        </p:nvCxnSpPr>
        <p:spPr bwMode="gray">
          <a:xfrm flipV="1">
            <a:off x="6986838" y="4281441"/>
            <a:ext cx="348792" cy="4359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>
            <a:extLst>
              <a:ext uri="{FF2B5EF4-FFF2-40B4-BE49-F238E27FC236}">
                <a16:creationId xmlns:a16="http://schemas.microsoft.com/office/drawing/2014/main" id="{2F9C6FA4-1C8A-4A4B-AD6C-1E9095E04A44}"/>
              </a:ext>
            </a:extLst>
          </p:cNvPr>
          <p:cNvCxnSpPr/>
          <p:nvPr/>
        </p:nvCxnSpPr>
        <p:spPr bwMode="gray">
          <a:xfrm>
            <a:off x="6986838" y="4717369"/>
            <a:ext cx="490194" cy="3799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29A4C858-7EDF-4728-B03C-E8B89215D944}"/>
              </a:ext>
            </a:extLst>
          </p:cNvPr>
          <p:cNvCxnSpPr/>
          <p:nvPr/>
        </p:nvCxnSpPr>
        <p:spPr bwMode="gray">
          <a:xfrm>
            <a:off x="6986838" y="4710512"/>
            <a:ext cx="527901" cy="81565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BA9F0599-F514-4C23-908D-870CC1A669D3}"/>
              </a:ext>
            </a:extLst>
          </p:cNvPr>
          <p:cNvCxnSpPr/>
          <p:nvPr/>
        </p:nvCxnSpPr>
        <p:spPr bwMode="gray">
          <a:xfrm flipV="1">
            <a:off x="6986838" y="4281441"/>
            <a:ext cx="782425" cy="8379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F3AB1E03-781B-42A5-96A7-2B39FA9C0F80}"/>
              </a:ext>
            </a:extLst>
          </p:cNvPr>
          <p:cNvCxnSpPr/>
          <p:nvPr/>
        </p:nvCxnSpPr>
        <p:spPr bwMode="gray">
          <a:xfrm flipV="1">
            <a:off x="6986838" y="4717369"/>
            <a:ext cx="707010" cy="40203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8BC18907-BF38-437F-B431-F14A805A8B97}"/>
              </a:ext>
            </a:extLst>
          </p:cNvPr>
          <p:cNvCxnSpPr/>
          <p:nvPr/>
        </p:nvCxnSpPr>
        <p:spPr bwMode="gray">
          <a:xfrm>
            <a:off x="6986838" y="5119408"/>
            <a:ext cx="697584" cy="4067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EA367D9E-EF42-4482-8F1B-D52B1CDFCAE2}"/>
              </a:ext>
            </a:extLst>
          </p:cNvPr>
          <p:cNvCxnSpPr/>
          <p:nvPr/>
        </p:nvCxnSpPr>
        <p:spPr bwMode="gray">
          <a:xfrm flipV="1">
            <a:off x="6986838" y="4281441"/>
            <a:ext cx="490194" cy="12447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583F7696-81FB-4016-A205-68F19E8E3D5A}"/>
              </a:ext>
            </a:extLst>
          </p:cNvPr>
          <p:cNvCxnSpPr/>
          <p:nvPr/>
        </p:nvCxnSpPr>
        <p:spPr bwMode="gray">
          <a:xfrm flipV="1">
            <a:off x="6986838" y="4717369"/>
            <a:ext cx="876693" cy="8087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id="{F71F132A-C1B0-4ED0-BD9C-E29F8D2399DA}"/>
              </a:ext>
            </a:extLst>
          </p:cNvPr>
          <p:cNvCxnSpPr/>
          <p:nvPr/>
        </p:nvCxnSpPr>
        <p:spPr bwMode="gray">
          <a:xfrm flipV="1">
            <a:off x="6986838" y="5119408"/>
            <a:ext cx="697584" cy="4067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TextBox 236">
            <a:extLst>
              <a:ext uri="{FF2B5EF4-FFF2-40B4-BE49-F238E27FC236}">
                <a16:creationId xmlns:a16="http://schemas.microsoft.com/office/drawing/2014/main" id="{D330F67A-AF4A-4323-9B3B-AA4201A2BA62}"/>
              </a:ext>
            </a:extLst>
          </p:cNvPr>
          <p:cNvSpPr txBox="1"/>
          <p:nvPr/>
        </p:nvSpPr>
        <p:spPr bwMode="gray">
          <a:xfrm>
            <a:off x="763571" y="1885361"/>
            <a:ext cx="1913641" cy="3588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1400" dirty="0"/>
              <a:t>Broadcast Algorithm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C454EA45-D4F6-495C-B860-DCD745D3FE3C}"/>
              </a:ext>
            </a:extLst>
          </p:cNvPr>
          <p:cNvSpPr txBox="1"/>
          <p:nvPr/>
        </p:nvSpPr>
        <p:spPr bwMode="gray">
          <a:xfrm>
            <a:off x="887610" y="4648060"/>
            <a:ext cx="1913641" cy="35880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1400" dirty="0"/>
              <a:t>TP Algorithm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27403C-9D7E-443D-A2ED-5BCF73F1D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950" y="1102343"/>
            <a:ext cx="4529657" cy="232098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E46AA58-1889-46EA-8638-D5B232EED9C5}"/>
              </a:ext>
            </a:extLst>
          </p:cNvPr>
          <p:cNvSpPr/>
          <p:nvPr/>
        </p:nvSpPr>
        <p:spPr bwMode="gray">
          <a:xfrm>
            <a:off x="9096866" y="4515439"/>
            <a:ext cx="2043636" cy="6825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No timing failures experienced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95B2278-BE00-497E-9903-B20952F75F4D}"/>
              </a:ext>
            </a:extLst>
          </p:cNvPr>
          <p:cNvSpPr/>
          <p:nvPr/>
        </p:nvSpPr>
        <p:spPr bwMode="gray">
          <a:xfrm>
            <a:off x="9096866" y="1950917"/>
            <a:ext cx="2043636" cy="6825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Timing failures experienced</a:t>
            </a:r>
          </a:p>
        </p:txBody>
      </p:sp>
    </p:spTree>
    <p:extLst>
      <p:ext uri="{BB962C8B-B14F-4D97-AF65-F5344CB8AC3E}">
        <p14:creationId xmlns:p14="http://schemas.microsoft.com/office/powerpoint/2010/main" val="425771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CB34634D-E974-4F43-AF68-4DF62791A71F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4" t="16227" r="15884" b="16505"/>
          <a:stretch/>
        </p:blipFill>
        <p:spPr>
          <a:xfrm>
            <a:off x="332362" y="2951240"/>
            <a:ext cx="1913483" cy="1862708"/>
          </a:xfr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6FAEE5BB-E086-4843-9C4D-992488FB4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ABB Products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F66DCDD-A41A-4B0B-B41C-628C6BCA16F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F309DC1-985F-4F36-871A-8A2FEC8AEEB5}" type="datetime1">
              <a:rPr lang="en-US" smtClean="0"/>
              <a:t>12/2/2019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44B386-C8C4-4F37-889B-A55476E4951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david.kozhaya@ch.abb.com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B2AB0B-82F2-4B60-91C5-5579C105E77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C4DBF15-9AC7-494A-A04C-7450EF0AE0FA}" type="slidenum">
              <a:rPr lang="en-US" smtClean="0"/>
              <a:t>3</a:t>
            </a:fld>
            <a:endParaRPr lang="en-US"/>
          </a:p>
        </p:txBody>
      </p:sp>
      <p:sp>
        <p:nvSpPr>
          <p:cNvPr id="27" name="Subtitle 26">
            <a:extLst>
              <a:ext uri="{FF2B5EF4-FFF2-40B4-BE49-F238E27FC236}">
                <a16:creationId xmlns:a16="http://schemas.microsoft.com/office/drawing/2014/main" id="{398FAF4C-A7B1-45EA-ACFC-F34AB4F3841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E3E937C2-556C-4A6B-875C-6605B2B9AF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These are only a </a:t>
            </a:r>
            <a:r>
              <a:rPr lang="en-US" dirty="0">
                <a:solidFill>
                  <a:srgbClr val="FF0000"/>
                </a:solidFill>
              </a:rPr>
              <a:t>tiny</a:t>
            </a:r>
            <a:r>
              <a:rPr lang="en-US" dirty="0"/>
              <a:t> part of our product portfolio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CA3ABA9-0671-40D5-BD81-29E8B8453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658" y="2620724"/>
            <a:ext cx="2570375" cy="26082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26AC350-6624-4351-825C-35AE8C52CA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325" y="2242198"/>
            <a:ext cx="2857500" cy="25717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A0EAA36-A0FB-46FB-A1C2-F3BA74569B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033" y="2658617"/>
            <a:ext cx="2570375" cy="257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9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11FA83-B9A9-4916-9850-47CAAC7EEE13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4FB3FF-21F3-46E9-BCD0-02BA7D151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Faults Vs Timing Faults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1DEA1-38B7-4A4F-9A53-DCF5DD074F1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15F1631-33DF-4CCC-8DEB-C64301936F7D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923C3-5110-47F2-89E6-1D1ABD05270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david.kozhaya@ch.abb.com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38EAB-FE93-48AE-825A-6EC98D847C5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C4DBF15-9AC7-494A-A04C-7450EF0AE0FA}" type="slidenum">
              <a:rPr lang="en-US" smtClean="0"/>
              <a:t>30</a:t>
            </a:fld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5A259E4-7CA2-476B-8E21-108610304DB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How are they different?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48E3AE-4346-4C56-A3A6-3362C691960C}"/>
              </a:ext>
            </a:extLst>
          </p:cNvPr>
          <p:cNvSpPr/>
          <p:nvPr/>
        </p:nvSpPr>
        <p:spPr bwMode="gray">
          <a:xfrm>
            <a:off x="1404594" y="2743200"/>
            <a:ext cx="4317476" cy="24792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Process failures are system-wide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C0E4D5-9ACD-415E-9388-EC6CB2ED758A}"/>
              </a:ext>
            </a:extLst>
          </p:cNvPr>
          <p:cNvSpPr/>
          <p:nvPr/>
        </p:nvSpPr>
        <p:spPr bwMode="gray">
          <a:xfrm>
            <a:off x="6213836" y="2743200"/>
            <a:ext cx="4317476" cy="24792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Timing failures are </a:t>
            </a:r>
            <a:r>
              <a:rPr lang="en-US" sz="2800" dirty="0"/>
              <a:t>algorithm dependent</a:t>
            </a:r>
          </a:p>
        </p:txBody>
      </p:sp>
    </p:spTree>
    <p:extLst>
      <p:ext uri="{BB962C8B-B14F-4D97-AF65-F5344CB8AC3E}">
        <p14:creationId xmlns:p14="http://schemas.microsoft.com/office/powerpoint/2010/main" val="380651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798" y="3831383"/>
            <a:ext cx="1962569" cy="198955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C4DBF15-9AC7-494A-A04C-7450EF0AE0FA}" type="slidenum">
              <a:rPr lang="en-US" smtClean="0"/>
              <a:t>31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9658E89-FC4B-4D72-817E-B73A3E0C2E76}" type="datetime1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david.kozhaya@ch.abb.com</a:t>
            </a:r>
          </a:p>
        </p:txBody>
      </p:sp>
    </p:spTree>
    <p:extLst>
      <p:ext uri="{BB962C8B-B14F-4D97-AF65-F5344CB8AC3E}">
        <p14:creationId xmlns:p14="http://schemas.microsoft.com/office/powerpoint/2010/main" val="321356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BB18D6B-DDC2-47DE-B7D5-DD7D53018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Distributed Systems to ABB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724EDF1-021F-4353-802D-4713B4488C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david.kozhaya@ch.abb.com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23E376D-9D02-4A77-BE41-3BF9A2B20D2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F309DC1-985F-4F36-871A-8A2FEC8AEEB5}" type="datetime1">
              <a:rPr lang="en-US" smtClean="0"/>
              <a:t>12/2/2019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AFD0A6-B25B-4A5F-A9F2-B3B67E18B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BF15-9AC7-494A-A04C-7450EF0AE0FA}" type="slidenum">
              <a:rPr lang="en-US" smtClean="0"/>
              <a:t>4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AFB2375-0942-4FB3-9576-5BAE715BED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Distributed Control Systems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DC2088F-87C7-46D4-8068-D1A5A1D94E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Auxiliary Control Applications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DAFF25C-A89C-464B-B6A4-97D6AA86DD0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ABB Cloud Platform &amp; Analytics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18F9295-BA59-4B39-9077-7ABA8542A5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Smart Cities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FF2EB97-F7DE-41AA-887D-F9EC2F7D074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Collaborative Robots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ADC6392-05DE-4B8B-939E-E4B1AE6224D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ABB Service Smart Contracts</a:t>
            </a:r>
          </a:p>
        </p:txBody>
      </p:sp>
      <p:pic>
        <p:nvPicPr>
          <p:cNvPr id="29" name="Content Placeholder 28">
            <a:extLst>
              <a:ext uri="{FF2B5EF4-FFF2-40B4-BE49-F238E27FC236}">
                <a16:creationId xmlns:a16="http://schemas.microsoft.com/office/drawing/2014/main" id="{1BBA0865-D6FF-44F9-9131-D2809B60E064}"/>
              </a:ext>
            </a:extLst>
          </p:cNvPr>
          <p:cNvPicPr>
            <a:picLocks noGrp="1" noChangeAspect="1"/>
          </p:cNvPicPr>
          <p:nvPr>
            <p:ph sz="quarter" idx="2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8" t="12976" r="19325" b="11274"/>
          <a:stretch/>
        </p:blipFill>
        <p:spPr>
          <a:xfrm>
            <a:off x="4996734" y="4459675"/>
            <a:ext cx="1997953" cy="1609021"/>
          </a:xfrm>
        </p:spPr>
      </p:pic>
      <p:sp>
        <p:nvSpPr>
          <p:cNvPr id="13" name="Subtitle 12">
            <a:extLst>
              <a:ext uri="{FF2B5EF4-FFF2-40B4-BE49-F238E27FC236}">
                <a16:creationId xmlns:a16="http://schemas.microsoft.com/office/drawing/2014/main" id="{ACCBDCDA-658D-465C-BEF3-8F05BF0721D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Distributed Systems Projects at ABB</a:t>
            </a:r>
          </a:p>
        </p:txBody>
      </p:sp>
      <p:pic>
        <p:nvPicPr>
          <p:cNvPr id="37" name="Content Placeholder 36">
            <a:extLst>
              <a:ext uri="{FF2B5EF4-FFF2-40B4-BE49-F238E27FC236}">
                <a16:creationId xmlns:a16="http://schemas.microsoft.com/office/drawing/2014/main" id="{92DD2DD7-B381-4915-B6B3-9F547ED28099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4" t="4693" r="18876" b="38413"/>
          <a:stretch/>
        </p:blipFill>
        <p:spPr>
          <a:xfrm>
            <a:off x="468248" y="4429066"/>
            <a:ext cx="3243714" cy="1639630"/>
          </a:xfrm>
        </p:spPr>
      </p:pic>
      <p:pic>
        <p:nvPicPr>
          <p:cNvPr id="45" name="Content Placeholder 44">
            <a:extLst>
              <a:ext uri="{FF2B5EF4-FFF2-40B4-BE49-F238E27FC236}">
                <a16:creationId xmlns:a16="http://schemas.microsoft.com/office/drawing/2014/main" id="{334009EA-C502-467A-8AA3-703F42201E16}"/>
              </a:ext>
            </a:extLst>
          </p:cNvPr>
          <p:cNvPicPr>
            <a:picLocks noGrp="1" noChangeAspect="1"/>
          </p:cNvPicPr>
          <p:nvPr>
            <p:ph sz="quarter" idx="2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09" y="4277610"/>
            <a:ext cx="1997953" cy="1997953"/>
          </a:xfr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CD5AAC-1D80-4249-9D1E-FA3C6B17A6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8" t="14301" r="15900" b="10437"/>
          <a:stretch/>
        </p:blipFill>
        <p:spPr>
          <a:xfrm>
            <a:off x="8325171" y="2525173"/>
            <a:ext cx="3270275" cy="13317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0781DF8-C22A-456D-AD3E-E7927664883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405" b="59538" l="81499" r="94075">
                        <a14:foregroundMark x1="88573" y1="48121" x2="88573" y2="48121"/>
                        <a14:foregroundMark x1="88089" y1="50289" x2="88089" y2="50289"/>
                        <a14:foregroundMark x1="87606" y1="52746" x2="87606" y2="52746"/>
                        <a14:foregroundMark x1="90629" y1="59682" x2="90629" y2="59682"/>
                        <a14:foregroundMark x1="81499" y1="55636" x2="81499" y2="55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392" t="32638" r="4299" b="38949"/>
          <a:stretch/>
        </p:blipFill>
        <p:spPr>
          <a:xfrm>
            <a:off x="11066605" y="2700690"/>
            <a:ext cx="570034" cy="44259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C1960FA-7630-4C73-891A-53A803AC52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2969" y="2308635"/>
            <a:ext cx="2632217" cy="1794743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2ACA050-3A6F-4F6E-8C4E-B9B057D447FC}"/>
              </a:ext>
            </a:extLst>
          </p:cNvPr>
          <p:cNvSpPr/>
          <p:nvPr/>
        </p:nvSpPr>
        <p:spPr bwMode="gray">
          <a:xfrm>
            <a:off x="5837426" y="3120229"/>
            <a:ext cx="385694" cy="1126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Fog</a:t>
            </a:r>
          </a:p>
        </p:txBody>
      </p:sp>
      <p:pic>
        <p:nvPicPr>
          <p:cNvPr id="21" name="Content Placeholder 9">
            <a:extLst>
              <a:ext uri="{FF2B5EF4-FFF2-40B4-BE49-F238E27FC236}">
                <a16:creationId xmlns:a16="http://schemas.microsoft.com/office/drawing/2014/main" id="{53BE4226-4F2E-4DFD-BAC1-B3AB1CBD8C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465191" y="2403329"/>
            <a:ext cx="267412" cy="307590"/>
          </a:xfrm>
          <a:prstGeom prst="rect">
            <a:avLst/>
          </a:prstGeom>
        </p:spPr>
      </p:pic>
      <p:pic>
        <p:nvPicPr>
          <p:cNvPr id="24" name="Content Placeholder 9">
            <a:extLst>
              <a:ext uri="{FF2B5EF4-FFF2-40B4-BE49-F238E27FC236}">
                <a16:creationId xmlns:a16="http://schemas.microsoft.com/office/drawing/2014/main" id="{FBB1D84D-B2C2-4F66-A2A6-FA561A0127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912600" y="2403329"/>
            <a:ext cx="267412" cy="307590"/>
          </a:xfrm>
          <a:prstGeom prst="rect">
            <a:avLst/>
          </a:prstGeom>
        </p:spPr>
      </p:pic>
      <p:pic>
        <p:nvPicPr>
          <p:cNvPr id="25" name="Content Placeholder 9">
            <a:extLst>
              <a:ext uri="{FF2B5EF4-FFF2-40B4-BE49-F238E27FC236}">
                <a16:creationId xmlns:a16="http://schemas.microsoft.com/office/drawing/2014/main" id="{704B174A-02BA-46C5-A03C-3531B8144DD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359836" y="2395180"/>
            <a:ext cx="267412" cy="307590"/>
          </a:xfrm>
          <a:prstGeom prst="rect">
            <a:avLst/>
          </a:prstGeom>
        </p:spPr>
      </p:pic>
      <p:pic>
        <p:nvPicPr>
          <p:cNvPr id="27" name="Content Placeholder 9">
            <a:extLst>
              <a:ext uri="{FF2B5EF4-FFF2-40B4-BE49-F238E27FC236}">
                <a16:creationId xmlns:a16="http://schemas.microsoft.com/office/drawing/2014/main" id="{5A2702E0-32D1-4210-A900-0A7D90C474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05392" y="2395180"/>
            <a:ext cx="267412" cy="307590"/>
          </a:xfrm>
          <a:prstGeom prst="rect">
            <a:avLst/>
          </a:prstGeom>
        </p:spPr>
      </p:pic>
      <p:pic>
        <p:nvPicPr>
          <p:cNvPr id="28" name="Content Placeholder 9">
            <a:extLst>
              <a:ext uri="{FF2B5EF4-FFF2-40B4-BE49-F238E27FC236}">
                <a16:creationId xmlns:a16="http://schemas.microsoft.com/office/drawing/2014/main" id="{4B7A989F-9172-492C-9F0D-1D34184D90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254655" y="2386990"/>
            <a:ext cx="267412" cy="307590"/>
          </a:xfrm>
          <a:prstGeom prst="rect">
            <a:avLst/>
          </a:prstGeom>
        </p:spPr>
      </p:pic>
      <p:pic>
        <p:nvPicPr>
          <p:cNvPr id="30" name="Content Placeholder 9">
            <a:extLst>
              <a:ext uri="{FF2B5EF4-FFF2-40B4-BE49-F238E27FC236}">
                <a16:creationId xmlns:a16="http://schemas.microsoft.com/office/drawing/2014/main" id="{EF3ACEA0-90AD-454A-9F46-7D4859F15CE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743624" y="2876512"/>
            <a:ext cx="267412" cy="307590"/>
          </a:xfrm>
          <a:prstGeom prst="rect">
            <a:avLst/>
          </a:prstGeom>
        </p:spPr>
      </p:pic>
      <p:pic>
        <p:nvPicPr>
          <p:cNvPr id="31" name="Content Placeholder 9">
            <a:extLst>
              <a:ext uri="{FF2B5EF4-FFF2-40B4-BE49-F238E27FC236}">
                <a16:creationId xmlns:a16="http://schemas.microsoft.com/office/drawing/2014/main" id="{00AA26BD-C5CD-4C6F-ADF7-CB73D9D9F0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191033" y="2876512"/>
            <a:ext cx="267412" cy="307590"/>
          </a:xfrm>
          <a:prstGeom prst="rect">
            <a:avLst/>
          </a:prstGeom>
        </p:spPr>
      </p:pic>
      <p:pic>
        <p:nvPicPr>
          <p:cNvPr id="32" name="Content Placeholder 9">
            <a:extLst>
              <a:ext uri="{FF2B5EF4-FFF2-40B4-BE49-F238E27FC236}">
                <a16:creationId xmlns:a16="http://schemas.microsoft.com/office/drawing/2014/main" id="{65A2C870-9759-45AB-9340-D445C19188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38269" y="2868363"/>
            <a:ext cx="267412" cy="30759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A289ED-BAAF-4E72-828E-202339C2C6CF}"/>
              </a:ext>
            </a:extLst>
          </p:cNvPr>
          <p:cNvSpPr/>
          <p:nvPr/>
        </p:nvSpPr>
        <p:spPr bwMode="gray">
          <a:xfrm>
            <a:off x="53979" y="2465944"/>
            <a:ext cx="1085149" cy="171767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Operator stations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CE207D4-EC48-4D10-A13F-0427CCA4A7AD}"/>
              </a:ext>
            </a:extLst>
          </p:cNvPr>
          <p:cNvSpPr/>
          <p:nvPr/>
        </p:nvSpPr>
        <p:spPr bwMode="gray">
          <a:xfrm>
            <a:off x="53979" y="2958706"/>
            <a:ext cx="1085149" cy="19234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servers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463D95-856E-4447-B023-E83A4A8BC9E6}"/>
              </a:ext>
            </a:extLst>
          </p:cNvPr>
          <p:cNvCxnSpPr/>
          <p:nvPr/>
        </p:nvCxnSpPr>
        <p:spPr bwMode="gray">
          <a:xfrm>
            <a:off x="1088234" y="2799538"/>
            <a:ext cx="27735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67E936-2D69-4A88-9021-23A480096118}"/>
              </a:ext>
            </a:extLst>
          </p:cNvPr>
          <p:cNvCxnSpPr>
            <a:endCxn id="21" idx="2"/>
          </p:cNvCxnSpPr>
          <p:nvPr/>
        </p:nvCxnSpPr>
        <p:spPr bwMode="gray">
          <a:xfrm flipV="1">
            <a:off x="1598897" y="2710919"/>
            <a:ext cx="0" cy="929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A723A27-8699-4671-A621-41094457B565}"/>
              </a:ext>
            </a:extLst>
          </p:cNvPr>
          <p:cNvCxnSpPr>
            <a:stCxn id="24" idx="2"/>
          </p:cNvCxnSpPr>
          <p:nvPr/>
        </p:nvCxnSpPr>
        <p:spPr bwMode="gray">
          <a:xfrm>
            <a:off x="2046306" y="2710919"/>
            <a:ext cx="0" cy="886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7CAB455-D88F-4153-A807-7E809D55C2EF}"/>
              </a:ext>
            </a:extLst>
          </p:cNvPr>
          <p:cNvCxnSpPr>
            <a:cxnSpLocks/>
            <a:stCxn id="25" idx="2"/>
          </p:cNvCxnSpPr>
          <p:nvPr/>
        </p:nvCxnSpPr>
        <p:spPr bwMode="gray">
          <a:xfrm>
            <a:off x="2493542" y="2702770"/>
            <a:ext cx="0" cy="967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0B3A6C8-17C5-4C6C-B17E-FD682A872943}"/>
              </a:ext>
            </a:extLst>
          </p:cNvPr>
          <p:cNvCxnSpPr>
            <a:stCxn id="27" idx="2"/>
          </p:cNvCxnSpPr>
          <p:nvPr/>
        </p:nvCxnSpPr>
        <p:spPr bwMode="gray">
          <a:xfrm>
            <a:off x="2939098" y="2702770"/>
            <a:ext cx="0" cy="967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D9F3CBB-AF0C-45DD-BAD7-7815DD25B58E}"/>
              </a:ext>
            </a:extLst>
          </p:cNvPr>
          <p:cNvCxnSpPr>
            <a:stCxn id="28" idx="2"/>
          </p:cNvCxnSpPr>
          <p:nvPr/>
        </p:nvCxnSpPr>
        <p:spPr bwMode="gray">
          <a:xfrm>
            <a:off x="3388361" y="2694580"/>
            <a:ext cx="0" cy="1049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8101FCB-9A44-4792-95D6-4B2A8D1E0789}"/>
              </a:ext>
            </a:extLst>
          </p:cNvPr>
          <p:cNvCxnSpPr>
            <a:stCxn id="32" idx="0"/>
          </p:cNvCxnSpPr>
          <p:nvPr/>
        </p:nvCxnSpPr>
        <p:spPr bwMode="gray">
          <a:xfrm flipV="1">
            <a:off x="2771975" y="2799538"/>
            <a:ext cx="0" cy="688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4DF1788-07D1-49D5-87F2-B020A9272C88}"/>
              </a:ext>
            </a:extLst>
          </p:cNvPr>
          <p:cNvCxnSpPr>
            <a:stCxn id="31" idx="0"/>
          </p:cNvCxnSpPr>
          <p:nvPr/>
        </p:nvCxnSpPr>
        <p:spPr bwMode="gray">
          <a:xfrm flipV="1">
            <a:off x="2324739" y="2799538"/>
            <a:ext cx="0" cy="769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E2A2E0B-73DD-4753-BA57-5898F8F11A8A}"/>
              </a:ext>
            </a:extLst>
          </p:cNvPr>
          <p:cNvCxnSpPr>
            <a:cxnSpLocks/>
            <a:stCxn id="30" idx="0"/>
          </p:cNvCxnSpPr>
          <p:nvPr/>
        </p:nvCxnSpPr>
        <p:spPr bwMode="gray">
          <a:xfrm flipV="1">
            <a:off x="1877330" y="2799538"/>
            <a:ext cx="0" cy="769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>
            <a:extLst>
              <a:ext uri="{FF2B5EF4-FFF2-40B4-BE49-F238E27FC236}">
                <a16:creationId xmlns:a16="http://schemas.microsoft.com/office/drawing/2014/main" id="{91E5303A-6B10-4971-A3E9-815BA54B6C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81" b="96875" l="10000" r="90000">
                        <a14:foregroundMark x1="39000" y1="90938" x2="39000" y2="90938"/>
                        <a14:foregroundMark x1="47444" y1="97031" x2="47444" y2="97031"/>
                        <a14:foregroundMark x1="50000" y1="7969" x2="50000" y2="7969"/>
                        <a14:foregroundMark x1="49444" y1="3281" x2="49444" y2="3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531" y="3326240"/>
            <a:ext cx="421857" cy="29998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05312F3-4C66-4279-88FD-56825F7881A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81" b="96875" l="10000" r="90000">
                        <a14:foregroundMark x1="39000" y1="90938" x2="39000" y2="90938"/>
                        <a14:foregroundMark x1="47444" y1="97031" x2="47444" y2="97031"/>
                        <a14:foregroundMark x1="50000" y1="7969" x2="50000" y2="7969"/>
                        <a14:foregroundMark x1="49444" y1="3281" x2="49444" y2="3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088" y="3313792"/>
            <a:ext cx="421857" cy="29998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6F2AEFC-879B-406A-929D-F44B905BDD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81" b="96875" l="10000" r="90000">
                        <a14:foregroundMark x1="39000" y1="90938" x2="39000" y2="90938"/>
                        <a14:foregroundMark x1="47444" y1="97031" x2="47444" y2="97031"/>
                        <a14:foregroundMark x1="50000" y1="7969" x2="50000" y2="7969"/>
                        <a14:foregroundMark x1="49444" y1="3281" x2="49444" y2="3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2" y="3343576"/>
            <a:ext cx="421857" cy="29998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AABADAFE-5DDF-422F-ABEC-23D10B40CDF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81" b="96875" l="10000" r="90000">
                        <a14:foregroundMark x1="39000" y1="90938" x2="39000" y2="90938"/>
                        <a14:foregroundMark x1="47444" y1="97031" x2="47444" y2="97031"/>
                        <a14:foregroundMark x1="50000" y1="7969" x2="50000" y2="7969"/>
                        <a14:foregroundMark x1="49444" y1="3281" x2="49444" y2="3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79" y="3330245"/>
            <a:ext cx="421857" cy="299987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D584434-A0CE-49BA-A769-1EC916EFFE51}"/>
              </a:ext>
            </a:extLst>
          </p:cNvPr>
          <p:cNvCxnSpPr/>
          <p:nvPr/>
        </p:nvCxnSpPr>
        <p:spPr bwMode="gray">
          <a:xfrm>
            <a:off x="1088234" y="3248283"/>
            <a:ext cx="27735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41492E4-696A-417C-A36E-CE659D078F2F}"/>
              </a:ext>
            </a:extLst>
          </p:cNvPr>
          <p:cNvCxnSpPr>
            <a:cxnSpLocks/>
            <a:stCxn id="61" idx="0"/>
          </p:cNvCxnSpPr>
          <p:nvPr/>
        </p:nvCxnSpPr>
        <p:spPr bwMode="gray">
          <a:xfrm flipV="1">
            <a:off x="1674460" y="3243951"/>
            <a:ext cx="0" cy="822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929A95F-FB5C-4711-904C-B895ED52FC88}"/>
              </a:ext>
            </a:extLst>
          </p:cNvPr>
          <p:cNvCxnSpPr>
            <a:cxnSpLocks/>
            <a:stCxn id="31" idx="2"/>
          </p:cNvCxnSpPr>
          <p:nvPr/>
        </p:nvCxnSpPr>
        <p:spPr bwMode="gray">
          <a:xfrm>
            <a:off x="2324739" y="3184102"/>
            <a:ext cx="0" cy="641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A9D2103-63F7-4067-91B8-8857934D20B7}"/>
              </a:ext>
            </a:extLst>
          </p:cNvPr>
          <p:cNvCxnSpPr>
            <a:stCxn id="32" idx="2"/>
          </p:cNvCxnSpPr>
          <p:nvPr/>
        </p:nvCxnSpPr>
        <p:spPr bwMode="gray">
          <a:xfrm>
            <a:off x="2771975" y="3175953"/>
            <a:ext cx="0" cy="723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F683486-D553-4BB6-9F0D-83D688369E88}"/>
              </a:ext>
            </a:extLst>
          </p:cNvPr>
          <p:cNvCxnSpPr>
            <a:stCxn id="30" idx="2"/>
          </p:cNvCxnSpPr>
          <p:nvPr/>
        </p:nvCxnSpPr>
        <p:spPr bwMode="gray">
          <a:xfrm flipH="1">
            <a:off x="1872350" y="3184102"/>
            <a:ext cx="4980" cy="641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EA90B72-7A38-4970-A717-1AC4541A054F}"/>
              </a:ext>
            </a:extLst>
          </p:cNvPr>
          <p:cNvCxnSpPr>
            <a:cxnSpLocks/>
            <a:stCxn id="62" idx="0"/>
          </p:cNvCxnSpPr>
          <p:nvPr/>
        </p:nvCxnSpPr>
        <p:spPr bwMode="gray">
          <a:xfrm flipV="1">
            <a:off x="2112017" y="3257163"/>
            <a:ext cx="0" cy="566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CF4C45E-74C4-4943-A3FB-45BAC195C9E0}"/>
              </a:ext>
            </a:extLst>
          </p:cNvPr>
          <p:cNvCxnSpPr>
            <a:stCxn id="63" idx="0"/>
            <a:endCxn id="63" idx="0"/>
          </p:cNvCxnSpPr>
          <p:nvPr/>
        </p:nvCxnSpPr>
        <p:spPr bwMode="gray">
          <a:xfrm>
            <a:off x="2596321" y="3343576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23C9F6C-3839-4EA7-ADE1-91B45442BB21}"/>
              </a:ext>
            </a:extLst>
          </p:cNvPr>
          <p:cNvCxnSpPr>
            <a:stCxn id="64" idx="0"/>
            <a:endCxn id="64" idx="0"/>
          </p:cNvCxnSpPr>
          <p:nvPr/>
        </p:nvCxnSpPr>
        <p:spPr bwMode="gray">
          <a:xfrm>
            <a:off x="3084308" y="3330245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1E22FC6-1EF4-42D0-8838-0BF9A8857623}"/>
              </a:ext>
            </a:extLst>
          </p:cNvPr>
          <p:cNvCxnSpPr>
            <a:stCxn id="63" idx="0"/>
            <a:endCxn id="63" idx="0"/>
          </p:cNvCxnSpPr>
          <p:nvPr/>
        </p:nvCxnSpPr>
        <p:spPr bwMode="gray">
          <a:xfrm>
            <a:off x="2596321" y="3343576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79CC03C-AE51-44DA-804D-A737640DF93F}"/>
              </a:ext>
            </a:extLst>
          </p:cNvPr>
          <p:cNvCxnSpPr>
            <a:cxnSpLocks/>
            <a:stCxn id="63" idx="0"/>
          </p:cNvCxnSpPr>
          <p:nvPr/>
        </p:nvCxnSpPr>
        <p:spPr bwMode="gray">
          <a:xfrm flipV="1">
            <a:off x="2596321" y="3250240"/>
            <a:ext cx="0" cy="933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85B7888B-5E87-478A-9935-9196F1A4456C}"/>
              </a:ext>
            </a:extLst>
          </p:cNvPr>
          <p:cNvCxnSpPr>
            <a:cxnSpLocks/>
            <a:stCxn id="64" idx="0"/>
          </p:cNvCxnSpPr>
          <p:nvPr/>
        </p:nvCxnSpPr>
        <p:spPr bwMode="gray">
          <a:xfrm flipH="1" flipV="1">
            <a:off x="3080627" y="3239404"/>
            <a:ext cx="3681" cy="908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0ADAE1CC-FAA1-4CC7-95D2-8FFCF3DDD452}"/>
              </a:ext>
            </a:extLst>
          </p:cNvPr>
          <p:cNvSpPr/>
          <p:nvPr/>
        </p:nvSpPr>
        <p:spPr bwMode="gray">
          <a:xfrm>
            <a:off x="53979" y="3378476"/>
            <a:ext cx="1085149" cy="19234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controllers</a:t>
            </a:r>
          </a:p>
        </p:txBody>
      </p:sp>
      <p:pic>
        <p:nvPicPr>
          <p:cNvPr id="1026" name="Picture 2" descr="https://clipartstation.com/wp-content/uploads/2018/10/sensor-clipart-1.jpg">
            <a:extLst>
              <a:ext uri="{FF2B5EF4-FFF2-40B4-BE49-F238E27FC236}">
                <a16:creationId xmlns:a16="http://schemas.microsoft.com/office/drawing/2014/main" id="{0E20FA68-E696-49C7-A14F-6FAC4C44D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288" y="3827343"/>
            <a:ext cx="224341" cy="20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s.123rf.com/450wm/arcady31/arcady311705/arcady31170500058/77957084-stock-vector-simple-thermometer-vector-pictogram.jpg?ver=6">
            <a:extLst>
              <a:ext uri="{FF2B5EF4-FFF2-40B4-BE49-F238E27FC236}">
                <a16:creationId xmlns:a16="http://schemas.microsoft.com/office/drawing/2014/main" id="{175D7420-3AB4-4929-825B-E006CA429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34" y="3803217"/>
            <a:ext cx="314163" cy="31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 descr="https://us.123rf.com/450wm/arcady31/arcady311705/arcady31170500058/77957084-stock-vector-simple-thermometer-vector-pictogram.jpg?ver=6">
            <a:extLst>
              <a:ext uri="{FF2B5EF4-FFF2-40B4-BE49-F238E27FC236}">
                <a16:creationId xmlns:a16="http://schemas.microsoft.com/office/drawing/2014/main" id="{C045EEF1-B200-4D1D-872C-FA11CE2D5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434" y="3806551"/>
            <a:ext cx="314163" cy="31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https://us.123rf.com/450wm/arcady31/arcady311705/arcady31170500058/77957084-stock-vector-simple-thermometer-vector-pictogram.jpg?ver=6">
            <a:extLst>
              <a:ext uri="{FF2B5EF4-FFF2-40B4-BE49-F238E27FC236}">
                <a16:creationId xmlns:a16="http://schemas.microsoft.com/office/drawing/2014/main" id="{128BDEDD-56E2-4646-A5CA-E20DC8741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097" y="3819511"/>
            <a:ext cx="314163" cy="31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https://clipartstation.com/wp-content/uploads/2018/10/sensor-clipart-1.jpg">
            <a:extLst>
              <a:ext uri="{FF2B5EF4-FFF2-40B4-BE49-F238E27FC236}">
                <a16:creationId xmlns:a16="http://schemas.microsoft.com/office/drawing/2014/main" id="{CEB78602-ED45-4F01-8C6A-9D9030872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912" y="3821779"/>
            <a:ext cx="224341" cy="20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8" name="Connector: Elbow 107">
            <a:extLst>
              <a:ext uri="{FF2B5EF4-FFF2-40B4-BE49-F238E27FC236}">
                <a16:creationId xmlns:a16="http://schemas.microsoft.com/office/drawing/2014/main" id="{32817AAD-F2E9-46FB-A2C1-DFE9682E3B2F}"/>
              </a:ext>
            </a:extLst>
          </p:cNvPr>
          <p:cNvCxnSpPr>
            <a:stCxn id="64" idx="2"/>
            <a:endCxn id="110" idx="0"/>
          </p:cNvCxnSpPr>
          <p:nvPr/>
        </p:nvCxnSpPr>
        <p:spPr bwMode="gray">
          <a:xfrm rot="5400000">
            <a:off x="2950605" y="3685807"/>
            <a:ext cx="189279" cy="78129"/>
          </a:xfrm>
          <a:prstGeom prst="bent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or: Elbow 112">
            <a:extLst>
              <a:ext uri="{FF2B5EF4-FFF2-40B4-BE49-F238E27FC236}">
                <a16:creationId xmlns:a16="http://schemas.microsoft.com/office/drawing/2014/main" id="{C31F9A0F-F7EA-4750-A860-E6CF8E14CA46}"/>
              </a:ext>
            </a:extLst>
          </p:cNvPr>
          <p:cNvCxnSpPr>
            <a:stCxn id="64" idx="2"/>
            <a:endCxn id="111" idx="0"/>
          </p:cNvCxnSpPr>
          <p:nvPr/>
        </p:nvCxnSpPr>
        <p:spPr bwMode="gray">
          <a:xfrm rot="16200000" flipH="1">
            <a:off x="3124922" y="3589617"/>
            <a:ext cx="191547" cy="272775"/>
          </a:xfrm>
          <a:prstGeom prst="bent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2EF48004-4730-4551-9AF7-72BF0A78B4A5}"/>
              </a:ext>
            </a:extLst>
          </p:cNvPr>
          <p:cNvCxnSpPr>
            <a:stCxn id="63" idx="2"/>
            <a:endCxn id="109" idx="0"/>
          </p:cNvCxnSpPr>
          <p:nvPr/>
        </p:nvCxnSpPr>
        <p:spPr bwMode="gray">
          <a:xfrm flipH="1">
            <a:off x="2592516" y="3643563"/>
            <a:ext cx="3805" cy="1629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or: Elbow 118">
            <a:extLst>
              <a:ext uri="{FF2B5EF4-FFF2-40B4-BE49-F238E27FC236}">
                <a16:creationId xmlns:a16="http://schemas.microsoft.com/office/drawing/2014/main" id="{FA9B24B4-798A-41FF-8C13-BE027BB20810}"/>
              </a:ext>
            </a:extLst>
          </p:cNvPr>
          <p:cNvCxnSpPr>
            <a:stCxn id="1028" idx="0"/>
            <a:endCxn id="62" idx="2"/>
          </p:cNvCxnSpPr>
          <p:nvPr/>
        </p:nvCxnSpPr>
        <p:spPr bwMode="gray">
          <a:xfrm rot="5400000" flipH="1" flipV="1">
            <a:off x="2017297" y="3708498"/>
            <a:ext cx="189438" cy="1"/>
          </a:xfrm>
          <a:prstGeom prst="bent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or: Elbow 120">
            <a:extLst>
              <a:ext uri="{FF2B5EF4-FFF2-40B4-BE49-F238E27FC236}">
                <a16:creationId xmlns:a16="http://schemas.microsoft.com/office/drawing/2014/main" id="{9840418B-CBD1-4E14-A23C-DF9EF2284066}"/>
              </a:ext>
            </a:extLst>
          </p:cNvPr>
          <p:cNvCxnSpPr>
            <a:stCxn id="1026" idx="0"/>
            <a:endCxn id="61" idx="2"/>
          </p:cNvCxnSpPr>
          <p:nvPr/>
        </p:nvCxnSpPr>
        <p:spPr bwMode="gray">
          <a:xfrm rot="5400000" flipH="1" flipV="1">
            <a:off x="1573901" y="3726785"/>
            <a:ext cx="201116" cy="1"/>
          </a:xfrm>
          <a:prstGeom prst="bent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584B7AD7-A71E-4B6D-8102-F668C1F1D2BE}"/>
              </a:ext>
            </a:extLst>
          </p:cNvPr>
          <p:cNvSpPr/>
          <p:nvPr/>
        </p:nvSpPr>
        <p:spPr bwMode="gray">
          <a:xfrm>
            <a:off x="53979" y="3795645"/>
            <a:ext cx="1085150" cy="19234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Field devices</a:t>
            </a:r>
          </a:p>
        </p:txBody>
      </p:sp>
    </p:spTree>
    <p:extLst>
      <p:ext uri="{BB962C8B-B14F-4D97-AF65-F5344CB8AC3E}">
        <p14:creationId xmlns:p14="http://schemas.microsoft.com/office/powerpoint/2010/main" val="298582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8CE364A-DC3F-48E0-ABA7-BD8055171DA6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How are they different?</a:t>
            </a:r>
          </a:p>
          <a:p>
            <a:pPr algn="ctr"/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C11BC6B-6467-4DF0-B5F8-8F729D41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Systems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EB190-9D3C-4F9C-B058-CB189F423E3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6D83018-8C0B-48FE-9E45-4661913AEF22}" type="datetime1">
              <a:rPr lang="en-US" smtClean="0"/>
              <a:t>12/2/2019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E66D5-E3E3-41B0-8DE1-D2BC1B98046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david.kozhaya@ch.abb.com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F7430C-9977-4251-8D54-FDD03E2BAA3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C4DBF15-9AC7-494A-A04C-7450EF0AE0FA}" type="slidenum">
              <a:rPr lang="en-US" smtClean="0"/>
              <a:t>5</a:t>
            </a:fld>
            <a:endParaRPr lang="en-US"/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2375D49D-46EA-432D-8FB4-EC13FB412CC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Industrial vs. Traditional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4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6FF3C29-18FC-40F7-879E-218E1B33D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Distributed Systems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A0A5E89-D55C-4444-BEDE-1378308978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david.kozhaya@ch.abb.com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F7E6FC9-EEBA-4241-B6CD-D26D048BABB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F309DC1-985F-4F36-871A-8A2FEC8AEEB5}" type="datetime1">
              <a:rPr lang="en-US" smtClean="0"/>
              <a:t>12/2/2019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051BDB-E72A-47E6-A557-6750C592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BF15-9AC7-494A-A04C-7450EF0AE0FA}" type="slidenum">
              <a:rPr lang="en-US" smtClean="0"/>
              <a:t>6</a:t>
            </a:fld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74AE257-1F14-437A-8D10-5C3F7C9A9E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Distributed Abstractions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5C0D86A-14C3-422A-8731-5AF0CA475E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07B56163-C0F7-4CFD-BDB3-99FC3DAEF727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0" name="Content Placeholder 29">
            <a:extLst>
              <a:ext uri="{FF2B5EF4-FFF2-40B4-BE49-F238E27FC236}">
                <a16:creationId xmlns:a16="http://schemas.microsoft.com/office/drawing/2014/main" id="{F4554D61-BF86-42EC-B784-0F07F0AF7AC0}"/>
              </a:ext>
            </a:extLst>
          </p:cNvPr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2613464036"/>
              </p:ext>
            </p:extLst>
          </p:nvPr>
        </p:nvGraphicFramePr>
        <p:xfrm>
          <a:off x="332367" y="2525173"/>
          <a:ext cx="5445256" cy="3066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Subtitle 24">
            <a:extLst>
              <a:ext uri="{FF2B5EF4-FFF2-40B4-BE49-F238E27FC236}">
                <a16:creationId xmlns:a16="http://schemas.microsoft.com/office/drawing/2014/main" id="{50FBAFF9-B91E-452D-A592-9B6497003AA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Solution approach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0858AC-D704-4050-B5DF-933783E6A5E1}"/>
              </a:ext>
            </a:extLst>
          </p:cNvPr>
          <p:cNvSpPr txBox="1"/>
          <p:nvPr/>
        </p:nvSpPr>
        <p:spPr bwMode="gray">
          <a:xfrm>
            <a:off x="6925214" y="3067112"/>
            <a:ext cx="1896715" cy="3713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1400" dirty="0"/>
              <a:t>Distributed Problem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202A41-1CF3-4045-951A-8CA88F379040}"/>
              </a:ext>
            </a:extLst>
          </p:cNvPr>
          <p:cNvSpPr txBox="1"/>
          <p:nvPr/>
        </p:nvSpPr>
        <p:spPr bwMode="gray">
          <a:xfrm>
            <a:off x="8953842" y="2686651"/>
            <a:ext cx="2036190" cy="3713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1400" dirty="0"/>
              <a:t>Safety Properties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DC8B71-BECD-43D8-8709-0C0915D9F9F2}"/>
              </a:ext>
            </a:extLst>
          </p:cNvPr>
          <p:cNvSpPr txBox="1"/>
          <p:nvPr/>
        </p:nvSpPr>
        <p:spPr bwMode="gray">
          <a:xfrm>
            <a:off x="8925618" y="3467530"/>
            <a:ext cx="2036190" cy="3713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1400" dirty="0"/>
              <a:t>Liveness Properties</a:t>
            </a:r>
          </a:p>
        </p:txBody>
      </p:sp>
      <p:sp>
        <p:nvSpPr>
          <p:cNvPr id="42" name="Left Brace 41">
            <a:extLst>
              <a:ext uri="{FF2B5EF4-FFF2-40B4-BE49-F238E27FC236}">
                <a16:creationId xmlns:a16="http://schemas.microsoft.com/office/drawing/2014/main" id="{E17779BF-F2ED-4225-8188-9383C3FC1FF2}"/>
              </a:ext>
            </a:extLst>
          </p:cNvPr>
          <p:cNvSpPr/>
          <p:nvPr/>
        </p:nvSpPr>
        <p:spPr bwMode="gray">
          <a:xfrm>
            <a:off x="8783300" y="2582623"/>
            <a:ext cx="281885" cy="1321402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2EA5A3-9DD5-418B-8BE0-0CE0BB2F0FEA}"/>
              </a:ext>
            </a:extLst>
          </p:cNvPr>
          <p:cNvSpPr txBox="1"/>
          <p:nvPr/>
        </p:nvSpPr>
        <p:spPr bwMode="gray">
          <a:xfrm>
            <a:off x="6925214" y="4809357"/>
            <a:ext cx="1896715" cy="3713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1400" dirty="0"/>
              <a:t>Reliable Broadcast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B090AC-1E55-45F5-A214-5F60B11F0ADE}"/>
              </a:ext>
            </a:extLst>
          </p:cNvPr>
          <p:cNvSpPr txBox="1"/>
          <p:nvPr/>
        </p:nvSpPr>
        <p:spPr bwMode="gray">
          <a:xfrm>
            <a:off x="8953842" y="4179099"/>
            <a:ext cx="1746126" cy="69969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1400" dirty="0"/>
              <a:t>No duplication</a:t>
            </a:r>
          </a:p>
          <a:p>
            <a:pPr algn="ctr"/>
            <a:r>
              <a:rPr lang="en-US" sz="1400" dirty="0"/>
              <a:t>No creation</a:t>
            </a:r>
          </a:p>
          <a:p>
            <a:pPr algn="ctr"/>
            <a:r>
              <a:rPr lang="en-US" sz="1400" dirty="0"/>
              <a:t>Agreement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09221A6-0B8E-409A-9785-1913D2BDAFAC}"/>
              </a:ext>
            </a:extLst>
          </p:cNvPr>
          <p:cNvSpPr txBox="1"/>
          <p:nvPr/>
        </p:nvSpPr>
        <p:spPr bwMode="gray">
          <a:xfrm>
            <a:off x="8925618" y="5209775"/>
            <a:ext cx="1774350" cy="3713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1400" dirty="0"/>
              <a:t>Validity</a:t>
            </a:r>
          </a:p>
        </p:txBody>
      </p:sp>
      <p:sp>
        <p:nvSpPr>
          <p:cNvPr id="47" name="Left Brace 46">
            <a:extLst>
              <a:ext uri="{FF2B5EF4-FFF2-40B4-BE49-F238E27FC236}">
                <a16:creationId xmlns:a16="http://schemas.microsoft.com/office/drawing/2014/main" id="{87C319EE-B303-4B8B-B1CF-320AB7F78E06}"/>
              </a:ext>
            </a:extLst>
          </p:cNvPr>
          <p:cNvSpPr/>
          <p:nvPr/>
        </p:nvSpPr>
        <p:spPr bwMode="gray">
          <a:xfrm>
            <a:off x="8785603" y="4118344"/>
            <a:ext cx="281885" cy="175338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 Brace 47">
            <a:extLst>
              <a:ext uri="{FF2B5EF4-FFF2-40B4-BE49-F238E27FC236}">
                <a16:creationId xmlns:a16="http://schemas.microsoft.com/office/drawing/2014/main" id="{378AA1F9-390C-42AF-8B2F-2322BE2B22F6}"/>
              </a:ext>
            </a:extLst>
          </p:cNvPr>
          <p:cNvSpPr/>
          <p:nvPr/>
        </p:nvSpPr>
        <p:spPr bwMode="gray">
          <a:xfrm flipH="1">
            <a:off x="10559026" y="4118344"/>
            <a:ext cx="281885" cy="175338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eft Brace 48">
            <a:extLst>
              <a:ext uri="{FF2B5EF4-FFF2-40B4-BE49-F238E27FC236}">
                <a16:creationId xmlns:a16="http://schemas.microsoft.com/office/drawing/2014/main" id="{EEA1E8F7-039B-4C01-A908-AF83CEFF0E0C}"/>
              </a:ext>
            </a:extLst>
          </p:cNvPr>
          <p:cNvSpPr/>
          <p:nvPr/>
        </p:nvSpPr>
        <p:spPr bwMode="gray">
          <a:xfrm flipH="1">
            <a:off x="10539072" y="2592712"/>
            <a:ext cx="281885" cy="1321402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42264A0-72C4-47D2-9813-35008D20ABE6}"/>
              </a:ext>
            </a:extLst>
          </p:cNvPr>
          <p:cNvSpPr txBox="1"/>
          <p:nvPr/>
        </p:nvSpPr>
        <p:spPr bwMode="gray">
          <a:xfrm>
            <a:off x="8803253" y="2221098"/>
            <a:ext cx="1896715" cy="3713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Abstraction</a:t>
            </a:r>
          </a:p>
        </p:txBody>
      </p:sp>
      <p:pic>
        <p:nvPicPr>
          <p:cNvPr id="51" name="Picture 2" descr="https://images.vexels.com/media/users/3/157932/isolated/preview/951a617272553f49e75548e212ed947f-curved-check-mark-icon-by-vexels.png">
            <a:extLst>
              <a:ext uri="{FF2B5EF4-FFF2-40B4-BE49-F238E27FC236}">
                <a16:creationId xmlns:a16="http://schemas.microsoft.com/office/drawing/2014/main" id="{4092794C-266B-42D6-B17F-C2C8B7631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26" y="2696074"/>
            <a:ext cx="678730" cy="67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61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6FF3C29-18FC-40F7-879E-218E1B33D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Distributed Systems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A0A5E89-D55C-4444-BEDE-1378308978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david.kozhaya@ch.abb.com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F7E6FC9-EEBA-4241-B6CD-D26D048BABB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F309DC1-985F-4F36-871A-8A2FEC8AEEB5}" type="datetime1">
              <a:rPr lang="en-US" smtClean="0"/>
              <a:t>12/2/2019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051BDB-E72A-47E6-A557-6750C592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BF15-9AC7-494A-A04C-7450EF0AE0FA}" type="slidenum">
              <a:rPr lang="en-US" smtClean="0"/>
              <a:t>7</a:t>
            </a:fld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74AE257-1F14-437A-8D10-5C3F7C9A9E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Distributed Abstractions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5C0D86A-14C3-422A-8731-5AF0CA475E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07B56163-C0F7-4CFD-BDB3-99FC3DAEF727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0" name="Content Placeholder 29">
            <a:extLst>
              <a:ext uri="{FF2B5EF4-FFF2-40B4-BE49-F238E27FC236}">
                <a16:creationId xmlns:a16="http://schemas.microsoft.com/office/drawing/2014/main" id="{F4554D61-BF86-42EC-B784-0F07F0AF7AC0}"/>
              </a:ext>
            </a:extLst>
          </p:cNvPr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1010442210"/>
              </p:ext>
            </p:extLst>
          </p:nvPr>
        </p:nvGraphicFramePr>
        <p:xfrm>
          <a:off x="332367" y="2525173"/>
          <a:ext cx="5445256" cy="3066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Subtitle 24">
            <a:extLst>
              <a:ext uri="{FF2B5EF4-FFF2-40B4-BE49-F238E27FC236}">
                <a16:creationId xmlns:a16="http://schemas.microsoft.com/office/drawing/2014/main" id="{50FBAFF9-B91E-452D-A592-9B6497003AA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7" y="1085213"/>
            <a:ext cx="11520878" cy="504000"/>
          </a:xfrm>
        </p:spPr>
        <p:txBody>
          <a:bodyPr/>
          <a:lstStyle/>
          <a:p>
            <a:r>
              <a:rPr lang="en-US" dirty="0"/>
              <a:t>The modular solution approach</a:t>
            </a:r>
          </a:p>
        </p:txBody>
      </p:sp>
      <p:pic>
        <p:nvPicPr>
          <p:cNvPr id="12" name="Picture 2" descr="https://images.vexels.com/media/users/3/157932/isolated/preview/951a617272553f49e75548e212ed947f-curved-check-mark-icon-by-vexels.png">
            <a:extLst>
              <a:ext uri="{FF2B5EF4-FFF2-40B4-BE49-F238E27FC236}">
                <a16:creationId xmlns:a16="http://schemas.microsoft.com/office/drawing/2014/main" id="{E9A18D82-CD57-428D-867B-3D84FFE89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26" y="2696074"/>
            <a:ext cx="678730" cy="67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ECCF624-73F2-4E6A-BEFD-E9317F795019}"/>
              </a:ext>
            </a:extLst>
          </p:cNvPr>
          <p:cNvSpPr txBox="1"/>
          <p:nvPr/>
        </p:nvSpPr>
        <p:spPr bwMode="gray">
          <a:xfrm>
            <a:off x="8198508" y="2378393"/>
            <a:ext cx="1746126" cy="699699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1400" dirty="0"/>
              <a:t>No duplication</a:t>
            </a:r>
          </a:p>
          <a:p>
            <a:pPr algn="ctr"/>
            <a:r>
              <a:rPr lang="en-US" sz="1400" dirty="0"/>
              <a:t>No creation</a:t>
            </a:r>
          </a:p>
          <a:p>
            <a:pPr algn="ctr"/>
            <a:r>
              <a:rPr lang="en-US" sz="1400" dirty="0"/>
              <a:t>Agreement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6CD1C4-FA9D-443B-A1A9-AD538002EFA0}"/>
              </a:ext>
            </a:extLst>
          </p:cNvPr>
          <p:cNvSpPr txBox="1"/>
          <p:nvPr/>
        </p:nvSpPr>
        <p:spPr bwMode="gray">
          <a:xfrm>
            <a:off x="8170284" y="3409069"/>
            <a:ext cx="1774350" cy="3713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1400" dirty="0"/>
              <a:t>Validity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EC3BCD70-8860-4EAB-ACFC-36FBC95A6C8D}"/>
              </a:ext>
            </a:extLst>
          </p:cNvPr>
          <p:cNvSpPr/>
          <p:nvPr/>
        </p:nvSpPr>
        <p:spPr bwMode="gray">
          <a:xfrm>
            <a:off x="8030269" y="2317638"/>
            <a:ext cx="281885" cy="175338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6E160E64-90B7-43D3-A976-7ED3ACFFC588}"/>
              </a:ext>
            </a:extLst>
          </p:cNvPr>
          <p:cNvSpPr/>
          <p:nvPr/>
        </p:nvSpPr>
        <p:spPr bwMode="gray">
          <a:xfrm flipH="1">
            <a:off x="9803692" y="2317638"/>
            <a:ext cx="281885" cy="175338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F5DC9BF-BF50-4F68-848A-9360BF8C102A}"/>
              </a:ext>
            </a:extLst>
          </p:cNvPr>
          <p:cNvSpPr/>
          <p:nvPr/>
        </p:nvSpPr>
        <p:spPr bwMode="gray">
          <a:xfrm>
            <a:off x="6410425" y="5591276"/>
            <a:ext cx="1677594" cy="32083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Synchronous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B6791FC-F52C-4843-B15B-D26836A0AE4E}"/>
              </a:ext>
            </a:extLst>
          </p:cNvPr>
          <p:cNvSpPr/>
          <p:nvPr/>
        </p:nvSpPr>
        <p:spPr bwMode="gray">
          <a:xfrm>
            <a:off x="8276412" y="5590274"/>
            <a:ext cx="1677594" cy="32083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Partially Sync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2E2874C-A9BA-4CA4-88F6-A52259046856}"/>
              </a:ext>
            </a:extLst>
          </p:cNvPr>
          <p:cNvSpPr/>
          <p:nvPr/>
        </p:nvSpPr>
        <p:spPr bwMode="gray">
          <a:xfrm>
            <a:off x="10142399" y="5587903"/>
            <a:ext cx="1677594" cy="32083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Asynchronous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BCFD3D-8683-488F-9B91-EC5871865329}"/>
              </a:ext>
            </a:extLst>
          </p:cNvPr>
          <p:cNvSpPr txBox="1"/>
          <p:nvPr/>
        </p:nvSpPr>
        <p:spPr bwMode="gray">
          <a:xfrm>
            <a:off x="8123213" y="3993038"/>
            <a:ext cx="1896715" cy="37136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Reliable Broadcast Abstraction (RB)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0492D3-C750-49F9-A95A-7D522E27C45C}"/>
              </a:ext>
            </a:extLst>
          </p:cNvPr>
          <p:cNvSpPr txBox="1"/>
          <p:nvPr/>
        </p:nvSpPr>
        <p:spPr bwMode="gray">
          <a:xfrm>
            <a:off x="7819829" y="4729012"/>
            <a:ext cx="2590760" cy="519037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1400" b="1" dirty="0"/>
              <a:t>Algorithms to implement RB in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D47EA2E-1E89-4BFF-BC4E-F0CD38067A8D}"/>
              </a:ext>
            </a:extLst>
          </p:cNvPr>
          <p:cNvCxnSpPr>
            <a:cxnSpLocks/>
            <a:stCxn id="24" idx="2"/>
            <a:endCxn id="2" idx="0"/>
          </p:cNvCxnSpPr>
          <p:nvPr/>
        </p:nvCxnSpPr>
        <p:spPr bwMode="gray">
          <a:xfrm flipH="1">
            <a:off x="7249222" y="5248049"/>
            <a:ext cx="1865987" cy="3432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EDEBC5C-59DB-4134-B6D6-D7BD887B5854}"/>
              </a:ext>
            </a:extLst>
          </p:cNvPr>
          <p:cNvCxnSpPr>
            <a:cxnSpLocks/>
            <a:stCxn id="24" idx="2"/>
            <a:endCxn id="21" idx="0"/>
          </p:cNvCxnSpPr>
          <p:nvPr/>
        </p:nvCxnSpPr>
        <p:spPr bwMode="gray">
          <a:xfrm>
            <a:off x="9115209" y="5248049"/>
            <a:ext cx="0" cy="3422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22A4BC2-F7AD-46DB-9D6D-D7E393AFE907}"/>
              </a:ext>
            </a:extLst>
          </p:cNvPr>
          <p:cNvCxnSpPr>
            <a:cxnSpLocks/>
            <a:stCxn id="24" idx="2"/>
            <a:endCxn id="22" idx="0"/>
          </p:cNvCxnSpPr>
          <p:nvPr/>
        </p:nvCxnSpPr>
        <p:spPr bwMode="gray">
          <a:xfrm>
            <a:off x="9115209" y="5248049"/>
            <a:ext cx="1865987" cy="3398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31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6FF3C29-18FC-40F7-879E-218E1B33D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Distributed Systems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A0A5E89-D55C-4444-BEDE-1378308978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david.kozhaya@ch.abb.com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F7E6FC9-EEBA-4241-B6CD-D26D048BABB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F309DC1-985F-4F36-871A-8A2FEC8AEEB5}" type="datetime1">
              <a:rPr lang="en-US" smtClean="0"/>
              <a:t>12/2/2019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051BDB-E72A-47E6-A557-6750C592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BF15-9AC7-494A-A04C-7450EF0AE0FA}" type="slidenum">
              <a:rPr lang="en-US" smtClean="0"/>
              <a:t>8</a:t>
            </a:fld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74AE257-1F14-437A-8D10-5C3F7C9A9E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Distributed Abstractions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5C0D86A-14C3-422A-8731-5AF0CA475E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07B56163-C0F7-4CFD-BDB3-99FC3DAEF727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0" name="Content Placeholder 29">
            <a:extLst>
              <a:ext uri="{FF2B5EF4-FFF2-40B4-BE49-F238E27FC236}">
                <a16:creationId xmlns:a16="http://schemas.microsoft.com/office/drawing/2014/main" id="{F4554D61-BF86-42EC-B784-0F07F0AF7AC0}"/>
              </a:ext>
            </a:extLst>
          </p:cNvPr>
          <p:cNvGraphicFramePr>
            <a:graphicFrameLocks noGrp="1"/>
          </p:cNvGraphicFramePr>
          <p:nvPr>
            <p:ph sz="quarter" idx="19"/>
          </p:nvPr>
        </p:nvGraphicFramePr>
        <p:xfrm>
          <a:off x="332367" y="2525173"/>
          <a:ext cx="5445256" cy="3066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Subtitle 24">
            <a:extLst>
              <a:ext uri="{FF2B5EF4-FFF2-40B4-BE49-F238E27FC236}">
                <a16:creationId xmlns:a16="http://schemas.microsoft.com/office/drawing/2014/main" id="{50FBAFF9-B91E-452D-A592-9B6497003AA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Solution approach</a:t>
            </a:r>
          </a:p>
        </p:txBody>
      </p:sp>
      <p:pic>
        <p:nvPicPr>
          <p:cNvPr id="1026" name="Picture 2" descr="https://images.vexels.com/media/users/3/157932/isolated/preview/951a617272553f49e75548e212ed947f-curved-check-mark-icon-by-vexels.png">
            <a:extLst>
              <a:ext uri="{FF2B5EF4-FFF2-40B4-BE49-F238E27FC236}">
                <a16:creationId xmlns:a16="http://schemas.microsoft.com/office/drawing/2014/main" id="{68637660-5081-44B5-A1F5-75F681AD5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26" y="2696074"/>
            <a:ext cx="678730" cy="67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images.vexels.com/media/users/3/157932/isolated/preview/951a617272553f49e75548e212ed947f-curved-check-mark-icon-by-vexels.png">
            <a:extLst>
              <a:ext uri="{FF2B5EF4-FFF2-40B4-BE49-F238E27FC236}">
                <a16:creationId xmlns:a16="http://schemas.microsoft.com/office/drawing/2014/main" id="{8DE2E391-9361-4991-BE01-E993ABB5F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893" y="3654098"/>
            <a:ext cx="678730" cy="67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A989A50-183E-4716-882C-43D601763C71}"/>
              </a:ext>
            </a:extLst>
          </p:cNvPr>
          <p:cNvSpPr/>
          <p:nvPr/>
        </p:nvSpPr>
        <p:spPr bwMode="gray">
          <a:xfrm>
            <a:off x="6410425" y="4648000"/>
            <a:ext cx="1677594" cy="32083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Synchronous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99BE40E-24B6-427B-A39C-B0BDCEC70AB3}"/>
              </a:ext>
            </a:extLst>
          </p:cNvPr>
          <p:cNvSpPr/>
          <p:nvPr/>
        </p:nvSpPr>
        <p:spPr bwMode="gray">
          <a:xfrm>
            <a:off x="8276412" y="4646998"/>
            <a:ext cx="1677594" cy="32083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Partially Sync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E0DD878-3F6C-4F28-984D-451BECA85747}"/>
              </a:ext>
            </a:extLst>
          </p:cNvPr>
          <p:cNvSpPr/>
          <p:nvPr/>
        </p:nvSpPr>
        <p:spPr bwMode="gray">
          <a:xfrm>
            <a:off x="10142399" y="4644627"/>
            <a:ext cx="1677594" cy="32083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Asynchronous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A561F75-258B-47FC-A59F-7CC4ED3D2AA8}"/>
              </a:ext>
            </a:extLst>
          </p:cNvPr>
          <p:cNvSpPr/>
          <p:nvPr/>
        </p:nvSpPr>
        <p:spPr bwMode="gray">
          <a:xfrm>
            <a:off x="6410425" y="4001906"/>
            <a:ext cx="1126156" cy="38965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Reliable Broadcast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3A88A67-138B-4084-A80E-D510C0931202}"/>
              </a:ext>
            </a:extLst>
          </p:cNvPr>
          <p:cNvSpPr/>
          <p:nvPr/>
        </p:nvSpPr>
        <p:spPr bwMode="gray">
          <a:xfrm>
            <a:off x="8276412" y="3979989"/>
            <a:ext cx="1122438" cy="38965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Reliable Broadcast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D3B853F-B090-42F3-BD38-FBA8F28B3F9D}"/>
              </a:ext>
            </a:extLst>
          </p:cNvPr>
          <p:cNvSpPr/>
          <p:nvPr/>
        </p:nvSpPr>
        <p:spPr bwMode="gray">
          <a:xfrm>
            <a:off x="10703501" y="3972412"/>
            <a:ext cx="1122438" cy="38965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Reliable Broadcast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B4E965-7CAD-4211-B296-98B245EBC3FD}"/>
              </a:ext>
            </a:extLst>
          </p:cNvPr>
          <p:cNvSpPr txBox="1"/>
          <p:nvPr/>
        </p:nvSpPr>
        <p:spPr bwMode="gray">
          <a:xfrm>
            <a:off x="7247822" y="3114387"/>
            <a:ext cx="3742209" cy="4509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1400" b="1" dirty="0"/>
              <a:t>Algorithms to implement consensus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8DD518C-8466-4D31-A4B8-29BCB323EC15}"/>
              </a:ext>
            </a:extLst>
          </p:cNvPr>
          <p:cNvCxnSpPr/>
          <p:nvPr/>
        </p:nvCxnSpPr>
        <p:spPr bwMode="gray">
          <a:xfrm>
            <a:off x="7002376" y="4376902"/>
            <a:ext cx="0" cy="2609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2087F6B-B0E3-48E2-81CB-325D7AE377C5}"/>
              </a:ext>
            </a:extLst>
          </p:cNvPr>
          <p:cNvCxnSpPr/>
          <p:nvPr/>
        </p:nvCxnSpPr>
        <p:spPr bwMode="gray">
          <a:xfrm>
            <a:off x="8837631" y="4362071"/>
            <a:ext cx="0" cy="2609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391CA92-9A14-4C32-A967-3D6D5DBC5810}"/>
              </a:ext>
            </a:extLst>
          </p:cNvPr>
          <p:cNvCxnSpPr/>
          <p:nvPr/>
        </p:nvCxnSpPr>
        <p:spPr bwMode="gray">
          <a:xfrm>
            <a:off x="11283971" y="4369648"/>
            <a:ext cx="0" cy="2609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rrow: Down 39">
            <a:extLst>
              <a:ext uri="{FF2B5EF4-FFF2-40B4-BE49-F238E27FC236}">
                <a16:creationId xmlns:a16="http://schemas.microsoft.com/office/drawing/2014/main" id="{BC067FC3-EB57-44E8-B811-9F93692AB36E}"/>
              </a:ext>
            </a:extLst>
          </p:cNvPr>
          <p:cNvSpPr/>
          <p:nvPr/>
        </p:nvSpPr>
        <p:spPr bwMode="gray">
          <a:xfrm>
            <a:off x="7613120" y="3571690"/>
            <a:ext cx="162196" cy="1066175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B5616A27-C2F0-4F15-B0F9-14F491AFD7BB}"/>
              </a:ext>
            </a:extLst>
          </p:cNvPr>
          <p:cNvSpPr/>
          <p:nvPr/>
        </p:nvSpPr>
        <p:spPr bwMode="gray">
          <a:xfrm>
            <a:off x="7308852" y="3581787"/>
            <a:ext cx="147467" cy="420119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5F0C3EA2-129D-47CE-850E-643B0E43B137}"/>
              </a:ext>
            </a:extLst>
          </p:cNvPr>
          <p:cNvSpPr/>
          <p:nvPr/>
        </p:nvSpPr>
        <p:spPr bwMode="gray">
          <a:xfrm>
            <a:off x="9499950" y="3581981"/>
            <a:ext cx="162196" cy="1066175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499C44A5-946C-4E98-8E18-815A987D234C}"/>
              </a:ext>
            </a:extLst>
          </p:cNvPr>
          <p:cNvSpPr/>
          <p:nvPr/>
        </p:nvSpPr>
        <p:spPr bwMode="gray">
          <a:xfrm>
            <a:off x="9225339" y="3573344"/>
            <a:ext cx="147467" cy="420119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74EBE149-39AA-4620-B029-607A06FC5CED}"/>
              </a:ext>
            </a:extLst>
          </p:cNvPr>
          <p:cNvSpPr/>
          <p:nvPr/>
        </p:nvSpPr>
        <p:spPr bwMode="gray">
          <a:xfrm>
            <a:off x="10482625" y="3564879"/>
            <a:ext cx="162196" cy="1066175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49A8F19C-5C4F-4648-A062-4577264F992B}"/>
              </a:ext>
            </a:extLst>
          </p:cNvPr>
          <p:cNvSpPr/>
          <p:nvPr/>
        </p:nvSpPr>
        <p:spPr bwMode="gray">
          <a:xfrm>
            <a:off x="10798163" y="3554782"/>
            <a:ext cx="147467" cy="420119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pic>
        <p:nvPicPr>
          <p:cNvPr id="31" name="Picture 2" descr="https://images.vexels.com/media/users/3/157932/isolated/preview/951a617272553f49e75548e212ed947f-curved-check-mark-icon-by-vexels.png">
            <a:extLst>
              <a:ext uri="{FF2B5EF4-FFF2-40B4-BE49-F238E27FC236}">
                <a16:creationId xmlns:a16="http://schemas.microsoft.com/office/drawing/2014/main" id="{79E5D299-AF78-4007-BB72-40A6A4527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959" y="4612122"/>
            <a:ext cx="678730" cy="67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3EB5EC-BF9C-4030-B2CE-7EC281EA9714}"/>
              </a:ext>
            </a:extLst>
          </p:cNvPr>
          <p:cNvSpPr/>
          <p:nvPr/>
        </p:nvSpPr>
        <p:spPr bwMode="gray">
          <a:xfrm>
            <a:off x="6248044" y="5194524"/>
            <a:ext cx="5605200" cy="45093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Never changing and/or never ending conditions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1D29EE05-71EF-48DB-9507-B3D5396AC906}"/>
              </a:ext>
            </a:extLst>
          </p:cNvPr>
          <p:cNvSpPr/>
          <p:nvPr/>
        </p:nvSpPr>
        <p:spPr bwMode="gray">
          <a:xfrm rot="5400000">
            <a:off x="9020337" y="2365688"/>
            <a:ext cx="189743" cy="5409568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4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2" grpId="0" animBg="1"/>
      <p:bldP spid="23" grpId="0" animBg="1"/>
      <p:bldP spid="43" grpId="0" animBg="1"/>
      <p:bldP spid="44" grpId="0" animBg="1"/>
      <p:bldP spid="45" grpId="0" animBg="1"/>
      <p:bldP spid="46" grpId="0" animBg="1"/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110F02F5-F598-467C-B896-A8F2FD28B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Cyber-physical Systems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B2B280-D7CF-4E96-A2C7-3FA02F55BB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david.kozhaya@ch.abb.com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DF268-0BBC-4EC8-BDBF-00F9D3199A9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6CFE19C-C3AA-4E0C-AFF9-4C632DE240FC}" type="datetime1">
              <a:rPr lang="en-US" smtClean="0"/>
              <a:t>12/2/2019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265EAE-FAA6-4691-BA7B-6C5ECAFDD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BF15-9AC7-494A-A04C-7450EF0AE0FA}" type="slidenum">
              <a:rPr lang="en-US" smtClean="0"/>
              <a:t>9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0688733-A8EA-40B3-9FFF-8218C31E98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Smart City: An Example of a Cyber-physical System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ADA27AF-EC63-4EE3-A56D-BB05F5F4CB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Differences in Abstractions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D90F361-7141-4640-A22B-512EC20B4E04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pPr lvl="1"/>
            <a:r>
              <a:rPr lang="en-US" dirty="0"/>
              <a:t>Energy Efficiency </a:t>
            </a:r>
          </a:p>
          <a:p>
            <a:pPr lvl="2"/>
            <a:r>
              <a:rPr lang="en-US" dirty="0"/>
              <a:t>Battery operated devices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Real-time behavior</a:t>
            </a:r>
          </a:p>
          <a:p>
            <a:pPr lvl="2"/>
            <a:r>
              <a:rPr lang="en-US" dirty="0"/>
              <a:t>Hard timing deadlines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1B2135F8-F989-49BC-B9AC-2F73E03B4B84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350" y="4912486"/>
            <a:ext cx="2378530" cy="1092013"/>
          </a:xfrm>
        </p:spPr>
      </p:pic>
      <p:sp>
        <p:nvSpPr>
          <p:cNvPr id="12" name="Subtitle 11">
            <a:extLst>
              <a:ext uri="{FF2B5EF4-FFF2-40B4-BE49-F238E27FC236}">
                <a16:creationId xmlns:a16="http://schemas.microsoft.com/office/drawing/2014/main" id="{2C77D23D-E02F-49F9-B994-A40B52D8306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Differences with Traditional Distributed Systems</a:t>
            </a:r>
          </a:p>
        </p:txBody>
      </p:sp>
      <p:pic>
        <p:nvPicPr>
          <p:cNvPr id="21" name="Content Placeholder 36">
            <a:extLst>
              <a:ext uri="{FF2B5EF4-FFF2-40B4-BE49-F238E27FC236}">
                <a16:creationId xmlns:a16="http://schemas.microsoft.com/office/drawing/2014/main" id="{F859FFD5-8580-4324-A370-9EF9A4F0C1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0" t="4692" r="12984" b="33299"/>
          <a:stretch/>
        </p:blipFill>
        <p:spPr>
          <a:xfrm>
            <a:off x="296617" y="2631723"/>
            <a:ext cx="5587397" cy="26241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4BF99D-803A-4544-8BD0-3D2874654E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11" t="5199" r="20322" b="4495"/>
          <a:stretch/>
        </p:blipFill>
        <p:spPr>
          <a:xfrm>
            <a:off x="7678204" y="3036073"/>
            <a:ext cx="2182002" cy="1157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6483B2-8703-46A3-82AA-5E3EFA390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0982" y="4919400"/>
            <a:ext cx="2119538" cy="108509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1A44B45-5669-4F70-A614-0D5EC1AFEAB8}"/>
              </a:ext>
            </a:extLst>
          </p:cNvPr>
          <p:cNvSpPr/>
          <p:nvPr/>
        </p:nvSpPr>
        <p:spPr bwMode="gray">
          <a:xfrm>
            <a:off x="9184349" y="4912486"/>
            <a:ext cx="2378531" cy="1550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BB9FEF-714F-4483-9176-CE383EBB17F1}"/>
              </a:ext>
            </a:extLst>
          </p:cNvPr>
          <p:cNvSpPr/>
          <p:nvPr/>
        </p:nvSpPr>
        <p:spPr bwMode="gray">
          <a:xfrm>
            <a:off x="9184351" y="5912112"/>
            <a:ext cx="2378530" cy="923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43783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ABB Master">
  <a:themeElements>
    <a:clrScheme name="Custom 2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262626"/>
      </a:accent1>
      <a:accent2>
        <a:srgbClr val="6E6E6E"/>
      </a:accent2>
      <a:accent3>
        <a:srgbClr val="A9A9A9"/>
      </a:accent3>
      <a:accent4>
        <a:srgbClr val="D2D2D2"/>
      </a:accent4>
      <a:accent5>
        <a:srgbClr val="F0F0F0"/>
      </a:accent5>
      <a:accent6>
        <a:srgbClr val="FAFAFA"/>
      </a:accent6>
      <a:hlink>
        <a:srgbClr val="D90000"/>
      </a:hlink>
      <a:folHlink>
        <a:srgbClr val="FF000F"/>
      </a:folHlink>
    </a:clrScheme>
    <a:fontScheme name="ABBvoice">
      <a:majorFont>
        <a:latin typeface="ABBvoice"/>
        <a:ea typeface="ABBvoice"/>
        <a:cs typeface="ABBvoice"/>
      </a:majorFont>
      <a:minorFont>
        <a:latin typeface="ABBvoice"/>
        <a:ea typeface="ABBvoice"/>
        <a:cs typeface="ABBvo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72000" tIns="72000" rIns="72000" bIns="72000" rtlCol="0">
        <a:noAutofit/>
      </a:bodyPr>
      <a:lstStyle>
        <a:defPPr>
          <a:defRPr sz="1400" dirty="0" err="1" smtClean="0"/>
        </a:defPPr>
      </a:lstStyle>
    </a:txDef>
  </a:objectDefaults>
  <a:extraClrSchemeLst/>
  <a:custClrLst>
    <a:custClr name="Blue">
      <a:srgbClr val="004C97"/>
    </a:custClr>
    <a:custClr name="Green">
      <a:srgbClr val="007A33"/>
    </a:custClr>
    <a:custClr name="Yellow">
      <a:srgbClr val="FFD100"/>
    </a:custClr>
    <a:custClr name="Red Grey">
      <a:srgbClr val="817275"/>
    </a:custClr>
    <a:custClr name="Green Grey">
      <a:srgbClr val="6B7173"/>
    </a:custClr>
    <a:custClr name="Blue Grey">
      <a:srgbClr val="5B6F80"/>
    </a:custClr>
    <a:custClr name="Violet Grey">
      <a:srgbClr val="78838E"/>
    </a:custClr>
  </a:custClrLst>
  <a:extLst>
    <a:ext uri="{05A4C25C-085E-4340-85A3-A5531E510DB2}">
      <thm15:themeFamily xmlns:thm15="http://schemas.microsoft.com/office/thememl/2012/main" name="Presentation4" id="{AB123FCC-75BF-413D-9ADE-5DE1BC5101C9}" vid="{30A3DC37-1BE1-4015-B67A-9AB1D23BAC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1713</Words>
  <Application>Microsoft Office PowerPoint</Application>
  <PresentationFormat>Widescreen</PresentationFormat>
  <Paragraphs>499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ABBvoice</vt:lpstr>
      <vt:lpstr>ABBvoiceOffice</vt:lpstr>
      <vt:lpstr>Arial</vt:lpstr>
      <vt:lpstr>Calibri</vt:lpstr>
      <vt:lpstr>Lucida Sans Typewriter</vt:lpstr>
      <vt:lpstr>Symbol</vt:lpstr>
      <vt:lpstr>ABB Master</vt:lpstr>
      <vt:lpstr>Real-Time Distributed Algorithms</vt:lpstr>
      <vt:lpstr>Distributed Systems</vt:lpstr>
      <vt:lpstr>ABB Products</vt:lpstr>
      <vt:lpstr>Importance of Distributed Systems to ABB</vt:lpstr>
      <vt:lpstr>Distributed Systems</vt:lpstr>
      <vt:lpstr>Traditional Distributed Systems</vt:lpstr>
      <vt:lpstr>Traditional Distributed Systems</vt:lpstr>
      <vt:lpstr>Traditional Distributed Systems</vt:lpstr>
      <vt:lpstr>Cyber-physical Systems</vt:lpstr>
      <vt:lpstr>Cyber-physical Systems</vt:lpstr>
      <vt:lpstr>Probabilistically Synchronous Model</vt:lpstr>
      <vt:lpstr>Broadcast Protocols</vt:lpstr>
      <vt:lpstr>Reliable Broadcast (RB)</vt:lpstr>
      <vt:lpstr>New System Model</vt:lpstr>
      <vt:lpstr>Broadcast Protocols</vt:lpstr>
      <vt:lpstr>Reliable Broadcast (RB)</vt:lpstr>
      <vt:lpstr>Broadcast Protocols</vt:lpstr>
      <vt:lpstr>Reliable Broadcast (RB)</vt:lpstr>
      <vt:lpstr>Cyber-physical Systems</vt:lpstr>
      <vt:lpstr>Adding Timeliness</vt:lpstr>
      <vt:lpstr>Broadcast Protocols</vt:lpstr>
      <vt:lpstr>Real-time Reliable Broadcast (RTRB)</vt:lpstr>
      <vt:lpstr>Real-time Reliable Broadcast (RTRB)</vt:lpstr>
      <vt:lpstr>Transforming Timing Failures into Process Failures</vt:lpstr>
      <vt:lpstr>Failure Detector TP</vt:lpstr>
      <vt:lpstr>Broadcast Protocols</vt:lpstr>
      <vt:lpstr>Real-time Reliable Broadcast (RB)</vt:lpstr>
      <vt:lpstr>Modular Implementation</vt:lpstr>
      <vt:lpstr>Modular Implementation </vt:lpstr>
      <vt:lpstr>Process Faults Vs Timing Faults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Only Live Multiple Times</dc:title>
  <dc:creator>David Kozhaya</dc:creator>
  <cp:lastModifiedBy>David Kozhaya</cp:lastModifiedBy>
  <cp:revision>232</cp:revision>
  <dcterms:created xsi:type="dcterms:W3CDTF">2018-12-04T08:25:31Z</dcterms:created>
  <dcterms:modified xsi:type="dcterms:W3CDTF">2019-12-02T09:46:55Z</dcterms:modified>
</cp:coreProperties>
</file>