
<file path=[Content_Types].xml><?xml version="1.0" encoding="utf-8"?>
<Types xmlns="http://schemas.openxmlformats.org/package/2006/content-types">
  <Default Extension="bin" ContentType="application/vnd.openxmlformats-officedocument.oleObject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648" r:id="rId1"/>
    <p:sldMasterId id="2147483661" r:id="rId2"/>
  </p:sldMasterIdLst>
  <p:notesMasterIdLst>
    <p:notesMasterId r:id="rId66"/>
  </p:notesMasterIdLst>
  <p:handoutMasterIdLst>
    <p:handoutMasterId r:id="rId67"/>
  </p:handoutMasterIdLst>
  <p:sldIdLst>
    <p:sldId id="382" r:id="rId3"/>
    <p:sldId id="358" r:id="rId4"/>
    <p:sldId id="644" r:id="rId5"/>
    <p:sldId id="642" r:id="rId6"/>
    <p:sldId id="351" r:id="rId7"/>
    <p:sldId id="643" r:id="rId8"/>
    <p:sldId id="645" r:id="rId9"/>
    <p:sldId id="391" r:id="rId10"/>
    <p:sldId id="646" r:id="rId11"/>
    <p:sldId id="266" r:id="rId12"/>
    <p:sldId id="359" r:id="rId13"/>
    <p:sldId id="265" r:id="rId14"/>
    <p:sldId id="360" r:id="rId15"/>
    <p:sldId id="361" r:id="rId16"/>
    <p:sldId id="364" r:id="rId17"/>
    <p:sldId id="263" r:id="rId18"/>
    <p:sldId id="315" r:id="rId19"/>
    <p:sldId id="268" r:id="rId20"/>
    <p:sldId id="362" r:id="rId21"/>
    <p:sldId id="302" r:id="rId22"/>
    <p:sldId id="366" r:id="rId23"/>
    <p:sldId id="367" r:id="rId24"/>
    <p:sldId id="337" r:id="rId25"/>
    <p:sldId id="365" r:id="rId26"/>
    <p:sldId id="370" r:id="rId27"/>
    <p:sldId id="369" r:id="rId28"/>
    <p:sldId id="368" r:id="rId29"/>
    <p:sldId id="371" r:id="rId30"/>
    <p:sldId id="372" r:id="rId31"/>
    <p:sldId id="373" r:id="rId32"/>
    <p:sldId id="374" r:id="rId33"/>
    <p:sldId id="352" r:id="rId34"/>
    <p:sldId id="353" r:id="rId35"/>
    <p:sldId id="321" r:id="rId36"/>
    <p:sldId id="323" r:id="rId37"/>
    <p:sldId id="355" r:id="rId38"/>
    <p:sldId id="322" r:id="rId39"/>
    <p:sldId id="357" r:id="rId40"/>
    <p:sldId id="356" r:id="rId41"/>
    <p:sldId id="324" r:id="rId42"/>
    <p:sldId id="326" r:id="rId43"/>
    <p:sldId id="325" r:id="rId44"/>
    <p:sldId id="328" r:id="rId45"/>
    <p:sldId id="376" r:id="rId46"/>
    <p:sldId id="329" r:id="rId47"/>
    <p:sldId id="377" r:id="rId48"/>
    <p:sldId id="378" r:id="rId49"/>
    <p:sldId id="338" r:id="rId50"/>
    <p:sldId id="384" r:id="rId51"/>
    <p:sldId id="383" r:id="rId52"/>
    <p:sldId id="379" r:id="rId53"/>
    <p:sldId id="380" r:id="rId54"/>
    <p:sldId id="647" r:id="rId55"/>
    <p:sldId id="461" r:id="rId56"/>
    <p:sldId id="462" r:id="rId57"/>
    <p:sldId id="463" r:id="rId58"/>
    <p:sldId id="648" r:id="rId59"/>
    <p:sldId id="607" r:id="rId60"/>
    <p:sldId id="471" r:id="rId61"/>
    <p:sldId id="649" r:id="rId62"/>
    <p:sldId id="472" r:id="rId63"/>
    <p:sldId id="650" r:id="rId64"/>
    <p:sldId id="346" r:id="rId65"/>
  </p:sldIdLst>
  <p:sldSz cx="9144000" cy="6858000" type="overhead"/>
  <p:notesSz cx="6858000" cy="9144000"/>
  <p:embeddedFontLst>
    <p:embeddedFont>
      <p:font typeface="CMEX10" panose="020B0604020202020204"/>
      <p:regular r:id="rId68"/>
    </p:embeddedFont>
    <p:embeddedFont>
      <p:font typeface="CMMI10" panose="020B0604020202020204"/>
      <p:regular r:id="rId69"/>
    </p:embeddedFont>
    <p:embeddedFont>
      <p:font typeface="CMMI10" panose="020B0604020202020204"/>
      <p:regular r:id="rId69"/>
    </p:embeddedFont>
    <p:embeddedFont>
      <p:font typeface="CMMI7" panose="020B0604020202020204"/>
      <p:regular r:id="rId70"/>
    </p:embeddedFont>
    <p:embeddedFont>
      <p:font typeface="CMR10" panose="020B0604020202020204"/>
      <p:regular r:id="rId71"/>
    </p:embeddedFont>
    <p:embeddedFont>
      <p:font typeface="CMR7" panose="020B0604020202020204"/>
      <p:regular r:id="rId72"/>
    </p:embeddedFont>
    <p:embeddedFont>
      <p:font typeface="cmsy10" panose="020B0604020202020204"/>
      <p:regular r:id="rId73"/>
    </p:embeddedFont>
    <p:embeddedFont>
      <p:font typeface="CMSY10ORIG" panose="020B0604020202020204"/>
      <p:regular r:id="rId74"/>
    </p:embeddedFont>
    <p:embeddedFont>
      <p:font typeface="CMSY7" panose="020B0604020202020204"/>
      <p:regular r:id="rId75"/>
    </p:embeddedFont>
    <p:embeddedFont>
      <p:font typeface="Comic Sans MS" panose="030F0702030302020204" pitchFamily="66" charset="0"/>
      <p:regular r:id="rId76"/>
      <p:bold r:id="rId77"/>
      <p:italic r:id="rId78"/>
      <p:boldItalic r:id="rId79"/>
    </p:embeddedFont>
    <p:embeddedFont>
      <p:font typeface="Marlett" pitchFamily="2" charset="2"/>
      <p:regular r:id="rId80"/>
    </p:embeddedFont>
  </p:embeddedFont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4400" kern="1200">
        <a:solidFill>
          <a:srgbClr val="0000FF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400" kern="1200">
        <a:solidFill>
          <a:srgbClr val="0000FF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400" kern="1200">
        <a:solidFill>
          <a:srgbClr val="0000FF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400" kern="1200">
        <a:solidFill>
          <a:srgbClr val="0000FF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400" kern="1200">
        <a:solidFill>
          <a:srgbClr val="0000FF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rgbClr val="0000FF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rgbClr val="0000FF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rgbClr val="0000FF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rgbClr val="0000FF"/>
        </a:solidFill>
        <a:latin typeface="Comic Sans MS" pitchFamily="66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125EED0-1A64-4A45-B887-373461EEA955}">
          <p14:sldIdLst>
            <p14:sldId id="382"/>
            <p14:sldId id="358"/>
            <p14:sldId id="644"/>
            <p14:sldId id="642"/>
            <p14:sldId id="351"/>
            <p14:sldId id="643"/>
            <p14:sldId id="645"/>
            <p14:sldId id="391"/>
            <p14:sldId id="646"/>
          </p14:sldIdLst>
        </p14:section>
        <p14:section name="Untitled Section" id="{544C67EC-7742-42E0-A698-FD649395A772}">
          <p14:sldIdLst>
            <p14:sldId id="266"/>
            <p14:sldId id="359"/>
            <p14:sldId id="265"/>
            <p14:sldId id="360"/>
            <p14:sldId id="361"/>
            <p14:sldId id="364"/>
            <p14:sldId id="263"/>
            <p14:sldId id="315"/>
            <p14:sldId id="268"/>
            <p14:sldId id="362"/>
            <p14:sldId id="302"/>
            <p14:sldId id="366"/>
            <p14:sldId id="367"/>
            <p14:sldId id="337"/>
            <p14:sldId id="365"/>
            <p14:sldId id="370"/>
            <p14:sldId id="369"/>
            <p14:sldId id="368"/>
            <p14:sldId id="371"/>
            <p14:sldId id="372"/>
            <p14:sldId id="373"/>
            <p14:sldId id="374"/>
            <p14:sldId id="352"/>
            <p14:sldId id="353"/>
            <p14:sldId id="321"/>
            <p14:sldId id="323"/>
            <p14:sldId id="355"/>
            <p14:sldId id="322"/>
            <p14:sldId id="357"/>
            <p14:sldId id="356"/>
            <p14:sldId id="324"/>
            <p14:sldId id="326"/>
            <p14:sldId id="325"/>
            <p14:sldId id="328"/>
            <p14:sldId id="376"/>
            <p14:sldId id="329"/>
            <p14:sldId id="377"/>
            <p14:sldId id="378"/>
            <p14:sldId id="338"/>
            <p14:sldId id="384"/>
            <p14:sldId id="383"/>
            <p14:sldId id="379"/>
            <p14:sldId id="380"/>
            <p14:sldId id="647"/>
            <p14:sldId id="461"/>
            <p14:sldId id="462"/>
            <p14:sldId id="463"/>
            <p14:sldId id="648"/>
            <p14:sldId id="607"/>
            <p14:sldId id="471"/>
            <p14:sldId id="649"/>
            <p14:sldId id="472"/>
            <p14:sldId id="650"/>
            <p14:sldId id="3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66FF"/>
    <a:srgbClr val="FF0000"/>
    <a:srgbClr val="FF7C8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622" y="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font" Target="fonts/font1.fntdata"/><Relationship Id="rId84" Type="http://schemas.openxmlformats.org/officeDocument/2006/relationships/tableStyles" Target="tableStyles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font" Target="fonts/font7.fntdata"/><Relationship Id="rId79" Type="http://schemas.openxmlformats.org/officeDocument/2006/relationships/font" Target="fonts/font12.fntdata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viewProps" Target="viewProp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font" Target="fonts/font2.fntdata"/><Relationship Id="rId77" Type="http://schemas.openxmlformats.org/officeDocument/2006/relationships/font" Target="fonts/font10.fntdata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font" Target="fonts/font5.fntdata"/><Relationship Id="rId80" Type="http://schemas.openxmlformats.org/officeDocument/2006/relationships/font" Target="fonts/font13.fntdata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font" Target="fonts/font3.fntdata"/><Relationship Id="rId75" Type="http://schemas.openxmlformats.org/officeDocument/2006/relationships/font" Target="fonts/font8.fntdata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font" Target="fonts/font6.fntdata"/><Relationship Id="rId78" Type="http://schemas.openxmlformats.org/officeDocument/2006/relationships/font" Target="fonts/font11.fntdata"/><Relationship Id="rId8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font" Target="fonts/font9.fntdata"/><Relationship Id="rId7" Type="http://schemas.openxmlformats.org/officeDocument/2006/relationships/slide" Target="slides/slide5.xml"/><Relationship Id="rId71" Type="http://schemas.openxmlformats.org/officeDocument/2006/relationships/font" Target="fonts/font4.fntdata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54DCB5-9DE9-4EE3-9260-92104C624DD9}" type="slidenum">
              <a:rPr lang="en-US">
                <a:latin typeface="Arial" panose="020B0604020202020204" pitchFamily="34" charset="0"/>
              </a:rPr>
              <a:pPr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Marlett" pitchFamily="2" charset="2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Marlett" pitchFamily="2" charset="2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Marlett" pitchFamily="2" charset="2"/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Marlett" pitchFamily="2" charset="2"/>
              </a:defRPr>
            </a:lvl1pPr>
          </a:lstStyle>
          <a:p>
            <a:fld id="{886F922C-F0D1-40DC-A6FC-4E72FB561E3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0D211F-79A0-44B9-9B0F-E3C4F60CDB3F}" type="slidenum">
              <a:rPr lang="en-US"/>
              <a:pPr/>
              <a:t>1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6EB7CD-FD0B-4967-97E5-05BAF22B42DE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4F9524-A88B-42C9-B372-3620998FBB67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4C6F32-A01C-4F11-84F6-D62B60C7973B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4C6F32-A01C-4F11-84F6-D62B60C7973B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F922C-F0D1-40DC-A6FC-4E72FB561E3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B34A33-FEEE-464A-85FF-E4FD09F14F12}" type="slidenum">
              <a:rPr lang="en-US"/>
              <a:pPr/>
              <a:t>16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D43A6E-7448-4B64-8B2A-92FDC83E4368}" type="slidenum">
              <a:rPr lang="en-US"/>
              <a:pPr/>
              <a:t>17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ACA869-2470-47CE-AAB4-A25BDADA8A1E}" type="slidenum">
              <a:rPr lang="en-US"/>
              <a:pPr/>
              <a:t>18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B0C505-0DF5-4C1B-9C8F-186FAA93A2D5}" type="slidenum">
              <a:rPr lang="en-US"/>
              <a:pPr/>
              <a:t>19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74896B-3082-4CF6-B7F9-5E5B5C1211CA}" type="slidenum">
              <a:rPr lang="en-US"/>
              <a:pPr/>
              <a:t>20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0D3AF5-827B-4AC7-B5D8-0042176C4AF7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51A7F7-1C94-4A0A-A6ED-5E5F1D49EBB0}" type="slidenum">
              <a:rPr lang="en-US"/>
              <a:pPr/>
              <a:t>21</a:t>
            </a:fld>
            <a:endParaRPr lang="en-US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51A7F7-1C94-4A0A-A6ED-5E5F1D49EBB0}" type="slidenum">
              <a:rPr lang="en-US"/>
              <a:pPr/>
              <a:t>22</a:t>
            </a:fld>
            <a:endParaRPr lang="en-US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5C8D79-1D28-4A25-A16E-D3B9333D97D1}" type="slidenum">
              <a:rPr lang="en-US"/>
              <a:pPr/>
              <a:t>23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F922C-F0D1-40DC-A6FC-4E72FB561E3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F922C-F0D1-40DC-A6FC-4E72FB561E3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F922C-F0D1-40DC-A6FC-4E72FB561E3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F922C-F0D1-40DC-A6FC-4E72FB561E3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F922C-F0D1-40DC-A6FC-4E72FB561E3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F922C-F0D1-40DC-A6FC-4E72FB561E3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F922C-F0D1-40DC-A6FC-4E72FB561E3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0D3AF5-827B-4AC7-B5D8-0042176C4AF7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19501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F922C-F0D1-40DC-A6FC-4E72FB561E3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646454-B689-47F5-A7A9-DDA4788A88FB}" type="slidenum">
              <a:rPr lang="en-US"/>
              <a:pPr/>
              <a:t>32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A88620-DB85-455E-8728-43BC1D86F071}" type="slidenum">
              <a:rPr lang="en-US"/>
              <a:pPr/>
              <a:t>33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764A6C-B533-4846-AF02-42758EFAF317}" type="slidenum">
              <a:rPr lang="en-US"/>
              <a:pPr/>
              <a:t>34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53B2E5-FDD4-4248-8799-09C4CE9771D5}" type="slidenum">
              <a:rPr lang="en-US"/>
              <a:pPr/>
              <a:t>35</a:t>
            </a:fld>
            <a:endParaRPr 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821000-BD3A-49FB-94E6-F88D020E6A0A}" type="slidenum">
              <a:rPr lang="en-US"/>
              <a:pPr/>
              <a:t>36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821000-BD3A-49FB-94E6-F88D020E6A0A}" type="slidenum">
              <a:rPr lang="en-US"/>
              <a:pPr/>
              <a:t>37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821000-BD3A-49FB-94E6-F88D020E6A0A}" type="slidenum">
              <a:rPr lang="en-US"/>
              <a:pPr/>
              <a:t>38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821000-BD3A-49FB-94E6-F88D020E6A0A}" type="slidenum">
              <a:rPr lang="en-US"/>
              <a:pPr/>
              <a:t>39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4510EE-41E0-4782-A531-D7081EE8156F}" type="slidenum">
              <a:rPr lang="en-US"/>
              <a:pPr/>
              <a:t>40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16FF76-5DD2-468A-9C5D-1E170F93724B}" type="slidenum">
              <a:rPr lang="ar-SA" smtClean="0"/>
              <a:pPr/>
              <a:t>4</a:t>
            </a:fld>
            <a:endParaRPr lang="en-US"/>
          </a:p>
        </p:txBody>
      </p:sp>
      <p:sp>
        <p:nvSpPr>
          <p:cNvPr id="226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i="1" dirty="0"/>
              <a:t>Consensus</a:t>
            </a:r>
            <a:r>
              <a:rPr lang="en-US" dirty="0"/>
              <a:t> is an innocuous-looking, somewhat abstract problem that will have enormous consequences for</a:t>
            </a:r>
          </a:p>
          <a:p>
            <a:pPr eaLnBrk="1" hangingPunct="1"/>
            <a:r>
              <a:rPr lang="en-US" dirty="0"/>
              <a:t>everything from algorithm design to hardware architecture. We</a:t>
            </a:r>
            <a:r>
              <a:rPr lang="en-US" baseline="0" dirty="0"/>
              <a:t> have a collection of processes. Each process starts with a private input, known only to itself. This input can be a message it received, a character typed at a keyboard, or a signal from a sensor.</a:t>
            </a:r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4A7ABF-867B-4248-803C-2B90EE06FE35}" type="slidenum">
              <a:rPr lang="en-US"/>
              <a:pPr/>
              <a:t>41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3AC7CB-3514-45D9-87E8-2901FD9EC9C2}" type="slidenum">
              <a:rPr lang="en-US"/>
              <a:pPr/>
              <a:t>42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C250F5-C46B-48A0-A411-6CA319666C7D}" type="slidenum">
              <a:rPr lang="en-US"/>
              <a:pPr/>
              <a:t>43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69C3A0-B853-4D30-B875-59C276001701}" type="slidenum">
              <a:rPr lang="en-US"/>
              <a:pPr/>
              <a:t>44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69C3A0-B853-4D30-B875-59C276001701}" type="slidenum">
              <a:rPr lang="en-US"/>
              <a:pPr/>
              <a:t>45</a:t>
            </a:fld>
            <a:endParaRPr lang="en-US" dirty="0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A24161-861E-45EE-BBF7-E5F964291974}" type="slidenum">
              <a:rPr lang="en-US"/>
              <a:pPr/>
              <a:t>46</a:t>
            </a:fld>
            <a:endParaRPr lang="en-US" dirty="0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A24161-861E-45EE-BBF7-E5F964291974}" type="slidenum">
              <a:rPr lang="en-US"/>
              <a:pPr/>
              <a:t>47</a:t>
            </a:fld>
            <a:endParaRPr lang="en-US" dirty="0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88BD95-BCD2-4FEF-8474-DCCE97D31CE9}" type="slidenum">
              <a:rPr lang="en-US"/>
              <a:pPr/>
              <a:t>48</a:t>
            </a:fld>
            <a:endParaRPr lang="en-US" dirty="0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88BD95-BCD2-4FEF-8474-DCCE97D31CE9}" type="slidenum">
              <a:rPr lang="en-US"/>
              <a:pPr/>
              <a:t>49</a:t>
            </a:fld>
            <a:endParaRPr lang="en-US" dirty="0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88BD95-BCD2-4FEF-8474-DCCE97D31CE9}" type="slidenum">
              <a:rPr lang="en-US"/>
              <a:pPr/>
              <a:t>50</a:t>
            </a:fld>
            <a:endParaRPr lang="en-US" dirty="0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842A69-5C3E-48C3-8D4D-C9F951FCBC5D}" type="slidenum">
              <a:rPr lang="ar-SA" smtClean="0"/>
              <a:pPr/>
              <a:t>5</a:t>
            </a:fld>
            <a:endParaRPr lang="en-US"/>
          </a:p>
        </p:txBody>
      </p:sp>
      <p:sp>
        <p:nvSpPr>
          <p:cNvPr id="227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The processes communicate among themselves. This communication can take any form. Processes</a:t>
            </a:r>
            <a:r>
              <a:rPr lang="en-US" baseline="0" dirty="0"/>
              <a:t> can send messages to one another, they can read and write a shared memory, or they can send carrier pigeons.</a:t>
            </a:r>
            <a:endParaRPr lang="en-US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F922C-F0D1-40DC-A6FC-4E72FB561E34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F922C-F0D1-40DC-A6FC-4E72FB561E34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F71AF7-56BD-4F0D-9E1F-46F9FD2646E5}" type="slidenum">
              <a:rPr lang="en-US"/>
              <a:pPr/>
              <a:t>53</a:t>
            </a:fld>
            <a:endParaRPr lang="en-US"/>
          </a:p>
        </p:txBody>
      </p:sp>
      <p:sp>
        <p:nvSpPr>
          <p:cNvPr id="133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F71AF7-56BD-4F0D-9E1F-46F9FD2646E5}" type="slidenum">
              <a:rPr lang="en-US"/>
              <a:pPr/>
              <a:t>54</a:t>
            </a:fld>
            <a:endParaRPr lang="en-US"/>
          </a:p>
        </p:txBody>
      </p:sp>
      <p:sp>
        <p:nvSpPr>
          <p:cNvPr id="133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F71AF7-56BD-4F0D-9E1F-46F9FD2646E5}" type="slidenum">
              <a:rPr lang="en-US"/>
              <a:pPr/>
              <a:t>55</a:t>
            </a:fld>
            <a:endParaRPr lang="en-US"/>
          </a:p>
        </p:txBody>
      </p:sp>
      <p:sp>
        <p:nvSpPr>
          <p:cNvPr id="133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F71AF7-56BD-4F0D-9E1F-46F9FD2646E5}" type="slidenum">
              <a:rPr lang="en-US"/>
              <a:pPr/>
              <a:t>56</a:t>
            </a:fld>
            <a:endParaRPr lang="en-US"/>
          </a:p>
        </p:txBody>
      </p:sp>
      <p:sp>
        <p:nvSpPr>
          <p:cNvPr id="133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777F3E-744F-4DE9-A4E9-9C50C922DAE4}" type="slidenum">
              <a:rPr lang="en-US"/>
              <a:pPr/>
              <a:t>57</a:t>
            </a:fld>
            <a:endParaRPr lang="en-US"/>
          </a:p>
        </p:txBody>
      </p:sp>
      <p:sp>
        <p:nvSpPr>
          <p:cNvPr id="133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D3F5847-C35E-4465-AC78-BE401473E5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528802-D91D-4211-8585-6CAF06249358}" type="slidenum">
              <a:rPr lang="en-US" altLang="en-US"/>
              <a:pPr/>
              <a:t>58</a:t>
            </a:fld>
            <a:endParaRPr lang="en-US" altLang="en-US"/>
          </a:p>
        </p:txBody>
      </p:sp>
      <p:sp>
        <p:nvSpPr>
          <p:cNvPr id="1338370" name="Rectangle 2">
            <a:extLst>
              <a:ext uri="{FF2B5EF4-FFF2-40B4-BE49-F238E27FC236}">
                <a16:creationId xmlns:a16="http://schemas.microsoft.com/office/drawing/2014/main" id="{EE131EF8-4F3B-4A34-99FE-9C23A58EC42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8371" name="Rectangle 3">
            <a:extLst>
              <a:ext uri="{FF2B5EF4-FFF2-40B4-BE49-F238E27FC236}">
                <a16:creationId xmlns:a16="http://schemas.microsoft.com/office/drawing/2014/main" id="{870E8D82-03F1-4F64-AC86-921AB4B882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6EED0-E808-497C-BD16-6D07048374B0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7C7CD4-0F6E-41A3-B9D3-DEDD51A1A4E2}" type="slidenum">
              <a:rPr lang="en-US"/>
              <a:pPr/>
              <a:t>60</a:t>
            </a:fld>
            <a:endParaRPr lang="en-US"/>
          </a:p>
        </p:txBody>
      </p:sp>
      <p:sp>
        <p:nvSpPr>
          <p:cNvPr id="135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D65E99-1033-42D7-A5D6-1ED6F81EE712}" type="slidenum">
              <a:rPr lang="ar-SA" smtClean="0"/>
              <a:pPr/>
              <a:t>6</a:t>
            </a:fld>
            <a:endParaRPr lang="en-US"/>
          </a:p>
        </p:txBody>
      </p:sp>
      <p:sp>
        <p:nvSpPr>
          <p:cNvPr id="228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Eventually, after a finite number of steps, they must all agree on some process’s input. Simple</a:t>
            </a:r>
            <a:r>
              <a:rPr lang="en-US" baseline="0" dirty="0"/>
              <a:t> agreement is not enough, because they could trivially all decide zero, so we require that the agreement value be some process’s input.</a:t>
            </a:r>
            <a:endParaRPr lang="en-US" dirty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7C7CD4-0F6E-41A3-B9D3-DEDD51A1A4E2}" type="slidenum">
              <a:rPr lang="en-US"/>
              <a:pPr/>
              <a:t>61</a:t>
            </a:fld>
            <a:endParaRPr lang="en-US"/>
          </a:p>
        </p:txBody>
      </p:sp>
      <p:sp>
        <p:nvSpPr>
          <p:cNvPr id="135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7F6488-3414-4831-AF89-B557648DF732}" type="slidenum">
              <a:rPr lang="ar-SA" smtClean="0"/>
              <a:pPr/>
              <a:t>63</a:t>
            </a:fld>
            <a:endParaRPr lang="en-US"/>
          </a:p>
        </p:txBody>
      </p:sp>
      <p:sp>
        <p:nvSpPr>
          <p:cNvPr id="389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D65E99-1033-42D7-A5D6-1ED6F81EE712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arlett" pitchFamily="2" charset="2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Marlett" pitchFamily="2" charset="2"/>
              <a:ea typeface="+mn-ea"/>
              <a:cs typeface="+mn-cs"/>
            </a:endParaRPr>
          </a:p>
        </p:txBody>
      </p:sp>
      <p:sp>
        <p:nvSpPr>
          <p:cNvPr id="228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Eventually, after a finite number of steps, they must all agree on some process’s input. Simple</a:t>
            </a:r>
            <a:r>
              <a:rPr lang="en-US" baseline="0" dirty="0"/>
              <a:t> agreement is not enough, because they could trivially all decide zero, so we require that the agreement value be some process’s input.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D65E99-1033-42D7-A5D6-1ED6F81EE712}" type="slidenum">
              <a:rPr lang="ar-SA" smtClean="0"/>
              <a:pPr/>
              <a:t>8</a:t>
            </a:fld>
            <a:endParaRPr lang="en-US"/>
          </a:p>
        </p:txBody>
      </p:sp>
      <p:sp>
        <p:nvSpPr>
          <p:cNvPr id="228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Eventually, after a finite number of steps, they must all agree on some process’s input. Simple</a:t>
            </a:r>
            <a:r>
              <a:rPr lang="en-US" baseline="0" dirty="0"/>
              <a:t> agreement is not enough, because they could trivially all decide zero, so we require that the agreement value be some process’s input.</a:t>
            </a: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952168-A38A-4BCD-8F87-FFC6F8EE4BC6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A9367E-C0C6-46AB-B4E4-B808F4B7AA8C}" type="datetime5">
              <a:rPr lang="en-US"/>
              <a:pPr/>
              <a:t>29-Oct-19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B854F-6E64-416C-9FCE-2D0DB987E2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79C190-92D1-43C5-BFF0-731F31A86572}" type="datetime5">
              <a:rPr lang="en-US"/>
              <a:pPr/>
              <a:t>29-Oct-19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3B003-9C04-4439-A9F5-04947BDDAC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91AFDE-98FD-48E5-A46C-56E348B12040}" type="datetime5">
              <a:rPr lang="en-US"/>
              <a:pPr/>
              <a:t>29-Oct-19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CFFBD-B6E8-4335-97AB-07EFC10906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0AD0948-721F-4633-9E78-9CE7A53036DF}" type="datetime5">
              <a:rPr lang="en-US"/>
              <a:pPr/>
              <a:t>29-Oct-19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AD43621-E57E-4485-88D3-AEAA25779B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6CE29A-C314-4F18-9AC5-E5AD85547602}" type="datetime5">
              <a:rPr lang="en-US"/>
              <a:pPr/>
              <a:t>29-Oct-19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175104-5CF5-4CD7-8991-827B1FF2A6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20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AE97061-BA2E-4D6F-B15F-ACB42A044AC7}" type="datetime5">
              <a:rPr lang="en-US" smtClean="0"/>
              <a:pPr/>
              <a:t>29-Oct-19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F295F75-C4A9-44C0-BFBB-F9713B2701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162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5AF4E3-2D05-4934-A470-40AAE548839C}" type="datetime5">
              <a:rPr lang="en-US"/>
              <a:pPr/>
              <a:t>29-Oct-19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933B4-B9DD-4648-899F-BAD462624F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76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CB1631-8C0E-4833-8E07-4F5FA821ECC6}" type="datetime5">
              <a:rPr lang="en-US"/>
              <a:pPr/>
              <a:t>29-Oct-19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FE885-4047-4697-AD73-2423658C3A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96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87A651-A933-4FA8-B239-8C4A625EA919}" type="datetime5">
              <a:rPr lang="en-US"/>
              <a:pPr/>
              <a:t>29-Oct-19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2E9E5-46F2-4C50-9D07-D407555D96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948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673100" y="6223000"/>
            <a:ext cx="1905000" cy="457200"/>
          </a:xfrm>
        </p:spPr>
        <p:txBody>
          <a:bodyPr/>
          <a:lstStyle/>
          <a:p>
            <a:fld id="{A96F5114-7792-44A0-8895-839824EE2AB3}" type="datetime5">
              <a:rPr lang="en-US" smtClean="0"/>
              <a:pPr/>
              <a:t>29-Oct-19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A13F16-CD78-4520-9B53-E3A23A002A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4798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39838C-E50F-4582-A855-56555098063F}" type="datetime5">
              <a:rPr lang="en-US"/>
              <a:pPr/>
              <a:t>29-Oct-19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8A794-4692-4779-9EBA-A0B3349CB0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48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F2E31B-57BA-49C4-8B1B-54255FEB680F}" type="datetime5">
              <a:rPr lang="en-US"/>
              <a:pPr/>
              <a:t>29-Oct-19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A7DCD-5630-4D24-9A18-AC12E430C2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3E8141-E9F9-4B49-8059-D194C1BD3191}" type="datetime5">
              <a:rPr lang="en-US"/>
              <a:pPr/>
              <a:t>29-Oct-19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D3C30-3FFA-427B-A68E-DCC7725913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1736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C24DB7-CF91-4E2C-A433-74831936ED0C}" type="datetime5">
              <a:rPr lang="en-US"/>
              <a:pPr/>
              <a:t>29-Oct-19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077A8-D496-467D-B5A3-F1432CC2A3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366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95E3B8-8B93-4FDF-8A70-264CCE258214}" type="datetime5">
              <a:rPr lang="en-US"/>
              <a:pPr/>
              <a:t>29-Oct-19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C4446-4055-4543-A96C-3DEB19C2BD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125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B6C7DE-65C6-48D4-997A-4CE01A8EAADD}" type="datetime5">
              <a:rPr lang="en-US"/>
              <a:pPr/>
              <a:t>29-Oct-19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8BEC5-7C33-4F48-9E2F-3D6BC58150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330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D4BFCA9-D6CA-417F-8E4C-CE8C90977066}" type="datetime5">
              <a:rPr lang="en-US"/>
              <a:pPr/>
              <a:t>29-Oct-19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37735A3-59FF-4095-A584-A9C81C0427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939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E84ECB-F3E5-44CF-90FD-7E1E9857FEE6}" type="datetime5">
              <a:rPr lang="en-US"/>
              <a:pPr/>
              <a:t>29-Oct-19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2189F-54B1-4876-8FE3-0DBF2E35EB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4DF87-9C94-4F61-9F72-DA871F94FF9D}" type="datetime5">
              <a:rPr lang="en-US"/>
              <a:pPr/>
              <a:t>29-Oct-19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077382-940A-41A0-82F5-37474C6A91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ACE301-AB15-4BC8-A069-891B8C444011}" type="datetime5">
              <a:rPr lang="en-US"/>
              <a:pPr/>
              <a:t>29-Oct-19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34E8B-4CAC-49A0-9905-52A8AB74E1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D4D9C7-2207-40D0-BD10-0B54F2F3DC18}" type="datetime5">
              <a:rPr lang="en-US"/>
              <a:pPr/>
              <a:t>29-Oct-19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608CE-920D-4F6F-98C9-0491388AB4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451BE2-2530-4377-B1A8-5C7325370B07}" type="datetime5">
              <a:rPr lang="en-US"/>
              <a:pPr/>
              <a:t>29-Oct-19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0F6C7-BF34-4D15-B948-1AE357C77E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5B4088-9F8B-47A6-BC77-CED34BB88F4B}" type="datetime5">
              <a:rPr lang="en-US"/>
              <a:pPr/>
              <a:t>29-Oct-19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175C4-5CBB-44C2-B39A-9A0A97F8F6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D9D13A-3CD4-4872-A111-CEF08AC71F75}" type="datetime5">
              <a:rPr lang="en-US"/>
              <a:pPr/>
              <a:t>29-Oct-19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53061-03A8-478F-A817-BEBADB2071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C25FADF-59C2-4E78-8626-3FD8A787F305}" type="datetime5">
              <a:rPr lang="en-US" smtClean="0"/>
              <a:pPr/>
              <a:t>29-Oct-19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32C375A-7E56-4213-9496-F32FC2560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FF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FF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FF"/>
          </a:solidFill>
          <a:latin typeface="Arial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FF"/>
          </a:solidFill>
          <a:latin typeface="Arial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Arial" pitchFamily="34" charset="0"/>
          <a:cs typeface="Arial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96F5114-7792-44A0-8895-839824EE2AB3}" type="datetime5">
              <a:rPr lang="en-US" smtClean="0"/>
              <a:pPr/>
              <a:t>29-Oct-19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DA13F16-CD78-4520-9B53-E3A23A002A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35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FF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FF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w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2.5/" TargetMode="External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creativecommons.org/licenses/by-nc/3.0/" TargetMode="Externa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63600" y="693738"/>
            <a:ext cx="7772400" cy="1143000"/>
          </a:xfrm>
        </p:spPr>
        <p:txBody>
          <a:bodyPr/>
          <a:lstStyle/>
          <a:p>
            <a:r>
              <a:rPr lang="en-US" dirty="0"/>
              <a:t>Combinatorial Topology</a:t>
            </a:r>
            <a:br>
              <a:rPr lang="en-US" dirty="0"/>
            </a:br>
            <a:r>
              <a:rPr lang="en-US" sz="3200" dirty="0"/>
              <a:t>and</a:t>
            </a:r>
            <a:br>
              <a:rPr lang="en-US" sz="2800" dirty="0"/>
            </a:br>
            <a:r>
              <a:rPr lang="en-US" dirty="0"/>
              <a:t>Distributed Computing</a:t>
            </a:r>
          </a:p>
        </p:txBody>
      </p:sp>
      <p:sp>
        <p:nvSpPr>
          <p:cNvPr id="7" name="TextBox 6"/>
          <p:cNvSpPr txBox="1"/>
          <p:nvPr>
            <p:custDataLst>
              <p:tags r:id="rId2"/>
            </p:custDataLst>
          </p:nvPr>
        </p:nvSpPr>
        <p:spPr>
          <a:xfrm>
            <a:off x="0" y="7112000"/>
            <a:ext cx="9144000" cy="212365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</a:rPr>
              <a:t>TexPoint</a:t>
            </a:r>
            <a:r>
              <a:rPr lang="en-US" dirty="0">
                <a:latin typeface="Arial" panose="020B0604020202020204" pitchFamily="34" charset="0"/>
              </a:rPr>
              <a:t> fonts used in EMF. </a:t>
            </a:r>
          </a:p>
          <a:p>
            <a:r>
              <a:rPr lang="en-US" dirty="0">
                <a:latin typeface="Arial" panose="020B0604020202020204" pitchFamily="34" charset="0"/>
              </a:rPr>
              <a:t>Read the </a:t>
            </a:r>
            <a:r>
              <a:rPr lang="en-US" dirty="0" err="1">
                <a:latin typeface="Arial" panose="020B0604020202020204" pitchFamily="34" charset="0"/>
              </a:rPr>
              <a:t>TexPoint</a:t>
            </a:r>
            <a:r>
              <a:rPr lang="en-US" dirty="0">
                <a:latin typeface="Arial" panose="020B0604020202020204" pitchFamily="34" charset="0"/>
              </a:rPr>
              <a:t> manual before you delete this box.: </a:t>
            </a:r>
            <a:r>
              <a:rPr lang="en-US" dirty="0">
                <a:latin typeface="CMSY10ORIG"/>
              </a:rPr>
              <a:t>A</a:t>
            </a:r>
            <a:r>
              <a:rPr lang="en-US" dirty="0">
                <a:latin typeface="CMR10"/>
              </a:rPr>
              <a:t>A</a:t>
            </a:r>
            <a:r>
              <a:rPr lang="en-US" dirty="0">
                <a:latin typeface="CMEX10"/>
              </a:rPr>
              <a:t>A</a:t>
            </a:r>
            <a:r>
              <a:rPr lang="en-US" dirty="0">
                <a:latin typeface="CMMI7"/>
              </a:rPr>
              <a:t>A</a:t>
            </a:r>
            <a:r>
              <a:rPr lang="en-US" dirty="0">
                <a:latin typeface="CMR7"/>
              </a:rPr>
              <a:t>A</a:t>
            </a:r>
            <a:r>
              <a:rPr lang="en-US" dirty="0">
                <a:latin typeface="CMMI10"/>
              </a:rPr>
              <a:t>A</a:t>
            </a:r>
            <a:r>
              <a:rPr lang="en-US" dirty="0">
                <a:latin typeface="CMSY7"/>
              </a:rPr>
              <a:t>A</a:t>
            </a:r>
            <a:endParaRPr lang="en-US" dirty="0">
              <a:latin typeface="Arial" panose="020B0604020202020204" pitchFamily="34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1600032"/>
              </p:ext>
            </p:extLst>
          </p:nvPr>
        </p:nvGraphicFramePr>
        <p:xfrm>
          <a:off x="3827463" y="3617119"/>
          <a:ext cx="1489075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28" name="Bitmap Image" r:id="rId5" imgW="9523810" imgH="10971429" progId="PBrush">
                  <p:embed/>
                </p:oleObj>
              </mc:Choice>
              <mc:Fallback>
                <p:oleObj name="Bitmap Image" r:id="rId5" imgW="9523810" imgH="10971429" progId="PBrush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7463" y="3617119"/>
                        <a:ext cx="1489075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31F47EF-8C35-408C-BBBF-1C1EDB5F6211}"/>
              </a:ext>
            </a:extLst>
          </p:cNvPr>
          <p:cNvSpPr txBox="1"/>
          <p:nvPr/>
        </p:nvSpPr>
        <p:spPr>
          <a:xfrm>
            <a:off x="2832574" y="2937013"/>
            <a:ext cx="3031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Maurice Herlihy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CC78-9E74-4FC3-BC74-FB5418971507}" type="datetime5">
              <a:rPr lang="en-US"/>
              <a:pPr/>
              <a:t>29-Oct-19</a:t>
            </a:fld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9219-80BF-4BB2-9905-4D0B9CFEBE79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Vertex</a:t>
            </a:r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 flipV="1">
            <a:off x="1804611" y="2222564"/>
            <a:ext cx="0" cy="3478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6388" name="Freeform 4"/>
          <p:cNvSpPr>
            <a:spLocks/>
          </p:cNvSpPr>
          <p:nvPr/>
        </p:nvSpPr>
        <p:spPr bwMode="auto">
          <a:xfrm>
            <a:off x="1814136" y="5691252"/>
            <a:ext cx="4311650" cy="20637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2716" y="0"/>
              </a:cxn>
              <a:cxn ang="0">
                <a:pos x="2703" y="13"/>
              </a:cxn>
            </a:cxnLst>
            <a:rect l="0" t="0" r="r" b="b"/>
            <a:pathLst>
              <a:path w="2716" h="13">
                <a:moveTo>
                  <a:pt x="0" y="6"/>
                </a:moveTo>
                <a:lnTo>
                  <a:pt x="2716" y="0"/>
                </a:lnTo>
                <a:lnTo>
                  <a:pt x="2703" y="13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V="1">
            <a:off x="1823661" y="4167252"/>
            <a:ext cx="3349625" cy="1533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2704723" y="4175189"/>
            <a:ext cx="685800" cy="609600"/>
          </a:xfrm>
          <a:prstGeom prst="ellipse">
            <a:avLst/>
          </a:prstGeom>
          <a:solidFill>
            <a:srgbClr val="0000FF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3163511" y="4321239"/>
            <a:ext cx="98425" cy="212725"/>
          </a:xfrm>
          <a:prstGeom prst="ellipse">
            <a:avLst/>
          </a:prstGeom>
          <a:solidFill>
            <a:schemeClr val="hlink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1" name="Text Box 122"/>
          <p:cNvSpPr txBox="1">
            <a:spLocks noChangeArrowheads="1"/>
          </p:cNvSpPr>
          <p:nvPr/>
        </p:nvSpPr>
        <p:spPr bwMode="auto">
          <a:xfrm>
            <a:off x="787876" y="1581982"/>
            <a:ext cx="5875476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Combinatorial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an element of a set.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122"/>
          <p:cNvSpPr txBox="1">
            <a:spLocks noChangeArrowheads="1"/>
          </p:cNvSpPr>
          <p:nvPr/>
        </p:nvSpPr>
        <p:spPr bwMode="auto">
          <a:xfrm>
            <a:off x="2064412" y="1942612"/>
            <a:ext cx="5875476" cy="954107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Geometric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a point in high-dimensional Euclidean Space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88" grpId="0" animBg="1"/>
      <p:bldP spid="16389" grpId="0" animBg="1"/>
      <p:bldP spid="16392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6DCC-773C-4290-939B-0A9903A8B653}" type="datetime5">
              <a:rPr lang="en-US"/>
              <a:pPr/>
              <a:t>29-Oct-19</a:t>
            </a:fld>
            <a:endParaRPr lang="en-US" dirty="0"/>
          </a:p>
        </p:txBody>
      </p:sp>
      <p:sp>
        <p:nvSpPr>
          <p:cNvPr id="4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CBE1D-7D2C-4BCB-884C-3D97C0BED67D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Simplexes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591541" y="3091590"/>
            <a:ext cx="2601912" cy="813233"/>
            <a:chOff x="591541" y="3091590"/>
            <a:chExt cx="2601912" cy="813233"/>
          </a:xfrm>
        </p:grpSpPr>
        <p:grpSp>
          <p:nvGrpSpPr>
            <p:cNvPr id="48" name="Group 47"/>
            <p:cNvGrpSpPr/>
            <p:nvPr/>
          </p:nvGrpSpPr>
          <p:grpSpPr>
            <a:xfrm>
              <a:off x="591541" y="3091590"/>
              <a:ext cx="2601912" cy="813233"/>
              <a:chOff x="450049" y="3041398"/>
              <a:chExt cx="2601912" cy="813233"/>
            </a:xfrm>
          </p:grpSpPr>
          <p:sp>
            <p:nvSpPr>
              <p:cNvPr id="14342" name="Oval 6"/>
              <p:cNvSpPr>
                <a:spLocks noChangeArrowheads="1"/>
              </p:cNvSpPr>
              <p:nvPr/>
            </p:nvSpPr>
            <p:spPr bwMode="auto">
              <a:xfrm>
                <a:off x="1515214" y="3041398"/>
                <a:ext cx="290512" cy="249238"/>
              </a:xfrm>
              <a:prstGeom prst="ellipse">
                <a:avLst/>
              </a:prstGeom>
              <a:solidFill>
                <a:srgbClr val="0000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344" name="Text Box 8"/>
              <p:cNvSpPr txBox="1">
                <a:spLocks noChangeArrowheads="1"/>
              </p:cNvSpPr>
              <p:nvPr/>
            </p:nvSpPr>
            <p:spPr bwMode="auto">
              <a:xfrm>
                <a:off x="450049" y="3392966"/>
                <a:ext cx="260191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0-simplex</a:t>
                </a:r>
              </a:p>
            </p:txBody>
          </p:sp>
        </p:grpSp>
        <p:sp>
          <p:nvSpPr>
            <p:cNvPr id="14343" name="Oval 7"/>
            <p:cNvSpPr>
              <a:spLocks noChangeArrowheads="1"/>
            </p:cNvSpPr>
            <p:nvPr/>
          </p:nvSpPr>
          <p:spPr bwMode="auto">
            <a:xfrm>
              <a:off x="1835631" y="3146988"/>
              <a:ext cx="42862" cy="85725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643903" y="3110093"/>
            <a:ext cx="2108200" cy="776226"/>
            <a:chOff x="6467066" y="3178788"/>
            <a:chExt cx="2108200" cy="776226"/>
          </a:xfrm>
        </p:grpSpPr>
        <p:sp>
          <p:nvSpPr>
            <p:cNvPr id="14365" name="Text Box 29"/>
            <p:cNvSpPr txBox="1">
              <a:spLocks noChangeArrowheads="1"/>
            </p:cNvSpPr>
            <p:nvPr/>
          </p:nvSpPr>
          <p:spPr bwMode="auto">
            <a:xfrm>
              <a:off x="6467066" y="3493349"/>
              <a:ext cx="21082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400" dirty="0">
                  <a:latin typeface="Arial" pitchFamily="34" charset="0"/>
                  <a:cs typeface="Arial" pitchFamily="34" charset="0"/>
                </a:rPr>
                <a:t>1-simplex</a:t>
              </a:r>
            </a:p>
          </p:txBody>
        </p:sp>
        <p:grpSp>
          <p:nvGrpSpPr>
            <p:cNvPr id="3" name="Group 36"/>
            <p:cNvGrpSpPr>
              <a:grpSpLocks/>
            </p:cNvGrpSpPr>
            <p:nvPr/>
          </p:nvGrpSpPr>
          <p:grpSpPr bwMode="auto">
            <a:xfrm>
              <a:off x="6602004" y="3178788"/>
              <a:ext cx="1838325" cy="249237"/>
              <a:chOff x="3401" y="1327"/>
              <a:chExt cx="1158" cy="157"/>
            </a:xfrm>
          </p:grpSpPr>
          <p:sp>
            <p:nvSpPr>
              <p:cNvPr id="14357" name="Line 21"/>
              <p:cNvSpPr>
                <a:spLocks noChangeShapeType="1"/>
              </p:cNvSpPr>
              <p:nvPr/>
            </p:nvSpPr>
            <p:spPr bwMode="auto">
              <a:xfrm>
                <a:off x="3517" y="1405"/>
                <a:ext cx="92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" name="Group 30"/>
              <p:cNvGrpSpPr>
                <a:grpSpLocks/>
              </p:cNvGrpSpPr>
              <p:nvPr/>
            </p:nvGrpSpPr>
            <p:grpSpPr bwMode="auto">
              <a:xfrm>
                <a:off x="3401" y="1327"/>
                <a:ext cx="183" cy="157"/>
                <a:chOff x="2625" y="3482"/>
                <a:chExt cx="183" cy="157"/>
              </a:xfrm>
            </p:grpSpPr>
            <p:sp>
              <p:nvSpPr>
                <p:cNvPr id="14367" name="Oval 31"/>
                <p:cNvSpPr>
                  <a:spLocks noChangeArrowheads="1"/>
                </p:cNvSpPr>
                <p:nvPr/>
              </p:nvSpPr>
              <p:spPr bwMode="auto">
                <a:xfrm>
                  <a:off x="2625" y="3482"/>
                  <a:ext cx="183" cy="157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368" name="Oval 32"/>
                <p:cNvSpPr>
                  <a:spLocks noChangeArrowheads="1"/>
                </p:cNvSpPr>
                <p:nvPr/>
              </p:nvSpPr>
              <p:spPr bwMode="auto">
                <a:xfrm>
                  <a:off x="2747" y="3520"/>
                  <a:ext cx="27" cy="54"/>
                </a:xfrm>
                <a:prstGeom prst="ellipse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5" name="Group 33"/>
              <p:cNvGrpSpPr>
                <a:grpSpLocks/>
              </p:cNvGrpSpPr>
              <p:nvPr/>
            </p:nvGrpSpPr>
            <p:grpSpPr bwMode="auto">
              <a:xfrm>
                <a:off x="4376" y="1327"/>
                <a:ext cx="183" cy="157"/>
                <a:chOff x="2625" y="3482"/>
                <a:chExt cx="183" cy="157"/>
              </a:xfrm>
            </p:grpSpPr>
            <p:sp>
              <p:nvSpPr>
                <p:cNvPr id="14370" name="Oval 34"/>
                <p:cNvSpPr>
                  <a:spLocks noChangeArrowheads="1"/>
                </p:cNvSpPr>
                <p:nvPr/>
              </p:nvSpPr>
              <p:spPr bwMode="auto">
                <a:xfrm>
                  <a:off x="2625" y="3482"/>
                  <a:ext cx="183" cy="157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371" name="Oval 35"/>
                <p:cNvSpPr>
                  <a:spLocks noChangeArrowheads="1"/>
                </p:cNvSpPr>
                <p:nvPr/>
              </p:nvSpPr>
              <p:spPr bwMode="auto">
                <a:xfrm>
                  <a:off x="2747" y="3520"/>
                  <a:ext cx="27" cy="54"/>
                </a:xfrm>
                <a:prstGeom prst="ellipse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47" name="Group 46"/>
          <p:cNvGrpSpPr/>
          <p:nvPr/>
        </p:nvGrpSpPr>
        <p:grpSpPr>
          <a:xfrm>
            <a:off x="637524" y="4512636"/>
            <a:ext cx="2509947" cy="1583430"/>
            <a:chOff x="969853" y="3792538"/>
            <a:chExt cx="2509947" cy="1583430"/>
          </a:xfrm>
        </p:grpSpPr>
        <p:grpSp>
          <p:nvGrpSpPr>
            <p:cNvPr id="6" name="Group 78"/>
            <p:cNvGrpSpPr>
              <a:grpSpLocks/>
            </p:cNvGrpSpPr>
            <p:nvPr/>
          </p:nvGrpSpPr>
          <p:grpSpPr bwMode="auto">
            <a:xfrm>
              <a:off x="1749425" y="3792538"/>
              <a:ext cx="1730375" cy="1482725"/>
              <a:chOff x="1102" y="2389"/>
              <a:chExt cx="1090" cy="934"/>
            </a:xfrm>
          </p:grpSpPr>
          <p:sp>
            <p:nvSpPr>
              <p:cNvPr id="14386" name="Freeform 50"/>
              <p:cNvSpPr>
                <a:spLocks/>
              </p:cNvSpPr>
              <p:nvPr/>
            </p:nvSpPr>
            <p:spPr bwMode="auto">
              <a:xfrm>
                <a:off x="1229" y="2488"/>
                <a:ext cx="879" cy="755"/>
              </a:xfrm>
              <a:custGeom>
                <a:avLst/>
                <a:gdLst/>
                <a:ahLst/>
                <a:cxnLst>
                  <a:cxn ang="0">
                    <a:pos x="0" y="362"/>
                  </a:cxn>
                  <a:cxn ang="0">
                    <a:pos x="734" y="0"/>
                  </a:cxn>
                  <a:cxn ang="0">
                    <a:pos x="879" y="755"/>
                  </a:cxn>
                  <a:cxn ang="0">
                    <a:pos x="0" y="362"/>
                  </a:cxn>
                </a:cxnLst>
                <a:rect l="0" t="0" r="r" b="b"/>
                <a:pathLst>
                  <a:path w="879" h="755">
                    <a:moveTo>
                      <a:pt x="0" y="362"/>
                    </a:moveTo>
                    <a:lnTo>
                      <a:pt x="734" y="0"/>
                    </a:lnTo>
                    <a:lnTo>
                      <a:pt x="879" y="755"/>
                    </a:lnTo>
                    <a:lnTo>
                      <a:pt x="0" y="36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FFFF"/>
                  </a:gs>
                  <a:gs pos="50000">
                    <a:srgbClr val="00FFFF">
                      <a:gamma/>
                      <a:shade val="46275"/>
                      <a:invGamma/>
                    </a:srgbClr>
                  </a:gs>
                  <a:gs pos="100000">
                    <a:srgbClr val="00FFFF"/>
                  </a:gs>
                </a:gsLst>
                <a:lin ang="5400000" scaled="1"/>
              </a:gradFill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374" name="Oval 38"/>
              <p:cNvSpPr>
                <a:spLocks noChangeArrowheads="1"/>
              </p:cNvSpPr>
              <p:nvPr/>
            </p:nvSpPr>
            <p:spPr bwMode="auto">
              <a:xfrm>
                <a:off x="1102" y="2758"/>
                <a:ext cx="194" cy="165"/>
              </a:xfrm>
              <a:prstGeom prst="ellipse">
                <a:avLst/>
              </a:prstGeom>
              <a:solidFill>
                <a:srgbClr val="00FF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375" name="Oval 39"/>
              <p:cNvSpPr>
                <a:spLocks noChangeArrowheads="1"/>
              </p:cNvSpPr>
              <p:nvPr/>
            </p:nvSpPr>
            <p:spPr bwMode="auto">
              <a:xfrm>
                <a:off x="1232" y="2798"/>
                <a:ext cx="28" cy="57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381" name="Oval 45"/>
              <p:cNvSpPr>
                <a:spLocks noChangeArrowheads="1"/>
              </p:cNvSpPr>
              <p:nvPr/>
            </p:nvSpPr>
            <p:spPr bwMode="auto">
              <a:xfrm>
                <a:off x="1850" y="2389"/>
                <a:ext cx="194" cy="165"/>
              </a:xfrm>
              <a:prstGeom prst="ellipse">
                <a:avLst/>
              </a:prstGeom>
              <a:solidFill>
                <a:srgbClr val="00FF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382" name="Oval 46"/>
              <p:cNvSpPr>
                <a:spLocks noChangeArrowheads="1"/>
              </p:cNvSpPr>
              <p:nvPr/>
            </p:nvSpPr>
            <p:spPr bwMode="auto">
              <a:xfrm>
                <a:off x="1980" y="2429"/>
                <a:ext cx="28" cy="57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384" name="Oval 48"/>
              <p:cNvSpPr>
                <a:spLocks noChangeArrowheads="1"/>
              </p:cNvSpPr>
              <p:nvPr/>
            </p:nvSpPr>
            <p:spPr bwMode="auto">
              <a:xfrm>
                <a:off x="1998" y="3158"/>
                <a:ext cx="194" cy="165"/>
              </a:xfrm>
              <a:prstGeom prst="ellipse">
                <a:avLst/>
              </a:prstGeom>
              <a:solidFill>
                <a:srgbClr val="00FF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385" name="Oval 49"/>
              <p:cNvSpPr>
                <a:spLocks noChangeArrowheads="1"/>
              </p:cNvSpPr>
              <p:nvPr/>
            </p:nvSpPr>
            <p:spPr bwMode="auto">
              <a:xfrm>
                <a:off x="2128" y="3198"/>
                <a:ext cx="28" cy="57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4387" name="Text Box 51"/>
            <p:cNvSpPr txBox="1">
              <a:spLocks noChangeArrowheads="1"/>
            </p:cNvSpPr>
            <p:nvPr/>
          </p:nvSpPr>
          <p:spPr bwMode="auto">
            <a:xfrm>
              <a:off x="969853" y="4914303"/>
              <a:ext cx="225742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400" dirty="0">
                  <a:latin typeface="Arial" pitchFamily="34" charset="0"/>
                  <a:cs typeface="Arial" pitchFamily="34" charset="0"/>
                </a:rPr>
                <a:t>2-simplex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101772" y="4319124"/>
            <a:ext cx="3192462" cy="1970455"/>
            <a:chOff x="4820740" y="4319124"/>
            <a:chExt cx="3192462" cy="1970455"/>
          </a:xfrm>
        </p:grpSpPr>
        <p:sp>
          <p:nvSpPr>
            <p:cNvPr id="14404" name="Text Box 68"/>
            <p:cNvSpPr txBox="1">
              <a:spLocks noChangeArrowheads="1"/>
            </p:cNvSpPr>
            <p:nvPr/>
          </p:nvSpPr>
          <p:spPr bwMode="auto">
            <a:xfrm>
              <a:off x="4820740" y="5827914"/>
              <a:ext cx="319246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400" dirty="0">
                  <a:latin typeface="Arial" pitchFamily="34" charset="0"/>
                  <a:cs typeface="Arial" pitchFamily="34" charset="0"/>
                </a:rPr>
                <a:t>3-simplex</a:t>
              </a:r>
            </a:p>
          </p:txBody>
        </p:sp>
        <p:grpSp>
          <p:nvGrpSpPr>
            <p:cNvPr id="8" name="Group 70"/>
            <p:cNvGrpSpPr>
              <a:grpSpLocks/>
            </p:cNvGrpSpPr>
            <p:nvPr/>
          </p:nvGrpSpPr>
          <p:grpSpPr bwMode="auto">
            <a:xfrm>
              <a:off x="5562317" y="4319124"/>
              <a:ext cx="1946275" cy="1620838"/>
              <a:chOff x="3729" y="2639"/>
              <a:chExt cx="1226" cy="1021"/>
            </a:xfrm>
          </p:grpSpPr>
          <p:sp>
            <p:nvSpPr>
              <p:cNvPr id="14402" name="Freeform 66"/>
              <p:cNvSpPr>
                <a:spLocks/>
              </p:cNvSpPr>
              <p:nvPr/>
            </p:nvSpPr>
            <p:spPr bwMode="auto">
              <a:xfrm>
                <a:off x="4096" y="2731"/>
                <a:ext cx="755" cy="8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52" y="848"/>
                  </a:cxn>
                  <a:cxn ang="0">
                    <a:pos x="755" y="320"/>
                  </a:cxn>
                  <a:cxn ang="0">
                    <a:pos x="0" y="0"/>
                  </a:cxn>
                </a:cxnLst>
                <a:rect l="0" t="0" r="r" b="b"/>
                <a:pathLst>
                  <a:path w="755" h="848">
                    <a:moveTo>
                      <a:pt x="0" y="0"/>
                    </a:moveTo>
                    <a:lnTo>
                      <a:pt x="652" y="848"/>
                    </a:lnTo>
                    <a:lnTo>
                      <a:pt x="755" y="3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7C80"/>
              </a:solidFill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01" name="Freeform 65"/>
              <p:cNvSpPr>
                <a:spLocks/>
              </p:cNvSpPr>
              <p:nvPr/>
            </p:nvSpPr>
            <p:spPr bwMode="auto">
              <a:xfrm>
                <a:off x="3827" y="2720"/>
                <a:ext cx="931" cy="890"/>
              </a:xfrm>
              <a:custGeom>
                <a:avLst/>
                <a:gdLst/>
                <a:ahLst/>
                <a:cxnLst>
                  <a:cxn ang="0">
                    <a:pos x="269" y="0"/>
                  </a:cxn>
                  <a:cxn ang="0">
                    <a:pos x="931" y="890"/>
                  </a:cxn>
                  <a:cxn ang="0">
                    <a:pos x="0" y="817"/>
                  </a:cxn>
                  <a:cxn ang="0">
                    <a:pos x="269" y="0"/>
                  </a:cxn>
                </a:cxnLst>
                <a:rect l="0" t="0" r="r" b="b"/>
                <a:pathLst>
                  <a:path w="931" h="890">
                    <a:moveTo>
                      <a:pt x="269" y="0"/>
                    </a:moveTo>
                    <a:lnTo>
                      <a:pt x="931" y="890"/>
                    </a:lnTo>
                    <a:lnTo>
                      <a:pt x="0" y="817"/>
                    </a:lnTo>
                    <a:lnTo>
                      <a:pt x="269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0000">
                      <a:gamma/>
                      <a:shade val="46275"/>
                      <a:invGamma/>
                    </a:srgbClr>
                  </a:gs>
                  <a:gs pos="5000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9" name="Group 52"/>
              <p:cNvGrpSpPr>
                <a:grpSpLocks/>
              </p:cNvGrpSpPr>
              <p:nvPr/>
            </p:nvGrpSpPr>
            <p:grpSpPr bwMode="auto">
              <a:xfrm>
                <a:off x="4003" y="2639"/>
                <a:ext cx="194" cy="165"/>
                <a:chOff x="3366" y="2963"/>
                <a:chExt cx="432" cy="384"/>
              </a:xfrm>
            </p:grpSpPr>
            <p:sp>
              <p:nvSpPr>
                <p:cNvPr id="14389" name="Oval 53"/>
                <p:cNvSpPr>
                  <a:spLocks noChangeArrowheads="1"/>
                </p:cNvSpPr>
                <p:nvPr/>
              </p:nvSpPr>
              <p:spPr bwMode="auto">
                <a:xfrm>
                  <a:off x="3366" y="2963"/>
                  <a:ext cx="432" cy="384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390" name="Oval 54"/>
                <p:cNvSpPr>
                  <a:spLocks noChangeArrowheads="1"/>
                </p:cNvSpPr>
                <p:nvPr/>
              </p:nvSpPr>
              <p:spPr bwMode="auto">
                <a:xfrm>
                  <a:off x="3655" y="3055"/>
                  <a:ext cx="62" cy="134"/>
                </a:xfrm>
                <a:prstGeom prst="ellipse">
                  <a:avLst/>
                </a:prstGeom>
                <a:solidFill>
                  <a:srgbClr val="FF7C80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0" name="Group 61"/>
              <p:cNvGrpSpPr>
                <a:grpSpLocks/>
              </p:cNvGrpSpPr>
              <p:nvPr/>
            </p:nvGrpSpPr>
            <p:grpSpPr bwMode="auto">
              <a:xfrm>
                <a:off x="4653" y="3495"/>
                <a:ext cx="194" cy="165"/>
                <a:chOff x="3366" y="2963"/>
                <a:chExt cx="432" cy="384"/>
              </a:xfrm>
            </p:grpSpPr>
            <p:sp>
              <p:nvSpPr>
                <p:cNvPr id="14398" name="Oval 62"/>
                <p:cNvSpPr>
                  <a:spLocks noChangeArrowheads="1"/>
                </p:cNvSpPr>
                <p:nvPr/>
              </p:nvSpPr>
              <p:spPr bwMode="auto">
                <a:xfrm>
                  <a:off x="3366" y="2963"/>
                  <a:ext cx="432" cy="384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399" name="Oval 63"/>
                <p:cNvSpPr>
                  <a:spLocks noChangeArrowheads="1"/>
                </p:cNvSpPr>
                <p:nvPr/>
              </p:nvSpPr>
              <p:spPr bwMode="auto">
                <a:xfrm>
                  <a:off x="3655" y="3055"/>
                  <a:ext cx="62" cy="134"/>
                </a:xfrm>
                <a:prstGeom prst="ellipse">
                  <a:avLst/>
                </a:prstGeom>
                <a:solidFill>
                  <a:srgbClr val="FF7C80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4403" name="Line 67"/>
              <p:cNvSpPr>
                <a:spLocks noChangeShapeType="1"/>
              </p:cNvSpPr>
              <p:nvPr/>
            </p:nvSpPr>
            <p:spPr bwMode="auto">
              <a:xfrm flipV="1">
                <a:off x="3817" y="3051"/>
                <a:ext cx="1055" cy="4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1" name="Group 58"/>
              <p:cNvGrpSpPr>
                <a:grpSpLocks/>
              </p:cNvGrpSpPr>
              <p:nvPr/>
            </p:nvGrpSpPr>
            <p:grpSpPr bwMode="auto">
              <a:xfrm>
                <a:off x="3729" y="3452"/>
                <a:ext cx="194" cy="165"/>
                <a:chOff x="3366" y="2963"/>
                <a:chExt cx="432" cy="384"/>
              </a:xfrm>
            </p:grpSpPr>
            <p:sp>
              <p:nvSpPr>
                <p:cNvPr id="14395" name="Oval 59"/>
                <p:cNvSpPr>
                  <a:spLocks noChangeArrowheads="1"/>
                </p:cNvSpPr>
                <p:nvPr/>
              </p:nvSpPr>
              <p:spPr bwMode="auto">
                <a:xfrm>
                  <a:off x="3366" y="2963"/>
                  <a:ext cx="432" cy="384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396" name="Oval 60"/>
                <p:cNvSpPr>
                  <a:spLocks noChangeArrowheads="1"/>
                </p:cNvSpPr>
                <p:nvPr/>
              </p:nvSpPr>
              <p:spPr bwMode="auto">
                <a:xfrm>
                  <a:off x="3655" y="3055"/>
                  <a:ext cx="62" cy="134"/>
                </a:xfrm>
                <a:prstGeom prst="ellipse">
                  <a:avLst/>
                </a:prstGeom>
                <a:solidFill>
                  <a:srgbClr val="FF7C80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2" name="Group 55"/>
              <p:cNvGrpSpPr>
                <a:grpSpLocks/>
              </p:cNvGrpSpPr>
              <p:nvPr/>
            </p:nvGrpSpPr>
            <p:grpSpPr bwMode="auto">
              <a:xfrm>
                <a:off x="4761" y="2952"/>
                <a:ext cx="194" cy="165"/>
                <a:chOff x="3366" y="2963"/>
                <a:chExt cx="432" cy="384"/>
              </a:xfrm>
            </p:grpSpPr>
            <p:sp>
              <p:nvSpPr>
                <p:cNvPr id="14392" name="Oval 56"/>
                <p:cNvSpPr>
                  <a:spLocks noChangeArrowheads="1"/>
                </p:cNvSpPr>
                <p:nvPr/>
              </p:nvSpPr>
              <p:spPr bwMode="auto">
                <a:xfrm>
                  <a:off x="3366" y="2963"/>
                  <a:ext cx="432" cy="384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393" name="Oval 57"/>
                <p:cNvSpPr>
                  <a:spLocks noChangeArrowheads="1"/>
                </p:cNvSpPr>
                <p:nvPr/>
              </p:nvSpPr>
              <p:spPr bwMode="auto">
                <a:xfrm>
                  <a:off x="3655" y="3055"/>
                  <a:ext cx="62" cy="134"/>
                </a:xfrm>
                <a:prstGeom prst="ellipse">
                  <a:avLst/>
                </a:prstGeom>
                <a:solidFill>
                  <a:srgbClr val="FF7C80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45" name="Text Box 122"/>
          <p:cNvSpPr txBox="1">
            <a:spLocks noChangeArrowheads="1"/>
          </p:cNvSpPr>
          <p:nvPr/>
        </p:nvSpPr>
        <p:spPr bwMode="auto">
          <a:xfrm>
            <a:off x="787876" y="1581982"/>
            <a:ext cx="5875476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Combinatorial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a set of vertexes.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 Box 122"/>
          <p:cNvSpPr txBox="1">
            <a:spLocks noChangeArrowheads="1"/>
          </p:cNvSpPr>
          <p:nvPr/>
        </p:nvSpPr>
        <p:spPr bwMode="auto">
          <a:xfrm>
            <a:off x="2064412" y="1942612"/>
            <a:ext cx="5875476" cy="954107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Geometric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convex hull of points in general position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 Box 122"/>
          <p:cNvSpPr txBox="1">
            <a:spLocks noChangeArrowheads="1"/>
          </p:cNvSpPr>
          <p:nvPr/>
        </p:nvSpPr>
        <p:spPr bwMode="auto">
          <a:xfrm>
            <a:off x="3707324" y="4285951"/>
            <a:ext cx="1826141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dimension</a:t>
            </a:r>
          </a:p>
        </p:txBody>
      </p:sp>
      <p:sp>
        <p:nvSpPr>
          <p:cNvPr id="58" name="Rounded Rectangular Callout 57"/>
          <p:cNvSpPr/>
          <p:nvPr/>
        </p:nvSpPr>
        <p:spPr bwMode="auto">
          <a:xfrm>
            <a:off x="5911910" y="3494638"/>
            <a:ext cx="416459" cy="398352"/>
          </a:xfrm>
          <a:prstGeom prst="wedgeRoundRectCallout">
            <a:avLst>
              <a:gd name="adj1" fmla="val -127355"/>
              <a:gd name="adj2" fmla="val 139773"/>
              <a:gd name="adj3" fmla="val 16667"/>
            </a:avLst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ounded Rectangular Callout 58"/>
          <p:cNvSpPr/>
          <p:nvPr/>
        </p:nvSpPr>
        <p:spPr bwMode="auto">
          <a:xfrm>
            <a:off x="5955668" y="5892297"/>
            <a:ext cx="416459" cy="398352"/>
          </a:xfrm>
          <a:prstGeom prst="wedgeRoundRectCallout">
            <a:avLst>
              <a:gd name="adj1" fmla="val -159964"/>
              <a:gd name="adj2" fmla="val -317046"/>
              <a:gd name="adj3" fmla="val 16667"/>
            </a:avLst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ounded Rectangular Callout 59"/>
          <p:cNvSpPr/>
          <p:nvPr/>
        </p:nvSpPr>
        <p:spPr bwMode="auto">
          <a:xfrm>
            <a:off x="965699" y="5664451"/>
            <a:ext cx="416459" cy="398352"/>
          </a:xfrm>
          <a:prstGeom prst="wedgeRoundRectCallout">
            <a:avLst>
              <a:gd name="adj1" fmla="val 596559"/>
              <a:gd name="adj2" fmla="val -260228"/>
              <a:gd name="adj3" fmla="val 16667"/>
            </a:avLst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Rounded Rectangular Callout 60"/>
          <p:cNvSpPr/>
          <p:nvPr/>
        </p:nvSpPr>
        <p:spPr bwMode="auto">
          <a:xfrm>
            <a:off x="1141618" y="3496927"/>
            <a:ext cx="416459" cy="398352"/>
          </a:xfrm>
          <a:prstGeom prst="wedgeRoundRectCallout">
            <a:avLst>
              <a:gd name="adj1" fmla="val 566124"/>
              <a:gd name="adj2" fmla="val 142046"/>
              <a:gd name="adj3" fmla="val 16667"/>
            </a:avLst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51" grpId="1" animBg="1"/>
      <p:bldP spid="58" grpId="0" animBg="1"/>
      <p:bldP spid="59" grpId="0" animBg="1"/>
      <p:bldP spid="60" grpId="0" animBg="1"/>
      <p:bldP spid="6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425F-0119-4B6E-8E8C-E2CA9E9A1DE9}" type="datetime5">
              <a:rPr lang="en-US"/>
              <a:pPr/>
              <a:t>29-Oct-19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94E6-3BAE-433C-83ED-C86F41E5E1EE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Simplicial Complex</a:t>
            </a:r>
          </a:p>
        </p:txBody>
      </p:sp>
      <p:pic>
        <p:nvPicPr>
          <p:cNvPr id="15363" name="Picture 3" descr="c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936750"/>
            <a:ext cx="5741988" cy="4438650"/>
          </a:xfrm>
          <a:prstGeom prst="rect">
            <a:avLst/>
          </a:prstGeom>
          <a:noFill/>
        </p:spPr>
      </p:pic>
      <p:sp>
        <p:nvSpPr>
          <p:cNvPr id="6" name="Text Box 122"/>
          <p:cNvSpPr txBox="1">
            <a:spLocks noChangeArrowheads="1"/>
          </p:cNvSpPr>
          <p:nvPr/>
        </p:nvSpPr>
        <p:spPr bwMode="auto">
          <a:xfrm>
            <a:off x="787876" y="1581982"/>
            <a:ext cx="5875476" cy="954107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Combinatorial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a set of simplexes close under inclusion.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122"/>
          <p:cNvSpPr txBox="1">
            <a:spLocks noChangeArrowheads="1"/>
          </p:cNvSpPr>
          <p:nvPr/>
        </p:nvSpPr>
        <p:spPr bwMode="auto">
          <a:xfrm>
            <a:off x="2064412" y="1942612"/>
            <a:ext cx="5875476" cy="954107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Geometric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simplexes “glued together” along faces …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Simplicial Maps</a:t>
            </a:r>
          </a:p>
        </p:txBody>
      </p:sp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F6DA-7E14-4500-AD99-58067A12CB42}" type="datetime5">
              <a:rPr lang="en-US"/>
              <a:pPr/>
              <a:t>29-Oct-19</a:t>
            </a:fld>
            <a:endParaRPr lang="en-US" dirty="0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2DA1-50F3-4D49-8C7F-88F3B24DCCE8}" type="slidenum">
              <a:rPr lang="en-US"/>
              <a:pPr/>
              <a:t>13</a:t>
            </a:fld>
            <a:endParaRPr lang="en-US" dirty="0"/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523875" y="2811463"/>
            <a:ext cx="3213100" cy="2360612"/>
            <a:chOff x="1088" y="2723"/>
            <a:chExt cx="2024" cy="1487"/>
          </a:xfrm>
        </p:grpSpPr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1088" y="2823"/>
              <a:ext cx="1090" cy="934"/>
              <a:chOff x="1102" y="2389"/>
              <a:chExt cx="1090" cy="934"/>
            </a:xfrm>
          </p:grpSpPr>
          <p:sp>
            <p:nvSpPr>
              <p:cNvPr id="185363" name="Freeform 19"/>
              <p:cNvSpPr>
                <a:spLocks/>
              </p:cNvSpPr>
              <p:nvPr/>
            </p:nvSpPr>
            <p:spPr bwMode="auto">
              <a:xfrm>
                <a:off x="1229" y="2488"/>
                <a:ext cx="879" cy="755"/>
              </a:xfrm>
              <a:custGeom>
                <a:avLst/>
                <a:gdLst/>
                <a:ahLst/>
                <a:cxnLst>
                  <a:cxn ang="0">
                    <a:pos x="0" y="362"/>
                  </a:cxn>
                  <a:cxn ang="0">
                    <a:pos x="734" y="0"/>
                  </a:cxn>
                  <a:cxn ang="0">
                    <a:pos x="879" y="755"/>
                  </a:cxn>
                  <a:cxn ang="0">
                    <a:pos x="0" y="362"/>
                  </a:cxn>
                </a:cxnLst>
                <a:rect l="0" t="0" r="r" b="b"/>
                <a:pathLst>
                  <a:path w="879" h="755">
                    <a:moveTo>
                      <a:pt x="0" y="362"/>
                    </a:moveTo>
                    <a:lnTo>
                      <a:pt x="734" y="0"/>
                    </a:lnTo>
                    <a:lnTo>
                      <a:pt x="879" y="755"/>
                    </a:lnTo>
                    <a:lnTo>
                      <a:pt x="0" y="362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38100" cap="flat" cmpd="sng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85364" name="Oval 20"/>
              <p:cNvSpPr>
                <a:spLocks noChangeArrowheads="1"/>
              </p:cNvSpPr>
              <p:nvPr/>
            </p:nvSpPr>
            <p:spPr bwMode="auto">
              <a:xfrm>
                <a:off x="1102" y="2758"/>
                <a:ext cx="194" cy="165"/>
              </a:xfrm>
              <a:prstGeom prst="ellipse">
                <a:avLst/>
              </a:prstGeom>
              <a:solidFill>
                <a:srgbClr val="00FF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85365" name="Oval 21"/>
              <p:cNvSpPr>
                <a:spLocks noChangeArrowheads="1"/>
              </p:cNvSpPr>
              <p:nvPr/>
            </p:nvSpPr>
            <p:spPr bwMode="auto">
              <a:xfrm>
                <a:off x="1232" y="2798"/>
                <a:ext cx="28" cy="57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85366" name="Oval 22"/>
              <p:cNvSpPr>
                <a:spLocks noChangeArrowheads="1"/>
              </p:cNvSpPr>
              <p:nvPr/>
            </p:nvSpPr>
            <p:spPr bwMode="auto">
              <a:xfrm>
                <a:off x="1850" y="2389"/>
                <a:ext cx="194" cy="165"/>
              </a:xfrm>
              <a:prstGeom prst="ellipse">
                <a:avLst/>
              </a:prstGeom>
              <a:solidFill>
                <a:srgbClr val="00FF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85367" name="Oval 23"/>
              <p:cNvSpPr>
                <a:spLocks noChangeArrowheads="1"/>
              </p:cNvSpPr>
              <p:nvPr/>
            </p:nvSpPr>
            <p:spPr bwMode="auto">
              <a:xfrm>
                <a:off x="1980" y="2429"/>
                <a:ext cx="28" cy="57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85368" name="Oval 24"/>
              <p:cNvSpPr>
                <a:spLocks noChangeArrowheads="1"/>
              </p:cNvSpPr>
              <p:nvPr/>
            </p:nvSpPr>
            <p:spPr bwMode="auto">
              <a:xfrm>
                <a:off x="1998" y="3158"/>
                <a:ext cx="194" cy="165"/>
              </a:xfrm>
              <a:prstGeom prst="ellipse">
                <a:avLst/>
              </a:prstGeom>
              <a:solidFill>
                <a:srgbClr val="00FF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85369" name="Oval 25"/>
              <p:cNvSpPr>
                <a:spLocks noChangeArrowheads="1"/>
              </p:cNvSpPr>
              <p:nvPr/>
            </p:nvSpPr>
            <p:spPr bwMode="auto">
              <a:xfrm>
                <a:off x="2128" y="3198"/>
                <a:ext cx="28" cy="57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4" name="Group 34"/>
            <p:cNvGrpSpPr>
              <a:grpSpLocks/>
            </p:cNvGrpSpPr>
            <p:nvPr/>
          </p:nvGrpSpPr>
          <p:grpSpPr bwMode="auto">
            <a:xfrm>
              <a:off x="2918" y="2778"/>
              <a:ext cx="194" cy="1046"/>
              <a:chOff x="3918" y="2758"/>
              <a:chExt cx="194" cy="1046"/>
            </a:xfrm>
          </p:grpSpPr>
          <p:sp>
            <p:nvSpPr>
              <p:cNvPr id="185371" name="Line 27"/>
              <p:cNvSpPr>
                <a:spLocks noChangeShapeType="1"/>
              </p:cNvSpPr>
              <p:nvPr/>
            </p:nvSpPr>
            <p:spPr bwMode="auto">
              <a:xfrm rot="-5400000">
                <a:off x="3563" y="3319"/>
                <a:ext cx="921" cy="0"/>
              </a:xfrm>
              <a:prstGeom prst="line">
                <a:avLst/>
              </a:prstGeom>
              <a:noFill/>
              <a:ln w="38100">
                <a:solidFill>
                  <a:schemeClr val="bg1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grpSp>
            <p:nvGrpSpPr>
              <p:cNvPr id="5" name="Group 28"/>
              <p:cNvGrpSpPr>
                <a:grpSpLocks/>
              </p:cNvGrpSpPr>
              <p:nvPr/>
            </p:nvGrpSpPr>
            <p:grpSpPr bwMode="auto">
              <a:xfrm>
                <a:off x="3929" y="2758"/>
                <a:ext cx="183" cy="157"/>
                <a:chOff x="2625" y="3482"/>
                <a:chExt cx="183" cy="157"/>
              </a:xfrm>
            </p:grpSpPr>
            <p:sp>
              <p:nvSpPr>
                <p:cNvPr id="185373" name="Oval 29"/>
                <p:cNvSpPr>
                  <a:spLocks noChangeArrowheads="1"/>
                </p:cNvSpPr>
                <p:nvPr/>
              </p:nvSpPr>
              <p:spPr bwMode="auto">
                <a:xfrm>
                  <a:off x="2625" y="3482"/>
                  <a:ext cx="183" cy="157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85374" name="Oval 30"/>
                <p:cNvSpPr>
                  <a:spLocks noChangeArrowheads="1"/>
                </p:cNvSpPr>
                <p:nvPr/>
              </p:nvSpPr>
              <p:spPr bwMode="auto">
                <a:xfrm>
                  <a:off x="2747" y="3520"/>
                  <a:ext cx="27" cy="54"/>
                </a:xfrm>
                <a:prstGeom prst="ellipse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6" name="Group 31"/>
              <p:cNvGrpSpPr>
                <a:grpSpLocks/>
              </p:cNvGrpSpPr>
              <p:nvPr/>
            </p:nvGrpSpPr>
            <p:grpSpPr bwMode="auto">
              <a:xfrm>
                <a:off x="3918" y="3647"/>
                <a:ext cx="183" cy="157"/>
                <a:chOff x="2625" y="3482"/>
                <a:chExt cx="183" cy="157"/>
              </a:xfrm>
            </p:grpSpPr>
            <p:sp>
              <p:nvSpPr>
                <p:cNvPr id="185376" name="Oval 32"/>
                <p:cNvSpPr>
                  <a:spLocks noChangeArrowheads="1"/>
                </p:cNvSpPr>
                <p:nvPr/>
              </p:nvSpPr>
              <p:spPr bwMode="auto">
                <a:xfrm>
                  <a:off x="2625" y="3482"/>
                  <a:ext cx="183" cy="157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85377" name="Oval 33"/>
                <p:cNvSpPr>
                  <a:spLocks noChangeArrowheads="1"/>
                </p:cNvSpPr>
                <p:nvPr/>
              </p:nvSpPr>
              <p:spPr bwMode="auto">
                <a:xfrm>
                  <a:off x="2747" y="3520"/>
                  <a:ext cx="27" cy="54"/>
                </a:xfrm>
                <a:prstGeom prst="ellipse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185379" name="Freeform 35"/>
            <p:cNvSpPr>
              <a:spLocks/>
            </p:cNvSpPr>
            <p:nvPr/>
          </p:nvSpPr>
          <p:spPr bwMode="auto">
            <a:xfrm>
              <a:off x="2048" y="2723"/>
              <a:ext cx="807" cy="84"/>
            </a:xfrm>
            <a:custGeom>
              <a:avLst/>
              <a:gdLst/>
              <a:ahLst/>
              <a:cxnLst>
                <a:cxn ang="0">
                  <a:pos x="0" y="77"/>
                </a:cxn>
                <a:cxn ang="0">
                  <a:pos x="566" y="1"/>
                </a:cxn>
                <a:cxn ang="0">
                  <a:pos x="807" y="84"/>
                </a:cxn>
              </a:cxnLst>
              <a:rect l="0" t="0" r="r" b="b"/>
              <a:pathLst>
                <a:path w="807" h="84">
                  <a:moveTo>
                    <a:pt x="0" y="77"/>
                  </a:moveTo>
                  <a:cubicBezTo>
                    <a:pt x="216" y="38"/>
                    <a:pt x="432" y="0"/>
                    <a:pt x="566" y="1"/>
                  </a:cubicBezTo>
                  <a:cubicBezTo>
                    <a:pt x="700" y="2"/>
                    <a:pt x="767" y="70"/>
                    <a:pt x="807" y="84"/>
                  </a:cubicBezTo>
                </a:path>
              </a:pathLst>
            </a:custGeom>
            <a:noFill/>
            <a:ln w="38100" cap="flat" cmpd="sng">
              <a:solidFill>
                <a:srgbClr val="0000FF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85380" name="Freeform 36"/>
            <p:cNvSpPr>
              <a:spLocks/>
            </p:cNvSpPr>
            <p:nvPr/>
          </p:nvSpPr>
          <p:spPr bwMode="auto">
            <a:xfrm>
              <a:off x="2117" y="3807"/>
              <a:ext cx="759" cy="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9" y="97"/>
                </a:cxn>
                <a:cxn ang="0">
                  <a:pos x="759" y="0"/>
                </a:cxn>
              </a:cxnLst>
              <a:rect l="0" t="0" r="r" b="b"/>
              <a:pathLst>
                <a:path w="759" h="97">
                  <a:moveTo>
                    <a:pt x="0" y="0"/>
                  </a:moveTo>
                  <a:cubicBezTo>
                    <a:pt x="116" y="48"/>
                    <a:pt x="233" y="97"/>
                    <a:pt x="359" y="97"/>
                  </a:cubicBezTo>
                  <a:cubicBezTo>
                    <a:pt x="485" y="97"/>
                    <a:pt x="622" y="48"/>
                    <a:pt x="759" y="0"/>
                  </a:cubicBezTo>
                </a:path>
              </a:pathLst>
            </a:custGeom>
            <a:noFill/>
            <a:ln w="38100" cap="flat" cmpd="sng">
              <a:solidFill>
                <a:srgbClr val="0000FF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85381" name="Freeform 37"/>
            <p:cNvSpPr>
              <a:spLocks/>
            </p:cNvSpPr>
            <p:nvPr/>
          </p:nvSpPr>
          <p:spPr bwMode="auto">
            <a:xfrm>
              <a:off x="1235" y="3449"/>
              <a:ext cx="1579" cy="7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5" y="689"/>
                </a:cxn>
                <a:cxn ang="0">
                  <a:pos x="1579" y="434"/>
                </a:cxn>
              </a:cxnLst>
              <a:rect l="0" t="0" r="r" b="b"/>
              <a:pathLst>
                <a:path w="1579" h="761">
                  <a:moveTo>
                    <a:pt x="0" y="0"/>
                  </a:moveTo>
                  <a:cubicBezTo>
                    <a:pt x="206" y="308"/>
                    <a:pt x="412" y="617"/>
                    <a:pt x="675" y="689"/>
                  </a:cubicBezTo>
                  <a:cubicBezTo>
                    <a:pt x="938" y="761"/>
                    <a:pt x="1258" y="597"/>
                    <a:pt x="1579" y="434"/>
                  </a:cubicBezTo>
                </a:path>
              </a:pathLst>
            </a:custGeom>
            <a:noFill/>
            <a:ln w="38100" cap="flat" cmpd="sng">
              <a:solidFill>
                <a:srgbClr val="0000FF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28" name="Text Box 122"/>
          <p:cNvSpPr txBox="1">
            <a:spLocks noChangeArrowheads="1"/>
          </p:cNvSpPr>
          <p:nvPr/>
        </p:nvSpPr>
        <p:spPr bwMode="auto">
          <a:xfrm>
            <a:off x="4514224" y="2359071"/>
            <a:ext cx="3981604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Vertex-to-vertex map …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Simplicial Map</a:t>
            </a:r>
          </a:p>
        </p:txBody>
      </p:sp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F6DA-7E14-4500-AD99-58067A12CB42}" type="datetime5">
              <a:rPr lang="en-US"/>
              <a:pPr/>
              <a:t>29-Oct-19</a:t>
            </a:fld>
            <a:endParaRPr lang="en-US" dirty="0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2DA1-50F3-4D49-8C7F-88F3B24DCCE8}" type="slidenum">
              <a:rPr lang="en-US"/>
              <a:pPr/>
              <a:t>14</a:t>
            </a:fld>
            <a:endParaRPr lang="en-US" dirty="0"/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523875" y="2811463"/>
            <a:ext cx="3213100" cy="2360612"/>
            <a:chOff x="1088" y="2723"/>
            <a:chExt cx="2024" cy="1487"/>
          </a:xfrm>
        </p:grpSpPr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1088" y="2823"/>
              <a:ext cx="1090" cy="934"/>
              <a:chOff x="1102" y="2389"/>
              <a:chExt cx="1090" cy="934"/>
            </a:xfrm>
          </p:grpSpPr>
          <p:sp>
            <p:nvSpPr>
              <p:cNvPr id="185363" name="Freeform 19"/>
              <p:cNvSpPr>
                <a:spLocks/>
              </p:cNvSpPr>
              <p:nvPr/>
            </p:nvSpPr>
            <p:spPr bwMode="auto">
              <a:xfrm>
                <a:off x="1229" y="2488"/>
                <a:ext cx="879" cy="755"/>
              </a:xfrm>
              <a:custGeom>
                <a:avLst/>
                <a:gdLst/>
                <a:ahLst/>
                <a:cxnLst>
                  <a:cxn ang="0">
                    <a:pos x="0" y="362"/>
                  </a:cxn>
                  <a:cxn ang="0">
                    <a:pos x="734" y="0"/>
                  </a:cxn>
                  <a:cxn ang="0">
                    <a:pos x="879" y="755"/>
                  </a:cxn>
                  <a:cxn ang="0">
                    <a:pos x="0" y="362"/>
                  </a:cxn>
                </a:cxnLst>
                <a:rect l="0" t="0" r="r" b="b"/>
                <a:pathLst>
                  <a:path w="879" h="755">
                    <a:moveTo>
                      <a:pt x="0" y="362"/>
                    </a:moveTo>
                    <a:lnTo>
                      <a:pt x="734" y="0"/>
                    </a:lnTo>
                    <a:lnTo>
                      <a:pt x="879" y="755"/>
                    </a:lnTo>
                    <a:lnTo>
                      <a:pt x="0" y="36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FFFF"/>
                  </a:gs>
                  <a:gs pos="50000">
                    <a:srgbClr val="00FFFF">
                      <a:gamma/>
                      <a:shade val="46275"/>
                      <a:invGamma/>
                    </a:srgbClr>
                  </a:gs>
                  <a:gs pos="100000">
                    <a:srgbClr val="00FFFF"/>
                  </a:gs>
                </a:gsLst>
                <a:lin ang="5400000" scaled="1"/>
              </a:gradFill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85364" name="Oval 20"/>
              <p:cNvSpPr>
                <a:spLocks noChangeArrowheads="1"/>
              </p:cNvSpPr>
              <p:nvPr/>
            </p:nvSpPr>
            <p:spPr bwMode="auto">
              <a:xfrm>
                <a:off x="1102" y="2758"/>
                <a:ext cx="194" cy="165"/>
              </a:xfrm>
              <a:prstGeom prst="ellipse">
                <a:avLst/>
              </a:prstGeom>
              <a:solidFill>
                <a:srgbClr val="00FF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85365" name="Oval 21"/>
              <p:cNvSpPr>
                <a:spLocks noChangeArrowheads="1"/>
              </p:cNvSpPr>
              <p:nvPr/>
            </p:nvSpPr>
            <p:spPr bwMode="auto">
              <a:xfrm>
                <a:off x="1232" y="2798"/>
                <a:ext cx="28" cy="57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85366" name="Oval 22"/>
              <p:cNvSpPr>
                <a:spLocks noChangeArrowheads="1"/>
              </p:cNvSpPr>
              <p:nvPr/>
            </p:nvSpPr>
            <p:spPr bwMode="auto">
              <a:xfrm>
                <a:off x="1850" y="2389"/>
                <a:ext cx="194" cy="165"/>
              </a:xfrm>
              <a:prstGeom prst="ellipse">
                <a:avLst/>
              </a:prstGeom>
              <a:solidFill>
                <a:srgbClr val="00FF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85367" name="Oval 23"/>
              <p:cNvSpPr>
                <a:spLocks noChangeArrowheads="1"/>
              </p:cNvSpPr>
              <p:nvPr/>
            </p:nvSpPr>
            <p:spPr bwMode="auto">
              <a:xfrm>
                <a:off x="1980" y="2429"/>
                <a:ext cx="28" cy="57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85368" name="Oval 24"/>
              <p:cNvSpPr>
                <a:spLocks noChangeArrowheads="1"/>
              </p:cNvSpPr>
              <p:nvPr/>
            </p:nvSpPr>
            <p:spPr bwMode="auto">
              <a:xfrm>
                <a:off x="1998" y="3158"/>
                <a:ext cx="194" cy="165"/>
              </a:xfrm>
              <a:prstGeom prst="ellipse">
                <a:avLst/>
              </a:prstGeom>
              <a:solidFill>
                <a:srgbClr val="00FF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85369" name="Oval 25"/>
              <p:cNvSpPr>
                <a:spLocks noChangeArrowheads="1"/>
              </p:cNvSpPr>
              <p:nvPr/>
            </p:nvSpPr>
            <p:spPr bwMode="auto">
              <a:xfrm>
                <a:off x="2128" y="3198"/>
                <a:ext cx="28" cy="57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4" name="Group 34"/>
            <p:cNvGrpSpPr>
              <a:grpSpLocks/>
            </p:cNvGrpSpPr>
            <p:nvPr/>
          </p:nvGrpSpPr>
          <p:grpSpPr bwMode="auto">
            <a:xfrm>
              <a:off x="2918" y="2778"/>
              <a:ext cx="194" cy="1046"/>
              <a:chOff x="3918" y="2758"/>
              <a:chExt cx="194" cy="1046"/>
            </a:xfrm>
          </p:grpSpPr>
          <p:sp>
            <p:nvSpPr>
              <p:cNvPr id="185371" name="Line 27"/>
              <p:cNvSpPr>
                <a:spLocks noChangeShapeType="1"/>
              </p:cNvSpPr>
              <p:nvPr/>
            </p:nvSpPr>
            <p:spPr bwMode="auto">
              <a:xfrm rot="-5400000">
                <a:off x="3563" y="3319"/>
                <a:ext cx="92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grpSp>
            <p:nvGrpSpPr>
              <p:cNvPr id="5" name="Group 28"/>
              <p:cNvGrpSpPr>
                <a:grpSpLocks/>
              </p:cNvGrpSpPr>
              <p:nvPr/>
            </p:nvGrpSpPr>
            <p:grpSpPr bwMode="auto">
              <a:xfrm>
                <a:off x="3929" y="2758"/>
                <a:ext cx="183" cy="157"/>
                <a:chOff x="2625" y="3482"/>
                <a:chExt cx="183" cy="157"/>
              </a:xfrm>
            </p:grpSpPr>
            <p:sp>
              <p:nvSpPr>
                <p:cNvPr id="185373" name="Oval 29"/>
                <p:cNvSpPr>
                  <a:spLocks noChangeArrowheads="1"/>
                </p:cNvSpPr>
                <p:nvPr/>
              </p:nvSpPr>
              <p:spPr bwMode="auto">
                <a:xfrm>
                  <a:off x="2625" y="3482"/>
                  <a:ext cx="183" cy="157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85374" name="Oval 30"/>
                <p:cNvSpPr>
                  <a:spLocks noChangeArrowheads="1"/>
                </p:cNvSpPr>
                <p:nvPr/>
              </p:nvSpPr>
              <p:spPr bwMode="auto">
                <a:xfrm>
                  <a:off x="2747" y="3520"/>
                  <a:ext cx="27" cy="54"/>
                </a:xfrm>
                <a:prstGeom prst="ellipse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6" name="Group 31"/>
              <p:cNvGrpSpPr>
                <a:grpSpLocks/>
              </p:cNvGrpSpPr>
              <p:nvPr/>
            </p:nvGrpSpPr>
            <p:grpSpPr bwMode="auto">
              <a:xfrm>
                <a:off x="3918" y="3647"/>
                <a:ext cx="183" cy="157"/>
                <a:chOff x="2625" y="3482"/>
                <a:chExt cx="183" cy="157"/>
              </a:xfrm>
            </p:grpSpPr>
            <p:sp>
              <p:nvSpPr>
                <p:cNvPr id="185376" name="Oval 32"/>
                <p:cNvSpPr>
                  <a:spLocks noChangeArrowheads="1"/>
                </p:cNvSpPr>
                <p:nvPr/>
              </p:nvSpPr>
              <p:spPr bwMode="auto">
                <a:xfrm>
                  <a:off x="2625" y="3482"/>
                  <a:ext cx="183" cy="157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85377" name="Oval 33"/>
                <p:cNvSpPr>
                  <a:spLocks noChangeArrowheads="1"/>
                </p:cNvSpPr>
                <p:nvPr/>
              </p:nvSpPr>
              <p:spPr bwMode="auto">
                <a:xfrm>
                  <a:off x="2747" y="3520"/>
                  <a:ext cx="27" cy="54"/>
                </a:xfrm>
                <a:prstGeom prst="ellipse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latin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185379" name="Freeform 35"/>
            <p:cNvSpPr>
              <a:spLocks/>
            </p:cNvSpPr>
            <p:nvPr/>
          </p:nvSpPr>
          <p:spPr bwMode="auto">
            <a:xfrm>
              <a:off x="2048" y="2723"/>
              <a:ext cx="807" cy="84"/>
            </a:xfrm>
            <a:custGeom>
              <a:avLst/>
              <a:gdLst/>
              <a:ahLst/>
              <a:cxnLst>
                <a:cxn ang="0">
                  <a:pos x="0" y="77"/>
                </a:cxn>
                <a:cxn ang="0">
                  <a:pos x="566" y="1"/>
                </a:cxn>
                <a:cxn ang="0">
                  <a:pos x="807" y="84"/>
                </a:cxn>
              </a:cxnLst>
              <a:rect l="0" t="0" r="r" b="b"/>
              <a:pathLst>
                <a:path w="807" h="84">
                  <a:moveTo>
                    <a:pt x="0" y="77"/>
                  </a:moveTo>
                  <a:cubicBezTo>
                    <a:pt x="216" y="38"/>
                    <a:pt x="432" y="0"/>
                    <a:pt x="566" y="1"/>
                  </a:cubicBezTo>
                  <a:cubicBezTo>
                    <a:pt x="700" y="2"/>
                    <a:pt x="767" y="70"/>
                    <a:pt x="807" y="84"/>
                  </a:cubicBezTo>
                </a:path>
              </a:pathLst>
            </a:custGeom>
            <a:noFill/>
            <a:ln w="38100" cap="flat" cmpd="sng">
              <a:solidFill>
                <a:srgbClr val="0000FF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85380" name="Freeform 36"/>
            <p:cNvSpPr>
              <a:spLocks/>
            </p:cNvSpPr>
            <p:nvPr/>
          </p:nvSpPr>
          <p:spPr bwMode="auto">
            <a:xfrm>
              <a:off x="2117" y="3807"/>
              <a:ext cx="759" cy="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9" y="97"/>
                </a:cxn>
                <a:cxn ang="0">
                  <a:pos x="759" y="0"/>
                </a:cxn>
              </a:cxnLst>
              <a:rect l="0" t="0" r="r" b="b"/>
              <a:pathLst>
                <a:path w="759" h="97">
                  <a:moveTo>
                    <a:pt x="0" y="0"/>
                  </a:moveTo>
                  <a:cubicBezTo>
                    <a:pt x="116" y="48"/>
                    <a:pt x="233" y="97"/>
                    <a:pt x="359" y="97"/>
                  </a:cubicBezTo>
                  <a:cubicBezTo>
                    <a:pt x="485" y="97"/>
                    <a:pt x="622" y="48"/>
                    <a:pt x="759" y="0"/>
                  </a:cubicBezTo>
                </a:path>
              </a:pathLst>
            </a:custGeom>
            <a:noFill/>
            <a:ln w="38100" cap="flat" cmpd="sng">
              <a:solidFill>
                <a:srgbClr val="0000FF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85381" name="Freeform 37"/>
            <p:cNvSpPr>
              <a:spLocks/>
            </p:cNvSpPr>
            <p:nvPr/>
          </p:nvSpPr>
          <p:spPr bwMode="auto">
            <a:xfrm>
              <a:off x="1235" y="3449"/>
              <a:ext cx="1579" cy="7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5" y="689"/>
                </a:cxn>
                <a:cxn ang="0">
                  <a:pos x="1579" y="434"/>
                </a:cxn>
              </a:cxnLst>
              <a:rect l="0" t="0" r="r" b="b"/>
              <a:pathLst>
                <a:path w="1579" h="761">
                  <a:moveTo>
                    <a:pt x="0" y="0"/>
                  </a:moveTo>
                  <a:cubicBezTo>
                    <a:pt x="206" y="308"/>
                    <a:pt x="412" y="617"/>
                    <a:pt x="675" y="689"/>
                  </a:cubicBezTo>
                  <a:cubicBezTo>
                    <a:pt x="938" y="761"/>
                    <a:pt x="1258" y="597"/>
                    <a:pt x="1579" y="434"/>
                  </a:cubicBezTo>
                </a:path>
              </a:pathLst>
            </a:custGeom>
            <a:noFill/>
            <a:ln w="38100" cap="flat" cmpd="sng">
              <a:solidFill>
                <a:srgbClr val="0000FF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27" name="Text Box 122"/>
          <p:cNvSpPr txBox="1">
            <a:spLocks noChangeArrowheads="1"/>
          </p:cNvSpPr>
          <p:nvPr/>
        </p:nvSpPr>
        <p:spPr bwMode="auto">
          <a:xfrm>
            <a:off x="4451054" y="2359071"/>
            <a:ext cx="3981604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Vertex-to-vertex map …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122"/>
          <p:cNvSpPr txBox="1">
            <a:spLocks noChangeArrowheads="1"/>
          </p:cNvSpPr>
          <p:nvPr/>
        </p:nvSpPr>
        <p:spPr bwMode="auto">
          <a:xfrm>
            <a:off x="4032111" y="3290069"/>
            <a:ext cx="4022785" cy="954107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that sends simplexes to simplexes 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122"/>
          <p:cNvSpPr txBox="1">
            <a:spLocks noChangeArrowheads="1"/>
          </p:cNvSpPr>
          <p:nvPr/>
        </p:nvSpPr>
        <p:spPr bwMode="auto">
          <a:xfrm>
            <a:off x="4564756" y="4610366"/>
            <a:ext cx="4022785" cy="954107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piece-wise linear map on geometric simplexes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Carrier Map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D9C7-2207-40D0-BD10-0B54F2F3DC18}" type="datetime5">
              <a:rPr lang="en-US" smtClean="0"/>
              <a:pPr/>
              <a:t>29-Oct-19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08CE-920D-4F6F-98C9-0491388AB413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20" name="Group 100"/>
          <p:cNvGrpSpPr>
            <a:grpSpLocks/>
          </p:cNvGrpSpPr>
          <p:nvPr/>
        </p:nvGrpSpPr>
        <p:grpSpPr bwMode="auto">
          <a:xfrm>
            <a:off x="5648432" y="2110655"/>
            <a:ext cx="1909763" cy="1228725"/>
            <a:chOff x="3725" y="2082"/>
            <a:chExt cx="1203" cy="774"/>
          </a:xfrm>
        </p:grpSpPr>
        <p:sp>
          <p:nvSpPr>
            <p:cNvPr id="21" name="Freeform 101"/>
            <p:cNvSpPr>
              <a:spLocks/>
            </p:cNvSpPr>
            <p:nvPr/>
          </p:nvSpPr>
          <p:spPr bwMode="auto">
            <a:xfrm>
              <a:off x="4033" y="2139"/>
              <a:ext cx="171" cy="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38" y="8"/>
                </a:cxn>
                <a:cxn ang="0">
                  <a:pos x="61" y="15"/>
                </a:cxn>
                <a:cxn ang="0">
                  <a:pos x="76" y="30"/>
                </a:cxn>
                <a:cxn ang="0">
                  <a:pos x="99" y="46"/>
                </a:cxn>
                <a:cxn ang="0">
                  <a:pos x="114" y="61"/>
                </a:cxn>
                <a:cxn ang="0">
                  <a:pos x="129" y="76"/>
                </a:cxn>
                <a:cxn ang="0">
                  <a:pos x="145" y="99"/>
                </a:cxn>
                <a:cxn ang="0">
                  <a:pos x="160" y="114"/>
                </a:cxn>
                <a:cxn ang="0">
                  <a:pos x="168" y="129"/>
                </a:cxn>
                <a:cxn ang="0">
                  <a:pos x="183" y="152"/>
                </a:cxn>
                <a:cxn ang="0">
                  <a:pos x="183" y="175"/>
                </a:cxn>
                <a:cxn ang="0">
                  <a:pos x="190" y="190"/>
                </a:cxn>
                <a:cxn ang="0">
                  <a:pos x="198" y="213"/>
                </a:cxn>
              </a:cxnLst>
              <a:rect l="0" t="0" r="r" b="b"/>
              <a:pathLst>
                <a:path w="199" h="214">
                  <a:moveTo>
                    <a:pt x="0" y="0"/>
                  </a:moveTo>
                  <a:lnTo>
                    <a:pt x="15" y="0"/>
                  </a:lnTo>
                  <a:lnTo>
                    <a:pt x="38" y="8"/>
                  </a:lnTo>
                  <a:lnTo>
                    <a:pt x="61" y="15"/>
                  </a:lnTo>
                  <a:lnTo>
                    <a:pt x="76" y="30"/>
                  </a:lnTo>
                  <a:lnTo>
                    <a:pt x="99" y="46"/>
                  </a:lnTo>
                  <a:lnTo>
                    <a:pt x="114" y="61"/>
                  </a:lnTo>
                  <a:lnTo>
                    <a:pt x="129" y="76"/>
                  </a:lnTo>
                  <a:lnTo>
                    <a:pt x="145" y="99"/>
                  </a:lnTo>
                  <a:lnTo>
                    <a:pt x="160" y="114"/>
                  </a:lnTo>
                  <a:lnTo>
                    <a:pt x="168" y="129"/>
                  </a:lnTo>
                  <a:lnTo>
                    <a:pt x="183" y="152"/>
                  </a:lnTo>
                  <a:lnTo>
                    <a:pt x="183" y="175"/>
                  </a:lnTo>
                  <a:lnTo>
                    <a:pt x="190" y="190"/>
                  </a:lnTo>
                  <a:lnTo>
                    <a:pt x="198" y="21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2" name="Oval 102"/>
            <p:cNvSpPr>
              <a:spLocks noChangeArrowheads="1"/>
            </p:cNvSpPr>
            <p:nvPr/>
          </p:nvSpPr>
          <p:spPr bwMode="auto">
            <a:xfrm>
              <a:off x="3978" y="2670"/>
              <a:ext cx="26" cy="31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3" name="Oval 103"/>
            <p:cNvSpPr>
              <a:spLocks noChangeArrowheads="1"/>
            </p:cNvSpPr>
            <p:nvPr/>
          </p:nvSpPr>
          <p:spPr bwMode="auto">
            <a:xfrm>
              <a:off x="3803" y="2481"/>
              <a:ext cx="32" cy="32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4" name="Oval 104"/>
            <p:cNvSpPr>
              <a:spLocks noChangeArrowheads="1"/>
            </p:cNvSpPr>
            <p:nvPr/>
          </p:nvSpPr>
          <p:spPr bwMode="auto">
            <a:xfrm>
              <a:off x="4252" y="2733"/>
              <a:ext cx="32" cy="38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5" name="Oval 105"/>
            <p:cNvSpPr>
              <a:spLocks noChangeArrowheads="1"/>
            </p:cNvSpPr>
            <p:nvPr/>
          </p:nvSpPr>
          <p:spPr bwMode="auto">
            <a:xfrm>
              <a:off x="3725" y="2092"/>
              <a:ext cx="1196" cy="760"/>
            </a:xfrm>
            <a:prstGeom prst="ellipse">
              <a:avLst/>
            </a:prstGeom>
            <a:gradFill rotWithShape="0">
              <a:gsLst>
                <a:gs pos="0">
                  <a:srgbClr val="7FFF00">
                    <a:gamma/>
                    <a:shade val="0"/>
                    <a:invGamma/>
                  </a:srgbClr>
                </a:gs>
                <a:gs pos="100000">
                  <a:srgbClr val="7FFF00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6" name="Oval 106"/>
            <p:cNvSpPr>
              <a:spLocks noChangeArrowheads="1"/>
            </p:cNvSpPr>
            <p:nvPr/>
          </p:nvSpPr>
          <p:spPr bwMode="auto">
            <a:xfrm>
              <a:off x="3767" y="2120"/>
              <a:ext cx="1106" cy="679"/>
            </a:xfrm>
            <a:prstGeom prst="ellipse">
              <a:avLst/>
            </a:prstGeom>
            <a:gradFill rotWithShape="0">
              <a:gsLst>
                <a:gs pos="0">
                  <a:srgbClr val="7FFF00">
                    <a:gamma/>
                    <a:shade val="29804"/>
                    <a:invGamma/>
                  </a:srgbClr>
                </a:gs>
                <a:gs pos="100000">
                  <a:srgbClr val="7FFF00"/>
                </a:gs>
              </a:gsLst>
              <a:path path="shape">
                <a:fillToRect l="50000" t="50000" r="50000" b="50000"/>
              </a:path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7" name="Freeform 107"/>
            <p:cNvSpPr>
              <a:spLocks/>
            </p:cNvSpPr>
            <p:nvPr/>
          </p:nvSpPr>
          <p:spPr bwMode="auto">
            <a:xfrm>
              <a:off x="4274" y="2604"/>
              <a:ext cx="47" cy="246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23" y="38"/>
                </a:cxn>
                <a:cxn ang="0">
                  <a:pos x="8" y="76"/>
                </a:cxn>
                <a:cxn ang="0">
                  <a:pos x="0" y="114"/>
                </a:cxn>
                <a:cxn ang="0">
                  <a:pos x="0" y="160"/>
                </a:cxn>
                <a:cxn ang="0">
                  <a:pos x="0" y="198"/>
                </a:cxn>
                <a:cxn ang="0">
                  <a:pos x="8" y="236"/>
                </a:cxn>
                <a:cxn ang="0">
                  <a:pos x="23" y="267"/>
                </a:cxn>
                <a:cxn ang="0">
                  <a:pos x="54" y="297"/>
                </a:cxn>
              </a:cxnLst>
              <a:rect l="0" t="0" r="r" b="b"/>
              <a:pathLst>
                <a:path w="55" h="298">
                  <a:moveTo>
                    <a:pt x="39" y="0"/>
                  </a:moveTo>
                  <a:lnTo>
                    <a:pt x="23" y="38"/>
                  </a:lnTo>
                  <a:lnTo>
                    <a:pt x="8" y="76"/>
                  </a:lnTo>
                  <a:lnTo>
                    <a:pt x="0" y="114"/>
                  </a:lnTo>
                  <a:lnTo>
                    <a:pt x="0" y="160"/>
                  </a:lnTo>
                  <a:lnTo>
                    <a:pt x="0" y="198"/>
                  </a:lnTo>
                  <a:lnTo>
                    <a:pt x="8" y="236"/>
                  </a:lnTo>
                  <a:lnTo>
                    <a:pt x="23" y="267"/>
                  </a:lnTo>
                  <a:lnTo>
                    <a:pt x="54" y="29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8" name="Freeform 108"/>
            <p:cNvSpPr>
              <a:spLocks/>
            </p:cNvSpPr>
            <p:nvPr/>
          </p:nvSpPr>
          <p:spPr bwMode="auto">
            <a:xfrm>
              <a:off x="3968" y="2566"/>
              <a:ext cx="164" cy="209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52" y="15"/>
                </a:cxn>
                <a:cxn ang="0">
                  <a:pos x="114" y="38"/>
                </a:cxn>
                <a:cxn ang="0">
                  <a:pos x="84" y="68"/>
                </a:cxn>
                <a:cxn ang="0">
                  <a:pos x="61" y="99"/>
                </a:cxn>
                <a:cxn ang="0">
                  <a:pos x="23" y="175"/>
                </a:cxn>
                <a:cxn ang="0">
                  <a:pos x="0" y="251"/>
                </a:cxn>
              </a:cxnLst>
              <a:rect l="0" t="0" r="r" b="b"/>
              <a:pathLst>
                <a:path w="191" h="252">
                  <a:moveTo>
                    <a:pt x="190" y="0"/>
                  </a:moveTo>
                  <a:lnTo>
                    <a:pt x="152" y="15"/>
                  </a:lnTo>
                  <a:lnTo>
                    <a:pt x="114" y="38"/>
                  </a:lnTo>
                  <a:lnTo>
                    <a:pt x="84" y="68"/>
                  </a:lnTo>
                  <a:lnTo>
                    <a:pt x="61" y="99"/>
                  </a:lnTo>
                  <a:lnTo>
                    <a:pt x="23" y="175"/>
                  </a:lnTo>
                  <a:lnTo>
                    <a:pt x="0" y="25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9" name="Freeform 109"/>
            <p:cNvSpPr>
              <a:spLocks/>
            </p:cNvSpPr>
            <p:nvPr/>
          </p:nvSpPr>
          <p:spPr bwMode="auto">
            <a:xfrm>
              <a:off x="3975" y="2460"/>
              <a:ext cx="53" cy="214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61" y="0"/>
                </a:cxn>
                <a:cxn ang="0">
                  <a:pos x="38" y="23"/>
                </a:cxn>
                <a:cxn ang="0">
                  <a:pos x="23" y="61"/>
                </a:cxn>
                <a:cxn ang="0">
                  <a:pos x="8" y="99"/>
                </a:cxn>
                <a:cxn ang="0">
                  <a:pos x="0" y="144"/>
                </a:cxn>
                <a:cxn ang="0">
                  <a:pos x="0" y="190"/>
                </a:cxn>
                <a:cxn ang="0">
                  <a:pos x="8" y="228"/>
                </a:cxn>
                <a:cxn ang="0">
                  <a:pos x="23" y="258"/>
                </a:cxn>
              </a:cxnLst>
              <a:rect l="0" t="0" r="r" b="b"/>
              <a:pathLst>
                <a:path w="62" h="259">
                  <a:moveTo>
                    <a:pt x="61" y="0"/>
                  </a:moveTo>
                  <a:lnTo>
                    <a:pt x="61" y="0"/>
                  </a:lnTo>
                  <a:lnTo>
                    <a:pt x="38" y="23"/>
                  </a:lnTo>
                  <a:lnTo>
                    <a:pt x="23" y="61"/>
                  </a:lnTo>
                  <a:lnTo>
                    <a:pt x="8" y="99"/>
                  </a:lnTo>
                  <a:lnTo>
                    <a:pt x="0" y="144"/>
                  </a:lnTo>
                  <a:lnTo>
                    <a:pt x="0" y="190"/>
                  </a:lnTo>
                  <a:lnTo>
                    <a:pt x="8" y="228"/>
                  </a:lnTo>
                  <a:lnTo>
                    <a:pt x="23" y="25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0" name="Freeform 110"/>
            <p:cNvSpPr>
              <a:spLocks/>
            </p:cNvSpPr>
            <p:nvPr/>
          </p:nvSpPr>
          <p:spPr bwMode="auto">
            <a:xfrm>
              <a:off x="4365" y="2132"/>
              <a:ext cx="255" cy="158"/>
            </a:xfrm>
            <a:custGeom>
              <a:avLst/>
              <a:gdLst/>
              <a:ahLst/>
              <a:cxnLst>
                <a:cxn ang="0">
                  <a:pos x="296" y="0"/>
                </a:cxn>
                <a:cxn ang="0">
                  <a:pos x="296" y="0"/>
                </a:cxn>
                <a:cxn ang="0">
                  <a:pos x="243" y="0"/>
                </a:cxn>
                <a:cxn ang="0">
                  <a:pos x="197" y="8"/>
                </a:cxn>
                <a:cxn ang="0">
                  <a:pos x="152" y="23"/>
                </a:cxn>
                <a:cxn ang="0">
                  <a:pos x="106" y="53"/>
                </a:cxn>
                <a:cxn ang="0">
                  <a:pos x="61" y="106"/>
                </a:cxn>
                <a:cxn ang="0">
                  <a:pos x="15" y="160"/>
                </a:cxn>
                <a:cxn ang="0">
                  <a:pos x="0" y="190"/>
                </a:cxn>
              </a:cxnLst>
              <a:rect l="0" t="0" r="r" b="b"/>
              <a:pathLst>
                <a:path w="297" h="191">
                  <a:moveTo>
                    <a:pt x="296" y="0"/>
                  </a:moveTo>
                  <a:lnTo>
                    <a:pt x="296" y="0"/>
                  </a:lnTo>
                  <a:lnTo>
                    <a:pt x="243" y="0"/>
                  </a:lnTo>
                  <a:lnTo>
                    <a:pt x="197" y="8"/>
                  </a:lnTo>
                  <a:lnTo>
                    <a:pt x="152" y="23"/>
                  </a:lnTo>
                  <a:lnTo>
                    <a:pt x="106" y="53"/>
                  </a:lnTo>
                  <a:lnTo>
                    <a:pt x="61" y="106"/>
                  </a:lnTo>
                  <a:lnTo>
                    <a:pt x="15" y="160"/>
                  </a:lnTo>
                  <a:lnTo>
                    <a:pt x="0" y="19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1" name="Freeform 111"/>
            <p:cNvSpPr>
              <a:spLocks/>
            </p:cNvSpPr>
            <p:nvPr/>
          </p:nvSpPr>
          <p:spPr bwMode="auto">
            <a:xfrm>
              <a:off x="4313" y="2082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2" name="Line 112"/>
            <p:cNvSpPr>
              <a:spLocks noChangeShapeType="1"/>
            </p:cNvSpPr>
            <p:nvPr/>
          </p:nvSpPr>
          <p:spPr bwMode="auto">
            <a:xfrm flipH="1">
              <a:off x="4313" y="2088"/>
              <a:ext cx="1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3" name="Freeform 113"/>
            <p:cNvSpPr>
              <a:spLocks/>
            </p:cNvSpPr>
            <p:nvPr/>
          </p:nvSpPr>
          <p:spPr bwMode="auto">
            <a:xfrm>
              <a:off x="4586" y="2132"/>
              <a:ext cx="34" cy="2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30"/>
                </a:cxn>
                <a:cxn ang="0">
                  <a:pos x="30" y="68"/>
                </a:cxn>
                <a:cxn ang="0">
                  <a:pos x="38" y="114"/>
                </a:cxn>
                <a:cxn ang="0">
                  <a:pos x="38" y="160"/>
                </a:cxn>
                <a:cxn ang="0">
                  <a:pos x="38" y="213"/>
                </a:cxn>
                <a:cxn ang="0">
                  <a:pos x="38" y="259"/>
                </a:cxn>
                <a:cxn ang="0">
                  <a:pos x="30" y="304"/>
                </a:cxn>
                <a:cxn ang="0">
                  <a:pos x="30" y="350"/>
                </a:cxn>
              </a:cxnLst>
              <a:rect l="0" t="0" r="r" b="b"/>
              <a:pathLst>
                <a:path w="39" h="351">
                  <a:moveTo>
                    <a:pt x="0" y="0"/>
                  </a:moveTo>
                  <a:lnTo>
                    <a:pt x="15" y="30"/>
                  </a:lnTo>
                  <a:lnTo>
                    <a:pt x="30" y="68"/>
                  </a:lnTo>
                  <a:lnTo>
                    <a:pt x="38" y="114"/>
                  </a:lnTo>
                  <a:lnTo>
                    <a:pt x="38" y="160"/>
                  </a:lnTo>
                  <a:lnTo>
                    <a:pt x="38" y="213"/>
                  </a:lnTo>
                  <a:lnTo>
                    <a:pt x="38" y="259"/>
                  </a:lnTo>
                  <a:lnTo>
                    <a:pt x="30" y="304"/>
                  </a:lnTo>
                  <a:lnTo>
                    <a:pt x="30" y="3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4" name="Freeform 114"/>
            <p:cNvSpPr>
              <a:spLocks/>
            </p:cNvSpPr>
            <p:nvPr/>
          </p:nvSpPr>
          <p:spPr bwMode="auto">
            <a:xfrm>
              <a:off x="3780" y="2617"/>
              <a:ext cx="216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53" y="38"/>
                </a:cxn>
                <a:cxn ang="0">
                  <a:pos x="91" y="53"/>
                </a:cxn>
                <a:cxn ang="0">
                  <a:pos x="129" y="60"/>
                </a:cxn>
                <a:cxn ang="0">
                  <a:pos x="167" y="68"/>
                </a:cxn>
                <a:cxn ang="0">
                  <a:pos x="213" y="75"/>
                </a:cxn>
                <a:cxn ang="0">
                  <a:pos x="251" y="83"/>
                </a:cxn>
              </a:cxnLst>
              <a:rect l="0" t="0" r="r" b="b"/>
              <a:pathLst>
                <a:path w="252" h="84">
                  <a:moveTo>
                    <a:pt x="0" y="0"/>
                  </a:moveTo>
                  <a:lnTo>
                    <a:pt x="0" y="0"/>
                  </a:lnTo>
                  <a:lnTo>
                    <a:pt x="53" y="38"/>
                  </a:lnTo>
                  <a:lnTo>
                    <a:pt x="91" y="53"/>
                  </a:lnTo>
                  <a:lnTo>
                    <a:pt x="129" y="60"/>
                  </a:lnTo>
                  <a:lnTo>
                    <a:pt x="167" y="68"/>
                  </a:lnTo>
                  <a:lnTo>
                    <a:pt x="213" y="75"/>
                  </a:lnTo>
                  <a:lnTo>
                    <a:pt x="251" y="8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5" name="Freeform 115"/>
            <p:cNvSpPr>
              <a:spLocks/>
            </p:cNvSpPr>
            <p:nvPr/>
          </p:nvSpPr>
          <p:spPr bwMode="auto">
            <a:xfrm>
              <a:off x="3825" y="2111"/>
              <a:ext cx="974" cy="654"/>
            </a:xfrm>
            <a:custGeom>
              <a:avLst/>
              <a:gdLst/>
              <a:ahLst/>
              <a:cxnLst>
                <a:cxn ang="0">
                  <a:pos x="831" y="0"/>
                </a:cxn>
                <a:cxn ang="0">
                  <a:pos x="892" y="30"/>
                </a:cxn>
                <a:cxn ang="0">
                  <a:pos x="953" y="68"/>
                </a:cxn>
                <a:cxn ang="0">
                  <a:pos x="1006" y="105"/>
                </a:cxn>
                <a:cxn ang="0">
                  <a:pos x="1052" y="150"/>
                </a:cxn>
                <a:cxn ang="0">
                  <a:pos x="1090" y="203"/>
                </a:cxn>
                <a:cxn ang="0">
                  <a:pos x="1113" y="256"/>
                </a:cxn>
                <a:cxn ang="0">
                  <a:pos x="1128" y="308"/>
                </a:cxn>
                <a:cxn ang="0">
                  <a:pos x="1136" y="369"/>
                </a:cxn>
                <a:cxn ang="0">
                  <a:pos x="1136" y="414"/>
                </a:cxn>
                <a:cxn ang="0">
                  <a:pos x="1121" y="451"/>
                </a:cxn>
                <a:cxn ang="0">
                  <a:pos x="1113" y="497"/>
                </a:cxn>
                <a:cxn ang="0">
                  <a:pos x="1090" y="534"/>
                </a:cxn>
                <a:cxn ang="0">
                  <a:pos x="1037" y="602"/>
                </a:cxn>
                <a:cxn ang="0">
                  <a:pos x="968" y="662"/>
                </a:cxn>
                <a:cxn ang="0">
                  <a:pos x="884" y="715"/>
                </a:cxn>
                <a:cxn ang="0">
                  <a:pos x="785" y="752"/>
                </a:cxn>
                <a:cxn ang="0">
                  <a:pos x="679" y="775"/>
                </a:cxn>
                <a:cxn ang="0">
                  <a:pos x="564" y="790"/>
                </a:cxn>
                <a:cxn ang="0">
                  <a:pos x="450" y="775"/>
                </a:cxn>
                <a:cxn ang="0">
                  <a:pos x="343" y="752"/>
                </a:cxn>
                <a:cxn ang="0">
                  <a:pos x="252" y="715"/>
                </a:cxn>
                <a:cxn ang="0">
                  <a:pos x="160" y="662"/>
                </a:cxn>
                <a:cxn ang="0">
                  <a:pos x="91" y="602"/>
                </a:cxn>
                <a:cxn ang="0">
                  <a:pos x="38" y="534"/>
                </a:cxn>
                <a:cxn ang="0">
                  <a:pos x="23" y="497"/>
                </a:cxn>
                <a:cxn ang="0">
                  <a:pos x="8" y="451"/>
                </a:cxn>
                <a:cxn ang="0">
                  <a:pos x="0" y="414"/>
                </a:cxn>
                <a:cxn ang="0">
                  <a:pos x="0" y="369"/>
                </a:cxn>
                <a:cxn ang="0">
                  <a:pos x="8" y="301"/>
                </a:cxn>
                <a:cxn ang="0">
                  <a:pos x="30" y="233"/>
                </a:cxn>
                <a:cxn ang="0">
                  <a:pos x="61" y="173"/>
                </a:cxn>
                <a:cxn ang="0">
                  <a:pos x="114" y="120"/>
                </a:cxn>
              </a:cxnLst>
              <a:rect l="0" t="0" r="r" b="b"/>
              <a:pathLst>
                <a:path w="1137" h="791">
                  <a:moveTo>
                    <a:pt x="831" y="0"/>
                  </a:moveTo>
                  <a:lnTo>
                    <a:pt x="892" y="30"/>
                  </a:lnTo>
                  <a:lnTo>
                    <a:pt x="953" y="68"/>
                  </a:lnTo>
                  <a:lnTo>
                    <a:pt x="1006" y="105"/>
                  </a:lnTo>
                  <a:lnTo>
                    <a:pt x="1052" y="150"/>
                  </a:lnTo>
                  <a:lnTo>
                    <a:pt x="1090" y="203"/>
                  </a:lnTo>
                  <a:lnTo>
                    <a:pt x="1113" y="256"/>
                  </a:lnTo>
                  <a:lnTo>
                    <a:pt x="1128" y="308"/>
                  </a:lnTo>
                  <a:lnTo>
                    <a:pt x="1136" y="369"/>
                  </a:lnTo>
                  <a:lnTo>
                    <a:pt x="1136" y="414"/>
                  </a:lnTo>
                  <a:lnTo>
                    <a:pt x="1121" y="451"/>
                  </a:lnTo>
                  <a:lnTo>
                    <a:pt x="1113" y="497"/>
                  </a:lnTo>
                  <a:lnTo>
                    <a:pt x="1090" y="534"/>
                  </a:lnTo>
                  <a:lnTo>
                    <a:pt x="1037" y="602"/>
                  </a:lnTo>
                  <a:lnTo>
                    <a:pt x="968" y="662"/>
                  </a:lnTo>
                  <a:lnTo>
                    <a:pt x="884" y="715"/>
                  </a:lnTo>
                  <a:lnTo>
                    <a:pt x="785" y="752"/>
                  </a:lnTo>
                  <a:lnTo>
                    <a:pt x="679" y="775"/>
                  </a:lnTo>
                  <a:lnTo>
                    <a:pt x="564" y="790"/>
                  </a:lnTo>
                  <a:lnTo>
                    <a:pt x="450" y="775"/>
                  </a:lnTo>
                  <a:lnTo>
                    <a:pt x="343" y="752"/>
                  </a:lnTo>
                  <a:lnTo>
                    <a:pt x="252" y="715"/>
                  </a:lnTo>
                  <a:lnTo>
                    <a:pt x="160" y="662"/>
                  </a:lnTo>
                  <a:lnTo>
                    <a:pt x="91" y="602"/>
                  </a:lnTo>
                  <a:lnTo>
                    <a:pt x="38" y="534"/>
                  </a:lnTo>
                  <a:lnTo>
                    <a:pt x="23" y="497"/>
                  </a:lnTo>
                  <a:lnTo>
                    <a:pt x="8" y="451"/>
                  </a:lnTo>
                  <a:lnTo>
                    <a:pt x="0" y="414"/>
                  </a:lnTo>
                  <a:lnTo>
                    <a:pt x="0" y="369"/>
                  </a:lnTo>
                  <a:lnTo>
                    <a:pt x="8" y="301"/>
                  </a:lnTo>
                  <a:lnTo>
                    <a:pt x="30" y="233"/>
                  </a:lnTo>
                  <a:lnTo>
                    <a:pt x="61" y="173"/>
                  </a:lnTo>
                  <a:lnTo>
                    <a:pt x="114" y="12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6" name="Freeform 116"/>
            <p:cNvSpPr>
              <a:spLocks/>
            </p:cNvSpPr>
            <p:nvPr/>
          </p:nvSpPr>
          <p:spPr bwMode="auto">
            <a:xfrm>
              <a:off x="3877" y="2098"/>
              <a:ext cx="479" cy="387"/>
            </a:xfrm>
            <a:custGeom>
              <a:avLst/>
              <a:gdLst/>
              <a:ahLst/>
              <a:cxnLst>
                <a:cxn ang="0">
                  <a:pos x="228" y="47"/>
                </a:cxn>
                <a:cxn ang="0">
                  <a:pos x="283" y="31"/>
                </a:cxn>
                <a:cxn ang="0">
                  <a:pos x="346" y="16"/>
                </a:cxn>
                <a:cxn ang="0">
                  <a:pos x="409" y="8"/>
                </a:cxn>
                <a:cxn ang="0">
                  <a:pos x="472" y="0"/>
                </a:cxn>
                <a:cxn ang="0">
                  <a:pos x="519" y="16"/>
                </a:cxn>
                <a:cxn ang="0">
                  <a:pos x="534" y="39"/>
                </a:cxn>
                <a:cxn ang="0">
                  <a:pos x="558" y="125"/>
                </a:cxn>
                <a:cxn ang="0">
                  <a:pos x="550" y="234"/>
                </a:cxn>
                <a:cxn ang="0">
                  <a:pos x="534" y="296"/>
                </a:cxn>
                <a:cxn ang="0">
                  <a:pos x="424" y="304"/>
                </a:cxn>
                <a:cxn ang="0">
                  <a:pos x="346" y="327"/>
                </a:cxn>
                <a:cxn ang="0">
                  <a:pos x="251" y="366"/>
                </a:cxn>
                <a:cxn ang="0">
                  <a:pos x="204" y="413"/>
                </a:cxn>
                <a:cxn ang="0">
                  <a:pos x="189" y="467"/>
                </a:cxn>
                <a:cxn ang="0">
                  <a:pos x="134" y="335"/>
                </a:cxn>
                <a:cxn ang="0">
                  <a:pos x="47" y="234"/>
                </a:cxn>
                <a:cxn ang="0">
                  <a:pos x="0" y="195"/>
                </a:cxn>
                <a:cxn ang="0">
                  <a:pos x="0" y="171"/>
                </a:cxn>
                <a:cxn ang="0">
                  <a:pos x="47" y="125"/>
                </a:cxn>
                <a:cxn ang="0">
                  <a:pos x="118" y="86"/>
                </a:cxn>
                <a:cxn ang="0">
                  <a:pos x="173" y="62"/>
                </a:cxn>
                <a:cxn ang="0">
                  <a:pos x="228" y="47"/>
                </a:cxn>
              </a:cxnLst>
              <a:rect l="0" t="0" r="r" b="b"/>
              <a:pathLst>
                <a:path w="559" h="468">
                  <a:moveTo>
                    <a:pt x="228" y="47"/>
                  </a:moveTo>
                  <a:lnTo>
                    <a:pt x="283" y="31"/>
                  </a:lnTo>
                  <a:lnTo>
                    <a:pt x="346" y="16"/>
                  </a:lnTo>
                  <a:lnTo>
                    <a:pt x="409" y="8"/>
                  </a:lnTo>
                  <a:lnTo>
                    <a:pt x="472" y="0"/>
                  </a:lnTo>
                  <a:lnTo>
                    <a:pt x="519" y="16"/>
                  </a:lnTo>
                  <a:lnTo>
                    <a:pt x="534" y="39"/>
                  </a:lnTo>
                  <a:lnTo>
                    <a:pt x="558" y="125"/>
                  </a:lnTo>
                  <a:lnTo>
                    <a:pt x="550" y="234"/>
                  </a:lnTo>
                  <a:lnTo>
                    <a:pt x="534" y="296"/>
                  </a:lnTo>
                  <a:lnTo>
                    <a:pt x="424" y="304"/>
                  </a:lnTo>
                  <a:lnTo>
                    <a:pt x="346" y="327"/>
                  </a:lnTo>
                  <a:lnTo>
                    <a:pt x="251" y="366"/>
                  </a:lnTo>
                  <a:lnTo>
                    <a:pt x="204" y="413"/>
                  </a:lnTo>
                  <a:lnTo>
                    <a:pt x="189" y="467"/>
                  </a:lnTo>
                  <a:lnTo>
                    <a:pt x="134" y="335"/>
                  </a:lnTo>
                  <a:lnTo>
                    <a:pt x="47" y="234"/>
                  </a:lnTo>
                  <a:lnTo>
                    <a:pt x="0" y="195"/>
                  </a:lnTo>
                  <a:lnTo>
                    <a:pt x="0" y="171"/>
                  </a:lnTo>
                  <a:lnTo>
                    <a:pt x="47" y="125"/>
                  </a:lnTo>
                  <a:lnTo>
                    <a:pt x="118" y="86"/>
                  </a:lnTo>
                  <a:lnTo>
                    <a:pt x="173" y="62"/>
                  </a:lnTo>
                  <a:lnTo>
                    <a:pt x="228" y="47"/>
                  </a:lnTo>
                </a:path>
              </a:pathLst>
            </a:custGeom>
            <a:gradFill rotWithShape="0">
              <a:gsLst>
                <a:gs pos="0">
                  <a:srgbClr val="FAFD00"/>
                </a:gs>
                <a:gs pos="100000">
                  <a:srgbClr val="FAFD00">
                    <a:gamma/>
                    <a:shade val="89804"/>
                    <a:invGamma/>
                  </a:srgbClr>
                </a:gs>
              </a:gsLst>
              <a:lin ang="5400000" scaled="1"/>
            </a:gradFill>
            <a:ln w="12700" cap="rnd" cmpd="sng">
              <a:solidFill>
                <a:srgbClr val="FAFD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7" name="Oval 117"/>
            <p:cNvSpPr>
              <a:spLocks noChangeArrowheads="1"/>
            </p:cNvSpPr>
            <p:nvPr/>
          </p:nvSpPr>
          <p:spPr bwMode="auto">
            <a:xfrm>
              <a:off x="4297" y="2092"/>
              <a:ext cx="32" cy="24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8" name="Oval 118"/>
            <p:cNvSpPr>
              <a:spLocks noChangeArrowheads="1"/>
            </p:cNvSpPr>
            <p:nvPr/>
          </p:nvSpPr>
          <p:spPr bwMode="auto">
            <a:xfrm>
              <a:off x="4570" y="2117"/>
              <a:ext cx="33" cy="2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9" name="Oval 119"/>
            <p:cNvSpPr>
              <a:spLocks noChangeArrowheads="1"/>
            </p:cNvSpPr>
            <p:nvPr/>
          </p:nvSpPr>
          <p:spPr bwMode="auto">
            <a:xfrm>
              <a:off x="4902" y="2437"/>
              <a:ext cx="26" cy="32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0" name="Oval 120"/>
            <p:cNvSpPr>
              <a:spLocks noChangeArrowheads="1"/>
            </p:cNvSpPr>
            <p:nvPr/>
          </p:nvSpPr>
          <p:spPr bwMode="auto">
            <a:xfrm>
              <a:off x="4616" y="2652"/>
              <a:ext cx="32" cy="24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1" name="Oval 121"/>
            <p:cNvSpPr>
              <a:spLocks noChangeArrowheads="1"/>
            </p:cNvSpPr>
            <p:nvPr/>
          </p:nvSpPr>
          <p:spPr bwMode="auto">
            <a:xfrm>
              <a:off x="4649" y="2771"/>
              <a:ext cx="32" cy="2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2" name="Oval 122"/>
            <p:cNvSpPr>
              <a:spLocks noChangeArrowheads="1"/>
            </p:cNvSpPr>
            <p:nvPr/>
          </p:nvSpPr>
          <p:spPr bwMode="auto">
            <a:xfrm>
              <a:off x="4466" y="2563"/>
              <a:ext cx="39" cy="2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3" name="Oval 123"/>
            <p:cNvSpPr>
              <a:spLocks noChangeArrowheads="1"/>
            </p:cNvSpPr>
            <p:nvPr/>
          </p:nvSpPr>
          <p:spPr bwMode="auto">
            <a:xfrm>
              <a:off x="3770" y="2614"/>
              <a:ext cx="32" cy="31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4" name="Oval 124"/>
            <p:cNvSpPr>
              <a:spLocks noChangeArrowheads="1"/>
            </p:cNvSpPr>
            <p:nvPr/>
          </p:nvSpPr>
          <p:spPr bwMode="auto">
            <a:xfrm>
              <a:off x="3978" y="2664"/>
              <a:ext cx="26" cy="31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5" name="Oval 125"/>
            <p:cNvSpPr>
              <a:spLocks noChangeArrowheads="1"/>
            </p:cNvSpPr>
            <p:nvPr/>
          </p:nvSpPr>
          <p:spPr bwMode="auto">
            <a:xfrm>
              <a:off x="3953" y="2752"/>
              <a:ext cx="25" cy="31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6" name="Oval 126"/>
            <p:cNvSpPr>
              <a:spLocks noChangeArrowheads="1"/>
            </p:cNvSpPr>
            <p:nvPr/>
          </p:nvSpPr>
          <p:spPr bwMode="auto">
            <a:xfrm>
              <a:off x="4252" y="2739"/>
              <a:ext cx="25" cy="32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7" name="Oval 127"/>
            <p:cNvSpPr>
              <a:spLocks noChangeArrowheads="1"/>
            </p:cNvSpPr>
            <p:nvPr/>
          </p:nvSpPr>
          <p:spPr bwMode="auto">
            <a:xfrm>
              <a:off x="4271" y="2582"/>
              <a:ext cx="52" cy="32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8" name="Oval 128"/>
            <p:cNvSpPr>
              <a:spLocks noChangeArrowheads="1"/>
            </p:cNvSpPr>
            <p:nvPr/>
          </p:nvSpPr>
          <p:spPr bwMode="auto">
            <a:xfrm>
              <a:off x="4121" y="2551"/>
              <a:ext cx="26" cy="2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9" name="Oval 129"/>
            <p:cNvSpPr>
              <a:spLocks noChangeArrowheads="1"/>
            </p:cNvSpPr>
            <p:nvPr/>
          </p:nvSpPr>
          <p:spPr bwMode="auto">
            <a:xfrm>
              <a:off x="4031" y="2299"/>
              <a:ext cx="572" cy="283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0" name="Oval 130"/>
            <p:cNvSpPr>
              <a:spLocks noChangeArrowheads="1"/>
            </p:cNvSpPr>
            <p:nvPr/>
          </p:nvSpPr>
          <p:spPr bwMode="auto">
            <a:xfrm>
              <a:off x="4050" y="2343"/>
              <a:ext cx="546" cy="25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1" name="Oval 131"/>
            <p:cNvSpPr>
              <a:spLocks noChangeArrowheads="1"/>
            </p:cNvSpPr>
            <p:nvPr/>
          </p:nvSpPr>
          <p:spPr bwMode="auto">
            <a:xfrm>
              <a:off x="4329" y="2280"/>
              <a:ext cx="33" cy="32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2" name="Line 132"/>
            <p:cNvSpPr>
              <a:spLocks noChangeShapeType="1"/>
            </p:cNvSpPr>
            <p:nvPr/>
          </p:nvSpPr>
          <p:spPr bwMode="auto">
            <a:xfrm flipH="1">
              <a:off x="4326" y="2264"/>
              <a:ext cx="59" cy="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3" name="Line 133"/>
            <p:cNvSpPr>
              <a:spLocks noChangeShapeType="1"/>
            </p:cNvSpPr>
            <p:nvPr/>
          </p:nvSpPr>
          <p:spPr bwMode="auto">
            <a:xfrm>
              <a:off x="4355" y="2289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4" name="Oval 134"/>
            <p:cNvSpPr>
              <a:spLocks noChangeArrowheads="1"/>
            </p:cNvSpPr>
            <p:nvPr/>
          </p:nvSpPr>
          <p:spPr bwMode="auto">
            <a:xfrm>
              <a:off x="4329" y="2283"/>
              <a:ext cx="26" cy="2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5" name="Oval 135"/>
            <p:cNvSpPr>
              <a:spLocks noChangeArrowheads="1"/>
            </p:cNvSpPr>
            <p:nvPr/>
          </p:nvSpPr>
          <p:spPr bwMode="auto">
            <a:xfrm>
              <a:off x="4590" y="2413"/>
              <a:ext cx="32" cy="24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6" name="Oval 136"/>
            <p:cNvSpPr>
              <a:spLocks noChangeArrowheads="1"/>
            </p:cNvSpPr>
            <p:nvPr/>
          </p:nvSpPr>
          <p:spPr bwMode="auto">
            <a:xfrm>
              <a:off x="4037" y="2123"/>
              <a:ext cx="25" cy="31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7" name="Freeform 137"/>
            <p:cNvSpPr>
              <a:spLocks/>
            </p:cNvSpPr>
            <p:nvPr/>
          </p:nvSpPr>
          <p:spPr bwMode="auto">
            <a:xfrm>
              <a:off x="4053" y="2132"/>
              <a:ext cx="144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38" y="15"/>
                </a:cxn>
                <a:cxn ang="0">
                  <a:pos x="68" y="38"/>
                </a:cxn>
                <a:cxn ang="0">
                  <a:pos x="99" y="76"/>
                </a:cxn>
                <a:cxn ang="0">
                  <a:pos x="121" y="107"/>
                </a:cxn>
                <a:cxn ang="0">
                  <a:pos x="137" y="145"/>
                </a:cxn>
                <a:cxn ang="0">
                  <a:pos x="152" y="175"/>
                </a:cxn>
                <a:cxn ang="0">
                  <a:pos x="159" y="213"/>
                </a:cxn>
                <a:cxn ang="0">
                  <a:pos x="167" y="221"/>
                </a:cxn>
              </a:cxnLst>
              <a:rect l="0" t="0" r="r" b="b"/>
              <a:pathLst>
                <a:path w="168" h="222">
                  <a:moveTo>
                    <a:pt x="0" y="0"/>
                  </a:moveTo>
                  <a:lnTo>
                    <a:pt x="0" y="0"/>
                  </a:lnTo>
                  <a:lnTo>
                    <a:pt x="38" y="15"/>
                  </a:lnTo>
                  <a:lnTo>
                    <a:pt x="68" y="38"/>
                  </a:lnTo>
                  <a:lnTo>
                    <a:pt x="99" y="76"/>
                  </a:lnTo>
                  <a:lnTo>
                    <a:pt x="121" y="107"/>
                  </a:lnTo>
                  <a:lnTo>
                    <a:pt x="137" y="145"/>
                  </a:lnTo>
                  <a:lnTo>
                    <a:pt x="152" y="175"/>
                  </a:lnTo>
                  <a:lnTo>
                    <a:pt x="159" y="213"/>
                  </a:lnTo>
                  <a:lnTo>
                    <a:pt x="167" y="2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8" name="Freeform 138"/>
            <p:cNvSpPr>
              <a:spLocks/>
            </p:cNvSpPr>
            <p:nvPr/>
          </p:nvSpPr>
          <p:spPr bwMode="auto">
            <a:xfrm>
              <a:off x="4047" y="2139"/>
              <a:ext cx="39" cy="2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6" y="39"/>
                </a:cxn>
                <a:cxn ang="0">
                  <a:pos x="39" y="70"/>
                </a:cxn>
                <a:cxn ang="0">
                  <a:pos x="45" y="108"/>
                </a:cxn>
                <a:cxn ang="0">
                  <a:pos x="45" y="155"/>
                </a:cxn>
                <a:cxn ang="0">
                  <a:pos x="45" y="201"/>
                </a:cxn>
                <a:cxn ang="0">
                  <a:pos x="45" y="247"/>
                </a:cxn>
                <a:cxn ang="0">
                  <a:pos x="45" y="255"/>
                </a:cxn>
              </a:cxnLst>
              <a:rect l="0" t="0" r="r" b="b"/>
              <a:pathLst>
                <a:path w="46" h="256">
                  <a:moveTo>
                    <a:pt x="0" y="0"/>
                  </a:moveTo>
                  <a:lnTo>
                    <a:pt x="0" y="0"/>
                  </a:lnTo>
                  <a:lnTo>
                    <a:pt x="26" y="39"/>
                  </a:lnTo>
                  <a:lnTo>
                    <a:pt x="39" y="70"/>
                  </a:lnTo>
                  <a:lnTo>
                    <a:pt x="45" y="108"/>
                  </a:lnTo>
                  <a:lnTo>
                    <a:pt x="45" y="155"/>
                  </a:lnTo>
                  <a:lnTo>
                    <a:pt x="45" y="201"/>
                  </a:lnTo>
                  <a:lnTo>
                    <a:pt x="45" y="247"/>
                  </a:lnTo>
                  <a:lnTo>
                    <a:pt x="45" y="25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9" name="Arc 139"/>
            <p:cNvSpPr>
              <a:spLocks/>
            </p:cNvSpPr>
            <p:nvPr/>
          </p:nvSpPr>
          <p:spPr bwMode="auto">
            <a:xfrm>
              <a:off x="4180" y="2312"/>
              <a:ext cx="16" cy="53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0" name="Freeform 140"/>
            <p:cNvSpPr>
              <a:spLocks/>
            </p:cNvSpPr>
            <p:nvPr/>
          </p:nvSpPr>
          <p:spPr bwMode="auto">
            <a:xfrm>
              <a:off x="4326" y="2305"/>
              <a:ext cx="21" cy="39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12" y="23"/>
                </a:cxn>
                <a:cxn ang="0">
                  <a:pos x="12" y="38"/>
                </a:cxn>
                <a:cxn ang="0">
                  <a:pos x="0" y="46"/>
                </a:cxn>
              </a:cxnLst>
              <a:rect l="0" t="0" r="r" b="b"/>
              <a:pathLst>
                <a:path w="24" h="47">
                  <a:moveTo>
                    <a:pt x="23" y="0"/>
                  </a:moveTo>
                  <a:lnTo>
                    <a:pt x="12" y="23"/>
                  </a:lnTo>
                  <a:lnTo>
                    <a:pt x="12" y="38"/>
                  </a:lnTo>
                  <a:lnTo>
                    <a:pt x="0" y="46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1" name="Oval 141"/>
            <p:cNvSpPr>
              <a:spLocks noChangeArrowheads="1"/>
            </p:cNvSpPr>
            <p:nvPr/>
          </p:nvSpPr>
          <p:spPr bwMode="auto">
            <a:xfrm>
              <a:off x="4181" y="2299"/>
              <a:ext cx="31" cy="2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2" name="Oval 142"/>
            <p:cNvSpPr>
              <a:spLocks noChangeArrowheads="1"/>
            </p:cNvSpPr>
            <p:nvPr/>
          </p:nvSpPr>
          <p:spPr bwMode="auto">
            <a:xfrm>
              <a:off x="3816" y="2488"/>
              <a:ext cx="32" cy="31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3" name="Oval 143"/>
            <p:cNvSpPr>
              <a:spLocks noChangeArrowheads="1"/>
            </p:cNvSpPr>
            <p:nvPr/>
          </p:nvSpPr>
          <p:spPr bwMode="auto">
            <a:xfrm>
              <a:off x="4063" y="2343"/>
              <a:ext cx="32" cy="31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4" name="Freeform 144"/>
            <p:cNvSpPr>
              <a:spLocks/>
            </p:cNvSpPr>
            <p:nvPr/>
          </p:nvSpPr>
          <p:spPr bwMode="auto">
            <a:xfrm>
              <a:off x="4196" y="2088"/>
              <a:ext cx="125" cy="221"/>
            </a:xfrm>
            <a:custGeom>
              <a:avLst/>
              <a:gdLst/>
              <a:ahLst/>
              <a:cxnLst>
                <a:cxn ang="0">
                  <a:pos x="145" y="0"/>
                </a:cxn>
                <a:cxn ang="0">
                  <a:pos x="145" y="0"/>
                </a:cxn>
                <a:cxn ang="0">
                  <a:pos x="114" y="15"/>
                </a:cxn>
                <a:cxn ang="0">
                  <a:pos x="84" y="38"/>
                </a:cxn>
                <a:cxn ang="0">
                  <a:pos x="61" y="68"/>
                </a:cxn>
                <a:cxn ang="0">
                  <a:pos x="38" y="99"/>
                </a:cxn>
                <a:cxn ang="0">
                  <a:pos x="23" y="129"/>
                </a:cxn>
                <a:cxn ang="0">
                  <a:pos x="8" y="175"/>
                </a:cxn>
                <a:cxn ang="0">
                  <a:pos x="0" y="220"/>
                </a:cxn>
                <a:cxn ang="0">
                  <a:pos x="0" y="266"/>
                </a:cxn>
              </a:cxnLst>
              <a:rect l="0" t="0" r="r" b="b"/>
              <a:pathLst>
                <a:path w="146" h="267">
                  <a:moveTo>
                    <a:pt x="145" y="0"/>
                  </a:moveTo>
                  <a:lnTo>
                    <a:pt x="145" y="0"/>
                  </a:lnTo>
                  <a:lnTo>
                    <a:pt x="114" y="15"/>
                  </a:lnTo>
                  <a:lnTo>
                    <a:pt x="84" y="38"/>
                  </a:lnTo>
                  <a:lnTo>
                    <a:pt x="61" y="68"/>
                  </a:lnTo>
                  <a:lnTo>
                    <a:pt x="38" y="99"/>
                  </a:lnTo>
                  <a:lnTo>
                    <a:pt x="23" y="129"/>
                  </a:lnTo>
                  <a:lnTo>
                    <a:pt x="8" y="175"/>
                  </a:lnTo>
                  <a:lnTo>
                    <a:pt x="0" y="220"/>
                  </a:lnTo>
                  <a:lnTo>
                    <a:pt x="0" y="266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5" name="Arc 145"/>
            <p:cNvSpPr>
              <a:spLocks/>
            </p:cNvSpPr>
            <p:nvPr/>
          </p:nvSpPr>
          <p:spPr bwMode="auto">
            <a:xfrm>
              <a:off x="4483" y="2573"/>
              <a:ext cx="176" cy="208"/>
            </a:xfrm>
            <a:custGeom>
              <a:avLst/>
              <a:gdLst>
                <a:gd name="G0" fmla="+- 105 0 0"/>
                <a:gd name="G1" fmla="+- 21600 0 0"/>
                <a:gd name="G2" fmla="+- 21600 0 0"/>
                <a:gd name="T0" fmla="*/ 0 w 21705"/>
                <a:gd name="T1" fmla="*/ 0 h 21600"/>
                <a:gd name="T2" fmla="*/ 21705 w 21705"/>
                <a:gd name="T3" fmla="*/ 21600 h 21600"/>
                <a:gd name="T4" fmla="*/ 105 w 2170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705" h="21600" fill="none" extrusionOk="0">
                  <a:moveTo>
                    <a:pt x="0" y="0"/>
                  </a:moveTo>
                  <a:cubicBezTo>
                    <a:pt x="35" y="0"/>
                    <a:pt x="70" y="-1"/>
                    <a:pt x="105" y="0"/>
                  </a:cubicBezTo>
                  <a:cubicBezTo>
                    <a:pt x="12034" y="0"/>
                    <a:pt x="21705" y="9670"/>
                    <a:pt x="21705" y="21600"/>
                  </a:cubicBezTo>
                </a:path>
                <a:path w="21705" h="21600" stroke="0" extrusionOk="0">
                  <a:moveTo>
                    <a:pt x="0" y="0"/>
                  </a:moveTo>
                  <a:cubicBezTo>
                    <a:pt x="35" y="0"/>
                    <a:pt x="70" y="-1"/>
                    <a:pt x="105" y="0"/>
                  </a:cubicBezTo>
                  <a:cubicBezTo>
                    <a:pt x="12034" y="0"/>
                    <a:pt x="21705" y="9670"/>
                    <a:pt x="21705" y="21600"/>
                  </a:cubicBezTo>
                  <a:lnTo>
                    <a:pt x="105" y="21600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6" name="Oval 146"/>
            <p:cNvSpPr>
              <a:spLocks noChangeArrowheads="1"/>
            </p:cNvSpPr>
            <p:nvPr/>
          </p:nvSpPr>
          <p:spPr bwMode="auto">
            <a:xfrm>
              <a:off x="4772" y="2331"/>
              <a:ext cx="26" cy="31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7" name="Arc 147"/>
            <p:cNvSpPr>
              <a:spLocks/>
            </p:cNvSpPr>
            <p:nvPr/>
          </p:nvSpPr>
          <p:spPr bwMode="auto">
            <a:xfrm>
              <a:off x="4798" y="2353"/>
              <a:ext cx="62" cy="1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8" name="Arc 148"/>
            <p:cNvSpPr>
              <a:spLocks/>
            </p:cNvSpPr>
            <p:nvPr/>
          </p:nvSpPr>
          <p:spPr bwMode="auto">
            <a:xfrm>
              <a:off x="4011" y="2607"/>
              <a:ext cx="283" cy="82"/>
            </a:xfrm>
            <a:custGeom>
              <a:avLst/>
              <a:gdLst>
                <a:gd name="G0" fmla="+- 65 0 0"/>
                <a:gd name="G1" fmla="+- 0 0 0"/>
                <a:gd name="G2" fmla="+- 21600 0 0"/>
                <a:gd name="T0" fmla="*/ 21665 w 21665"/>
                <a:gd name="T1" fmla="*/ 0 h 21600"/>
                <a:gd name="T2" fmla="*/ 0 w 21665"/>
                <a:gd name="T3" fmla="*/ 21600 h 21600"/>
                <a:gd name="T4" fmla="*/ 65 w 21665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65" h="21600" fill="none" extrusionOk="0">
                  <a:moveTo>
                    <a:pt x="21665" y="0"/>
                  </a:moveTo>
                  <a:cubicBezTo>
                    <a:pt x="21665" y="11929"/>
                    <a:pt x="11994" y="21600"/>
                    <a:pt x="65" y="21600"/>
                  </a:cubicBezTo>
                  <a:cubicBezTo>
                    <a:pt x="43" y="21600"/>
                    <a:pt x="21" y="21599"/>
                    <a:pt x="0" y="21599"/>
                  </a:cubicBezTo>
                </a:path>
                <a:path w="21665" h="21600" stroke="0" extrusionOk="0">
                  <a:moveTo>
                    <a:pt x="21665" y="0"/>
                  </a:moveTo>
                  <a:cubicBezTo>
                    <a:pt x="21665" y="11929"/>
                    <a:pt x="11994" y="21600"/>
                    <a:pt x="65" y="21600"/>
                  </a:cubicBezTo>
                  <a:cubicBezTo>
                    <a:pt x="43" y="21600"/>
                    <a:pt x="21" y="21599"/>
                    <a:pt x="0" y="21599"/>
                  </a:cubicBezTo>
                  <a:lnTo>
                    <a:pt x="65" y="0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9" name="Arc 149"/>
            <p:cNvSpPr>
              <a:spLocks/>
            </p:cNvSpPr>
            <p:nvPr/>
          </p:nvSpPr>
          <p:spPr bwMode="auto">
            <a:xfrm>
              <a:off x="3781" y="2442"/>
              <a:ext cx="185" cy="18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709"/>
                    <a:pt x="9609" y="55"/>
                    <a:pt x="21500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709"/>
                    <a:pt x="9609" y="55"/>
                    <a:pt x="2150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0" name="Arc 150"/>
            <p:cNvSpPr>
              <a:spLocks/>
            </p:cNvSpPr>
            <p:nvPr/>
          </p:nvSpPr>
          <p:spPr bwMode="auto">
            <a:xfrm>
              <a:off x="3864" y="2234"/>
              <a:ext cx="219" cy="129"/>
            </a:xfrm>
            <a:custGeom>
              <a:avLst/>
              <a:gdLst>
                <a:gd name="G0" fmla="+- 85 0 0"/>
                <a:gd name="G1" fmla="+- 21600 0 0"/>
                <a:gd name="G2" fmla="+- 21600 0 0"/>
                <a:gd name="T0" fmla="*/ 0 w 21685"/>
                <a:gd name="T1" fmla="*/ 0 h 21600"/>
                <a:gd name="T2" fmla="*/ 21685 w 21685"/>
                <a:gd name="T3" fmla="*/ 21600 h 21600"/>
                <a:gd name="T4" fmla="*/ 85 w 2168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85" h="21600" fill="none" extrusionOk="0">
                  <a:moveTo>
                    <a:pt x="0" y="0"/>
                  </a:moveTo>
                  <a:cubicBezTo>
                    <a:pt x="28" y="0"/>
                    <a:pt x="56" y="-1"/>
                    <a:pt x="85" y="0"/>
                  </a:cubicBezTo>
                  <a:cubicBezTo>
                    <a:pt x="12014" y="0"/>
                    <a:pt x="21685" y="9670"/>
                    <a:pt x="21685" y="21600"/>
                  </a:cubicBezTo>
                </a:path>
                <a:path w="21685" h="21600" stroke="0" extrusionOk="0">
                  <a:moveTo>
                    <a:pt x="0" y="0"/>
                  </a:moveTo>
                  <a:cubicBezTo>
                    <a:pt x="28" y="0"/>
                    <a:pt x="56" y="-1"/>
                    <a:pt x="85" y="0"/>
                  </a:cubicBezTo>
                  <a:cubicBezTo>
                    <a:pt x="12014" y="0"/>
                    <a:pt x="21685" y="9670"/>
                    <a:pt x="21685" y="21600"/>
                  </a:cubicBezTo>
                  <a:lnTo>
                    <a:pt x="85" y="21600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1" name="Line 151"/>
            <p:cNvSpPr>
              <a:spLocks noChangeShapeType="1"/>
            </p:cNvSpPr>
            <p:nvPr/>
          </p:nvSpPr>
          <p:spPr bwMode="auto">
            <a:xfrm>
              <a:off x="4085" y="2359"/>
              <a:ext cx="20" cy="3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2" name="Arc 152"/>
            <p:cNvSpPr>
              <a:spLocks/>
            </p:cNvSpPr>
            <p:nvPr/>
          </p:nvSpPr>
          <p:spPr bwMode="auto">
            <a:xfrm>
              <a:off x="4274" y="2579"/>
              <a:ext cx="219" cy="176"/>
            </a:xfrm>
            <a:custGeom>
              <a:avLst/>
              <a:gdLst>
                <a:gd name="G0" fmla="+- 85 0 0"/>
                <a:gd name="G1" fmla="+- 0 0 0"/>
                <a:gd name="G2" fmla="+- 21600 0 0"/>
                <a:gd name="T0" fmla="*/ 21685 w 21685"/>
                <a:gd name="T1" fmla="*/ 0 h 21600"/>
                <a:gd name="T2" fmla="*/ 0 w 21685"/>
                <a:gd name="T3" fmla="*/ 21600 h 21600"/>
                <a:gd name="T4" fmla="*/ 85 w 21685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85" h="21600" fill="none" extrusionOk="0">
                  <a:moveTo>
                    <a:pt x="21685" y="0"/>
                  </a:moveTo>
                  <a:cubicBezTo>
                    <a:pt x="21685" y="11929"/>
                    <a:pt x="12014" y="21600"/>
                    <a:pt x="85" y="21600"/>
                  </a:cubicBezTo>
                  <a:cubicBezTo>
                    <a:pt x="56" y="21600"/>
                    <a:pt x="28" y="21599"/>
                    <a:pt x="0" y="21599"/>
                  </a:cubicBezTo>
                </a:path>
                <a:path w="21685" h="21600" stroke="0" extrusionOk="0">
                  <a:moveTo>
                    <a:pt x="21685" y="0"/>
                  </a:moveTo>
                  <a:cubicBezTo>
                    <a:pt x="21685" y="11929"/>
                    <a:pt x="12014" y="21600"/>
                    <a:pt x="85" y="21600"/>
                  </a:cubicBezTo>
                  <a:cubicBezTo>
                    <a:pt x="56" y="21600"/>
                    <a:pt x="28" y="21599"/>
                    <a:pt x="0" y="21599"/>
                  </a:cubicBezTo>
                  <a:lnTo>
                    <a:pt x="85" y="0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3" name="Arc 153"/>
            <p:cNvSpPr>
              <a:spLocks/>
            </p:cNvSpPr>
            <p:nvPr/>
          </p:nvSpPr>
          <p:spPr bwMode="auto">
            <a:xfrm>
              <a:off x="4597" y="2341"/>
              <a:ext cx="186" cy="9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709"/>
                    <a:pt x="9609" y="55"/>
                    <a:pt x="21500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709"/>
                    <a:pt x="9609" y="55"/>
                    <a:pt x="2150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4" name="Arc 154"/>
            <p:cNvSpPr>
              <a:spLocks/>
            </p:cNvSpPr>
            <p:nvPr/>
          </p:nvSpPr>
          <p:spPr bwMode="auto">
            <a:xfrm>
              <a:off x="4782" y="2347"/>
              <a:ext cx="137" cy="120"/>
            </a:xfrm>
            <a:custGeom>
              <a:avLst/>
              <a:gdLst>
                <a:gd name="G0" fmla="+- 135 0 0"/>
                <a:gd name="G1" fmla="+- 21600 0 0"/>
                <a:gd name="G2" fmla="+- 21600 0 0"/>
                <a:gd name="T0" fmla="*/ 0 w 21734"/>
                <a:gd name="T1" fmla="*/ 0 h 21600"/>
                <a:gd name="T2" fmla="*/ 21734 w 21734"/>
                <a:gd name="T3" fmla="*/ 21450 h 21600"/>
                <a:gd name="T4" fmla="*/ 135 w 2173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734" h="21600" fill="none" extrusionOk="0">
                  <a:moveTo>
                    <a:pt x="0" y="0"/>
                  </a:moveTo>
                  <a:cubicBezTo>
                    <a:pt x="45" y="0"/>
                    <a:pt x="90" y="-1"/>
                    <a:pt x="135" y="0"/>
                  </a:cubicBezTo>
                  <a:cubicBezTo>
                    <a:pt x="12005" y="0"/>
                    <a:pt x="21652" y="9579"/>
                    <a:pt x="21734" y="21449"/>
                  </a:cubicBezTo>
                </a:path>
                <a:path w="21734" h="21600" stroke="0" extrusionOk="0">
                  <a:moveTo>
                    <a:pt x="0" y="0"/>
                  </a:moveTo>
                  <a:cubicBezTo>
                    <a:pt x="45" y="0"/>
                    <a:pt x="90" y="-1"/>
                    <a:pt x="135" y="0"/>
                  </a:cubicBezTo>
                  <a:cubicBezTo>
                    <a:pt x="12005" y="0"/>
                    <a:pt x="21652" y="9579"/>
                    <a:pt x="21734" y="21449"/>
                  </a:cubicBezTo>
                  <a:lnTo>
                    <a:pt x="135" y="21600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5" name="Arc 155"/>
            <p:cNvSpPr>
              <a:spLocks/>
            </p:cNvSpPr>
            <p:nvPr/>
          </p:nvSpPr>
          <p:spPr bwMode="auto">
            <a:xfrm>
              <a:off x="4625" y="2413"/>
              <a:ext cx="76" cy="79"/>
            </a:xfrm>
            <a:custGeom>
              <a:avLst/>
              <a:gdLst>
                <a:gd name="G0" fmla="+- 247 0 0"/>
                <a:gd name="G1" fmla="+- 21600 0 0"/>
                <a:gd name="G2" fmla="+- 21600 0 0"/>
                <a:gd name="T0" fmla="*/ 0 w 21847"/>
                <a:gd name="T1" fmla="*/ 1 h 21600"/>
                <a:gd name="T2" fmla="*/ 21847 w 21847"/>
                <a:gd name="T3" fmla="*/ 21600 h 21600"/>
                <a:gd name="T4" fmla="*/ 247 w 2184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47" h="21600" fill="none" extrusionOk="0">
                  <a:moveTo>
                    <a:pt x="0" y="1"/>
                  </a:moveTo>
                  <a:cubicBezTo>
                    <a:pt x="82" y="0"/>
                    <a:pt x="164" y="-1"/>
                    <a:pt x="247" y="0"/>
                  </a:cubicBezTo>
                  <a:cubicBezTo>
                    <a:pt x="12176" y="0"/>
                    <a:pt x="21847" y="9670"/>
                    <a:pt x="21847" y="21600"/>
                  </a:cubicBezTo>
                </a:path>
                <a:path w="21847" h="21600" stroke="0" extrusionOk="0">
                  <a:moveTo>
                    <a:pt x="0" y="1"/>
                  </a:moveTo>
                  <a:cubicBezTo>
                    <a:pt x="82" y="0"/>
                    <a:pt x="164" y="-1"/>
                    <a:pt x="247" y="0"/>
                  </a:cubicBezTo>
                  <a:cubicBezTo>
                    <a:pt x="12176" y="0"/>
                    <a:pt x="21847" y="9670"/>
                    <a:pt x="21847" y="21600"/>
                  </a:cubicBezTo>
                  <a:lnTo>
                    <a:pt x="247" y="21600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6" name="Arc 156"/>
            <p:cNvSpPr>
              <a:spLocks/>
            </p:cNvSpPr>
            <p:nvPr/>
          </p:nvSpPr>
          <p:spPr bwMode="auto">
            <a:xfrm>
              <a:off x="4655" y="2469"/>
              <a:ext cx="205" cy="308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7" name="Arc 157"/>
            <p:cNvSpPr>
              <a:spLocks/>
            </p:cNvSpPr>
            <p:nvPr/>
          </p:nvSpPr>
          <p:spPr bwMode="auto">
            <a:xfrm>
              <a:off x="4635" y="2485"/>
              <a:ext cx="69" cy="169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8" name="Arc 158"/>
            <p:cNvSpPr>
              <a:spLocks/>
            </p:cNvSpPr>
            <p:nvPr/>
          </p:nvSpPr>
          <p:spPr bwMode="auto">
            <a:xfrm>
              <a:off x="4323" y="2115"/>
              <a:ext cx="32" cy="1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498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89" y="0"/>
                    <a:pt x="21543" y="9608"/>
                    <a:pt x="21599" y="21498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89" y="0"/>
                    <a:pt x="21543" y="9608"/>
                    <a:pt x="21599" y="2149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9" name="Oval 159"/>
            <p:cNvSpPr>
              <a:spLocks noChangeArrowheads="1"/>
            </p:cNvSpPr>
            <p:nvPr/>
          </p:nvSpPr>
          <p:spPr bwMode="auto">
            <a:xfrm>
              <a:off x="3855" y="2243"/>
              <a:ext cx="26" cy="31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80" name="Freeform 160"/>
            <p:cNvSpPr>
              <a:spLocks/>
            </p:cNvSpPr>
            <p:nvPr/>
          </p:nvSpPr>
          <p:spPr bwMode="auto">
            <a:xfrm>
              <a:off x="3871" y="2252"/>
              <a:ext cx="157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6" y="30"/>
                </a:cxn>
                <a:cxn ang="0">
                  <a:pos x="76" y="61"/>
                </a:cxn>
                <a:cxn ang="0">
                  <a:pos x="107" y="91"/>
                </a:cxn>
                <a:cxn ang="0">
                  <a:pos x="130" y="122"/>
                </a:cxn>
                <a:cxn ang="0">
                  <a:pos x="153" y="152"/>
                </a:cxn>
                <a:cxn ang="0">
                  <a:pos x="168" y="190"/>
                </a:cxn>
                <a:cxn ang="0">
                  <a:pos x="175" y="221"/>
                </a:cxn>
                <a:cxn ang="0">
                  <a:pos x="183" y="251"/>
                </a:cxn>
              </a:cxnLst>
              <a:rect l="0" t="0" r="r" b="b"/>
              <a:pathLst>
                <a:path w="184" h="252">
                  <a:moveTo>
                    <a:pt x="0" y="0"/>
                  </a:moveTo>
                  <a:lnTo>
                    <a:pt x="0" y="0"/>
                  </a:lnTo>
                  <a:lnTo>
                    <a:pt x="46" y="30"/>
                  </a:lnTo>
                  <a:lnTo>
                    <a:pt x="76" y="61"/>
                  </a:lnTo>
                  <a:lnTo>
                    <a:pt x="107" y="91"/>
                  </a:lnTo>
                  <a:lnTo>
                    <a:pt x="130" y="122"/>
                  </a:lnTo>
                  <a:lnTo>
                    <a:pt x="153" y="152"/>
                  </a:lnTo>
                  <a:lnTo>
                    <a:pt x="168" y="190"/>
                  </a:lnTo>
                  <a:lnTo>
                    <a:pt x="175" y="221"/>
                  </a:lnTo>
                  <a:lnTo>
                    <a:pt x="183" y="25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81" name="Line 161"/>
            <p:cNvSpPr>
              <a:spLocks noChangeShapeType="1"/>
            </p:cNvSpPr>
            <p:nvPr/>
          </p:nvSpPr>
          <p:spPr bwMode="auto">
            <a:xfrm>
              <a:off x="3865" y="2245"/>
              <a:ext cx="32" cy="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82" name="Freeform 162"/>
            <p:cNvSpPr>
              <a:spLocks/>
            </p:cNvSpPr>
            <p:nvPr/>
          </p:nvSpPr>
          <p:spPr bwMode="auto">
            <a:xfrm>
              <a:off x="3773" y="2252"/>
              <a:ext cx="92" cy="89"/>
            </a:xfrm>
            <a:custGeom>
              <a:avLst/>
              <a:gdLst/>
              <a:ahLst/>
              <a:cxnLst>
                <a:cxn ang="0">
                  <a:pos x="107" y="0"/>
                </a:cxn>
                <a:cxn ang="0">
                  <a:pos x="107" y="0"/>
                </a:cxn>
                <a:cxn ang="0">
                  <a:pos x="54" y="23"/>
                </a:cxn>
                <a:cxn ang="0">
                  <a:pos x="23" y="53"/>
                </a:cxn>
                <a:cxn ang="0">
                  <a:pos x="0" y="98"/>
                </a:cxn>
                <a:cxn ang="0">
                  <a:pos x="0" y="106"/>
                </a:cxn>
              </a:cxnLst>
              <a:rect l="0" t="0" r="r" b="b"/>
              <a:pathLst>
                <a:path w="108" h="107">
                  <a:moveTo>
                    <a:pt x="107" y="0"/>
                  </a:moveTo>
                  <a:lnTo>
                    <a:pt x="107" y="0"/>
                  </a:lnTo>
                  <a:lnTo>
                    <a:pt x="54" y="23"/>
                  </a:lnTo>
                  <a:lnTo>
                    <a:pt x="23" y="53"/>
                  </a:lnTo>
                  <a:lnTo>
                    <a:pt x="0" y="98"/>
                  </a:lnTo>
                  <a:lnTo>
                    <a:pt x="0" y="106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83" name="Freeform 163"/>
            <p:cNvSpPr>
              <a:spLocks/>
            </p:cNvSpPr>
            <p:nvPr/>
          </p:nvSpPr>
          <p:spPr bwMode="auto">
            <a:xfrm>
              <a:off x="3773" y="2252"/>
              <a:ext cx="92" cy="89"/>
            </a:xfrm>
            <a:custGeom>
              <a:avLst/>
              <a:gdLst/>
              <a:ahLst/>
              <a:cxnLst>
                <a:cxn ang="0">
                  <a:pos x="107" y="0"/>
                </a:cxn>
                <a:cxn ang="0">
                  <a:pos x="84" y="8"/>
                </a:cxn>
                <a:cxn ang="0">
                  <a:pos x="61" y="23"/>
                </a:cxn>
                <a:cxn ang="0">
                  <a:pos x="38" y="38"/>
                </a:cxn>
                <a:cxn ang="0">
                  <a:pos x="23" y="53"/>
                </a:cxn>
                <a:cxn ang="0">
                  <a:pos x="8" y="76"/>
                </a:cxn>
                <a:cxn ang="0">
                  <a:pos x="0" y="91"/>
                </a:cxn>
                <a:cxn ang="0">
                  <a:pos x="0" y="106"/>
                </a:cxn>
              </a:cxnLst>
              <a:rect l="0" t="0" r="r" b="b"/>
              <a:pathLst>
                <a:path w="108" h="107">
                  <a:moveTo>
                    <a:pt x="107" y="0"/>
                  </a:moveTo>
                  <a:lnTo>
                    <a:pt x="84" y="8"/>
                  </a:lnTo>
                  <a:lnTo>
                    <a:pt x="61" y="23"/>
                  </a:lnTo>
                  <a:lnTo>
                    <a:pt x="38" y="38"/>
                  </a:lnTo>
                  <a:lnTo>
                    <a:pt x="23" y="53"/>
                  </a:lnTo>
                  <a:lnTo>
                    <a:pt x="8" y="76"/>
                  </a:lnTo>
                  <a:lnTo>
                    <a:pt x="0" y="91"/>
                  </a:lnTo>
                  <a:lnTo>
                    <a:pt x="0" y="106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84" name="Oval 164"/>
            <p:cNvSpPr>
              <a:spLocks noChangeArrowheads="1"/>
            </p:cNvSpPr>
            <p:nvPr/>
          </p:nvSpPr>
          <p:spPr bwMode="auto">
            <a:xfrm>
              <a:off x="3852" y="2230"/>
              <a:ext cx="25" cy="31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85" name="Oval 165"/>
            <p:cNvSpPr>
              <a:spLocks noChangeArrowheads="1"/>
            </p:cNvSpPr>
            <p:nvPr/>
          </p:nvSpPr>
          <p:spPr bwMode="auto">
            <a:xfrm>
              <a:off x="4004" y="2444"/>
              <a:ext cx="33" cy="31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86" name="Arc 166"/>
            <p:cNvSpPr>
              <a:spLocks/>
            </p:cNvSpPr>
            <p:nvPr/>
          </p:nvSpPr>
          <p:spPr bwMode="auto">
            <a:xfrm>
              <a:off x="3959" y="2445"/>
              <a:ext cx="61" cy="1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579"/>
                <a:gd name="T1" fmla="*/ 0 h 21600"/>
                <a:gd name="T2" fmla="*/ 21579 w 21579"/>
                <a:gd name="T3" fmla="*/ 20641 h 21600"/>
                <a:gd name="T4" fmla="*/ 0 w 2157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79" h="21600" fill="none" extrusionOk="0">
                  <a:moveTo>
                    <a:pt x="-1" y="0"/>
                  </a:moveTo>
                  <a:cubicBezTo>
                    <a:pt x="11556" y="0"/>
                    <a:pt x="21065" y="9095"/>
                    <a:pt x="21578" y="20641"/>
                  </a:cubicBezTo>
                </a:path>
                <a:path w="21579" h="21600" stroke="0" extrusionOk="0">
                  <a:moveTo>
                    <a:pt x="-1" y="0"/>
                  </a:moveTo>
                  <a:cubicBezTo>
                    <a:pt x="11556" y="0"/>
                    <a:pt x="21065" y="9095"/>
                    <a:pt x="21578" y="20641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87" name="Arc 167"/>
            <p:cNvSpPr>
              <a:spLocks/>
            </p:cNvSpPr>
            <p:nvPr/>
          </p:nvSpPr>
          <p:spPr bwMode="auto">
            <a:xfrm>
              <a:off x="4323" y="2676"/>
              <a:ext cx="307" cy="180"/>
            </a:xfrm>
            <a:custGeom>
              <a:avLst/>
              <a:gdLst>
                <a:gd name="G0" fmla="+- 61 0 0"/>
                <a:gd name="G1" fmla="+- 100 0 0"/>
                <a:gd name="G2" fmla="+- 21600 0 0"/>
                <a:gd name="T0" fmla="*/ 21661 w 21661"/>
                <a:gd name="T1" fmla="*/ 0 h 21700"/>
                <a:gd name="T2" fmla="*/ 0 w 21661"/>
                <a:gd name="T3" fmla="*/ 21700 h 21700"/>
                <a:gd name="T4" fmla="*/ 61 w 21661"/>
                <a:gd name="T5" fmla="*/ 100 h 21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61" h="21700" fill="none" extrusionOk="0">
                  <a:moveTo>
                    <a:pt x="21660" y="0"/>
                  </a:moveTo>
                  <a:cubicBezTo>
                    <a:pt x="21660" y="33"/>
                    <a:pt x="21661" y="66"/>
                    <a:pt x="21661" y="100"/>
                  </a:cubicBezTo>
                  <a:cubicBezTo>
                    <a:pt x="21661" y="12029"/>
                    <a:pt x="11990" y="21700"/>
                    <a:pt x="61" y="21700"/>
                  </a:cubicBezTo>
                  <a:cubicBezTo>
                    <a:pt x="40" y="21700"/>
                    <a:pt x="20" y="21699"/>
                    <a:pt x="0" y="21699"/>
                  </a:cubicBezTo>
                </a:path>
                <a:path w="21661" h="21700" stroke="0" extrusionOk="0">
                  <a:moveTo>
                    <a:pt x="21660" y="0"/>
                  </a:moveTo>
                  <a:cubicBezTo>
                    <a:pt x="21660" y="33"/>
                    <a:pt x="21661" y="66"/>
                    <a:pt x="21661" y="100"/>
                  </a:cubicBezTo>
                  <a:cubicBezTo>
                    <a:pt x="21661" y="12029"/>
                    <a:pt x="11990" y="21700"/>
                    <a:pt x="61" y="21700"/>
                  </a:cubicBezTo>
                  <a:cubicBezTo>
                    <a:pt x="40" y="21700"/>
                    <a:pt x="20" y="21699"/>
                    <a:pt x="0" y="21699"/>
                  </a:cubicBezTo>
                  <a:lnTo>
                    <a:pt x="61" y="100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88" name="Arc 168"/>
            <p:cNvSpPr>
              <a:spLocks/>
            </p:cNvSpPr>
            <p:nvPr/>
          </p:nvSpPr>
          <p:spPr bwMode="auto">
            <a:xfrm>
              <a:off x="4112" y="2770"/>
              <a:ext cx="150" cy="19"/>
            </a:xfrm>
            <a:custGeom>
              <a:avLst/>
              <a:gdLst>
                <a:gd name="G0" fmla="+- 3232 0 0"/>
                <a:gd name="G1" fmla="+- 0 0 0"/>
                <a:gd name="G2" fmla="+- 21600 0 0"/>
                <a:gd name="T0" fmla="*/ 24832 w 24832"/>
                <a:gd name="T1" fmla="*/ 0 h 21600"/>
                <a:gd name="T2" fmla="*/ 0 w 24832"/>
                <a:gd name="T3" fmla="*/ 21357 h 21600"/>
                <a:gd name="T4" fmla="*/ 3232 w 24832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832" h="21600" fill="none" extrusionOk="0">
                  <a:moveTo>
                    <a:pt x="24832" y="0"/>
                  </a:moveTo>
                  <a:cubicBezTo>
                    <a:pt x="24832" y="11929"/>
                    <a:pt x="15161" y="21600"/>
                    <a:pt x="3232" y="21600"/>
                  </a:cubicBezTo>
                  <a:cubicBezTo>
                    <a:pt x="2150" y="21600"/>
                    <a:pt x="1069" y="21518"/>
                    <a:pt x="0" y="21356"/>
                  </a:cubicBezTo>
                </a:path>
                <a:path w="24832" h="21600" stroke="0" extrusionOk="0">
                  <a:moveTo>
                    <a:pt x="24832" y="0"/>
                  </a:moveTo>
                  <a:cubicBezTo>
                    <a:pt x="24832" y="11929"/>
                    <a:pt x="15161" y="21600"/>
                    <a:pt x="3232" y="21600"/>
                  </a:cubicBezTo>
                  <a:cubicBezTo>
                    <a:pt x="2150" y="21600"/>
                    <a:pt x="1069" y="21518"/>
                    <a:pt x="0" y="21356"/>
                  </a:cubicBezTo>
                  <a:lnTo>
                    <a:pt x="3232" y="0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89" name="Line 169"/>
            <p:cNvSpPr>
              <a:spLocks noChangeShapeType="1"/>
            </p:cNvSpPr>
            <p:nvPr/>
          </p:nvSpPr>
          <p:spPr bwMode="auto">
            <a:xfrm flipH="1" flipV="1">
              <a:off x="3979" y="2779"/>
              <a:ext cx="133" cy="1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90" name="Freeform 3"/>
          <p:cNvSpPr>
            <a:spLocks/>
          </p:cNvSpPr>
          <p:nvPr/>
        </p:nvSpPr>
        <p:spPr bwMode="auto">
          <a:xfrm>
            <a:off x="3808369" y="2647230"/>
            <a:ext cx="1439863" cy="155575"/>
          </a:xfrm>
          <a:custGeom>
            <a:avLst/>
            <a:gdLst/>
            <a:ahLst/>
            <a:cxnLst>
              <a:cxn ang="0">
                <a:pos x="0" y="98"/>
              </a:cxn>
              <a:cxn ang="0">
                <a:pos x="499" y="7"/>
              </a:cxn>
              <a:cxn ang="0">
                <a:pos x="907" y="53"/>
              </a:cxn>
            </a:cxnLst>
            <a:rect l="0" t="0" r="r" b="b"/>
            <a:pathLst>
              <a:path w="907" h="98">
                <a:moveTo>
                  <a:pt x="0" y="98"/>
                </a:moveTo>
                <a:cubicBezTo>
                  <a:pt x="174" y="56"/>
                  <a:pt x="348" y="14"/>
                  <a:pt x="499" y="7"/>
                </a:cubicBezTo>
                <a:cubicBezTo>
                  <a:pt x="650" y="0"/>
                  <a:pt x="778" y="26"/>
                  <a:pt x="907" y="53"/>
                </a:cubicBezTo>
              </a:path>
            </a:pathLst>
          </a:custGeom>
          <a:noFill/>
          <a:ln w="76200" cap="flat" cmpd="sng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2250882" y="1969367"/>
            <a:ext cx="1157287" cy="1511300"/>
            <a:chOff x="2033588" y="3119438"/>
            <a:chExt cx="1157287" cy="1511300"/>
          </a:xfrm>
        </p:grpSpPr>
        <p:grpSp>
          <p:nvGrpSpPr>
            <p:cNvPr id="5" name="Group 97"/>
            <p:cNvGrpSpPr>
              <a:grpSpLocks/>
            </p:cNvGrpSpPr>
            <p:nvPr/>
          </p:nvGrpSpPr>
          <p:grpSpPr bwMode="auto">
            <a:xfrm>
              <a:off x="2033588" y="3119438"/>
              <a:ext cx="1157287" cy="1511300"/>
              <a:chOff x="1281" y="1965"/>
              <a:chExt cx="729" cy="952"/>
            </a:xfrm>
          </p:grpSpPr>
          <p:sp>
            <p:nvSpPr>
              <p:cNvPr id="6" name="Freeform 9"/>
              <p:cNvSpPr>
                <a:spLocks/>
              </p:cNvSpPr>
              <p:nvPr/>
            </p:nvSpPr>
            <p:spPr bwMode="auto">
              <a:xfrm>
                <a:off x="1293" y="2276"/>
                <a:ext cx="503" cy="6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411"/>
                  </a:cxn>
                  <a:cxn ang="0">
                    <a:pos x="585" y="768"/>
                  </a:cxn>
                  <a:cxn ang="0">
                    <a:pos x="0" y="0"/>
                  </a:cxn>
                </a:cxnLst>
                <a:rect l="0" t="0" r="r" b="b"/>
                <a:pathLst>
                  <a:path w="586" h="769">
                    <a:moveTo>
                      <a:pt x="0" y="0"/>
                    </a:moveTo>
                    <a:lnTo>
                      <a:pt x="8" y="411"/>
                    </a:lnTo>
                    <a:lnTo>
                      <a:pt x="585" y="76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7FFF00"/>
                  </a:gs>
                  <a:gs pos="100000">
                    <a:srgbClr val="7FFF00">
                      <a:gamma/>
                      <a:shade val="69804"/>
                      <a:invGamma/>
                    </a:srgbClr>
                  </a:gs>
                </a:gsLst>
                <a:lin ang="5400000" scaled="1"/>
              </a:gra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" name="Freeform 10"/>
              <p:cNvSpPr>
                <a:spLocks/>
              </p:cNvSpPr>
              <p:nvPr/>
            </p:nvSpPr>
            <p:spPr bwMode="auto">
              <a:xfrm>
                <a:off x="1795" y="2270"/>
                <a:ext cx="209" cy="635"/>
              </a:xfrm>
              <a:custGeom>
                <a:avLst/>
                <a:gdLst/>
                <a:ahLst/>
                <a:cxnLst>
                  <a:cxn ang="0">
                    <a:pos x="235" y="0"/>
                  </a:cxn>
                  <a:cxn ang="0">
                    <a:pos x="0" y="767"/>
                  </a:cxn>
                  <a:cxn ang="0">
                    <a:pos x="243" y="418"/>
                  </a:cxn>
                  <a:cxn ang="0">
                    <a:pos x="235" y="0"/>
                  </a:cxn>
                </a:cxnLst>
                <a:rect l="0" t="0" r="r" b="b"/>
                <a:pathLst>
                  <a:path w="244" h="768">
                    <a:moveTo>
                      <a:pt x="235" y="0"/>
                    </a:moveTo>
                    <a:lnTo>
                      <a:pt x="0" y="767"/>
                    </a:lnTo>
                    <a:lnTo>
                      <a:pt x="243" y="418"/>
                    </a:lnTo>
                    <a:lnTo>
                      <a:pt x="235" y="0"/>
                    </a:lnTo>
                  </a:path>
                </a:pathLst>
              </a:custGeom>
              <a:gradFill rotWithShape="0">
                <a:gsLst>
                  <a:gs pos="0">
                    <a:srgbClr val="7FFF00"/>
                  </a:gs>
                  <a:gs pos="100000">
                    <a:srgbClr val="7FFF00">
                      <a:gamma/>
                      <a:shade val="40000"/>
                      <a:invGamma/>
                    </a:srgbClr>
                  </a:gs>
                </a:gsLst>
                <a:lin ang="5400000" scaled="1"/>
              </a:gra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" name="Freeform 11"/>
              <p:cNvSpPr>
                <a:spLocks/>
              </p:cNvSpPr>
              <p:nvPr/>
            </p:nvSpPr>
            <p:spPr bwMode="auto">
              <a:xfrm>
                <a:off x="1293" y="2274"/>
                <a:ext cx="698" cy="6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13" y="0"/>
                  </a:cxn>
                  <a:cxn ang="0">
                    <a:pos x="581" y="763"/>
                  </a:cxn>
                  <a:cxn ang="0">
                    <a:pos x="0" y="0"/>
                  </a:cxn>
                </a:cxnLst>
                <a:rect l="0" t="0" r="r" b="b"/>
                <a:pathLst>
                  <a:path w="814" h="764">
                    <a:moveTo>
                      <a:pt x="0" y="0"/>
                    </a:moveTo>
                    <a:lnTo>
                      <a:pt x="813" y="0"/>
                    </a:lnTo>
                    <a:lnTo>
                      <a:pt x="581" y="763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7FFF00"/>
                  </a:gs>
                  <a:gs pos="100000">
                    <a:srgbClr val="7FFF00">
                      <a:gamma/>
                      <a:shade val="60000"/>
                      <a:invGamma/>
                    </a:srgbClr>
                  </a:gs>
                </a:gsLst>
                <a:lin ang="5400000" scaled="1"/>
              </a:gradFill>
              <a:ln w="254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9" name="Line 12"/>
              <p:cNvSpPr>
                <a:spLocks noChangeShapeType="1"/>
              </p:cNvSpPr>
              <p:nvPr/>
            </p:nvSpPr>
            <p:spPr bwMode="auto">
              <a:xfrm>
                <a:off x="1482" y="2000"/>
                <a:ext cx="14" cy="1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0" name="Line 13"/>
              <p:cNvSpPr>
                <a:spLocks noChangeShapeType="1"/>
              </p:cNvSpPr>
              <p:nvPr/>
            </p:nvSpPr>
            <p:spPr bwMode="auto">
              <a:xfrm>
                <a:off x="2000" y="2270"/>
                <a:ext cx="0" cy="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/>
            </p:nvSpPr>
            <p:spPr bwMode="auto">
              <a:xfrm>
                <a:off x="1293" y="1975"/>
                <a:ext cx="698" cy="302"/>
              </a:xfrm>
              <a:custGeom>
                <a:avLst/>
                <a:gdLst/>
                <a:ahLst/>
                <a:cxnLst>
                  <a:cxn ang="0">
                    <a:pos x="236" y="0"/>
                  </a:cxn>
                  <a:cxn ang="0">
                    <a:pos x="813" y="364"/>
                  </a:cxn>
                  <a:cxn ang="0">
                    <a:pos x="0" y="364"/>
                  </a:cxn>
                  <a:cxn ang="0">
                    <a:pos x="236" y="0"/>
                  </a:cxn>
                </a:cxnLst>
                <a:rect l="0" t="0" r="r" b="b"/>
                <a:pathLst>
                  <a:path w="814" h="365">
                    <a:moveTo>
                      <a:pt x="236" y="0"/>
                    </a:moveTo>
                    <a:lnTo>
                      <a:pt x="813" y="364"/>
                    </a:lnTo>
                    <a:lnTo>
                      <a:pt x="0" y="364"/>
                    </a:lnTo>
                    <a:lnTo>
                      <a:pt x="236" y="0"/>
                    </a:lnTo>
                  </a:path>
                </a:pathLst>
              </a:custGeom>
              <a:solidFill>
                <a:srgbClr val="99FF33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2" name="Line 15"/>
              <p:cNvSpPr>
                <a:spLocks noChangeShapeType="1"/>
              </p:cNvSpPr>
              <p:nvPr/>
            </p:nvSpPr>
            <p:spPr bwMode="auto">
              <a:xfrm>
                <a:off x="1362" y="2361"/>
                <a:ext cx="261" cy="334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" name="Line 16"/>
              <p:cNvSpPr>
                <a:spLocks noChangeShapeType="1"/>
              </p:cNvSpPr>
              <p:nvPr/>
            </p:nvSpPr>
            <p:spPr bwMode="auto">
              <a:xfrm flipH="1">
                <a:off x="1863" y="2373"/>
                <a:ext cx="102" cy="316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4" name="Oval 17"/>
              <p:cNvSpPr>
                <a:spLocks noChangeArrowheads="1"/>
              </p:cNvSpPr>
              <p:nvPr/>
            </p:nvSpPr>
            <p:spPr bwMode="auto">
              <a:xfrm>
                <a:off x="1479" y="1965"/>
                <a:ext cx="29" cy="28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" name="Oval 18"/>
              <p:cNvSpPr>
                <a:spLocks noChangeArrowheads="1"/>
              </p:cNvSpPr>
              <p:nvPr/>
            </p:nvSpPr>
            <p:spPr bwMode="auto">
              <a:xfrm>
                <a:off x="1281" y="2261"/>
                <a:ext cx="35" cy="34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" name="Oval 19"/>
              <p:cNvSpPr>
                <a:spLocks noChangeArrowheads="1"/>
              </p:cNvSpPr>
              <p:nvPr/>
            </p:nvSpPr>
            <p:spPr bwMode="auto">
              <a:xfrm>
                <a:off x="1980" y="2267"/>
                <a:ext cx="23" cy="28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7" name="Oval 20"/>
              <p:cNvSpPr>
                <a:spLocks noChangeArrowheads="1"/>
              </p:cNvSpPr>
              <p:nvPr/>
            </p:nvSpPr>
            <p:spPr bwMode="auto">
              <a:xfrm>
                <a:off x="1769" y="2883"/>
                <a:ext cx="35" cy="34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8" name="Oval 21"/>
              <p:cNvSpPr>
                <a:spLocks noChangeArrowheads="1"/>
              </p:cNvSpPr>
              <p:nvPr/>
            </p:nvSpPr>
            <p:spPr bwMode="auto">
              <a:xfrm>
                <a:off x="1986" y="2594"/>
                <a:ext cx="24" cy="28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9" name="Oval 22"/>
              <p:cNvSpPr>
                <a:spLocks noChangeArrowheads="1"/>
              </p:cNvSpPr>
              <p:nvPr/>
            </p:nvSpPr>
            <p:spPr bwMode="auto">
              <a:xfrm>
                <a:off x="1288" y="2604"/>
                <a:ext cx="25" cy="33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91" name="Freeform 96"/>
            <p:cNvSpPr>
              <a:spLocks/>
            </p:cNvSpPr>
            <p:nvPr/>
          </p:nvSpPr>
          <p:spPr bwMode="auto">
            <a:xfrm>
              <a:off x="2044700" y="3127375"/>
              <a:ext cx="1108075" cy="479425"/>
            </a:xfrm>
            <a:custGeom>
              <a:avLst/>
              <a:gdLst/>
              <a:ahLst/>
              <a:cxnLst>
                <a:cxn ang="0">
                  <a:pos x="236" y="0"/>
                </a:cxn>
                <a:cxn ang="0">
                  <a:pos x="813" y="364"/>
                </a:cxn>
                <a:cxn ang="0">
                  <a:pos x="0" y="364"/>
                </a:cxn>
                <a:cxn ang="0">
                  <a:pos x="236" y="0"/>
                </a:cxn>
              </a:cxnLst>
              <a:rect l="0" t="0" r="r" b="b"/>
              <a:pathLst>
                <a:path w="814" h="365">
                  <a:moveTo>
                    <a:pt x="236" y="0"/>
                  </a:moveTo>
                  <a:lnTo>
                    <a:pt x="813" y="364"/>
                  </a:lnTo>
                  <a:lnTo>
                    <a:pt x="0" y="364"/>
                  </a:lnTo>
                  <a:lnTo>
                    <a:pt x="236" y="0"/>
                  </a:lnTo>
                </a:path>
              </a:pathLst>
            </a:custGeom>
            <a:solidFill>
              <a:srgbClr val="FAFD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92" name="Text Box 122"/>
          <p:cNvSpPr txBox="1">
            <a:spLocks noChangeArrowheads="1"/>
          </p:cNvSpPr>
          <p:nvPr/>
        </p:nvSpPr>
        <p:spPr bwMode="auto">
          <a:xfrm>
            <a:off x="1408302" y="3652680"/>
            <a:ext cx="2842446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Maps simplex …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 Box 122"/>
          <p:cNvSpPr txBox="1">
            <a:spLocks noChangeArrowheads="1"/>
          </p:cNvSpPr>
          <p:nvPr/>
        </p:nvSpPr>
        <p:spPr bwMode="auto">
          <a:xfrm>
            <a:off x="5301514" y="3652680"/>
            <a:ext cx="2603598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to subcomplex.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Text Box 122"/>
          <p:cNvSpPr txBox="1">
            <a:spLocks noChangeArrowheads="1"/>
          </p:cNvSpPr>
          <p:nvPr/>
        </p:nvSpPr>
        <p:spPr bwMode="auto">
          <a:xfrm>
            <a:off x="319073" y="4789956"/>
            <a:ext cx="8505855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Preserves intersections: </a:t>
            </a:r>
            <a:r>
              <a:rPr lang="en-US" sz="2800" dirty="0">
                <a:solidFill>
                  <a:schemeClr val="tx1"/>
                </a:solidFill>
                <a:latin typeface="cmsy10"/>
                <a:cs typeface="Arial" pitchFamily="34" charset="0"/>
              </a:rPr>
              <a:t>M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>
                <a:solidFill>
                  <a:schemeClr val="tx1"/>
                </a:solidFill>
                <a:latin typeface="cmmi10"/>
                <a:cs typeface="Arial" pitchFamily="34" charset="0"/>
              </a:rPr>
              <a:t>¾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cmsy10"/>
                <a:cs typeface="Arial" pitchFamily="34" charset="0"/>
              </a:rPr>
              <a:t>Å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cmmi10"/>
                <a:cs typeface="Arial" pitchFamily="34" charset="0"/>
              </a:rPr>
              <a:t>¿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= </a:t>
            </a:r>
            <a:r>
              <a:rPr lang="en-US" sz="2800" dirty="0">
                <a:solidFill>
                  <a:schemeClr val="tx1"/>
                </a:solidFill>
                <a:latin typeface="cmsy10"/>
                <a:cs typeface="Arial" pitchFamily="34" charset="0"/>
              </a:rPr>
              <a:t>M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>
                <a:solidFill>
                  <a:schemeClr val="tx1"/>
                </a:solidFill>
                <a:latin typeface="cmmi10"/>
                <a:cs typeface="Arial" pitchFamily="34" charset="0"/>
              </a:rPr>
              <a:t>¾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>
                <a:solidFill>
                  <a:schemeClr val="tx1"/>
                </a:solidFill>
                <a:latin typeface="cmsy10"/>
                <a:cs typeface="Arial" pitchFamily="34" charset="0"/>
              </a:rPr>
              <a:t>Å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cmsy10"/>
                <a:cs typeface="Arial" pitchFamily="34" charset="0"/>
              </a:rPr>
              <a:t>M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>
                <a:solidFill>
                  <a:schemeClr val="tx1"/>
                </a:solidFill>
                <a:latin typeface="cmmi10"/>
                <a:cs typeface="Arial" pitchFamily="34" charset="0"/>
              </a:rPr>
              <a:t>¿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099727" y="1960775"/>
            <a:ext cx="6767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msy10"/>
                <a:cs typeface="Arial" pitchFamily="34" charset="0"/>
              </a:rPr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2" grpId="0" animBg="1"/>
      <p:bldP spid="93" grpId="0" animBg="1"/>
      <p:bldP spid="94" grpId="0" animBg="1"/>
      <p:bldP spid="9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C573-9D0D-411C-8380-D597CE63A11B}" type="datetime5">
              <a:rPr lang="en-US"/>
              <a:pPr/>
              <a:t>29-Oct-19</a:t>
            </a:fld>
            <a:endParaRPr lang="en-US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9BD3-0278-4D81-8AD4-F802D7A7FBDA}" type="slidenum">
              <a:rPr lang="en-US"/>
              <a:pPr/>
              <a:t>16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Vertex = Process State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V="1">
            <a:off x="1614488" y="2466975"/>
            <a:ext cx="0" cy="3478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8" name="Freeform 6"/>
          <p:cNvSpPr>
            <a:spLocks/>
          </p:cNvSpPr>
          <p:nvPr/>
        </p:nvSpPr>
        <p:spPr bwMode="auto">
          <a:xfrm>
            <a:off x="1624013" y="5935663"/>
            <a:ext cx="4311650" cy="20637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2716" y="0"/>
              </a:cxn>
              <a:cxn ang="0">
                <a:pos x="2703" y="13"/>
              </a:cxn>
            </a:cxnLst>
            <a:rect l="0" t="0" r="r" b="b"/>
            <a:pathLst>
              <a:path w="2716" h="13">
                <a:moveTo>
                  <a:pt x="0" y="6"/>
                </a:moveTo>
                <a:lnTo>
                  <a:pt x="2716" y="0"/>
                </a:lnTo>
                <a:lnTo>
                  <a:pt x="2703" y="13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V="1">
            <a:off x="1633538" y="4411663"/>
            <a:ext cx="3349625" cy="1533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324" name="Oval 12"/>
          <p:cNvSpPr>
            <a:spLocks noChangeArrowheads="1"/>
          </p:cNvSpPr>
          <p:nvPr/>
        </p:nvSpPr>
        <p:spPr bwMode="auto">
          <a:xfrm>
            <a:off x="2514600" y="4419600"/>
            <a:ext cx="685800" cy="609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13330" name="Oval 18"/>
          <p:cNvSpPr>
            <a:spLocks noChangeArrowheads="1"/>
          </p:cNvSpPr>
          <p:nvPr/>
        </p:nvSpPr>
        <p:spPr bwMode="auto">
          <a:xfrm>
            <a:off x="2973388" y="4565650"/>
            <a:ext cx="98425" cy="212725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122"/>
          <p:cNvSpPr txBox="1">
            <a:spLocks noChangeArrowheads="1"/>
          </p:cNvSpPr>
          <p:nvPr/>
        </p:nvSpPr>
        <p:spPr bwMode="auto">
          <a:xfrm>
            <a:off x="2312487" y="3572235"/>
            <a:ext cx="3062057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Process ID (</a:t>
            </a:r>
            <a:r>
              <a:rPr lang="en-US" sz="28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color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122"/>
          <p:cNvSpPr txBox="1">
            <a:spLocks noChangeArrowheads="1"/>
          </p:cNvSpPr>
          <p:nvPr/>
        </p:nvSpPr>
        <p:spPr bwMode="auto">
          <a:xfrm>
            <a:off x="4517850" y="4928746"/>
            <a:ext cx="3718262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Value (input or output)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1541-063A-42A8-A6BE-6796F18DE229}" type="datetime5">
              <a:rPr lang="en-US"/>
              <a:pPr/>
              <a:t>29-Oct-19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1B184-E5E0-4AC1-98C2-DFAA727E411D}" type="slidenum">
              <a:rPr lang="en-US"/>
              <a:pPr/>
              <a:t>17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Simplex = Global State</a:t>
            </a:r>
          </a:p>
        </p:txBody>
      </p:sp>
      <p:pic>
        <p:nvPicPr>
          <p:cNvPr id="126979" name="Picture 3" descr="simplex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57425" y="2165350"/>
            <a:ext cx="4629150" cy="3375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62C4-CACD-4F74-9F95-74C2D7D223DD}" type="datetime5">
              <a:rPr lang="en-US"/>
              <a:pPr/>
              <a:t>29-Oct-19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84CD-BA55-4EF5-9F66-1C15E1F56E94}" type="slidenum">
              <a:rPr lang="en-US"/>
              <a:pPr/>
              <a:t>18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Complex = Global States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20950" y="1828800"/>
            <a:ext cx="410368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Complex for Binary Consensus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21B6-EDAF-4A15-81FC-B5986BDEAE29}" type="datetime5">
              <a:rPr lang="en-US"/>
              <a:pPr/>
              <a:t>29-Oct-19</a:t>
            </a:fld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F9D6-FD24-4F24-9AC5-60AC0B436476}" type="slidenum">
              <a:rPr lang="en-US"/>
              <a:pPr/>
              <a:t>19</a:t>
            </a:fld>
            <a:endParaRPr lang="en-US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057400"/>
            <a:ext cx="401002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362200" y="19050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</a:rPr>
              <a:t>0</a:t>
            </a:r>
            <a:endParaRPr lang="en-US" sz="3600" dirty="0">
              <a:latin typeface="Arial" panose="020B0604020202020204" pitchFamily="34" charset="0"/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3505200" y="31242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  <a:endParaRPr lang="en-US" sz="36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 flipV="1">
            <a:off x="3276600" y="38100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Arial" panose="020B0604020202020204" pitchFamily="34" charset="0"/>
              </a:rPr>
              <a:t>0</a:t>
            </a:r>
            <a:endParaRPr lang="en-US" sz="3600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990600" y="36576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endParaRPr lang="en-US" sz="3600" dirty="0">
              <a:latin typeface="Arial" panose="020B0604020202020204" pitchFamily="34" charset="0"/>
            </a:endParaRP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2286000" y="48006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</a:rPr>
              <a:t>1</a:t>
            </a:r>
            <a:endParaRPr lang="en-US" sz="3600" dirty="0">
              <a:latin typeface="Arial" panose="020B0604020202020204" pitchFamily="34" charset="0"/>
            </a:endParaRPr>
          </a:p>
        </p:txBody>
      </p:sp>
      <p:sp>
        <p:nvSpPr>
          <p:cNvPr id="13" name="Text Box 122"/>
          <p:cNvSpPr txBox="1">
            <a:spLocks noChangeArrowheads="1"/>
          </p:cNvSpPr>
          <p:nvPr/>
        </p:nvSpPr>
        <p:spPr bwMode="auto">
          <a:xfrm>
            <a:off x="4012902" y="3917020"/>
            <a:ext cx="4583307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Processes: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red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green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blue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122"/>
          <p:cNvSpPr txBox="1">
            <a:spLocks noChangeArrowheads="1"/>
          </p:cNvSpPr>
          <p:nvPr/>
        </p:nvSpPr>
        <p:spPr bwMode="auto">
          <a:xfrm>
            <a:off x="3616871" y="5506658"/>
            <a:ext cx="5006499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Independently assigned 0 or 1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122"/>
          <p:cNvSpPr txBox="1">
            <a:spLocks noChangeArrowheads="1"/>
          </p:cNvSpPr>
          <p:nvPr/>
        </p:nvSpPr>
        <p:spPr bwMode="auto">
          <a:xfrm>
            <a:off x="4614029" y="2327383"/>
            <a:ext cx="3982180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All possible initial states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0FBE3-4BAA-4293-A38E-E07496225800}" type="datetime5">
              <a:rPr lang="en-US"/>
              <a:pPr/>
              <a:t>29-Oct-19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09EC-9FB9-4CF3-82B1-E05BE0EDF309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7" name="Text Box 122"/>
          <p:cNvSpPr txBox="1">
            <a:spLocks noChangeArrowheads="1"/>
          </p:cNvSpPr>
          <p:nvPr/>
        </p:nvSpPr>
        <p:spPr bwMode="auto">
          <a:xfrm>
            <a:off x="1414074" y="2244392"/>
            <a:ext cx="3170752" cy="1384995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Basic concepts of Combinatorial Topology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122"/>
          <p:cNvSpPr txBox="1">
            <a:spLocks noChangeArrowheads="1"/>
          </p:cNvSpPr>
          <p:nvPr/>
        </p:nvSpPr>
        <p:spPr bwMode="auto">
          <a:xfrm>
            <a:off x="2852065" y="3437941"/>
            <a:ext cx="4381653" cy="1384995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How they model distributed &amp; concurrent computation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Complex for Binary Consensus</a:t>
            </a:r>
          </a:p>
        </p:txBody>
      </p:sp>
      <p:sp>
        <p:nvSpPr>
          <p:cNvPr id="1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C9B0D-0752-49BF-988A-8E989C4F3707}" type="datetime5">
              <a:rPr lang="en-US"/>
              <a:pPr/>
              <a:t>29-Oct-19</a:t>
            </a:fld>
            <a:endParaRPr lang="en-US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77A5-EF0C-4C3E-BDE7-AF385D5DB8AF}" type="slidenum">
              <a:rPr lang="en-US"/>
              <a:pPr/>
              <a:t>20</a:t>
            </a:fld>
            <a:endParaRPr lang="en-US"/>
          </a:p>
        </p:txBody>
      </p:sp>
      <p:grpSp>
        <p:nvGrpSpPr>
          <p:cNvPr id="102447" name="Group 47"/>
          <p:cNvGrpSpPr>
            <a:grpSpLocks/>
          </p:cNvGrpSpPr>
          <p:nvPr/>
        </p:nvGrpSpPr>
        <p:grpSpPr bwMode="auto">
          <a:xfrm>
            <a:off x="711200" y="2101850"/>
            <a:ext cx="3771900" cy="3579813"/>
            <a:chOff x="448" y="1324"/>
            <a:chExt cx="2376" cy="2255"/>
          </a:xfrm>
        </p:grpSpPr>
        <p:sp>
          <p:nvSpPr>
            <p:cNvPr id="102438" name="Freeform 38"/>
            <p:cNvSpPr>
              <a:spLocks/>
            </p:cNvSpPr>
            <p:nvPr/>
          </p:nvSpPr>
          <p:spPr bwMode="auto">
            <a:xfrm>
              <a:off x="1786" y="1324"/>
              <a:ext cx="1035" cy="1814"/>
            </a:xfrm>
            <a:custGeom>
              <a:avLst/>
              <a:gdLst/>
              <a:ahLst/>
              <a:cxnLst>
                <a:cxn ang="0">
                  <a:pos x="7" y="1359"/>
                </a:cxn>
                <a:cxn ang="0">
                  <a:pos x="980" y="1814"/>
                </a:cxn>
                <a:cxn ang="0">
                  <a:pos x="1035" y="180"/>
                </a:cxn>
                <a:cxn ang="0">
                  <a:pos x="0" y="0"/>
                </a:cxn>
                <a:cxn ang="0">
                  <a:pos x="7" y="1359"/>
                </a:cxn>
              </a:cxnLst>
              <a:rect l="0" t="0" r="r" b="b"/>
              <a:pathLst>
                <a:path w="1035" h="1814">
                  <a:moveTo>
                    <a:pt x="7" y="1359"/>
                  </a:moveTo>
                  <a:lnTo>
                    <a:pt x="980" y="1814"/>
                  </a:lnTo>
                  <a:lnTo>
                    <a:pt x="1035" y="180"/>
                  </a:lnTo>
                  <a:lnTo>
                    <a:pt x="0" y="0"/>
                  </a:lnTo>
                  <a:lnTo>
                    <a:pt x="7" y="1359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2423" name="Freeform 23"/>
            <p:cNvSpPr>
              <a:spLocks/>
            </p:cNvSpPr>
            <p:nvPr/>
          </p:nvSpPr>
          <p:spPr bwMode="auto">
            <a:xfrm>
              <a:off x="455" y="1331"/>
              <a:ext cx="1338" cy="1648"/>
            </a:xfrm>
            <a:custGeom>
              <a:avLst/>
              <a:gdLst/>
              <a:ahLst/>
              <a:cxnLst>
                <a:cxn ang="0">
                  <a:pos x="83" y="1648"/>
                </a:cxn>
                <a:cxn ang="0">
                  <a:pos x="1338" y="1352"/>
                </a:cxn>
                <a:cxn ang="0">
                  <a:pos x="1331" y="0"/>
                </a:cxn>
                <a:cxn ang="0">
                  <a:pos x="0" y="107"/>
                </a:cxn>
                <a:cxn ang="0">
                  <a:pos x="83" y="1648"/>
                </a:cxn>
              </a:cxnLst>
              <a:rect l="0" t="0" r="r" b="b"/>
              <a:pathLst>
                <a:path w="1338" h="1648">
                  <a:moveTo>
                    <a:pt x="83" y="1648"/>
                  </a:moveTo>
                  <a:lnTo>
                    <a:pt x="1338" y="1352"/>
                  </a:lnTo>
                  <a:lnTo>
                    <a:pt x="1331" y="0"/>
                  </a:lnTo>
                  <a:lnTo>
                    <a:pt x="0" y="107"/>
                  </a:lnTo>
                  <a:lnTo>
                    <a:pt x="83" y="1648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2412" name="Freeform 12"/>
            <p:cNvSpPr>
              <a:spLocks/>
            </p:cNvSpPr>
            <p:nvPr/>
          </p:nvSpPr>
          <p:spPr bwMode="auto">
            <a:xfrm>
              <a:off x="448" y="1334"/>
              <a:ext cx="2369" cy="342"/>
            </a:xfrm>
            <a:custGeom>
              <a:avLst/>
              <a:gdLst/>
              <a:ahLst/>
              <a:cxnLst>
                <a:cxn ang="0">
                  <a:pos x="0" y="104"/>
                </a:cxn>
                <a:cxn ang="0">
                  <a:pos x="869" y="342"/>
                </a:cxn>
                <a:cxn ang="0">
                  <a:pos x="2369" y="186"/>
                </a:cxn>
                <a:cxn ang="0">
                  <a:pos x="1345" y="0"/>
                </a:cxn>
                <a:cxn ang="0">
                  <a:pos x="0" y="104"/>
                </a:cxn>
              </a:cxnLst>
              <a:rect l="0" t="0" r="r" b="b"/>
              <a:pathLst>
                <a:path w="2369" h="342">
                  <a:moveTo>
                    <a:pt x="0" y="104"/>
                  </a:moveTo>
                  <a:lnTo>
                    <a:pt x="869" y="342"/>
                  </a:lnTo>
                  <a:lnTo>
                    <a:pt x="2369" y="186"/>
                  </a:lnTo>
                  <a:lnTo>
                    <a:pt x="1345" y="0"/>
                  </a:lnTo>
                  <a:lnTo>
                    <a:pt x="0" y="104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2431" name="Freeform 31"/>
            <p:cNvSpPr>
              <a:spLocks/>
            </p:cNvSpPr>
            <p:nvPr/>
          </p:nvSpPr>
          <p:spPr bwMode="auto">
            <a:xfrm>
              <a:off x="1144" y="2559"/>
              <a:ext cx="1345" cy="419"/>
            </a:xfrm>
            <a:custGeom>
              <a:avLst/>
              <a:gdLst/>
              <a:ahLst/>
              <a:cxnLst>
                <a:cxn ang="0">
                  <a:pos x="714" y="0"/>
                </a:cxn>
                <a:cxn ang="0">
                  <a:pos x="1345" y="352"/>
                </a:cxn>
                <a:cxn ang="0">
                  <a:pos x="0" y="419"/>
                </a:cxn>
                <a:cxn ang="0">
                  <a:pos x="714" y="0"/>
                </a:cxn>
              </a:cxnLst>
              <a:rect l="0" t="0" r="r" b="b"/>
              <a:pathLst>
                <a:path w="1345" h="419">
                  <a:moveTo>
                    <a:pt x="714" y="0"/>
                  </a:moveTo>
                  <a:lnTo>
                    <a:pt x="1345" y="352"/>
                  </a:lnTo>
                  <a:lnTo>
                    <a:pt x="0" y="419"/>
                  </a:lnTo>
                  <a:lnTo>
                    <a:pt x="714" y="0"/>
                  </a:lnTo>
                  <a:close/>
                </a:path>
              </a:pathLst>
            </a:cu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2439" name="Text Box 39"/>
            <p:cNvSpPr txBox="1">
              <a:spLocks noChangeArrowheads="1"/>
            </p:cNvSpPr>
            <p:nvPr/>
          </p:nvSpPr>
          <p:spPr bwMode="auto">
            <a:xfrm>
              <a:off x="2254" y="1704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 dirty="0">
                  <a:latin typeface="Arial" panose="020B0604020202020204" pitchFamily="34" charset="0"/>
                </a:rPr>
                <a:t>0</a:t>
              </a:r>
              <a:endParaRPr lang="en-US" sz="3600" dirty="0">
                <a:latin typeface="Arial" panose="020B0604020202020204" pitchFamily="34" charset="0"/>
              </a:endParaRPr>
            </a:p>
          </p:txBody>
        </p:sp>
        <p:sp>
          <p:nvSpPr>
            <p:cNvPr id="102440" name="Text Box 40"/>
            <p:cNvSpPr txBox="1">
              <a:spLocks noChangeArrowheads="1"/>
            </p:cNvSpPr>
            <p:nvPr/>
          </p:nvSpPr>
          <p:spPr bwMode="auto">
            <a:xfrm>
              <a:off x="615" y="1802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  <a:latin typeface="Arial" panose="020B0604020202020204" pitchFamily="34" charset="0"/>
                </a:rPr>
                <a:t>0</a:t>
              </a:r>
              <a:endParaRPr lang="en-US" sz="36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441" name="Text Box 41"/>
            <p:cNvSpPr txBox="1">
              <a:spLocks noChangeArrowheads="1"/>
            </p:cNvSpPr>
            <p:nvPr/>
          </p:nvSpPr>
          <p:spPr bwMode="auto">
            <a:xfrm flipV="1">
              <a:off x="1312" y="2288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 dirty="0">
                  <a:solidFill>
                    <a:schemeClr val="accent1"/>
                  </a:solidFill>
                  <a:latin typeface="Arial" panose="020B0604020202020204" pitchFamily="34" charset="0"/>
                </a:rPr>
                <a:t>0</a:t>
              </a:r>
              <a:endParaRPr lang="en-US" sz="3600" dirty="0">
                <a:solidFill>
                  <a:schemeClr val="accent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442" name="Text Box 42"/>
            <p:cNvSpPr txBox="1">
              <a:spLocks noChangeArrowheads="1"/>
            </p:cNvSpPr>
            <p:nvPr/>
          </p:nvSpPr>
          <p:spPr bwMode="auto">
            <a:xfrm>
              <a:off x="2480" y="2787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en-US" sz="3600" dirty="0">
                <a:latin typeface="Arial" panose="020B0604020202020204" pitchFamily="34" charset="0"/>
              </a:endParaRPr>
            </a:p>
          </p:txBody>
        </p:sp>
        <p:sp>
          <p:nvSpPr>
            <p:cNvPr id="102443" name="Text Box 43"/>
            <p:cNvSpPr txBox="1">
              <a:spLocks noChangeArrowheads="1"/>
            </p:cNvSpPr>
            <p:nvPr/>
          </p:nvSpPr>
          <p:spPr bwMode="auto">
            <a:xfrm>
              <a:off x="895" y="2879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 dirty="0">
                  <a:latin typeface="Arial" panose="020B0604020202020204" pitchFamily="34" charset="0"/>
                </a:rPr>
                <a:t>1</a:t>
              </a:r>
              <a:endParaRPr lang="en-US" sz="3600" dirty="0">
                <a:latin typeface="Arial" panose="020B0604020202020204" pitchFamily="34" charset="0"/>
              </a:endParaRPr>
            </a:p>
          </p:txBody>
        </p:sp>
        <p:sp>
          <p:nvSpPr>
            <p:cNvPr id="102444" name="Text Box 44"/>
            <p:cNvSpPr txBox="1">
              <a:spLocks noChangeArrowheads="1"/>
            </p:cNvSpPr>
            <p:nvPr/>
          </p:nvSpPr>
          <p:spPr bwMode="auto">
            <a:xfrm rot="10800000" flipV="1">
              <a:off x="1829" y="2289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 dirty="0">
                  <a:solidFill>
                    <a:schemeClr val="accent1"/>
                  </a:solidFill>
                  <a:latin typeface="Arial" panose="020B0604020202020204" pitchFamily="34" charset="0"/>
                </a:rPr>
                <a:t>1</a:t>
              </a:r>
              <a:endParaRPr lang="en-US" sz="3600" dirty="0">
                <a:solidFill>
                  <a:schemeClr val="accent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446" name="Freeform 46"/>
            <p:cNvSpPr>
              <a:spLocks/>
            </p:cNvSpPr>
            <p:nvPr/>
          </p:nvSpPr>
          <p:spPr bwMode="auto">
            <a:xfrm flipH="1" flipV="1">
              <a:off x="869" y="1871"/>
              <a:ext cx="1345" cy="419"/>
            </a:xfrm>
            <a:custGeom>
              <a:avLst/>
              <a:gdLst/>
              <a:ahLst/>
              <a:cxnLst>
                <a:cxn ang="0">
                  <a:pos x="714" y="0"/>
                </a:cxn>
                <a:cxn ang="0">
                  <a:pos x="1345" y="352"/>
                </a:cxn>
                <a:cxn ang="0">
                  <a:pos x="0" y="419"/>
                </a:cxn>
                <a:cxn ang="0">
                  <a:pos x="714" y="0"/>
                </a:cxn>
              </a:cxnLst>
              <a:rect l="0" t="0" r="r" b="b"/>
              <a:pathLst>
                <a:path w="1345" h="419">
                  <a:moveTo>
                    <a:pt x="714" y="0"/>
                  </a:moveTo>
                  <a:lnTo>
                    <a:pt x="1345" y="352"/>
                  </a:lnTo>
                  <a:lnTo>
                    <a:pt x="0" y="419"/>
                  </a:lnTo>
                  <a:lnTo>
                    <a:pt x="714" y="0"/>
                  </a:lnTo>
                  <a:close/>
                </a:path>
              </a:pathLst>
            </a:cu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2411" name="Freeform 11"/>
            <p:cNvSpPr>
              <a:spLocks/>
            </p:cNvSpPr>
            <p:nvPr/>
          </p:nvSpPr>
          <p:spPr bwMode="auto">
            <a:xfrm>
              <a:off x="455" y="1438"/>
              <a:ext cx="869" cy="2141"/>
            </a:xfrm>
            <a:custGeom>
              <a:avLst/>
              <a:gdLst/>
              <a:ahLst/>
              <a:cxnLst>
                <a:cxn ang="0">
                  <a:pos x="869" y="2141"/>
                </a:cxn>
                <a:cxn ang="0">
                  <a:pos x="849" y="231"/>
                </a:cxn>
                <a:cxn ang="0">
                  <a:pos x="0" y="0"/>
                </a:cxn>
                <a:cxn ang="0">
                  <a:pos x="73" y="1541"/>
                </a:cxn>
                <a:cxn ang="0">
                  <a:pos x="869" y="2141"/>
                </a:cxn>
              </a:cxnLst>
              <a:rect l="0" t="0" r="r" b="b"/>
              <a:pathLst>
                <a:path w="869" h="2141">
                  <a:moveTo>
                    <a:pt x="869" y="2141"/>
                  </a:moveTo>
                  <a:lnTo>
                    <a:pt x="849" y="231"/>
                  </a:lnTo>
                  <a:lnTo>
                    <a:pt x="0" y="0"/>
                  </a:lnTo>
                  <a:lnTo>
                    <a:pt x="73" y="1541"/>
                  </a:lnTo>
                  <a:lnTo>
                    <a:pt x="869" y="2141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2410" name="Freeform 10"/>
            <p:cNvSpPr>
              <a:spLocks/>
            </p:cNvSpPr>
            <p:nvPr/>
          </p:nvSpPr>
          <p:spPr bwMode="auto">
            <a:xfrm>
              <a:off x="1303" y="1510"/>
              <a:ext cx="1521" cy="2058"/>
            </a:xfrm>
            <a:custGeom>
              <a:avLst/>
              <a:gdLst/>
              <a:ahLst/>
              <a:cxnLst>
                <a:cxn ang="0">
                  <a:pos x="0" y="166"/>
                </a:cxn>
                <a:cxn ang="0">
                  <a:pos x="11" y="2058"/>
                </a:cxn>
                <a:cxn ang="0">
                  <a:pos x="1456" y="1614"/>
                </a:cxn>
                <a:cxn ang="0">
                  <a:pos x="1521" y="0"/>
                </a:cxn>
                <a:cxn ang="0">
                  <a:pos x="0" y="166"/>
                </a:cxn>
              </a:cxnLst>
              <a:rect l="0" t="0" r="r" b="b"/>
              <a:pathLst>
                <a:path w="1521" h="2058">
                  <a:moveTo>
                    <a:pt x="0" y="166"/>
                  </a:moveTo>
                  <a:lnTo>
                    <a:pt x="11" y="2058"/>
                  </a:lnTo>
                  <a:lnTo>
                    <a:pt x="1456" y="1614"/>
                  </a:lnTo>
                  <a:lnTo>
                    <a:pt x="1521" y="0"/>
                  </a:lnTo>
                  <a:lnTo>
                    <a:pt x="0" y="166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21" name="Text Box 122"/>
          <p:cNvSpPr txBox="1">
            <a:spLocks noChangeArrowheads="1"/>
          </p:cNvSpPr>
          <p:nvPr/>
        </p:nvSpPr>
        <p:spPr bwMode="auto">
          <a:xfrm>
            <a:off x="4153616" y="3917020"/>
            <a:ext cx="4342856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Output values all 0 or all 1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122"/>
          <p:cNvSpPr txBox="1">
            <a:spLocks noChangeArrowheads="1"/>
          </p:cNvSpPr>
          <p:nvPr/>
        </p:nvSpPr>
        <p:spPr bwMode="auto">
          <a:xfrm>
            <a:off x="3732604" y="5506658"/>
            <a:ext cx="4763868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Two disconnected simplexes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22"/>
          <p:cNvSpPr txBox="1">
            <a:spLocks noChangeArrowheads="1"/>
          </p:cNvSpPr>
          <p:nvPr/>
        </p:nvSpPr>
        <p:spPr bwMode="auto">
          <a:xfrm>
            <a:off x="4674592" y="2327383"/>
            <a:ext cx="3821880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All possible final states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05D9-2233-40D7-87C4-FEE09BD02C12}" type="datetime5">
              <a:rPr lang="en-US"/>
              <a:pPr/>
              <a:t>29-Oct-19</a:t>
            </a:fld>
            <a:endParaRPr lang="en-US"/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E05F-83E5-4CD6-8F79-884AFBA87D20}" type="slidenum">
              <a:rPr lang="en-US"/>
              <a:pPr/>
              <a:t>21</a:t>
            </a:fld>
            <a:endParaRPr lang="en-US"/>
          </a:p>
        </p:txBody>
      </p:sp>
      <p:sp>
        <p:nvSpPr>
          <p:cNvPr id="1710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Carrier Map for Consensus</a:t>
            </a:r>
          </a:p>
        </p:txBody>
      </p:sp>
      <p:sp>
        <p:nvSpPr>
          <p:cNvPr id="171030" name="Freeform 22"/>
          <p:cNvSpPr>
            <a:spLocks/>
          </p:cNvSpPr>
          <p:nvPr/>
        </p:nvSpPr>
        <p:spPr bwMode="auto">
          <a:xfrm>
            <a:off x="6858000" y="2201863"/>
            <a:ext cx="1643063" cy="2879725"/>
          </a:xfrm>
          <a:custGeom>
            <a:avLst/>
            <a:gdLst/>
            <a:ahLst/>
            <a:cxnLst>
              <a:cxn ang="0">
                <a:pos x="7" y="1359"/>
              </a:cxn>
              <a:cxn ang="0">
                <a:pos x="980" y="1814"/>
              </a:cxn>
              <a:cxn ang="0">
                <a:pos x="1035" y="180"/>
              </a:cxn>
              <a:cxn ang="0">
                <a:pos x="0" y="0"/>
              </a:cxn>
              <a:cxn ang="0">
                <a:pos x="7" y="1359"/>
              </a:cxn>
            </a:cxnLst>
            <a:rect l="0" t="0" r="r" b="b"/>
            <a:pathLst>
              <a:path w="1035" h="1814">
                <a:moveTo>
                  <a:pt x="7" y="1359"/>
                </a:moveTo>
                <a:lnTo>
                  <a:pt x="980" y="1814"/>
                </a:lnTo>
                <a:lnTo>
                  <a:pt x="1035" y="180"/>
                </a:lnTo>
                <a:lnTo>
                  <a:pt x="0" y="0"/>
                </a:lnTo>
                <a:lnTo>
                  <a:pt x="7" y="1359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1031" name="Freeform 23"/>
          <p:cNvSpPr>
            <a:spLocks/>
          </p:cNvSpPr>
          <p:nvPr/>
        </p:nvSpPr>
        <p:spPr bwMode="auto">
          <a:xfrm>
            <a:off x="4745038" y="2212975"/>
            <a:ext cx="2124075" cy="2616200"/>
          </a:xfrm>
          <a:custGeom>
            <a:avLst/>
            <a:gdLst/>
            <a:ahLst/>
            <a:cxnLst>
              <a:cxn ang="0">
                <a:pos x="83" y="1648"/>
              </a:cxn>
              <a:cxn ang="0">
                <a:pos x="1338" y="1352"/>
              </a:cxn>
              <a:cxn ang="0">
                <a:pos x="1331" y="0"/>
              </a:cxn>
              <a:cxn ang="0">
                <a:pos x="0" y="107"/>
              </a:cxn>
              <a:cxn ang="0">
                <a:pos x="83" y="1648"/>
              </a:cxn>
            </a:cxnLst>
            <a:rect l="0" t="0" r="r" b="b"/>
            <a:pathLst>
              <a:path w="1338" h="1648">
                <a:moveTo>
                  <a:pt x="83" y="1648"/>
                </a:moveTo>
                <a:lnTo>
                  <a:pt x="1338" y="1352"/>
                </a:lnTo>
                <a:lnTo>
                  <a:pt x="1331" y="0"/>
                </a:lnTo>
                <a:lnTo>
                  <a:pt x="0" y="107"/>
                </a:lnTo>
                <a:lnTo>
                  <a:pt x="83" y="1648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1032" name="Freeform 24"/>
          <p:cNvSpPr>
            <a:spLocks/>
          </p:cNvSpPr>
          <p:nvPr/>
        </p:nvSpPr>
        <p:spPr bwMode="auto">
          <a:xfrm>
            <a:off x="4733925" y="2217738"/>
            <a:ext cx="3760788" cy="542925"/>
          </a:xfrm>
          <a:custGeom>
            <a:avLst/>
            <a:gdLst/>
            <a:ahLst/>
            <a:cxnLst>
              <a:cxn ang="0">
                <a:pos x="0" y="104"/>
              </a:cxn>
              <a:cxn ang="0">
                <a:pos x="869" y="342"/>
              </a:cxn>
              <a:cxn ang="0">
                <a:pos x="2369" y="186"/>
              </a:cxn>
              <a:cxn ang="0">
                <a:pos x="1345" y="0"/>
              </a:cxn>
              <a:cxn ang="0">
                <a:pos x="0" y="104"/>
              </a:cxn>
            </a:cxnLst>
            <a:rect l="0" t="0" r="r" b="b"/>
            <a:pathLst>
              <a:path w="2369" h="342">
                <a:moveTo>
                  <a:pt x="0" y="104"/>
                </a:moveTo>
                <a:lnTo>
                  <a:pt x="869" y="342"/>
                </a:lnTo>
                <a:lnTo>
                  <a:pt x="2369" y="186"/>
                </a:lnTo>
                <a:lnTo>
                  <a:pt x="1345" y="0"/>
                </a:lnTo>
                <a:lnTo>
                  <a:pt x="0" y="104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1033" name="Freeform 25"/>
          <p:cNvSpPr>
            <a:spLocks/>
          </p:cNvSpPr>
          <p:nvPr/>
        </p:nvSpPr>
        <p:spPr bwMode="auto">
          <a:xfrm>
            <a:off x="5838825" y="4162425"/>
            <a:ext cx="2135188" cy="665162"/>
          </a:xfrm>
          <a:custGeom>
            <a:avLst/>
            <a:gdLst/>
            <a:ahLst/>
            <a:cxnLst>
              <a:cxn ang="0">
                <a:pos x="714" y="0"/>
              </a:cxn>
              <a:cxn ang="0">
                <a:pos x="1345" y="352"/>
              </a:cxn>
              <a:cxn ang="0">
                <a:pos x="0" y="419"/>
              </a:cxn>
              <a:cxn ang="0">
                <a:pos x="714" y="0"/>
              </a:cxn>
            </a:cxnLst>
            <a:rect l="0" t="0" r="r" b="b"/>
            <a:pathLst>
              <a:path w="1345" h="419">
                <a:moveTo>
                  <a:pt x="714" y="0"/>
                </a:moveTo>
                <a:lnTo>
                  <a:pt x="1345" y="352"/>
                </a:lnTo>
                <a:lnTo>
                  <a:pt x="0" y="419"/>
                </a:lnTo>
                <a:lnTo>
                  <a:pt x="714" y="0"/>
                </a:lnTo>
                <a:close/>
              </a:path>
            </a:pathLst>
          </a:custGeom>
          <a:solidFill>
            <a:schemeClr val="folHlink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1040" name="Freeform 32"/>
          <p:cNvSpPr>
            <a:spLocks/>
          </p:cNvSpPr>
          <p:nvPr/>
        </p:nvSpPr>
        <p:spPr bwMode="auto">
          <a:xfrm flipH="1" flipV="1">
            <a:off x="5402263" y="3070225"/>
            <a:ext cx="2135188" cy="665162"/>
          </a:xfrm>
          <a:custGeom>
            <a:avLst/>
            <a:gdLst/>
            <a:ahLst/>
            <a:cxnLst>
              <a:cxn ang="0">
                <a:pos x="714" y="0"/>
              </a:cxn>
              <a:cxn ang="0">
                <a:pos x="1345" y="352"/>
              </a:cxn>
              <a:cxn ang="0">
                <a:pos x="0" y="419"/>
              </a:cxn>
              <a:cxn ang="0">
                <a:pos x="714" y="0"/>
              </a:cxn>
            </a:cxnLst>
            <a:rect l="0" t="0" r="r" b="b"/>
            <a:pathLst>
              <a:path w="1345" h="419">
                <a:moveTo>
                  <a:pt x="714" y="0"/>
                </a:moveTo>
                <a:lnTo>
                  <a:pt x="1345" y="352"/>
                </a:lnTo>
                <a:lnTo>
                  <a:pt x="0" y="419"/>
                </a:lnTo>
                <a:lnTo>
                  <a:pt x="714" y="0"/>
                </a:lnTo>
                <a:close/>
              </a:path>
            </a:pathLst>
          </a:custGeom>
          <a:solidFill>
            <a:schemeClr val="folHlink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1041" name="Freeform 33"/>
          <p:cNvSpPr>
            <a:spLocks/>
          </p:cNvSpPr>
          <p:nvPr/>
        </p:nvSpPr>
        <p:spPr bwMode="auto">
          <a:xfrm>
            <a:off x="4745038" y="2382838"/>
            <a:ext cx="1379538" cy="3398837"/>
          </a:xfrm>
          <a:custGeom>
            <a:avLst/>
            <a:gdLst/>
            <a:ahLst/>
            <a:cxnLst>
              <a:cxn ang="0">
                <a:pos x="869" y="2141"/>
              </a:cxn>
              <a:cxn ang="0">
                <a:pos x="849" y="231"/>
              </a:cxn>
              <a:cxn ang="0">
                <a:pos x="0" y="0"/>
              </a:cxn>
              <a:cxn ang="0">
                <a:pos x="73" y="1541"/>
              </a:cxn>
              <a:cxn ang="0">
                <a:pos x="869" y="2141"/>
              </a:cxn>
            </a:cxnLst>
            <a:rect l="0" t="0" r="r" b="b"/>
            <a:pathLst>
              <a:path w="869" h="2141">
                <a:moveTo>
                  <a:pt x="869" y="2141"/>
                </a:moveTo>
                <a:lnTo>
                  <a:pt x="849" y="231"/>
                </a:lnTo>
                <a:lnTo>
                  <a:pt x="0" y="0"/>
                </a:lnTo>
                <a:lnTo>
                  <a:pt x="73" y="1541"/>
                </a:lnTo>
                <a:lnTo>
                  <a:pt x="869" y="2141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1042" name="Freeform 34"/>
          <p:cNvSpPr>
            <a:spLocks/>
          </p:cNvSpPr>
          <p:nvPr/>
        </p:nvSpPr>
        <p:spPr bwMode="auto">
          <a:xfrm>
            <a:off x="6091238" y="2497138"/>
            <a:ext cx="2414588" cy="3267075"/>
          </a:xfrm>
          <a:custGeom>
            <a:avLst/>
            <a:gdLst/>
            <a:ahLst/>
            <a:cxnLst>
              <a:cxn ang="0">
                <a:pos x="0" y="166"/>
              </a:cxn>
              <a:cxn ang="0">
                <a:pos x="11" y="2058"/>
              </a:cxn>
              <a:cxn ang="0">
                <a:pos x="1456" y="1614"/>
              </a:cxn>
              <a:cxn ang="0">
                <a:pos x="1521" y="0"/>
              </a:cxn>
              <a:cxn ang="0">
                <a:pos x="0" y="166"/>
              </a:cxn>
            </a:cxnLst>
            <a:rect l="0" t="0" r="r" b="b"/>
            <a:pathLst>
              <a:path w="1521" h="2058">
                <a:moveTo>
                  <a:pt x="0" y="166"/>
                </a:moveTo>
                <a:lnTo>
                  <a:pt x="11" y="2058"/>
                </a:lnTo>
                <a:lnTo>
                  <a:pt x="1456" y="1614"/>
                </a:lnTo>
                <a:lnTo>
                  <a:pt x="1521" y="0"/>
                </a:lnTo>
                <a:lnTo>
                  <a:pt x="0" y="166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1048" name="Picture 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057400"/>
            <a:ext cx="401002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Freeform 24"/>
          <p:cNvSpPr/>
          <p:nvPr/>
        </p:nvSpPr>
        <p:spPr bwMode="auto">
          <a:xfrm>
            <a:off x="2525917" y="2426329"/>
            <a:ext cx="977774" cy="1530035"/>
          </a:xfrm>
          <a:custGeom>
            <a:avLst/>
            <a:gdLst>
              <a:gd name="connsiteX0" fmla="*/ 0 w 977774"/>
              <a:gd name="connsiteY0" fmla="*/ 0 h 1530035"/>
              <a:gd name="connsiteX1" fmla="*/ 769544 w 977774"/>
              <a:gd name="connsiteY1" fmla="*/ 1530035 h 1530035"/>
              <a:gd name="connsiteX2" fmla="*/ 977774 w 977774"/>
              <a:gd name="connsiteY2" fmla="*/ 1050202 h 1530035"/>
              <a:gd name="connsiteX3" fmla="*/ 63374 w 977774"/>
              <a:gd name="connsiteY3" fmla="*/ 63374 h 1530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7774" h="1530035">
                <a:moveTo>
                  <a:pt x="0" y="0"/>
                </a:moveTo>
                <a:lnTo>
                  <a:pt x="769544" y="1530035"/>
                </a:lnTo>
                <a:lnTo>
                  <a:pt x="977774" y="1050202"/>
                </a:lnTo>
                <a:lnTo>
                  <a:pt x="63374" y="63374"/>
                </a:lnTo>
              </a:path>
            </a:pathLst>
          </a:cu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Text Box 122"/>
          <p:cNvSpPr txBox="1">
            <a:spLocks noChangeArrowheads="1"/>
          </p:cNvSpPr>
          <p:nvPr/>
        </p:nvSpPr>
        <p:spPr bwMode="auto">
          <a:xfrm>
            <a:off x="2284325" y="4152411"/>
            <a:ext cx="1943161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All 0 inputs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122"/>
          <p:cNvSpPr txBox="1">
            <a:spLocks noChangeArrowheads="1"/>
          </p:cNvSpPr>
          <p:nvPr/>
        </p:nvSpPr>
        <p:spPr bwMode="auto">
          <a:xfrm>
            <a:off x="6763118" y="3327037"/>
            <a:ext cx="2162773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All 0 outputs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ight Arrow 16"/>
          <p:cNvSpPr/>
          <p:nvPr/>
        </p:nvSpPr>
        <p:spPr bwMode="auto">
          <a:xfrm>
            <a:off x="4300396" y="3114392"/>
            <a:ext cx="733331" cy="1023042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1710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1710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710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1" animBg="1"/>
      <p:bldP spid="16" grpId="0" animBg="1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05D9-2233-40D7-87C4-FEE09BD02C12}" type="datetime5">
              <a:rPr lang="en-US"/>
              <a:pPr/>
              <a:t>29-Oct-19</a:t>
            </a:fld>
            <a:endParaRPr lang="en-US"/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E05F-83E5-4CD6-8F79-884AFBA87D20}" type="slidenum">
              <a:rPr lang="en-US"/>
              <a:pPr/>
              <a:t>22</a:t>
            </a:fld>
            <a:endParaRPr lang="en-US"/>
          </a:p>
        </p:txBody>
      </p:sp>
      <p:sp>
        <p:nvSpPr>
          <p:cNvPr id="1710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Carrier Map for Consensus</a:t>
            </a:r>
          </a:p>
        </p:txBody>
      </p:sp>
      <p:sp>
        <p:nvSpPr>
          <p:cNvPr id="171030" name="Freeform 22"/>
          <p:cNvSpPr>
            <a:spLocks/>
          </p:cNvSpPr>
          <p:nvPr/>
        </p:nvSpPr>
        <p:spPr bwMode="auto">
          <a:xfrm>
            <a:off x="6858000" y="2201863"/>
            <a:ext cx="1643063" cy="2879725"/>
          </a:xfrm>
          <a:custGeom>
            <a:avLst/>
            <a:gdLst/>
            <a:ahLst/>
            <a:cxnLst>
              <a:cxn ang="0">
                <a:pos x="7" y="1359"/>
              </a:cxn>
              <a:cxn ang="0">
                <a:pos x="980" y="1814"/>
              </a:cxn>
              <a:cxn ang="0">
                <a:pos x="1035" y="180"/>
              </a:cxn>
              <a:cxn ang="0">
                <a:pos x="0" y="0"/>
              </a:cxn>
              <a:cxn ang="0">
                <a:pos x="7" y="1359"/>
              </a:cxn>
            </a:cxnLst>
            <a:rect l="0" t="0" r="r" b="b"/>
            <a:pathLst>
              <a:path w="1035" h="1814">
                <a:moveTo>
                  <a:pt x="7" y="1359"/>
                </a:moveTo>
                <a:lnTo>
                  <a:pt x="980" y="1814"/>
                </a:lnTo>
                <a:lnTo>
                  <a:pt x="1035" y="180"/>
                </a:lnTo>
                <a:lnTo>
                  <a:pt x="0" y="0"/>
                </a:lnTo>
                <a:lnTo>
                  <a:pt x="7" y="1359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1031" name="Freeform 23"/>
          <p:cNvSpPr>
            <a:spLocks/>
          </p:cNvSpPr>
          <p:nvPr/>
        </p:nvSpPr>
        <p:spPr bwMode="auto">
          <a:xfrm>
            <a:off x="4745038" y="2212975"/>
            <a:ext cx="2124075" cy="2616200"/>
          </a:xfrm>
          <a:custGeom>
            <a:avLst/>
            <a:gdLst/>
            <a:ahLst/>
            <a:cxnLst>
              <a:cxn ang="0">
                <a:pos x="83" y="1648"/>
              </a:cxn>
              <a:cxn ang="0">
                <a:pos x="1338" y="1352"/>
              </a:cxn>
              <a:cxn ang="0">
                <a:pos x="1331" y="0"/>
              </a:cxn>
              <a:cxn ang="0">
                <a:pos x="0" y="107"/>
              </a:cxn>
              <a:cxn ang="0">
                <a:pos x="83" y="1648"/>
              </a:cxn>
            </a:cxnLst>
            <a:rect l="0" t="0" r="r" b="b"/>
            <a:pathLst>
              <a:path w="1338" h="1648">
                <a:moveTo>
                  <a:pt x="83" y="1648"/>
                </a:moveTo>
                <a:lnTo>
                  <a:pt x="1338" y="1352"/>
                </a:lnTo>
                <a:lnTo>
                  <a:pt x="1331" y="0"/>
                </a:lnTo>
                <a:lnTo>
                  <a:pt x="0" y="107"/>
                </a:lnTo>
                <a:lnTo>
                  <a:pt x="83" y="1648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1032" name="Freeform 24"/>
          <p:cNvSpPr>
            <a:spLocks/>
          </p:cNvSpPr>
          <p:nvPr/>
        </p:nvSpPr>
        <p:spPr bwMode="auto">
          <a:xfrm>
            <a:off x="4733925" y="2217738"/>
            <a:ext cx="3760788" cy="542925"/>
          </a:xfrm>
          <a:custGeom>
            <a:avLst/>
            <a:gdLst/>
            <a:ahLst/>
            <a:cxnLst>
              <a:cxn ang="0">
                <a:pos x="0" y="104"/>
              </a:cxn>
              <a:cxn ang="0">
                <a:pos x="869" y="342"/>
              </a:cxn>
              <a:cxn ang="0">
                <a:pos x="2369" y="186"/>
              </a:cxn>
              <a:cxn ang="0">
                <a:pos x="1345" y="0"/>
              </a:cxn>
              <a:cxn ang="0">
                <a:pos x="0" y="104"/>
              </a:cxn>
            </a:cxnLst>
            <a:rect l="0" t="0" r="r" b="b"/>
            <a:pathLst>
              <a:path w="2369" h="342">
                <a:moveTo>
                  <a:pt x="0" y="104"/>
                </a:moveTo>
                <a:lnTo>
                  <a:pt x="869" y="342"/>
                </a:lnTo>
                <a:lnTo>
                  <a:pt x="2369" y="186"/>
                </a:lnTo>
                <a:lnTo>
                  <a:pt x="1345" y="0"/>
                </a:lnTo>
                <a:lnTo>
                  <a:pt x="0" y="104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1033" name="Freeform 25"/>
          <p:cNvSpPr>
            <a:spLocks/>
          </p:cNvSpPr>
          <p:nvPr/>
        </p:nvSpPr>
        <p:spPr bwMode="auto">
          <a:xfrm>
            <a:off x="5838825" y="4162425"/>
            <a:ext cx="2135188" cy="665162"/>
          </a:xfrm>
          <a:custGeom>
            <a:avLst/>
            <a:gdLst/>
            <a:ahLst/>
            <a:cxnLst>
              <a:cxn ang="0">
                <a:pos x="714" y="0"/>
              </a:cxn>
              <a:cxn ang="0">
                <a:pos x="1345" y="352"/>
              </a:cxn>
              <a:cxn ang="0">
                <a:pos x="0" y="419"/>
              </a:cxn>
              <a:cxn ang="0">
                <a:pos x="714" y="0"/>
              </a:cxn>
            </a:cxnLst>
            <a:rect l="0" t="0" r="r" b="b"/>
            <a:pathLst>
              <a:path w="1345" h="419">
                <a:moveTo>
                  <a:pt x="714" y="0"/>
                </a:moveTo>
                <a:lnTo>
                  <a:pt x="1345" y="352"/>
                </a:lnTo>
                <a:lnTo>
                  <a:pt x="0" y="419"/>
                </a:lnTo>
                <a:lnTo>
                  <a:pt x="714" y="0"/>
                </a:lnTo>
                <a:close/>
              </a:path>
            </a:pathLst>
          </a:custGeom>
          <a:solidFill>
            <a:schemeClr val="folHlink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1040" name="Freeform 32"/>
          <p:cNvSpPr>
            <a:spLocks/>
          </p:cNvSpPr>
          <p:nvPr/>
        </p:nvSpPr>
        <p:spPr bwMode="auto">
          <a:xfrm flipH="1" flipV="1">
            <a:off x="5402263" y="3070225"/>
            <a:ext cx="2135188" cy="665162"/>
          </a:xfrm>
          <a:custGeom>
            <a:avLst/>
            <a:gdLst/>
            <a:ahLst/>
            <a:cxnLst>
              <a:cxn ang="0">
                <a:pos x="714" y="0"/>
              </a:cxn>
              <a:cxn ang="0">
                <a:pos x="1345" y="352"/>
              </a:cxn>
              <a:cxn ang="0">
                <a:pos x="0" y="419"/>
              </a:cxn>
              <a:cxn ang="0">
                <a:pos x="714" y="0"/>
              </a:cxn>
            </a:cxnLst>
            <a:rect l="0" t="0" r="r" b="b"/>
            <a:pathLst>
              <a:path w="1345" h="419">
                <a:moveTo>
                  <a:pt x="714" y="0"/>
                </a:moveTo>
                <a:lnTo>
                  <a:pt x="1345" y="352"/>
                </a:lnTo>
                <a:lnTo>
                  <a:pt x="0" y="419"/>
                </a:lnTo>
                <a:lnTo>
                  <a:pt x="714" y="0"/>
                </a:lnTo>
                <a:close/>
              </a:path>
            </a:pathLst>
          </a:custGeom>
          <a:solidFill>
            <a:schemeClr val="folHlink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1041" name="Freeform 33"/>
          <p:cNvSpPr>
            <a:spLocks/>
          </p:cNvSpPr>
          <p:nvPr/>
        </p:nvSpPr>
        <p:spPr bwMode="auto">
          <a:xfrm>
            <a:off x="4745038" y="2382838"/>
            <a:ext cx="1379538" cy="3398837"/>
          </a:xfrm>
          <a:custGeom>
            <a:avLst/>
            <a:gdLst/>
            <a:ahLst/>
            <a:cxnLst>
              <a:cxn ang="0">
                <a:pos x="869" y="2141"/>
              </a:cxn>
              <a:cxn ang="0">
                <a:pos x="849" y="231"/>
              </a:cxn>
              <a:cxn ang="0">
                <a:pos x="0" y="0"/>
              </a:cxn>
              <a:cxn ang="0">
                <a:pos x="73" y="1541"/>
              </a:cxn>
              <a:cxn ang="0">
                <a:pos x="869" y="2141"/>
              </a:cxn>
            </a:cxnLst>
            <a:rect l="0" t="0" r="r" b="b"/>
            <a:pathLst>
              <a:path w="869" h="2141">
                <a:moveTo>
                  <a:pt x="869" y="2141"/>
                </a:moveTo>
                <a:lnTo>
                  <a:pt x="849" y="231"/>
                </a:lnTo>
                <a:lnTo>
                  <a:pt x="0" y="0"/>
                </a:lnTo>
                <a:lnTo>
                  <a:pt x="73" y="1541"/>
                </a:lnTo>
                <a:lnTo>
                  <a:pt x="869" y="2141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1042" name="Freeform 34"/>
          <p:cNvSpPr>
            <a:spLocks/>
          </p:cNvSpPr>
          <p:nvPr/>
        </p:nvSpPr>
        <p:spPr bwMode="auto">
          <a:xfrm>
            <a:off x="6091238" y="2497138"/>
            <a:ext cx="2414588" cy="3267075"/>
          </a:xfrm>
          <a:custGeom>
            <a:avLst/>
            <a:gdLst/>
            <a:ahLst/>
            <a:cxnLst>
              <a:cxn ang="0">
                <a:pos x="0" y="166"/>
              </a:cxn>
              <a:cxn ang="0">
                <a:pos x="11" y="2058"/>
              </a:cxn>
              <a:cxn ang="0">
                <a:pos x="1456" y="1614"/>
              </a:cxn>
              <a:cxn ang="0">
                <a:pos x="1521" y="0"/>
              </a:cxn>
              <a:cxn ang="0">
                <a:pos x="0" y="166"/>
              </a:cxn>
            </a:cxnLst>
            <a:rect l="0" t="0" r="r" b="b"/>
            <a:pathLst>
              <a:path w="1521" h="2058">
                <a:moveTo>
                  <a:pt x="0" y="166"/>
                </a:moveTo>
                <a:lnTo>
                  <a:pt x="11" y="2058"/>
                </a:lnTo>
                <a:lnTo>
                  <a:pt x="1456" y="1614"/>
                </a:lnTo>
                <a:lnTo>
                  <a:pt x="1521" y="0"/>
                </a:lnTo>
                <a:lnTo>
                  <a:pt x="0" y="166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1048" name="Picture 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057400"/>
            <a:ext cx="401002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Text Box 122"/>
          <p:cNvSpPr txBox="1">
            <a:spLocks noChangeArrowheads="1"/>
          </p:cNvSpPr>
          <p:nvPr/>
        </p:nvSpPr>
        <p:spPr bwMode="auto">
          <a:xfrm>
            <a:off x="1388032" y="4749940"/>
            <a:ext cx="1943161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All 1 inputs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122"/>
          <p:cNvSpPr txBox="1">
            <a:spLocks noChangeArrowheads="1"/>
          </p:cNvSpPr>
          <p:nvPr/>
        </p:nvSpPr>
        <p:spPr bwMode="auto">
          <a:xfrm>
            <a:off x="5205922" y="4965715"/>
            <a:ext cx="2162773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All 1 outputs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1439503" y="3684761"/>
            <a:ext cx="1104522" cy="1149791"/>
          </a:xfrm>
          <a:custGeom>
            <a:avLst/>
            <a:gdLst>
              <a:gd name="connsiteX0" fmla="*/ 0 w 1104522"/>
              <a:gd name="connsiteY0" fmla="*/ 172016 h 1149791"/>
              <a:gd name="connsiteX1" fmla="*/ 1104522 w 1104522"/>
              <a:gd name="connsiteY1" fmla="*/ 1149791 h 1149791"/>
              <a:gd name="connsiteX2" fmla="*/ 823865 w 1104522"/>
              <a:gd name="connsiteY2" fmla="*/ 0 h 1149791"/>
              <a:gd name="connsiteX3" fmla="*/ 0 w 1104522"/>
              <a:gd name="connsiteY3" fmla="*/ 172016 h 114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4522" h="1149791">
                <a:moveTo>
                  <a:pt x="0" y="172016"/>
                </a:moveTo>
                <a:lnTo>
                  <a:pt x="1104522" y="1149791"/>
                </a:lnTo>
                <a:lnTo>
                  <a:pt x="823865" y="0"/>
                </a:lnTo>
                <a:lnTo>
                  <a:pt x="0" y="172016"/>
                </a:lnTo>
                <a:close/>
              </a:path>
            </a:pathLst>
          </a:cu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ight Arrow 17"/>
          <p:cNvSpPr/>
          <p:nvPr/>
        </p:nvSpPr>
        <p:spPr bwMode="auto">
          <a:xfrm>
            <a:off x="4300396" y="3114392"/>
            <a:ext cx="733331" cy="1023042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17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17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7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6" grpId="0" animBg="1"/>
      <p:bldP spid="17" grpId="0" animBg="1"/>
      <p:bldP spid="1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A1CB-1FEA-4BFE-91E9-BFAC8E4149E7}" type="datetime5">
              <a:rPr lang="en-US"/>
              <a:pPr/>
              <a:t>29-Oct-19</a:t>
            </a:fld>
            <a:endParaRPr lang="en-US"/>
          </a:p>
        </p:txBody>
      </p:sp>
      <p:sp>
        <p:nvSpPr>
          <p:cNvPr id="2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6220-F9F8-4954-BB2B-1543188BA191}" type="slidenum">
              <a:rPr lang="en-US"/>
              <a:pPr/>
              <a:t>23</a:t>
            </a:fld>
            <a:endParaRPr lang="en-US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Carrier Map for Consensus</a:t>
            </a:r>
          </a:p>
        </p:txBody>
      </p:sp>
      <p:sp>
        <p:nvSpPr>
          <p:cNvPr id="175108" name="Freeform 4"/>
          <p:cNvSpPr>
            <a:spLocks/>
          </p:cNvSpPr>
          <p:nvPr/>
        </p:nvSpPr>
        <p:spPr bwMode="auto">
          <a:xfrm>
            <a:off x="6858000" y="2201863"/>
            <a:ext cx="1643063" cy="2879725"/>
          </a:xfrm>
          <a:custGeom>
            <a:avLst/>
            <a:gdLst/>
            <a:ahLst/>
            <a:cxnLst>
              <a:cxn ang="0">
                <a:pos x="7" y="1359"/>
              </a:cxn>
              <a:cxn ang="0">
                <a:pos x="980" y="1814"/>
              </a:cxn>
              <a:cxn ang="0">
                <a:pos x="1035" y="180"/>
              </a:cxn>
              <a:cxn ang="0">
                <a:pos x="0" y="0"/>
              </a:cxn>
              <a:cxn ang="0">
                <a:pos x="7" y="1359"/>
              </a:cxn>
            </a:cxnLst>
            <a:rect l="0" t="0" r="r" b="b"/>
            <a:pathLst>
              <a:path w="1035" h="1814">
                <a:moveTo>
                  <a:pt x="7" y="1359"/>
                </a:moveTo>
                <a:lnTo>
                  <a:pt x="980" y="1814"/>
                </a:lnTo>
                <a:lnTo>
                  <a:pt x="1035" y="180"/>
                </a:lnTo>
                <a:lnTo>
                  <a:pt x="0" y="0"/>
                </a:lnTo>
                <a:lnTo>
                  <a:pt x="7" y="1359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5109" name="Freeform 5"/>
          <p:cNvSpPr>
            <a:spLocks/>
          </p:cNvSpPr>
          <p:nvPr/>
        </p:nvSpPr>
        <p:spPr bwMode="auto">
          <a:xfrm>
            <a:off x="4745038" y="2212975"/>
            <a:ext cx="2124075" cy="2616200"/>
          </a:xfrm>
          <a:custGeom>
            <a:avLst/>
            <a:gdLst/>
            <a:ahLst/>
            <a:cxnLst>
              <a:cxn ang="0">
                <a:pos x="83" y="1648"/>
              </a:cxn>
              <a:cxn ang="0">
                <a:pos x="1338" y="1352"/>
              </a:cxn>
              <a:cxn ang="0">
                <a:pos x="1331" y="0"/>
              </a:cxn>
              <a:cxn ang="0">
                <a:pos x="0" y="107"/>
              </a:cxn>
              <a:cxn ang="0">
                <a:pos x="83" y="1648"/>
              </a:cxn>
            </a:cxnLst>
            <a:rect l="0" t="0" r="r" b="b"/>
            <a:pathLst>
              <a:path w="1338" h="1648">
                <a:moveTo>
                  <a:pt x="83" y="1648"/>
                </a:moveTo>
                <a:lnTo>
                  <a:pt x="1338" y="1352"/>
                </a:lnTo>
                <a:lnTo>
                  <a:pt x="1331" y="0"/>
                </a:lnTo>
                <a:lnTo>
                  <a:pt x="0" y="107"/>
                </a:lnTo>
                <a:lnTo>
                  <a:pt x="83" y="1648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5110" name="Freeform 6"/>
          <p:cNvSpPr>
            <a:spLocks/>
          </p:cNvSpPr>
          <p:nvPr/>
        </p:nvSpPr>
        <p:spPr bwMode="auto">
          <a:xfrm>
            <a:off x="4733925" y="2217738"/>
            <a:ext cx="3760788" cy="542925"/>
          </a:xfrm>
          <a:custGeom>
            <a:avLst/>
            <a:gdLst/>
            <a:ahLst/>
            <a:cxnLst>
              <a:cxn ang="0">
                <a:pos x="0" y="104"/>
              </a:cxn>
              <a:cxn ang="0">
                <a:pos x="869" y="342"/>
              </a:cxn>
              <a:cxn ang="0">
                <a:pos x="2369" y="186"/>
              </a:cxn>
              <a:cxn ang="0">
                <a:pos x="1345" y="0"/>
              </a:cxn>
              <a:cxn ang="0">
                <a:pos x="0" y="104"/>
              </a:cxn>
            </a:cxnLst>
            <a:rect l="0" t="0" r="r" b="b"/>
            <a:pathLst>
              <a:path w="2369" h="342">
                <a:moveTo>
                  <a:pt x="0" y="104"/>
                </a:moveTo>
                <a:lnTo>
                  <a:pt x="869" y="342"/>
                </a:lnTo>
                <a:lnTo>
                  <a:pt x="2369" y="186"/>
                </a:lnTo>
                <a:lnTo>
                  <a:pt x="1345" y="0"/>
                </a:lnTo>
                <a:lnTo>
                  <a:pt x="0" y="104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5111" name="Freeform 7"/>
          <p:cNvSpPr>
            <a:spLocks/>
          </p:cNvSpPr>
          <p:nvPr/>
        </p:nvSpPr>
        <p:spPr bwMode="auto">
          <a:xfrm>
            <a:off x="5838825" y="4162425"/>
            <a:ext cx="2135188" cy="665162"/>
          </a:xfrm>
          <a:custGeom>
            <a:avLst/>
            <a:gdLst/>
            <a:ahLst/>
            <a:cxnLst>
              <a:cxn ang="0">
                <a:pos x="714" y="0"/>
              </a:cxn>
              <a:cxn ang="0">
                <a:pos x="1345" y="352"/>
              </a:cxn>
              <a:cxn ang="0">
                <a:pos x="0" y="419"/>
              </a:cxn>
              <a:cxn ang="0">
                <a:pos x="714" y="0"/>
              </a:cxn>
            </a:cxnLst>
            <a:rect l="0" t="0" r="r" b="b"/>
            <a:pathLst>
              <a:path w="1345" h="419">
                <a:moveTo>
                  <a:pt x="714" y="0"/>
                </a:moveTo>
                <a:lnTo>
                  <a:pt x="1345" y="352"/>
                </a:lnTo>
                <a:lnTo>
                  <a:pt x="0" y="419"/>
                </a:lnTo>
                <a:lnTo>
                  <a:pt x="714" y="0"/>
                </a:lnTo>
                <a:close/>
              </a:path>
            </a:pathLst>
          </a:custGeom>
          <a:solidFill>
            <a:schemeClr val="folHlink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5118" name="Freeform 14"/>
          <p:cNvSpPr>
            <a:spLocks/>
          </p:cNvSpPr>
          <p:nvPr/>
        </p:nvSpPr>
        <p:spPr bwMode="auto">
          <a:xfrm flipH="1" flipV="1">
            <a:off x="5402263" y="3070225"/>
            <a:ext cx="2135188" cy="665162"/>
          </a:xfrm>
          <a:custGeom>
            <a:avLst/>
            <a:gdLst/>
            <a:ahLst/>
            <a:cxnLst>
              <a:cxn ang="0">
                <a:pos x="714" y="0"/>
              </a:cxn>
              <a:cxn ang="0">
                <a:pos x="1345" y="352"/>
              </a:cxn>
              <a:cxn ang="0">
                <a:pos x="0" y="419"/>
              </a:cxn>
              <a:cxn ang="0">
                <a:pos x="714" y="0"/>
              </a:cxn>
            </a:cxnLst>
            <a:rect l="0" t="0" r="r" b="b"/>
            <a:pathLst>
              <a:path w="1345" h="419">
                <a:moveTo>
                  <a:pt x="714" y="0"/>
                </a:moveTo>
                <a:lnTo>
                  <a:pt x="1345" y="352"/>
                </a:lnTo>
                <a:lnTo>
                  <a:pt x="0" y="419"/>
                </a:lnTo>
                <a:lnTo>
                  <a:pt x="714" y="0"/>
                </a:lnTo>
                <a:close/>
              </a:path>
            </a:pathLst>
          </a:custGeom>
          <a:solidFill>
            <a:schemeClr val="folHlink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5119" name="Freeform 15"/>
          <p:cNvSpPr>
            <a:spLocks/>
          </p:cNvSpPr>
          <p:nvPr/>
        </p:nvSpPr>
        <p:spPr bwMode="auto">
          <a:xfrm>
            <a:off x="4745038" y="2382838"/>
            <a:ext cx="1379538" cy="3398837"/>
          </a:xfrm>
          <a:custGeom>
            <a:avLst/>
            <a:gdLst/>
            <a:ahLst/>
            <a:cxnLst>
              <a:cxn ang="0">
                <a:pos x="869" y="2141"/>
              </a:cxn>
              <a:cxn ang="0">
                <a:pos x="849" y="231"/>
              </a:cxn>
              <a:cxn ang="0">
                <a:pos x="0" y="0"/>
              </a:cxn>
              <a:cxn ang="0">
                <a:pos x="73" y="1541"/>
              </a:cxn>
              <a:cxn ang="0">
                <a:pos x="869" y="2141"/>
              </a:cxn>
            </a:cxnLst>
            <a:rect l="0" t="0" r="r" b="b"/>
            <a:pathLst>
              <a:path w="869" h="2141">
                <a:moveTo>
                  <a:pt x="869" y="2141"/>
                </a:moveTo>
                <a:lnTo>
                  <a:pt x="849" y="231"/>
                </a:lnTo>
                <a:lnTo>
                  <a:pt x="0" y="0"/>
                </a:lnTo>
                <a:lnTo>
                  <a:pt x="73" y="1541"/>
                </a:lnTo>
                <a:lnTo>
                  <a:pt x="869" y="2141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5120" name="Freeform 16"/>
          <p:cNvSpPr>
            <a:spLocks/>
          </p:cNvSpPr>
          <p:nvPr/>
        </p:nvSpPr>
        <p:spPr bwMode="auto">
          <a:xfrm>
            <a:off x="6091238" y="2497138"/>
            <a:ext cx="2414588" cy="3267075"/>
          </a:xfrm>
          <a:custGeom>
            <a:avLst/>
            <a:gdLst/>
            <a:ahLst/>
            <a:cxnLst>
              <a:cxn ang="0">
                <a:pos x="0" y="166"/>
              </a:cxn>
              <a:cxn ang="0">
                <a:pos x="11" y="2058"/>
              </a:cxn>
              <a:cxn ang="0">
                <a:pos x="1456" y="1614"/>
              </a:cxn>
              <a:cxn ang="0">
                <a:pos x="1521" y="0"/>
              </a:cxn>
              <a:cxn ang="0">
                <a:pos x="0" y="166"/>
              </a:cxn>
            </a:cxnLst>
            <a:rect l="0" t="0" r="r" b="b"/>
            <a:pathLst>
              <a:path w="1521" h="2058">
                <a:moveTo>
                  <a:pt x="0" y="166"/>
                </a:moveTo>
                <a:lnTo>
                  <a:pt x="11" y="2058"/>
                </a:lnTo>
                <a:lnTo>
                  <a:pt x="1456" y="1614"/>
                </a:lnTo>
                <a:lnTo>
                  <a:pt x="1521" y="0"/>
                </a:lnTo>
                <a:lnTo>
                  <a:pt x="0" y="166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5121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057400"/>
            <a:ext cx="401002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Freeform 25"/>
          <p:cNvSpPr/>
          <p:nvPr/>
        </p:nvSpPr>
        <p:spPr bwMode="auto">
          <a:xfrm>
            <a:off x="1421394" y="2417275"/>
            <a:ext cx="1865014" cy="1520982"/>
          </a:xfrm>
          <a:custGeom>
            <a:avLst/>
            <a:gdLst>
              <a:gd name="connsiteX0" fmla="*/ 1122630 w 1865014"/>
              <a:gd name="connsiteY0" fmla="*/ 0 h 1520982"/>
              <a:gd name="connsiteX1" fmla="*/ 0 w 1865014"/>
              <a:gd name="connsiteY1" fmla="*/ 1448555 h 1520982"/>
              <a:gd name="connsiteX2" fmla="*/ 1865014 w 1865014"/>
              <a:gd name="connsiteY2" fmla="*/ 1520982 h 1520982"/>
              <a:gd name="connsiteX3" fmla="*/ 1122630 w 1865014"/>
              <a:gd name="connsiteY3" fmla="*/ 0 h 1520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65014" h="1520982">
                <a:moveTo>
                  <a:pt x="1122630" y="0"/>
                </a:moveTo>
                <a:lnTo>
                  <a:pt x="0" y="1448555"/>
                </a:lnTo>
                <a:lnTo>
                  <a:pt x="1865014" y="1520982"/>
                </a:lnTo>
                <a:lnTo>
                  <a:pt x="1122630" y="0"/>
                </a:lnTo>
                <a:close/>
              </a:path>
            </a:pathLst>
          </a:cu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 Box 122"/>
          <p:cNvSpPr txBox="1">
            <a:spLocks noChangeArrowheads="1"/>
          </p:cNvSpPr>
          <p:nvPr/>
        </p:nvSpPr>
        <p:spPr bwMode="auto">
          <a:xfrm>
            <a:off x="992475" y="4342534"/>
            <a:ext cx="2824812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Mixed 0-1 inputs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 rot="5400000">
            <a:off x="1493822" y="3376942"/>
            <a:ext cx="1195057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 Box 122"/>
          <p:cNvSpPr txBox="1">
            <a:spLocks noChangeArrowheads="1"/>
          </p:cNvSpPr>
          <p:nvPr/>
        </p:nvSpPr>
        <p:spPr bwMode="auto">
          <a:xfrm>
            <a:off x="6763118" y="3327037"/>
            <a:ext cx="2162773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All 0 outputs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122"/>
          <p:cNvSpPr txBox="1">
            <a:spLocks noChangeArrowheads="1"/>
          </p:cNvSpPr>
          <p:nvPr/>
        </p:nvSpPr>
        <p:spPr bwMode="auto">
          <a:xfrm>
            <a:off x="5205922" y="4965715"/>
            <a:ext cx="2162773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All 1 outputs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ight Arrow 35"/>
          <p:cNvSpPr/>
          <p:nvPr/>
        </p:nvSpPr>
        <p:spPr bwMode="auto">
          <a:xfrm>
            <a:off x="4300396" y="3114392"/>
            <a:ext cx="733331" cy="1023042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175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75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75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34" grpId="0" animBg="1"/>
      <p:bldP spid="35" grpId="0" animBg="1"/>
      <p:bldP spid="3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Specification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D9C7-2207-40D0-BD10-0B54F2F3DC18}" type="datetime5">
              <a:rPr lang="en-US" smtClean="0"/>
              <a:pPr/>
              <a:t>29-Oct-19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08CE-920D-4F6F-98C9-0491388AB413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94577" y="2236206"/>
            <a:ext cx="24128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dirty="0">
                <a:solidFill>
                  <a:schemeClr val="tx1"/>
                </a:solidFill>
                <a:latin typeface="cmsy10"/>
                <a:cs typeface="Arial" pitchFamily="34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>
                <a:solidFill>
                  <a:schemeClr val="tx1"/>
                </a:solidFill>
                <a:latin typeface="cmsy10"/>
                <a:cs typeface="Arial" pitchFamily="34" charset="0"/>
              </a:rPr>
              <a:t>O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>
                <a:solidFill>
                  <a:schemeClr val="tx1"/>
                </a:solidFill>
                <a:latin typeface="cmmi10"/>
                <a:cs typeface="Arial" pitchFamily="34" charset="0"/>
              </a:rPr>
              <a:t>¢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6004" y="3672235"/>
            <a:ext cx="1604821" cy="149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ounded Rectangular Callout 7"/>
          <p:cNvSpPr/>
          <p:nvPr/>
        </p:nvSpPr>
        <p:spPr bwMode="auto">
          <a:xfrm>
            <a:off x="3558007" y="2290528"/>
            <a:ext cx="588475" cy="669957"/>
          </a:xfrm>
          <a:prstGeom prst="wedgeRoundRectCallout">
            <a:avLst>
              <a:gd name="adj1" fmla="val -173141"/>
              <a:gd name="adj2" fmla="val 173311"/>
              <a:gd name="adj3" fmla="val 16667"/>
            </a:avLst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812939" y="4291343"/>
            <a:ext cx="1503079" cy="1426534"/>
            <a:chOff x="2829711" y="2101850"/>
            <a:chExt cx="3771901" cy="3579813"/>
          </a:xfrm>
        </p:grpSpPr>
        <p:sp>
          <p:nvSpPr>
            <p:cNvPr id="10" name="Freeform 38"/>
            <p:cNvSpPr>
              <a:spLocks/>
            </p:cNvSpPr>
            <p:nvPr/>
          </p:nvSpPr>
          <p:spPr bwMode="auto">
            <a:xfrm>
              <a:off x="4953786" y="2101850"/>
              <a:ext cx="1643063" cy="2879725"/>
            </a:xfrm>
            <a:custGeom>
              <a:avLst/>
              <a:gdLst/>
              <a:ahLst/>
              <a:cxnLst>
                <a:cxn ang="0">
                  <a:pos x="7" y="1359"/>
                </a:cxn>
                <a:cxn ang="0">
                  <a:pos x="980" y="1814"/>
                </a:cxn>
                <a:cxn ang="0">
                  <a:pos x="1035" y="180"/>
                </a:cxn>
                <a:cxn ang="0">
                  <a:pos x="0" y="0"/>
                </a:cxn>
                <a:cxn ang="0">
                  <a:pos x="7" y="1359"/>
                </a:cxn>
              </a:cxnLst>
              <a:rect l="0" t="0" r="r" b="b"/>
              <a:pathLst>
                <a:path w="1035" h="1814">
                  <a:moveTo>
                    <a:pt x="7" y="1359"/>
                  </a:moveTo>
                  <a:lnTo>
                    <a:pt x="980" y="1814"/>
                  </a:lnTo>
                  <a:lnTo>
                    <a:pt x="1035" y="180"/>
                  </a:lnTo>
                  <a:lnTo>
                    <a:pt x="0" y="0"/>
                  </a:lnTo>
                  <a:lnTo>
                    <a:pt x="7" y="1359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1" name="Freeform 23"/>
            <p:cNvSpPr>
              <a:spLocks/>
            </p:cNvSpPr>
            <p:nvPr/>
          </p:nvSpPr>
          <p:spPr bwMode="auto">
            <a:xfrm>
              <a:off x="2840824" y="2112963"/>
              <a:ext cx="2124075" cy="2616200"/>
            </a:xfrm>
            <a:custGeom>
              <a:avLst/>
              <a:gdLst/>
              <a:ahLst/>
              <a:cxnLst>
                <a:cxn ang="0">
                  <a:pos x="83" y="1648"/>
                </a:cxn>
                <a:cxn ang="0">
                  <a:pos x="1338" y="1352"/>
                </a:cxn>
                <a:cxn ang="0">
                  <a:pos x="1331" y="0"/>
                </a:cxn>
                <a:cxn ang="0">
                  <a:pos x="0" y="107"/>
                </a:cxn>
                <a:cxn ang="0">
                  <a:pos x="83" y="1648"/>
                </a:cxn>
              </a:cxnLst>
              <a:rect l="0" t="0" r="r" b="b"/>
              <a:pathLst>
                <a:path w="1338" h="1648">
                  <a:moveTo>
                    <a:pt x="83" y="1648"/>
                  </a:moveTo>
                  <a:lnTo>
                    <a:pt x="1338" y="1352"/>
                  </a:lnTo>
                  <a:lnTo>
                    <a:pt x="1331" y="0"/>
                  </a:lnTo>
                  <a:lnTo>
                    <a:pt x="0" y="107"/>
                  </a:lnTo>
                  <a:lnTo>
                    <a:pt x="83" y="1648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2829711" y="2117725"/>
              <a:ext cx="3760788" cy="542925"/>
            </a:xfrm>
            <a:custGeom>
              <a:avLst/>
              <a:gdLst/>
              <a:ahLst/>
              <a:cxnLst>
                <a:cxn ang="0">
                  <a:pos x="0" y="104"/>
                </a:cxn>
                <a:cxn ang="0">
                  <a:pos x="869" y="342"/>
                </a:cxn>
                <a:cxn ang="0">
                  <a:pos x="2369" y="186"/>
                </a:cxn>
                <a:cxn ang="0">
                  <a:pos x="1345" y="0"/>
                </a:cxn>
                <a:cxn ang="0">
                  <a:pos x="0" y="104"/>
                </a:cxn>
              </a:cxnLst>
              <a:rect l="0" t="0" r="r" b="b"/>
              <a:pathLst>
                <a:path w="2369" h="342">
                  <a:moveTo>
                    <a:pt x="0" y="104"/>
                  </a:moveTo>
                  <a:lnTo>
                    <a:pt x="869" y="342"/>
                  </a:lnTo>
                  <a:lnTo>
                    <a:pt x="2369" y="186"/>
                  </a:lnTo>
                  <a:lnTo>
                    <a:pt x="1345" y="0"/>
                  </a:lnTo>
                  <a:lnTo>
                    <a:pt x="0" y="104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3" name="Freeform 31"/>
            <p:cNvSpPr>
              <a:spLocks/>
            </p:cNvSpPr>
            <p:nvPr/>
          </p:nvSpPr>
          <p:spPr bwMode="auto">
            <a:xfrm>
              <a:off x="3934611" y="4062413"/>
              <a:ext cx="2135188" cy="665163"/>
            </a:xfrm>
            <a:custGeom>
              <a:avLst/>
              <a:gdLst/>
              <a:ahLst/>
              <a:cxnLst>
                <a:cxn ang="0">
                  <a:pos x="714" y="0"/>
                </a:cxn>
                <a:cxn ang="0">
                  <a:pos x="1345" y="352"/>
                </a:cxn>
                <a:cxn ang="0">
                  <a:pos x="0" y="419"/>
                </a:cxn>
                <a:cxn ang="0">
                  <a:pos x="714" y="0"/>
                </a:cxn>
              </a:cxnLst>
              <a:rect l="0" t="0" r="r" b="b"/>
              <a:pathLst>
                <a:path w="1345" h="419">
                  <a:moveTo>
                    <a:pt x="714" y="0"/>
                  </a:moveTo>
                  <a:lnTo>
                    <a:pt x="1345" y="352"/>
                  </a:lnTo>
                  <a:lnTo>
                    <a:pt x="0" y="419"/>
                  </a:lnTo>
                  <a:lnTo>
                    <a:pt x="714" y="0"/>
                  </a:lnTo>
                  <a:close/>
                </a:path>
              </a:pathLst>
            </a:cu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" name="Freeform 46"/>
            <p:cNvSpPr>
              <a:spLocks/>
            </p:cNvSpPr>
            <p:nvPr/>
          </p:nvSpPr>
          <p:spPr bwMode="auto">
            <a:xfrm flipH="1" flipV="1">
              <a:off x="3498049" y="2970213"/>
              <a:ext cx="2135188" cy="665163"/>
            </a:xfrm>
            <a:custGeom>
              <a:avLst/>
              <a:gdLst/>
              <a:ahLst/>
              <a:cxnLst>
                <a:cxn ang="0">
                  <a:pos x="714" y="0"/>
                </a:cxn>
                <a:cxn ang="0">
                  <a:pos x="1345" y="352"/>
                </a:cxn>
                <a:cxn ang="0">
                  <a:pos x="0" y="419"/>
                </a:cxn>
                <a:cxn ang="0">
                  <a:pos x="714" y="0"/>
                </a:cxn>
              </a:cxnLst>
              <a:rect l="0" t="0" r="r" b="b"/>
              <a:pathLst>
                <a:path w="1345" h="419">
                  <a:moveTo>
                    <a:pt x="714" y="0"/>
                  </a:moveTo>
                  <a:lnTo>
                    <a:pt x="1345" y="352"/>
                  </a:lnTo>
                  <a:lnTo>
                    <a:pt x="0" y="419"/>
                  </a:lnTo>
                  <a:lnTo>
                    <a:pt x="714" y="0"/>
                  </a:lnTo>
                  <a:close/>
                </a:path>
              </a:pathLst>
            </a:cu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1" name="Freeform 11"/>
            <p:cNvSpPr>
              <a:spLocks/>
            </p:cNvSpPr>
            <p:nvPr/>
          </p:nvSpPr>
          <p:spPr bwMode="auto">
            <a:xfrm>
              <a:off x="2840824" y="2282825"/>
              <a:ext cx="1379538" cy="3398838"/>
            </a:xfrm>
            <a:custGeom>
              <a:avLst/>
              <a:gdLst/>
              <a:ahLst/>
              <a:cxnLst>
                <a:cxn ang="0">
                  <a:pos x="869" y="2141"/>
                </a:cxn>
                <a:cxn ang="0">
                  <a:pos x="849" y="231"/>
                </a:cxn>
                <a:cxn ang="0">
                  <a:pos x="0" y="0"/>
                </a:cxn>
                <a:cxn ang="0">
                  <a:pos x="73" y="1541"/>
                </a:cxn>
                <a:cxn ang="0">
                  <a:pos x="869" y="2141"/>
                </a:cxn>
              </a:cxnLst>
              <a:rect l="0" t="0" r="r" b="b"/>
              <a:pathLst>
                <a:path w="869" h="2141">
                  <a:moveTo>
                    <a:pt x="869" y="2141"/>
                  </a:moveTo>
                  <a:lnTo>
                    <a:pt x="849" y="231"/>
                  </a:lnTo>
                  <a:lnTo>
                    <a:pt x="0" y="0"/>
                  </a:lnTo>
                  <a:lnTo>
                    <a:pt x="73" y="1541"/>
                  </a:lnTo>
                  <a:lnTo>
                    <a:pt x="869" y="2141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4187024" y="2397125"/>
              <a:ext cx="2414588" cy="3267075"/>
            </a:xfrm>
            <a:custGeom>
              <a:avLst/>
              <a:gdLst/>
              <a:ahLst/>
              <a:cxnLst>
                <a:cxn ang="0">
                  <a:pos x="0" y="166"/>
                </a:cxn>
                <a:cxn ang="0">
                  <a:pos x="11" y="2058"/>
                </a:cxn>
                <a:cxn ang="0">
                  <a:pos x="1456" y="1614"/>
                </a:cxn>
                <a:cxn ang="0">
                  <a:pos x="1521" y="0"/>
                </a:cxn>
                <a:cxn ang="0">
                  <a:pos x="0" y="166"/>
                </a:cxn>
              </a:cxnLst>
              <a:rect l="0" t="0" r="r" b="b"/>
              <a:pathLst>
                <a:path w="1521" h="2058">
                  <a:moveTo>
                    <a:pt x="0" y="166"/>
                  </a:moveTo>
                  <a:lnTo>
                    <a:pt x="11" y="2058"/>
                  </a:lnTo>
                  <a:lnTo>
                    <a:pt x="1456" y="1614"/>
                  </a:lnTo>
                  <a:lnTo>
                    <a:pt x="1521" y="0"/>
                  </a:lnTo>
                  <a:lnTo>
                    <a:pt x="0" y="166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24" name="Rounded Rectangular Callout 23"/>
          <p:cNvSpPr/>
          <p:nvPr/>
        </p:nvSpPr>
        <p:spPr bwMode="auto">
          <a:xfrm>
            <a:off x="4280775" y="2290528"/>
            <a:ext cx="588475" cy="669957"/>
          </a:xfrm>
          <a:prstGeom prst="wedgeRoundRectCallout">
            <a:avLst>
              <a:gd name="adj1" fmla="val 3782"/>
              <a:gd name="adj2" fmla="val 223311"/>
              <a:gd name="adj3" fmla="val 16667"/>
            </a:avLst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ounded Rectangular Callout 24"/>
          <p:cNvSpPr/>
          <p:nvPr/>
        </p:nvSpPr>
        <p:spPr bwMode="auto">
          <a:xfrm>
            <a:off x="5021649" y="2290528"/>
            <a:ext cx="588475" cy="669957"/>
          </a:xfrm>
          <a:prstGeom prst="wedgeRoundRectCallout">
            <a:avLst>
              <a:gd name="adj1" fmla="val 231475"/>
              <a:gd name="adj2" fmla="val 242230"/>
              <a:gd name="adj3" fmla="val 16667"/>
            </a:avLst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44764" y="4436198"/>
            <a:ext cx="646595" cy="602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7" name="Group 26"/>
          <p:cNvGrpSpPr/>
          <p:nvPr/>
        </p:nvGrpSpPr>
        <p:grpSpPr>
          <a:xfrm>
            <a:off x="6941726" y="4499572"/>
            <a:ext cx="509407" cy="483465"/>
            <a:chOff x="2829711" y="2101850"/>
            <a:chExt cx="3771901" cy="3579813"/>
          </a:xfrm>
        </p:grpSpPr>
        <p:sp>
          <p:nvSpPr>
            <p:cNvPr id="28" name="Freeform 38"/>
            <p:cNvSpPr>
              <a:spLocks/>
            </p:cNvSpPr>
            <p:nvPr/>
          </p:nvSpPr>
          <p:spPr bwMode="auto">
            <a:xfrm>
              <a:off x="4953786" y="2101850"/>
              <a:ext cx="1643063" cy="2879725"/>
            </a:xfrm>
            <a:custGeom>
              <a:avLst/>
              <a:gdLst/>
              <a:ahLst/>
              <a:cxnLst>
                <a:cxn ang="0">
                  <a:pos x="7" y="1359"/>
                </a:cxn>
                <a:cxn ang="0">
                  <a:pos x="980" y="1814"/>
                </a:cxn>
                <a:cxn ang="0">
                  <a:pos x="1035" y="180"/>
                </a:cxn>
                <a:cxn ang="0">
                  <a:pos x="0" y="0"/>
                </a:cxn>
                <a:cxn ang="0">
                  <a:pos x="7" y="1359"/>
                </a:cxn>
              </a:cxnLst>
              <a:rect l="0" t="0" r="r" b="b"/>
              <a:pathLst>
                <a:path w="1035" h="1814">
                  <a:moveTo>
                    <a:pt x="7" y="1359"/>
                  </a:moveTo>
                  <a:lnTo>
                    <a:pt x="980" y="1814"/>
                  </a:lnTo>
                  <a:lnTo>
                    <a:pt x="1035" y="180"/>
                  </a:lnTo>
                  <a:lnTo>
                    <a:pt x="0" y="0"/>
                  </a:lnTo>
                  <a:lnTo>
                    <a:pt x="7" y="1359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9" name="Freeform 23"/>
            <p:cNvSpPr>
              <a:spLocks/>
            </p:cNvSpPr>
            <p:nvPr/>
          </p:nvSpPr>
          <p:spPr bwMode="auto">
            <a:xfrm>
              <a:off x="2840824" y="2112963"/>
              <a:ext cx="2124075" cy="2616200"/>
            </a:xfrm>
            <a:custGeom>
              <a:avLst/>
              <a:gdLst/>
              <a:ahLst/>
              <a:cxnLst>
                <a:cxn ang="0">
                  <a:pos x="83" y="1648"/>
                </a:cxn>
                <a:cxn ang="0">
                  <a:pos x="1338" y="1352"/>
                </a:cxn>
                <a:cxn ang="0">
                  <a:pos x="1331" y="0"/>
                </a:cxn>
                <a:cxn ang="0">
                  <a:pos x="0" y="107"/>
                </a:cxn>
                <a:cxn ang="0">
                  <a:pos x="83" y="1648"/>
                </a:cxn>
              </a:cxnLst>
              <a:rect l="0" t="0" r="r" b="b"/>
              <a:pathLst>
                <a:path w="1338" h="1648">
                  <a:moveTo>
                    <a:pt x="83" y="1648"/>
                  </a:moveTo>
                  <a:lnTo>
                    <a:pt x="1338" y="1352"/>
                  </a:lnTo>
                  <a:lnTo>
                    <a:pt x="1331" y="0"/>
                  </a:lnTo>
                  <a:lnTo>
                    <a:pt x="0" y="107"/>
                  </a:lnTo>
                  <a:lnTo>
                    <a:pt x="83" y="1648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2829711" y="2117725"/>
              <a:ext cx="3760788" cy="542925"/>
            </a:xfrm>
            <a:custGeom>
              <a:avLst/>
              <a:gdLst/>
              <a:ahLst/>
              <a:cxnLst>
                <a:cxn ang="0">
                  <a:pos x="0" y="104"/>
                </a:cxn>
                <a:cxn ang="0">
                  <a:pos x="869" y="342"/>
                </a:cxn>
                <a:cxn ang="0">
                  <a:pos x="2369" y="186"/>
                </a:cxn>
                <a:cxn ang="0">
                  <a:pos x="1345" y="0"/>
                </a:cxn>
                <a:cxn ang="0">
                  <a:pos x="0" y="104"/>
                </a:cxn>
              </a:cxnLst>
              <a:rect l="0" t="0" r="r" b="b"/>
              <a:pathLst>
                <a:path w="2369" h="342">
                  <a:moveTo>
                    <a:pt x="0" y="104"/>
                  </a:moveTo>
                  <a:lnTo>
                    <a:pt x="869" y="342"/>
                  </a:lnTo>
                  <a:lnTo>
                    <a:pt x="2369" y="186"/>
                  </a:lnTo>
                  <a:lnTo>
                    <a:pt x="1345" y="0"/>
                  </a:lnTo>
                  <a:lnTo>
                    <a:pt x="0" y="104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3934611" y="4062413"/>
              <a:ext cx="2135188" cy="665163"/>
            </a:xfrm>
            <a:custGeom>
              <a:avLst/>
              <a:gdLst/>
              <a:ahLst/>
              <a:cxnLst>
                <a:cxn ang="0">
                  <a:pos x="714" y="0"/>
                </a:cxn>
                <a:cxn ang="0">
                  <a:pos x="1345" y="352"/>
                </a:cxn>
                <a:cxn ang="0">
                  <a:pos x="0" y="419"/>
                </a:cxn>
                <a:cxn ang="0">
                  <a:pos x="714" y="0"/>
                </a:cxn>
              </a:cxnLst>
              <a:rect l="0" t="0" r="r" b="b"/>
              <a:pathLst>
                <a:path w="1345" h="419">
                  <a:moveTo>
                    <a:pt x="714" y="0"/>
                  </a:moveTo>
                  <a:lnTo>
                    <a:pt x="1345" y="352"/>
                  </a:lnTo>
                  <a:lnTo>
                    <a:pt x="0" y="419"/>
                  </a:lnTo>
                  <a:lnTo>
                    <a:pt x="714" y="0"/>
                  </a:lnTo>
                  <a:close/>
                </a:path>
              </a:pathLst>
            </a:cu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2" name="Freeform 46"/>
            <p:cNvSpPr>
              <a:spLocks/>
            </p:cNvSpPr>
            <p:nvPr/>
          </p:nvSpPr>
          <p:spPr bwMode="auto">
            <a:xfrm flipH="1" flipV="1">
              <a:off x="3498049" y="2970213"/>
              <a:ext cx="2135188" cy="665163"/>
            </a:xfrm>
            <a:custGeom>
              <a:avLst/>
              <a:gdLst/>
              <a:ahLst/>
              <a:cxnLst>
                <a:cxn ang="0">
                  <a:pos x="714" y="0"/>
                </a:cxn>
                <a:cxn ang="0">
                  <a:pos x="1345" y="352"/>
                </a:cxn>
                <a:cxn ang="0">
                  <a:pos x="0" y="419"/>
                </a:cxn>
                <a:cxn ang="0">
                  <a:pos x="714" y="0"/>
                </a:cxn>
              </a:cxnLst>
              <a:rect l="0" t="0" r="r" b="b"/>
              <a:pathLst>
                <a:path w="1345" h="419">
                  <a:moveTo>
                    <a:pt x="714" y="0"/>
                  </a:moveTo>
                  <a:lnTo>
                    <a:pt x="1345" y="352"/>
                  </a:lnTo>
                  <a:lnTo>
                    <a:pt x="0" y="419"/>
                  </a:lnTo>
                  <a:lnTo>
                    <a:pt x="714" y="0"/>
                  </a:lnTo>
                  <a:close/>
                </a:path>
              </a:pathLst>
            </a:cu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3" name="Freeform 11"/>
            <p:cNvSpPr>
              <a:spLocks/>
            </p:cNvSpPr>
            <p:nvPr/>
          </p:nvSpPr>
          <p:spPr bwMode="auto">
            <a:xfrm>
              <a:off x="2840824" y="2282825"/>
              <a:ext cx="1379538" cy="3398838"/>
            </a:xfrm>
            <a:custGeom>
              <a:avLst/>
              <a:gdLst/>
              <a:ahLst/>
              <a:cxnLst>
                <a:cxn ang="0">
                  <a:pos x="869" y="2141"/>
                </a:cxn>
                <a:cxn ang="0">
                  <a:pos x="849" y="231"/>
                </a:cxn>
                <a:cxn ang="0">
                  <a:pos x="0" y="0"/>
                </a:cxn>
                <a:cxn ang="0">
                  <a:pos x="73" y="1541"/>
                </a:cxn>
                <a:cxn ang="0">
                  <a:pos x="869" y="2141"/>
                </a:cxn>
              </a:cxnLst>
              <a:rect l="0" t="0" r="r" b="b"/>
              <a:pathLst>
                <a:path w="869" h="2141">
                  <a:moveTo>
                    <a:pt x="869" y="2141"/>
                  </a:moveTo>
                  <a:lnTo>
                    <a:pt x="849" y="231"/>
                  </a:lnTo>
                  <a:lnTo>
                    <a:pt x="0" y="0"/>
                  </a:lnTo>
                  <a:lnTo>
                    <a:pt x="73" y="1541"/>
                  </a:lnTo>
                  <a:lnTo>
                    <a:pt x="869" y="2141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4" name="Freeform 10"/>
            <p:cNvSpPr>
              <a:spLocks/>
            </p:cNvSpPr>
            <p:nvPr/>
          </p:nvSpPr>
          <p:spPr bwMode="auto">
            <a:xfrm>
              <a:off x="4187024" y="2397125"/>
              <a:ext cx="2414588" cy="3267075"/>
            </a:xfrm>
            <a:custGeom>
              <a:avLst/>
              <a:gdLst/>
              <a:ahLst/>
              <a:cxnLst>
                <a:cxn ang="0">
                  <a:pos x="0" y="166"/>
                </a:cxn>
                <a:cxn ang="0">
                  <a:pos x="11" y="2058"/>
                </a:cxn>
                <a:cxn ang="0">
                  <a:pos x="1456" y="1614"/>
                </a:cxn>
                <a:cxn ang="0">
                  <a:pos x="1521" y="0"/>
                </a:cxn>
                <a:cxn ang="0">
                  <a:pos x="0" y="166"/>
                </a:cxn>
              </a:cxnLst>
              <a:rect l="0" t="0" r="r" b="b"/>
              <a:pathLst>
                <a:path w="1521" h="2058">
                  <a:moveTo>
                    <a:pt x="0" y="166"/>
                  </a:moveTo>
                  <a:lnTo>
                    <a:pt x="11" y="2058"/>
                  </a:lnTo>
                  <a:lnTo>
                    <a:pt x="1456" y="1614"/>
                  </a:lnTo>
                  <a:lnTo>
                    <a:pt x="1521" y="0"/>
                  </a:lnTo>
                  <a:lnTo>
                    <a:pt x="0" y="166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35" name="Right Arrow 34"/>
          <p:cNvSpPr/>
          <p:nvPr/>
        </p:nvSpPr>
        <p:spPr bwMode="auto">
          <a:xfrm>
            <a:off x="6654297" y="4535787"/>
            <a:ext cx="334978" cy="380245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13234" y="5187635"/>
            <a:ext cx="17796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Input complex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510683" y="5801762"/>
            <a:ext cx="1978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Output complex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201184" y="5148403"/>
            <a:ext cx="1537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Carrier map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4" grpId="0" animBg="1"/>
      <p:bldP spid="25" grpId="0" animBg="1"/>
      <p:bldP spid="35" grpId="0" animBg="1"/>
      <p:bldP spid="36" grpId="0"/>
      <p:bldP spid="37" grpId="0"/>
      <p:bldP spid="3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E31B-57BA-49C4-8B1B-54255FEB680F}" type="datetime5">
              <a:rPr lang="en-US" smtClean="0"/>
              <a:pPr/>
              <a:t>29-Oct-19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7DCD-5630-4D24-9A18-AC12E430C23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11213" y="1970088"/>
            <a:ext cx="7521575" cy="2677656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 dirty="0">
                <a:latin typeface="Courier New" pitchFamily="49" charset="0"/>
                <a:ea typeface="Verdana" pitchFamily="34" charset="0"/>
                <a:cs typeface="Courier New" pitchFamily="49" charset="0"/>
              </a:rPr>
              <a:t>view = my input value;</a:t>
            </a:r>
          </a:p>
          <a:p>
            <a:pPr algn="l"/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for</a:t>
            </a:r>
            <a:r>
              <a:rPr lang="en-US" sz="2800" b="1" dirty="0">
                <a:latin typeface="Courier New" pitchFamily="49" charset="0"/>
                <a:ea typeface="Verdana" pitchFamily="34" charset="0"/>
                <a:cs typeface="Courier New" pitchFamily="49" charset="0"/>
              </a:rPr>
              <a:t> (</a:t>
            </a:r>
            <a:r>
              <a:rPr lang="en-US" sz="2800" b="1" dirty="0" err="1">
                <a:latin typeface="Courier New" pitchFamily="49" charset="0"/>
                <a:ea typeface="Verdana" pitchFamily="34" charset="0"/>
                <a:cs typeface="Courier New" pitchFamily="49" charset="0"/>
              </a:rPr>
              <a:t>i</a:t>
            </a:r>
            <a:r>
              <a:rPr lang="en-US" sz="2800" b="1" dirty="0">
                <a:latin typeface="Courier New" pitchFamily="49" charset="0"/>
                <a:ea typeface="Verdana" pitchFamily="34" charset="0"/>
                <a:cs typeface="Courier New" pitchFamily="49" charset="0"/>
              </a:rPr>
              <a:t> = 0; </a:t>
            </a:r>
            <a:r>
              <a:rPr lang="en-US" sz="2800" b="1" dirty="0" err="1">
                <a:latin typeface="Courier New" pitchFamily="49" charset="0"/>
                <a:ea typeface="Verdana" pitchFamily="34" charset="0"/>
                <a:cs typeface="Courier New" pitchFamily="49" charset="0"/>
              </a:rPr>
              <a:t>i</a:t>
            </a:r>
            <a:r>
              <a:rPr lang="en-US" sz="2800" b="1" dirty="0">
                <a:latin typeface="Courier New" pitchFamily="49" charset="0"/>
                <a:ea typeface="Verdana" pitchFamily="34" charset="0"/>
                <a:cs typeface="Courier New" pitchFamily="49" charset="0"/>
              </a:rPr>
              <a:t> &lt; r; </a:t>
            </a:r>
            <a:r>
              <a:rPr lang="en-US" sz="2800" b="1" dirty="0" err="1">
                <a:latin typeface="Courier New" pitchFamily="49" charset="0"/>
                <a:ea typeface="Verdana" pitchFamily="34" charset="0"/>
                <a:cs typeface="Courier New" pitchFamily="49" charset="0"/>
              </a:rPr>
              <a:t>i</a:t>
            </a:r>
            <a:r>
              <a:rPr lang="en-US" sz="2800" b="1" dirty="0">
                <a:latin typeface="Courier New" pitchFamily="49" charset="0"/>
                <a:ea typeface="Verdana" pitchFamily="34" charset="0"/>
                <a:cs typeface="Courier New" pitchFamily="49" charset="0"/>
              </a:rPr>
              <a:t>++) {</a:t>
            </a:r>
          </a:p>
          <a:p>
            <a:pPr algn="l"/>
            <a:r>
              <a:rPr lang="en-US" sz="2800" b="1" dirty="0">
                <a:latin typeface="Courier New" pitchFamily="49" charset="0"/>
                <a:ea typeface="Verdana" pitchFamily="34" charset="0"/>
                <a:cs typeface="Courier New" pitchFamily="49" charset="0"/>
              </a:rPr>
              <a:t>    broadcast view;</a:t>
            </a:r>
          </a:p>
          <a:p>
            <a:pPr algn="l"/>
            <a:r>
              <a:rPr lang="en-US" sz="2800" b="1" dirty="0">
                <a:latin typeface="Courier New" pitchFamily="49" charset="0"/>
                <a:ea typeface="Verdana" pitchFamily="34" charset="0"/>
                <a:cs typeface="Courier New" pitchFamily="49" charset="0"/>
              </a:rPr>
              <a:t>    view += messages received;</a:t>
            </a:r>
          </a:p>
          <a:p>
            <a:pPr algn="l"/>
            <a:r>
              <a:rPr lang="en-US" sz="2800" b="1" dirty="0">
                <a:latin typeface="Courier New" pitchFamily="49" charset="0"/>
                <a:ea typeface="Verdana" pitchFamily="34" charset="0"/>
                <a:cs typeface="Courier New" pitchFamily="49" charset="0"/>
              </a:rPr>
              <a:t>    }</a:t>
            </a:r>
          </a:p>
          <a:p>
            <a:pPr algn="l"/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ea typeface="Verdana" pitchFamily="34" charset="0"/>
                <a:cs typeface="Courier New" pitchFamily="49" charset="0"/>
              </a:rPr>
              <a:t> </a:t>
            </a:r>
            <a:r>
              <a:rPr lang="el-GR" sz="2800" b="1" dirty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δ</a:t>
            </a:r>
            <a:r>
              <a:rPr lang="en-US" sz="2800" b="1" dirty="0">
                <a:latin typeface="Courier New" pitchFamily="49" charset="0"/>
                <a:ea typeface="Verdana" pitchFamily="34" charset="0"/>
                <a:cs typeface="Courier New" pitchFamily="49" charset="0"/>
              </a:rPr>
              <a:t>(view)</a:t>
            </a:r>
          </a:p>
        </p:txBody>
      </p:sp>
      <p:sp>
        <p:nvSpPr>
          <p:cNvPr id="8" name="Text Box 122"/>
          <p:cNvSpPr txBox="1">
            <a:spLocks noChangeArrowheads="1"/>
          </p:cNvSpPr>
          <p:nvPr/>
        </p:nvSpPr>
        <p:spPr bwMode="auto">
          <a:xfrm>
            <a:off x="5242091" y="4346305"/>
            <a:ext cx="2505815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Finite program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E31B-57BA-49C4-8B1B-54255FEB680F}" type="datetime5">
              <a:rPr lang="en-US" smtClean="0"/>
              <a:pPr/>
              <a:t>29-Oct-19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7DCD-5630-4D24-9A18-AC12E430C23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11213" y="1970088"/>
            <a:ext cx="7521575" cy="2677656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 dirty="0">
                <a:latin typeface="Courier New" pitchFamily="49" charset="0"/>
                <a:ea typeface="Verdana" pitchFamily="34" charset="0"/>
                <a:cs typeface="Courier New" pitchFamily="49" charset="0"/>
              </a:rPr>
              <a:t>view = my input value;</a:t>
            </a:r>
          </a:p>
          <a:p>
            <a:pPr algn="l"/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for (</a:t>
            </a:r>
            <a:r>
              <a:rPr lang="en-US" sz="2800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 = 0; </a:t>
            </a:r>
            <a:r>
              <a:rPr lang="en-US" sz="2800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 &lt; r; </a:t>
            </a:r>
            <a:r>
              <a:rPr lang="en-US" sz="2800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++) {</a:t>
            </a:r>
          </a:p>
          <a:p>
            <a:pPr algn="l"/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    broadcast view;</a:t>
            </a:r>
          </a:p>
          <a:p>
            <a:pPr algn="l"/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    view += messages received;</a:t>
            </a:r>
          </a:p>
          <a:p>
            <a:pPr algn="l"/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    }</a:t>
            </a:r>
          </a:p>
          <a:p>
            <a:pPr algn="l"/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return </a:t>
            </a:r>
            <a:r>
              <a:rPr lang="el-GR" sz="28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δ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(view)</a:t>
            </a:r>
          </a:p>
        </p:txBody>
      </p:sp>
      <p:sp>
        <p:nvSpPr>
          <p:cNvPr id="8" name="Text Box 122"/>
          <p:cNvSpPr txBox="1">
            <a:spLocks noChangeArrowheads="1"/>
          </p:cNvSpPr>
          <p:nvPr/>
        </p:nvSpPr>
        <p:spPr bwMode="auto">
          <a:xfrm>
            <a:off x="3249173" y="2608041"/>
            <a:ext cx="3522118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Start with input value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E31B-57BA-49C4-8B1B-54255FEB680F}" type="datetime5">
              <a:rPr lang="en-US" smtClean="0"/>
              <a:pPr/>
              <a:t>29-Oct-19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7DCD-5630-4D24-9A18-AC12E430C23C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11213" y="1970088"/>
            <a:ext cx="7521575" cy="2677656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view = my input value;</a:t>
            </a:r>
          </a:p>
          <a:p>
            <a:pPr algn="l"/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for</a:t>
            </a:r>
            <a:r>
              <a:rPr lang="en-US" sz="2800" b="1" dirty="0">
                <a:latin typeface="Courier New" pitchFamily="49" charset="0"/>
                <a:ea typeface="Verdana" pitchFamily="34" charset="0"/>
                <a:cs typeface="Courier New" pitchFamily="49" charset="0"/>
              </a:rPr>
              <a:t> (</a:t>
            </a:r>
            <a:r>
              <a:rPr lang="en-US" sz="2800" b="1" dirty="0" err="1">
                <a:latin typeface="Courier New" pitchFamily="49" charset="0"/>
                <a:ea typeface="Verdana" pitchFamily="34" charset="0"/>
                <a:cs typeface="Courier New" pitchFamily="49" charset="0"/>
              </a:rPr>
              <a:t>i</a:t>
            </a:r>
            <a:r>
              <a:rPr lang="en-US" sz="2800" b="1" dirty="0">
                <a:latin typeface="Courier New" pitchFamily="49" charset="0"/>
                <a:ea typeface="Verdana" pitchFamily="34" charset="0"/>
                <a:cs typeface="Courier New" pitchFamily="49" charset="0"/>
              </a:rPr>
              <a:t> = 0; </a:t>
            </a:r>
            <a:r>
              <a:rPr lang="en-US" sz="2800" b="1" dirty="0" err="1">
                <a:latin typeface="Courier New" pitchFamily="49" charset="0"/>
                <a:ea typeface="Verdana" pitchFamily="34" charset="0"/>
                <a:cs typeface="Courier New" pitchFamily="49" charset="0"/>
              </a:rPr>
              <a:t>i</a:t>
            </a:r>
            <a:r>
              <a:rPr lang="en-US" sz="2800" b="1" dirty="0">
                <a:latin typeface="Courier New" pitchFamily="49" charset="0"/>
                <a:ea typeface="Verdana" pitchFamily="34" charset="0"/>
                <a:cs typeface="Courier New" pitchFamily="49" charset="0"/>
              </a:rPr>
              <a:t> &lt; r; </a:t>
            </a:r>
            <a:r>
              <a:rPr lang="en-US" sz="2800" b="1" dirty="0" err="1">
                <a:latin typeface="Courier New" pitchFamily="49" charset="0"/>
                <a:ea typeface="Verdana" pitchFamily="34" charset="0"/>
                <a:cs typeface="Courier New" pitchFamily="49" charset="0"/>
              </a:rPr>
              <a:t>i</a:t>
            </a:r>
            <a:r>
              <a:rPr lang="en-US" sz="2800" b="1" dirty="0">
                <a:latin typeface="Courier New" pitchFamily="49" charset="0"/>
                <a:ea typeface="Verdana" pitchFamily="34" charset="0"/>
                <a:cs typeface="Courier New" pitchFamily="49" charset="0"/>
              </a:rPr>
              <a:t>++) {</a:t>
            </a:r>
          </a:p>
          <a:p>
            <a:pPr algn="l"/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    broadcast view;</a:t>
            </a:r>
          </a:p>
          <a:p>
            <a:pPr algn="l"/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    view += messages received;</a:t>
            </a:r>
          </a:p>
          <a:p>
            <a:pPr algn="l"/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    }</a:t>
            </a:r>
          </a:p>
          <a:p>
            <a:pPr algn="l"/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return </a:t>
            </a:r>
            <a:r>
              <a:rPr lang="el-GR" sz="28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δ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(view)</a:t>
            </a:r>
          </a:p>
        </p:txBody>
      </p:sp>
      <p:sp>
        <p:nvSpPr>
          <p:cNvPr id="8" name="Text Box 122"/>
          <p:cNvSpPr txBox="1">
            <a:spLocks noChangeArrowheads="1"/>
          </p:cNvSpPr>
          <p:nvPr/>
        </p:nvSpPr>
        <p:spPr bwMode="auto">
          <a:xfrm>
            <a:off x="2483324" y="3042607"/>
            <a:ext cx="5144358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Run for fixed number of rounds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E31B-57BA-49C4-8B1B-54255FEB680F}" type="datetime5">
              <a:rPr lang="en-US" smtClean="0"/>
              <a:pPr/>
              <a:t>29-Oct-19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7DCD-5630-4D24-9A18-AC12E430C23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11213" y="1970088"/>
            <a:ext cx="7521575" cy="2677656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view = my input value;</a:t>
            </a:r>
          </a:p>
          <a:p>
            <a:pPr algn="l"/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for (</a:t>
            </a:r>
            <a:r>
              <a:rPr lang="en-US" sz="2800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 = 0; </a:t>
            </a:r>
            <a:r>
              <a:rPr lang="en-US" sz="2800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 &lt; r; </a:t>
            </a:r>
            <a:r>
              <a:rPr lang="en-US" sz="2800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++) {</a:t>
            </a:r>
          </a:p>
          <a:p>
            <a:pPr algn="l"/>
            <a:r>
              <a:rPr lang="en-US" sz="2800" b="1" dirty="0">
                <a:latin typeface="Courier New" pitchFamily="49" charset="0"/>
                <a:ea typeface="Verdana" pitchFamily="34" charset="0"/>
                <a:cs typeface="Courier New" pitchFamily="49" charset="0"/>
              </a:rPr>
              <a:t>    broadcast view;</a:t>
            </a:r>
          </a:p>
          <a:p>
            <a:pPr algn="l"/>
            <a:r>
              <a:rPr lang="en-US" sz="2800" b="1" dirty="0">
                <a:latin typeface="Courier New" pitchFamily="49" charset="0"/>
                <a:ea typeface="Verdana" pitchFamily="34" charset="0"/>
                <a:cs typeface="Courier New" pitchFamily="49" charset="0"/>
              </a:rPr>
              <a:t>    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view += messages received;</a:t>
            </a:r>
          </a:p>
          <a:p>
            <a:pPr algn="l"/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    }</a:t>
            </a:r>
          </a:p>
          <a:p>
            <a:pPr algn="l"/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return </a:t>
            </a:r>
            <a:r>
              <a:rPr lang="el-GR" sz="28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δ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(view)</a:t>
            </a:r>
          </a:p>
        </p:txBody>
      </p:sp>
      <p:sp>
        <p:nvSpPr>
          <p:cNvPr id="8" name="Text Box 122"/>
          <p:cNvSpPr txBox="1">
            <a:spLocks noChangeArrowheads="1"/>
          </p:cNvSpPr>
          <p:nvPr/>
        </p:nvSpPr>
        <p:spPr bwMode="auto">
          <a:xfrm>
            <a:off x="3245051" y="3332317"/>
            <a:ext cx="4562467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Send current view to others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E31B-57BA-49C4-8B1B-54255FEB680F}" type="datetime5">
              <a:rPr lang="en-US" smtClean="0"/>
              <a:pPr/>
              <a:t>29-Oct-19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7DCD-5630-4D24-9A18-AC12E430C23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11213" y="1970088"/>
            <a:ext cx="7521575" cy="2677656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view = my input value;</a:t>
            </a:r>
          </a:p>
          <a:p>
            <a:pPr algn="l"/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for (</a:t>
            </a:r>
            <a:r>
              <a:rPr lang="en-US" sz="2800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 = 0; </a:t>
            </a:r>
            <a:r>
              <a:rPr lang="en-US" sz="2800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 &lt; r; </a:t>
            </a:r>
            <a:r>
              <a:rPr lang="en-US" sz="2800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++) {</a:t>
            </a:r>
          </a:p>
          <a:p>
            <a:pPr algn="l"/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    broadcast view;</a:t>
            </a:r>
          </a:p>
          <a:p>
            <a:pPr algn="l"/>
            <a:r>
              <a:rPr lang="en-US" sz="2800" b="1" dirty="0">
                <a:latin typeface="Courier New" pitchFamily="49" charset="0"/>
                <a:ea typeface="Verdana" pitchFamily="34" charset="0"/>
                <a:cs typeface="Courier New" pitchFamily="49" charset="0"/>
              </a:rPr>
              <a:t>    view += messages received;</a:t>
            </a:r>
          </a:p>
          <a:p>
            <a:pPr algn="l"/>
            <a:r>
              <a:rPr lang="en-US" sz="2800" b="1" dirty="0">
                <a:latin typeface="Courier New" pitchFamily="49" charset="0"/>
                <a:ea typeface="Verdana" pitchFamily="34" charset="0"/>
                <a:cs typeface="Courier New" pitchFamily="49" charset="0"/>
              </a:rPr>
              <a:t>    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}</a:t>
            </a:r>
          </a:p>
          <a:p>
            <a:pPr algn="l"/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return </a:t>
            </a:r>
            <a:r>
              <a:rPr lang="el-GR" sz="28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δ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(view)</a:t>
            </a:r>
          </a:p>
        </p:txBody>
      </p:sp>
      <p:sp>
        <p:nvSpPr>
          <p:cNvPr id="8" name="Text Box 122"/>
          <p:cNvSpPr txBox="1">
            <a:spLocks noChangeArrowheads="1"/>
          </p:cNvSpPr>
          <p:nvPr/>
        </p:nvSpPr>
        <p:spPr bwMode="auto">
          <a:xfrm>
            <a:off x="3549510" y="3739722"/>
            <a:ext cx="4843054" cy="1384995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Concatenate messages received to view</a:t>
            </a:r>
          </a:p>
          <a:p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(full-information protocol)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0FBE3-4BAA-4293-A38E-E07496225800}" type="datetime5">
              <a:rPr lang="en-US"/>
              <a:pPr/>
              <a:t>29-Oct-19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09EC-9FB9-4CF3-82B1-E05BE0EDF309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first, two puzzles</a:t>
            </a:r>
          </a:p>
        </p:txBody>
      </p:sp>
      <p:sp>
        <p:nvSpPr>
          <p:cNvPr id="7" name="Text Box 122"/>
          <p:cNvSpPr txBox="1">
            <a:spLocks noChangeArrowheads="1"/>
          </p:cNvSpPr>
          <p:nvPr/>
        </p:nvSpPr>
        <p:spPr bwMode="auto">
          <a:xfrm>
            <a:off x="1414074" y="2244392"/>
            <a:ext cx="3170752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Consensus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122"/>
          <p:cNvSpPr txBox="1">
            <a:spLocks noChangeArrowheads="1"/>
          </p:cNvSpPr>
          <p:nvPr/>
        </p:nvSpPr>
        <p:spPr bwMode="auto">
          <a:xfrm>
            <a:off x="2852065" y="3437941"/>
            <a:ext cx="4381653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i="1" dirty="0">
                <a:latin typeface="Arial" pitchFamily="34" charset="0"/>
                <a:cs typeface="Arial" pitchFamily="34" charset="0"/>
              </a:rPr>
              <a:t>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-set agreement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980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E31B-57BA-49C4-8B1B-54255FEB680F}" type="datetime5">
              <a:rPr lang="en-US" smtClean="0"/>
              <a:pPr/>
              <a:t>29-Oct-19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7DCD-5630-4D24-9A18-AC12E430C23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11213" y="1970088"/>
            <a:ext cx="7521575" cy="2677656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view = my input value;</a:t>
            </a:r>
          </a:p>
          <a:p>
            <a:pPr algn="l"/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for (</a:t>
            </a:r>
            <a:r>
              <a:rPr lang="en-US" sz="2800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 = 0; </a:t>
            </a:r>
            <a:r>
              <a:rPr lang="en-US" sz="2800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 &lt; r; </a:t>
            </a:r>
            <a:r>
              <a:rPr lang="en-US" sz="2800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++) {</a:t>
            </a:r>
          </a:p>
          <a:p>
            <a:pPr algn="l"/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    broadcast view;</a:t>
            </a:r>
          </a:p>
          <a:p>
            <a:pPr algn="l"/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    view += messages received;</a:t>
            </a:r>
          </a:p>
          <a:p>
            <a:pPr algn="l"/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    }</a:t>
            </a:r>
          </a:p>
          <a:p>
            <a:pPr algn="l"/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ea typeface="Verdana" pitchFamily="34" charset="0"/>
                <a:cs typeface="Courier New" pitchFamily="49" charset="0"/>
              </a:rPr>
              <a:t> </a:t>
            </a:r>
            <a:r>
              <a:rPr lang="el-GR" sz="2800" b="1" dirty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δ</a:t>
            </a:r>
            <a:r>
              <a:rPr lang="en-US" sz="2800" b="1" dirty="0">
                <a:latin typeface="Courier New" pitchFamily="49" charset="0"/>
                <a:ea typeface="Verdana" pitchFamily="34" charset="0"/>
                <a:cs typeface="Courier New" pitchFamily="49" charset="0"/>
              </a:rPr>
              <a:t>(view)</a:t>
            </a:r>
          </a:p>
        </p:txBody>
      </p:sp>
      <p:sp>
        <p:nvSpPr>
          <p:cNvPr id="8" name="Text Box 122"/>
          <p:cNvSpPr txBox="1">
            <a:spLocks noChangeArrowheads="1"/>
          </p:cNvSpPr>
          <p:nvPr/>
        </p:nvSpPr>
        <p:spPr bwMode="auto">
          <a:xfrm>
            <a:off x="1835274" y="4545482"/>
            <a:ext cx="4764702" cy="954107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finally, apply task-specific decision map to view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 Complex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D9C7-2207-40D0-BD10-0B54F2F3DC18}" type="datetime5">
              <a:rPr lang="en-US" smtClean="0"/>
              <a:pPr/>
              <a:t>29-Oct-19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08CE-920D-4F6F-98C9-0491388AB413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ext Box 122"/>
          <p:cNvSpPr txBox="1">
            <a:spLocks noChangeArrowheads="1"/>
          </p:cNvSpPr>
          <p:nvPr/>
        </p:nvSpPr>
        <p:spPr bwMode="auto">
          <a:xfrm>
            <a:off x="966141" y="2091993"/>
            <a:ext cx="4764702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Vertex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process ID, view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22"/>
          <p:cNvSpPr txBox="1">
            <a:spLocks noChangeArrowheads="1"/>
          </p:cNvSpPr>
          <p:nvPr/>
        </p:nvSpPr>
        <p:spPr bwMode="auto">
          <a:xfrm>
            <a:off x="1860926" y="2525054"/>
            <a:ext cx="4764702" cy="954107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chemeClr val="accent6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Complete log of messages sent &amp; received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122"/>
          <p:cNvSpPr txBox="1">
            <a:spLocks noChangeArrowheads="1"/>
          </p:cNvSpPr>
          <p:nvPr/>
        </p:nvSpPr>
        <p:spPr bwMode="auto">
          <a:xfrm>
            <a:off x="1028007" y="3964552"/>
            <a:ext cx="5698718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Simplex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compatible set of views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122"/>
          <p:cNvSpPr txBox="1">
            <a:spLocks noChangeArrowheads="1"/>
          </p:cNvSpPr>
          <p:nvPr/>
        </p:nvSpPr>
        <p:spPr bwMode="auto">
          <a:xfrm>
            <a:off x="2212502" y="4433826"/>
            <a:ext cx="5682120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chemeClr val="accent6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Each execution defines a simplex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5EE4-0F0B-4E12-9294-D9893166BC26}" type="datetime5">
              <a:rPr lang="en-US"/>
              <a:pPr/>
              <a:t>29-Oct-19</a:t>
            </a:fld>
            <a:endParaRPr lang="en-US"/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C0B8-7A0A-49AF-A4D7-3E5A0FC0B8B1}" type="slidenum">
              <a:rPr lang="en-US"/>
              <a:pPr/>
              <a:t>32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Synchronous Message-Passing</a:t>
            </a:r>
          </a:p>
        </p:txBody>
      </p:sp>
      <p:sp>
        <p:nvSpPr>
          <p:cNvPr id="111619" name="Line 3"/>
          <p:cNvSpPr>
            <a:spLocks noChangeShapeType="1"/>
          </p:cNvSpPr>
          <p:nvPr/>
        </p:nvSpPr>
        <p:spPr bwMode="auto">
          <a:xfrm>
            <a:off x="2562225" y="2376488"/>
            <a:ext cx="0" cy="3267075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11620" name="Line 4"/>
          <p:cNvSpPr>
            <a:spLocks noChangeShapeType="1"/>
          </p:cNvSpPr>
          <p:nvPr/>
        </p:nvSpPr>
        <p:spPr bwMode="auto">
          <a:xfrm>
            <a:off x="4521200" y="2376488"/>
            <a:ext cx="0" cy="3267075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11621" name="Line 5"/>
          <p:cNvSpPr>
            <a:spLocks noChangeShapeType="1"/>
          </p:cNvSpPr>
          <p:nvPr/>
        </p:nvSpPr>
        <p:spPr bwMode="auto">
          <a:xfrm>
            <a:off x="6480175" y="2376488"/>
            <a:ext cx="0" cy="3267075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11622" name="Line 6"/>
          <p:cNvSpPr>
            <a:spLocks noChangeShapeType="1"/>
          </p:cNvSpPr>
          <p:nvPr/>
        </p:nvSpPr>
        <p:spPr bwMode="auto">
          <a:xfrm flipV="1">
            <a:off x="2544763" y="2840038"/>
            <a:ext cx="1938337" cy="13303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11623" name="Line 7"/>
          <p:cNvSpPr>
            <a:spLocks noChangeShapeType="1"/>
          </p:cNvSpPr>
          <p:nvPr/>
        </p:nvSpPr>
        <p:spPr bwMode="auto">
          <a:xfrm>
            <a:off x="2538413" y="4135438"/>
            <a:ext cx="1938337" cy="13303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11624" name="Line 8"/>
          <p:cNvSpPr>
            <a:spLocks noChangeShapeType="1"/>
          </p:cNvSpPr>
          <p:nvPr/>
        </p:nvSpPr>
        <p:spPr bwMode="auto">
          <a:xfrm>
            <a:off x="2544763" y="4137025"/>
            <a:ext cx="195421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11628" name="Line 12"/>
          <p:cNvSpPr>
            <a:spLocks noChangeShapeType="1"/>
          </p:cNvSpPr>
          <p:nvPr/>
        </p:nvSpPr>
        <p:spPr bwMode="auto">
          <a:xfrm flipV="1">
            <a:off x="4491038" y="2833688"/>
            <a:ext cx="1938337" cy="13303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11629" name="Line 13"/>
          <p:cNvSpPr>
            <a:spLocks noChangeShapeType="1"/>
          </p:cNvSpPr>
          <p:nvPr/>
        </p:nvSpPr>
        <p:spPr bwMode="auto">
          <a:xfrm>
            <a:off x="4484688" y="4129088"/>
            <a:ext cx="1938337" cy="13303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11630" name="Line 14"/>
          <p:cNvSpPr>
            <a:spLocks noChangeShapeType="1"/>
          </p:cNvSpPr>
          <p:nvPr/>
        </p:nvSpPr>
        <p:spPr bwMode="auto">
          <a:xfrm>
            <a:off x="4491038" y="4130675"/>
            <a:ext cx="195421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pic>
        <p:nvPicPr>
          <p:cNvPr id="111632" name="Picture 16" descr="bu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4075" y="3825875"/>
            <a:ext cx="796925" cy="814388"/>
          </a:xfrm>
          <a:prstGeom prst="rect">
            <a:avLst/>
          </a:prstGeom>
          <a:noFill/>
        </p:spPr>
      </p:pic>
      <p:pic>
        <p:nvPicPr>
          <p:cNvPr id="111633" name="Picture 17" descr="bu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83050" y="3813175"/>
            <a:ext cx="796925" cy="814388"/>
          </a:xfrm>
          <a:prstGeom prst="rect">
            <a:avLst/>
          </a:prstGeom>
          <a:noFill/>
        </p:spPr>
      </p:pic>
      <p:sp>
        <p:nvSpPr>
          <p:cNvPr id="111634" name="AutoShape 18"/>
          <p:cNvSpPr>
            <a:spLocks/>
          </p:cNvSpPr>
          <p:nvPr/>
        </p:nvSpPr>
        <p:spPr bwMode="auto">
          <a:xfrm rot="-5400000">
            <a:off x="3333751" y="4978400"/>
            <a:ext cx="360362" cy="1843087"/>
          </a:xfrm>
          <a:prstGeom prst="leftBrace">
            <a:avLst>
              <a:gd name="adj1" fmla="val 42621"/>
              <a:gd name="adj2" fmla="val 50000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11635" name="AutoShape 19"/>
          <p:cNvSpPr>
            <a:spLocks/>
          </p:cNvSpPr>
          <p:nvPr/>
        </p:nvSpPr>
        <p:spPr bwMode="auto">
          <a:xfrm rot="-5400000">
            <a:off x="5337175" y="5021263"/>
            <a:ext cx="360363" cy="1843087"/>
          </a:xfrm>
          <a:prstGeom prst="leftBrace">
            <a:avLst>
              <a:gd name="adj1" fmla="val 42621"/>
              <a:gd name="adj2" fmla="val 50000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11636" name="Text Box 20"/>
          <p:cNvSpPr txBox="1">
            <a:spLocks noChangeArrowheads="1"/>
          </p:cNvSpPr>
          <p:nvPr/>
        </p:nvSpPr>
        <p:spPr bwMode="auto">
          <a:xfrm>
            <a:off x="2838113" y="6182668"/>
            <a:ext cx="1350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Round 0</a:t>
            </a:r>
          </a:p>
        </p:txBody>
      </p:sp>
      <p:sp>
        <p:nvSpPr>
          <p:cNvPr id="111637" name="Text Box 21"/>
          <p:cNvSpPr txBox="1">
            <a:spLocks noChangeArrowheads="1"/>
          </p:cNvSpPr>
          <p:nvPr/>
        </p:nvSpPr>
        <p:spPr bwMode="auto">
          <a:xfrm>
            <a:off x="4842332" y="6184256"/>
            <a:ext cx="1350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>
                <a:latin typeface="Arial" pitchFamily="34" charset="0"/>
                <a:cs typeface="Arial" pitchFamily="34" charset="0"/>
              </a:rPr>
              <a:t>Round 1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2D67-1C33-45F5-83CF-443852A7E7F6}" type="datetime5">
              <a:rPr lang="en-US"/>
              <a:pPr/>
              <a:t>29-Oct-19</a:t>
            </a:fld>
            <a:endParaRPr lang="en-US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D177D-4721-47B9-B791-F8FD6F2ED4B3}" type="slidenum">
              <a:rPr lang="en-US"/>
              <a:pPr/>
              <a:t>33</a:t>
            </a:fld>
            <a:endParaRPr 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Failures: Fail-Stop</a:t>
            </a:r>
          </a:p>
        </p:txBody>
      </p:sp>
      <p:sp>
        <p:nvSpPr>
          <p:cNvPr id="113667" name="Line 3"/>
          <p:cNvSpPr>
            <a:spLocks noChangeShapeType="1"/>
          </p:cNvSpPr>
          <p:nvPr/>
        </p:nvSpPr>
        <p:spPr bwMode="auto">
          <a:xfrm>
            <a:off x="2562225" y="2376488"/>
            <a:ext cx="0" cy="3267075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13668" name="Line 4"/>
          <p:cNvSpPr>
            <a:spLocks noChangeShapeType="1"/>
          </p:cNvSpPr>
          <p:nvPr/>
        </p:nvSpPr>
        <p:spPr bwMode="auto">
          <a:xfrm>
            <a:off x="4521200" y="2376488"/>
            <a:ext cx="0" cy="3267075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13669" name="Line 5"/>
          <p:cNvSpPr>
            <a:spLocks noChangeShapeType="1"/>
          </p:cNvSpPr>
          <p:nvPr/>
        </p:nvSpPr>
        <p:spPr bwMode="auto">
          <a:xfrm>
            <a:off x="6480175" y="2376488"/>
            <a:ext cx="0" cy="3267075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13670" name="Line 6"/>
          <p:cNvSpPr>
            <a:spLocks noChangeShapeType="1"/>
          </p:cNvSpPr>
          <p:nvPr/>
        </p:nvSpPr>
        <p:spPr bwMode="auto">
          <a:xfrm flipV="1">
            <a:off x="2544763" y="2840038"/>
            <a:ext cx="1938337" cy="13303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13671" name="Line 7"/>
          <p:cNvSpPr>
            <a:spLocks noChangeShapeType="1"/>
          </p:cNvSpPr>
          <p:nvPr/>
        </p:nvSpPr>
        <p:spPr bwMode="auto">
          <a:xfrm>
            <a:off x="2538413" y="4135438"/>
            <a:ext cx="1938337" cy="13303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13672" name="Line 8"/>
          <p:cNvSpPr>
            <a:spLocks noChangeShapeType="1"/>
          </p:cNvSpPr>
          <p:nvPr/>
        </p:nvSpPr>
        <p:spPr bwMode="auto">
          <a:xfrm>
            <a:off x="2544763" y="4137025"/>
            <a:ext cx="195421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13673" name="Line 9"/>
          <p:cNvSpPr>
            <a:spLocks noChangeShapeType="1"/>
          </p:cNvSpPr>
          <p:nvPr/>
        </p:nvSpPr>
        <p:spPr bwMode="auto">
          <a:xfrm flipV="1">
            <a:off x="4491038" y="2833688"/>
            <a:ext cx="1938337" cy="13303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13674" name="Line 10"/>
          <p:cNvSpPr>
            <a:spLocks noChangeShapeType="1"/>
          </p:cNvSpPr>
          <p:nvPr/>
        </p:nvSpPr>
        <p:spPr bwMode="auto">
          <a:xfrm>
            <a:off x="4484688" y="4129088"/>
            <a:ext cx="1938337" cy="1330325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13675" name="Line 11"/>
          <p:cNvSpPr>
            <a:spLocks noChangeShapeType="1"/>
          </p:cNvSpPr>
          <p:nvPr/>
        </p:nvSpPr>
        <p:spPr bwMode="auto">
          <a:xfrm>
            <a:off x="4491038" y="4130675"/>
            <a:ext cx="195421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pic>
        <p:nvPicPr>
          <p:cNvPr id="113677" name="Picture 13" descr="d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75" y="3824288"/>
            <a:ext cx="1023938" cy="723900"/>
          </a:xfrm>
          <a:prstGeom prst="rect">
            <a:avLst/>
          </a:prstGeom>
          <a:noFill/>
        </p:spPr>
      </p:pic>
      <p:pic>
        <p:nvPicPr>
          <p:cNvPr id="113679" name="Picture 15" descr="bu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4075" y="3825875"/>
            <a:ext cx="796925" cy="814388"/>
          </a:xfrm>
          <a:prstGeom prst="rect">
            <a:avLst/>
          </a:prstGeom>
          <a:noFill/>
        </p:spPr>
      </p:pic>
      <p:sp>
        <p:nvSpPr>
          <p:cNvPr id="113680" name="AutoShape 16"/>
          <p:cNvSpPr>
            <a:spLocks/>
          </p:cNvSpPr>
          <p:nvPr/>
        </p:nvSpPr>
        <p:spPr bwMode="auto">
          <a:xfrm>
            <a:off x="6810375" y="2725738"/>
            <a:ext cx="174625" cy="1665287"/>
          </a:xfrm>
          <a:prstGeom prst="rightBrace">
            <a:avLst>
              <a:gd name="adj1" fmla="val 79470"/>
              <a:gd name="adj2" fmla="val 50000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13681" name="Text Box 17"/>
          <p:cNvSpPr txBox="1">
            <a:spLocks noChangeArrowheads="1"/>
          </p:cNvSpPr>
          <p:nvPr/>
        </p:nvSpPr>
        <p:spPr bwMode="auto">
          <a:xfrm>
            <a:off x="6869113" y="3153202"/>
            <a:ext cx="18129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Partial broadcast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Input: Round Zero</a:t>
            </a:r>
          </a:p>
        </p:txBody>
      </p:sp>
      <p:sp>
        <p:nvSpPr>
          <p:cNvPr id="1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9D684-D459-417C-AFC3-DAAEEB28ADFC}" type="datetime5">
              <a:rPr lang="en-US"/>
              <a:pPr/>
              <a:t>29-Oct-19</a:t>
            </a:fld>
            <a:endParaRPr lang="en-US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4866-B11D-4BE7-A103-DD664B08C313}" type="slidenum">
              <a:rPr lang="en-US"/>
              <a:pPr/>
              <a:t>34</a:t>
            </a:fld>
            <a:endParaRPr lang="en-US"/>
          </a:p>
        </p:txBody>
      </p:sp>
      <p:grpSp>
        <p:nvGrpSpPr>
          <p:cNvPr id="137230" name="Group 14"/>
          <p:cNvGrpSpPr>
            <a:grpSpLocks/>
          </p:cNvGrpSpPr>
          <p:nvPr/>
        </p:nvGrpSpPr>
        <p:grpSpPr bwMode="auto">
          <a:xfrm>
            <a:off x="1525588" y="3027363"/>
            <a:ext cx="2112962" cy="1912937"/>
            <a:chOff x="961" y="1907"/>
            <a:chExt cx="1331" cy="1205"/>
          </a:xfrm>
        </p:grpSpPr>
        <p:sp>
          <p:nvSpPr>
            <p:cNvPr id="137229" name="AutoShape 13"/>
            <p:cNvSpPr>
              <a:spLocks noChangeArrowheads="1"/>
            </p:cNvSpPr>
            <p:nvPr/>
          </p:nvSpPr>
          <p:spPr bwMode="auto">
            <a:xfrm>
              <a:off x="1062" y="1986"/>
              <a:ext cx="1138" cy="1014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chemeClr val="hlink"/>
                </a:gs>
                <a:gs pos="5000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grpSp>
          <p:nvGrpSpPr>
            <p:cNvPr id="137228" name="Group 12"/>
            <p:cNvGrpSpPr>
              <a:grpSpLocks/>
            </p:cNvGrpSpPr>
            <p:nvPr/>
          </p:nvGrpSpPr>
          <p:grpSpPr bwMode="auto">
            <a:xfrm>
              <a:off x="1532" y="1907"/>
              <a:ext cx="198" cy="171"/>
              <a:chOff x="1507" y="1907"/>
              <a:chExt cx="198" cy="171"/>
            </a:xfrm>
          </p:grpSpPr>
          <p:sp>
            <p:nvSpPr>
              <p:cNvPr id="137220" name="Oval 4"/>
              <p:cNvSpPr>
                <a:spLocks noChangeArrowheads="1"/>
              </p:cNvSpPr>
              <p:nvPr/>
            </p:nvSpPr>
            <p:spPr bwMode="auto">
              <a:xfrm>
                <a:off x="1507" y="1907"/>
                <a:ext cx="198" cy="171"/>
              </a:xfrm>
              <a:prstGeom prst="ellipse">
                <a:avLst/>
              </a:prstGeom>
              <a:solidFill>
                <a:srgbClr val="0000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7221" name="Oval 5"/>
              <p:cNvSpPr>
                <a:spLocks noChangeArrowheads="1"/>
              </p:cNvSpPr>
              <p:nvPr/>
            </p:nvSpPr>
            <p:spPr bwMode="auto">
              <a:xfrm>
                <a:off x="1639" y="1944"/>
                <a:ext cx="29" cy="54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37227" name="Group 11"/>
            <p:cNvGrpSpPr>
              <a:grpSpLocks/>
            </p:cNvGrpSpPr>
            <p:nvPr/>
          </p:nvGrpSpPr>
          <p:grpSpPr bwMode="auto">
            <a:xfrm>
              <a:off x="2094" y="2927"/>
              <a:ext cx="198" cy="171"/>
              <a:chOff x="2969" y="2010"/>
              <a:chExt cx="198" cy="171"/>
            </a:xfrm>
          </p:grpSpPr>
          <p:sp>
            <p:nvSpPr>
              <p:cNvPr id="137222" name="Oval 6"/>
              <p:cNvSpPr>
                <a:spLocks noChangeArrowheads="1"/>
              </p:cNvSpPr>
              <p:nvPr/>
            </p:nvSpPr>
            <p:spPr bwMode="auto">
              <a:xfrm>
                <a:off x="2969" y="2010"/>
                <a:ext cx="198" cy="171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7223" name="Oval 7"/>
              <p:cNvSpPr>
                <a:spLocks noChangeArrowheads="1"/>
              </p:cNvSpPr>
              <p:nvPr/>
            </p:nvSpPr>
            <p:spPr bwMode="auto">
              <a:xfrm>
                <a:off x="3101" y="2047"/>
                <a:ext cx="29" cy="54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37226" name="Group 10"/>
            <p:cNvGrpSpPr>
              <a:grpSpLocks/>
            </p:cNvGrpSpPr>
            <p:nvPr/>
          </p:nvGrpSpPr>
          <p:grpSpPr bwMode="auto">
            <a:xfrm>
              <a:off x="961" y="2941"/>
              <a:ext cx="198" cy="171"/>
              <a:chOff x="2306" y="3106"/>
              <a:chExt cx="198" cy="171"/>
            </a:xfrm>
          </p:grpSpPr>
          <p:sp>
            <p:nvSpPr>
              <p:cNvPr id="137224" name="Oval 8"/>
              <p:cNvSpPr>
                <a:spLocks noChangeArrowheads="1"/>
              </p:cNvSpPr>
              <p:nvPr/>
            </p:nvSpPr>
            <p:spPr bwMode="auto">
              <a:xfrm>
                <a:off x="2306" y="3106"/>
                <a:ext cx="198" cy="171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7225" name="Oval 9"/>
              <p:cNvSpPr>
                <a:spLocks noChangeArrowheads="1"/>
              </p:cNvSpPr>
              <p:nvPr/>
            </p:nvSpPr>
            <p:spPr bwMode="auto">
              <a:xfrm>
                <a:off x="2438" y="3143"/>
                <a:ext cx="29" cy="54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137233" name="Text Box 17"/>
          <p:cNvSpPr txBox="1">
            <a:spLocks noChangeArrowheads="1"/>
          </p:cNvSpPr>
          <p:nvPr/>
        </p:nvSpPr>
        <p:spPr bwMode="auto">
          <a:xfrm>
            <a:off x="2811463" y="2879725"/>
            <a:ext cx="4016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</a:rPr>
              <a:t>0</a:t>
            </a:r>
            <a:endParaRPr lang="en-US" sz="3600" dirty="0">
              <a:latin typeface="Arial" panose="020B0604020202020204" pitchFamily="34" charset="0"/>
            </a:endParaRPr>
          </a:p>
        </p:txBody>
      </p:sp>
      <p:sp>
        <p:nvSpPr>
          <p:cNvPr id="137234" name="Text Box 18"/>
          <p:cNvSpPr txBox="1">
            <a:spLocks noChangeArrowheads="1"/>
          </p:cNvSpPr>
          <p:nvPr/>
        </p:nvSpPr>
        <p:spPr bwMode="auto">
          <a:xfrm>
            <a:off x="971550" y="4581525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Arial" panose="020B0604020202020204" pitchFamily="34" charset="0"/>
              </a:rPr>
              <a:t>0</a:t>
            </a:r>
            <a:endParaRPr lang="en-US" sz="3600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137235" name="Text Box 19"/>
          <p:cNvSpPr txBox="1">
            <a:spLocks noChangeArrowheads="1"/>
          </p:cNvSpPr>
          <p:nvPr/>
        </p:nvSpPr>
        <p:spPr bwMode="auto">
          <a:xfrm>
            <a:off x="3706813" y="4579938"/>
            <a:ext cx="4016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  <a:endParaRPr lang="en-US" sz="36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1" name="Text Box 122"/>
          <p:cNvSpPr txBox="1">
            <a:spLocks noChangeArrowheads="1"/>
          </p:cNvSpPr>
          <p:nvPr/>
        </p:nvSpPr>
        <p:spPr bwMode="auto">
          <a:xfrm>
            <a:off x="4606740" y="2245902"/>
            <a:ext cx="3163045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No messages sent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122"/>
          <p:cNvSpPr txBox="1">
            <a:spLocks noChangeArrowheads="1"/>
          </p:cNvSpPr>
          <p:nvPr/>
        </p:nvSpPr>
        <p:spPr bwMode="auto">
          <a:xfrm>
            <a:off x="4609977" y="3783483"/>
            <a:ext cx="3156570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View is input value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22"/>
          <p:cNvSpPr txBox="1">
            <a:spLocks noChangeArrowheads="1"/>
          </p:cNvSpPr>
          <p:nvPr/>
        </p:nvSpPr>
        <p:spPr bwMode="auto">
          <a:xfrm>
            <a:off x="4286940" y="5321063"/>
            <a:ext cx="3802644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Same as input simplex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Round Zero Protocol Complex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F1BDE-D6C5-4A5D-AB2E-9ADD61EC4533}" type="datetime5">
              <a:rPr lang="en-US"/>
              <a:pPr/>
              <a:t>29-Oct-19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1B74-37A6-4247-B1AF-289EF580C058}" type="slidenum">
              <a:rPr lang="en-US"/>
              <a:pPr/>
              <a:t>35</a:t>
            </a:fld>
            <a:endParaRPr lang="en-US"/>
          </a:p>
        </p:txBody>
      </p:sp>
      <p:grpSp>
        <p:nvGrpSpPr>
          <p:cNvPr id="140313" name="Group 25"/>
          <p:cNvGrpSpPr>
            <a:grpSpLocks/>
          </p:cNvGrpSpPr>
          <p:nvPr/>
        </p:nvGrpSpPr>
        <p:grpSpPr bwMode="auto">
          <a:xfrm>
            <a:off x="620713" y="1905000"/>
            <a:ext cx="4010025" cy="3886200"/>
            <a:chOff x="384" y="1200"/>
            <a:chExt cx="2526" cy="2448"/>
          </a:xfrm>
        </p:grpSpPr>
        <p:pic>
          <p:nvPicPr>
            <p:cNvPr id="140306" name="Picture 1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4" y="1296"/>
              <a:ext cx="2526" cy="2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0307" name="Text Box 19"/>
            <p:cNvSpPr txBox="1">
              <a:spLocks noChangeArrowheads="1"/>
            </p:cNvSpPr>
            <p:nvPr/>
          </p:nvSpPr>
          <p:spPr bwMode="auto">
            <a:xfrm>
              <a:off x="1488" y="1200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 dirty="0">
                  <a:latin typeface="Arial" panose="020B0604020202020204" pitchFamily="34" charset="0"/>
                </a:rPr>
                <a:t>0</a:t>
              </a:r>
              <a:endParaRPr lang="en-US" sz="3600" dirty="0">
                <a:latin typeface="Arial" panose="020B0604020202020204" pitchFamily="34" charset="0"/>
              </a:endParaRPr>
            </a:p>
          </p:txBody>
        </p:sp>
        <p:sp>
          <p:nvSpPr>
            <p:cNvPr id="140308" name="Text Box 20"/>
            <p:cNvSpPr txBox="1">
              <a:spLocks noChangeArrowheads="1"/>
            </p:cNvSpPr>
            <p:nvPr/>
          </p:nvSpPr>
          <p:spPr bwMode="auto">
            <a:xfrm>
              <a:off x="2208" y="1968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  <a:latin typeface="Arial" panose="020B0604020202020204" pitchFamily="34" charset="0"/>
                </a:rPr>
                <a:t>0</a:t>
              </a:r>
              <a:endParaRPr lang="en-US" sz="36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0309" name="Text Box 21"/>
            <p:cNvSpPr txBox="1">
              <a:spLocks noChangeArrowheads="1"/>
            </p:cNvSpPr>
            <p:nvPr/>
          </p:nvSpPr>
          <p:spPr bwMode="auto">
            <a:xfrm flipV="1">
              <a:off x="2064" y="2400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 dirty="0">
                  <a:solidFill>
                    <a:schemeClr val="accent1"/>
                  </a:solidFill>
                  <a:latin typeface="Arial" panose="020B0604020202020204" pitchFamily="34" charset="0"/>
                </a:rPr>
                <a:t>0</a:t>
              </a:r>
              <a:endParaRPr lang="en-US" sz="3600" dirty="0">
                <a:solidFill>
                  <a:schemeClr val="accent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0310" name="Text Box 22"/>
            <p:cNvSpPr txBox="1">
              <a:spLocks noChangeArrowheads="1"/>
            </p:cNvSpPr>
            <p:nvPr/>
          </p:nvSpPr>
          <p:spPr bwMode="auto">
            <a:xfrm>
              <a:off x="624" y="2304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en-US" sz="3600" dirty="0">
                <a:latin typeface="Arial" panose="020B0604020202020204" pitchFamily="34" charset="0"/>
              </a:endParaRPr>
            </a:p>
          </p:txBody>
        </p:sp>
        <p:sp>
          <p:nvSpPr>
            <p:cNvPr id="140311" name="Text Box 23"/>
            <p:cNvSpPr txBox="1">
              <a:spLocks noChangeArrowheads="1"/>
            </p:cNvSpPr>
            <p:nvPr/>
          </p:nvSpPr>
          <p:spPr bwMode="auto">
            <a:xfrm>
              <a:off x="1440" y="3024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 dirty="0">
                  <a:latin typeface="Arial" panose="020B0604020202020204" pitchFamily="34" charset="0"/>
                </a:rPr>
                <a:t>1</a:t>
              </a:r>
              <a:endParaRPr lang="en-US" sz="3600" dirty="0">
                <a:latin typeface="Arial" panose="020B0604020202020204" pitchFamily="34" charset="0"/>
              </a:endParaRPr>
            </a:p>
          </p:txBody>
        </p:sp>
      </p:grpSp>
      <p:sp>
        <p:nvSpPr>
          <p:cNvPr id="14" name="Text Box 122"/>
          <p:cNvSpPr txBox="1">
            <a:spLocks noChangeArrowheads="1"/>
          </p:cNvSpPr>
          <p:nvPr/>
        </p:nvSpPr>
        <p:spPr bwMode="auto">
          <a:xfrm>
            <a:off x="4986966" y="2245902"/>
            <a:ext cx="3163045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No messages sent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122"/>
          <p:cNvSpPr txBox="1">
            <a:spLocks noChangeArrowheads="1"/>
          </p:cNvSpPr>
          <p:nvPr/>
        </p:nvSpPr>
        <p:spPr bwMode="auto">
          <a:xfrm>
            <a:off x="4990203" y="3783483"/>
            <a:ext cx="3156570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View is input value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122"/>
          <p:cNvSpPr txBox="1">
            <a:spLocks noChangeArrowheads="1"/>
          </p:cNvSpPr>
          <p:nvPr/>
        </p:nvSpPr>
        <p:spPr bwMode="auto">
          <a:xfrm>
            <a:off x="4607054" y="5321063"/>
            <a:ext cx="3922870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Same as input complex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7BC0-28E6-4509-9F19-F558E15AB711}" type="datetime5">
              <a:rPr lang="en-US"/>
              <a:pPr/>
              <a:t>29-Oct-19</a:t>
            </a:fld>
            <a:endParaRPr lang="en-US"/>
          </a:p>
        </p:txBody>
      </p:sp>
      <p:sp>
        <p:nvSpPr>
          <p:cNvPr id="6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9EAB-B480-439F-A891-1C903AEC09BB}" type="slidenum">
              <a:rPr lang="en-US"/>
              <a:pPr/>
              <a:t>36</a:t>
            </a:fld>
            <a:endParaRPr lang="en-US"/>
          </a:p>
        </p:txBody>
      </p:sp>
      <p:sp>
        <p:nvSpPr>
          <p:cNvPr id="139348" name="Freeform 84"/>
          <p:cNvSpPr>
            <a:spLocks/>
          </p:cNvSpPr>
          <p:nvPr/>
        </p:nvSpPr>
        <p:spPr bwMode="auto">
          <a:xfrm flipH="1">
            <a:off x="1887538" y="2187575"/>
            <a:ext cx="2473325" cy="2540000"/>
          </a:xfrm>
          <a:custGeom>
            <a:avLst/>
            <a:gdLst/>
            <a:ahLst/>
            <a:cxnLst>
              <a:cxn ang="0">
                <a:pos x="565" y="1600"/>
              </a:cxn>
              <a:cxn ang="0">
                <a:pos x="1558" y="1055"/>
              </a:cxn>
              <a:cxn ang="0">
                <a:pos x="944" y="0"/>
              </a:cxn>
              <a:cxn ang="0">
                <a:pos x="0" y="593"/>
              </a:cxn>
              <a:cxn ang="0">
                <a:pos x="565" y="1600"/>
              </a:cxn>
            </a:cxnLst>
            <a:rect l="0" t="0" r="r" b="b"/>
            <a:pathLst>
              <a:path w="1558" h="1600">
                <a:moveTo>
                  <a:pt x="565" y="1600"/>
                </a:moveTo>
                <a:lnTo>
                  <a:pt x="1558" y="1055"/>
                </a:lnTo>
                <a:lnTo>
                  <a:pt x="944" y="0"/>
                </a:lnTo>
                <a:lnTo>
                  <a:pt x="0" y="593"/>
                </a:lnTo>
                <a:lnTo>
                  <a:pt x="565" y="1600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9310" name="Rectangle 46"/>
          <p:cNvSpPr>
            <a:spLocks noChangeArrowheads="1"/>
          </p:cNvSpPr>
          <p:nvPr/>
        </p:nvSpPr>
        <p:spPr bwMode="auto">
          <a:xfrm>
            <a:off x="3525838" y="4708525"/>
            <a:ext cx="1773237" cy="13573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9295" name="Freeform 31"/>
          <p:cNvSpPr>
            <a:spLocks/>
          </p:cNvSpPr>
          <p:nvPr/>
        </p:nvSpPr>
        <p:spPr bwMode="auto">
          <a:xfrm>
            <a:off x="4402138" y="2190750"/>
            <a:ext cx="2473325" cy="2540000"/>
          </a:xfrm>
          <a:custGeom>
            <a:avLst/>
            <a:gdLst/>
            <a:ahLst/>
            <a:cxnLst>
              <a:cxn ang="0">
                <a:pos x="565" y="1600"/>
              </a:cxn>
              <a:cxn ang="0">
                <a:pos x="1558" y="1055"/>
              </a:cxn>
              <a:cxn ang="0">
                <a:pos x="944" y="0"/>
              </a:cxn>
              <a:cxn ang="0">
                <a:pos x="0" y="593"/>
              </a:cxn>
              <a:cxn ang="0">
                <a:pos x="565" y="1600"/>
              </a:cxn>
            </a:cxnLst>
            <a:rect l="0" t="0" r="r" b="b"/>
            <a:pathLst>
              <a:path w="1558" h="1600">
                <a:moveTo>
                  <a:pt x="565" y="1600"/>
                </a:moveTo>
                <a:lnTo>
                  <a:pt x="1558" y="1055"/>
                </a:lnTo>
                <a:lnTo>
                  <a:pt x="944" y="0"/>
                </a:lnTo>
                <a:lnTo>
                  <a:pt x="0" y="593"/>
                </a:lnTo>
                <a:lnTo>
                  <a:pt x="565" y="1600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Single Input: Round One</a:t>
            </a:r>
          </a:p>
        </p:txBody>
      </p:sp>
      <p:sp>
        <p:nvSpPr>
          <p:cNvPr id="139268" name="AutoShape 4"/>
          <p:cNvSpPr>
            <a:spLocks noChangeArrowheads="1"/>
          </p:cNvSpPr>
          <p:nvPr/>
        </p:nvSpPr>
        <p:spPr bwMode="auto">
          <a:xfrm>
            <a:off x="3492500" y="3087688"/>
            <a:ext cx="1806575" cy="1609725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chemeClr val="hlink"/>
              </a:gs>
              <a:gs pos="5000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238625" y="2962275"/>
            <a:ext cx="314325" cy="271463"/>
            <a:chOff x="1507" y="1907"/>
            <a:chExt cx="198" cy="171"/>
          </a:xfrm>
        </p:grpSpPr>
        <p:sp>
          <p:nvSpPr>
            <p:cNvPr id="139270" name="Oval 6"/>
            <p:cNvSpPr>
              <a:spLocks noChangeArrowheads="1"/>
            </p:cNvSpPr>
            <p:nvPr/>
          </p:nvSpPr>
          <p:spPr bwMode="auto">
            <a:xfrm>
              <a:off x="1507" y="1907"/>
              <a:ext cx="198" cy="171"/>
            </a:xfrm>
            <a:prstGeom prst="ellipse">
              <a:avLst/>
            </a:prstGeom>
            <a:solidFill>
              <a:srgbClr val="0000FF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271" name="Oval 7"/>
            <p:cNvSpPr>
              <a:spLocks noChangeArrowheads="1"/>
            </p:cNvSpPr>
            <p:nvPr/>
          </p:nvSpPr>
          <p:spPr bwMode="auto">
            <a:xfrm>
              <a:off x="1639" y="1944"/>
              <a:ext cx="29" cy="5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130800" y="4581525"/>
            <a:ext cx="314325" cy="271463"/>
            <a:chOff x="2969" y="2010"/>
            <a:chExt cx="198" cy="171"/>
          </a:xfrm>
        </p:grpSpPr>
        <p:sp>
          <p:nvSpPr>
            <p:cNvPr id="139273" name="Oval 9"/>
            <p:cNvSpPr>
              <a:spLocks noChangeArrowheads="1"/>
            </p:cNvSpPr>
            <p:nvPr/>
          </p:nvSpPr>
          <p:spPr bwMode="auto">
            <a:xfrm>
              <a:off x="2969" y="2010"/>
              <a:ext cx="198" cy="17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274" name="Oval 10"/>
            <p:cNvSpPr>
              <a:spLocks noChangeArrowheads="1"/>
            </p:cNvSpPr>
            <p:nvPr/>
          </p:nvSpPr>
          <p:spPr bwMode="auto">
            <a:xfrm>
              <a:off x="3101" y="2047"/>
              <a:ext cx="29" cy="5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332163" y="4603750"/>
            <a:ext cx="314325" cy="271463"/>
            <a:chOff x="2306" y="3106"/>
            <a:chExt cx="198" cy="171"/>
          </a:xfrm>
        </p:grpSpPr>
        <p:sp>
          <p:nvSpPr>
            <p:cNvPr id="139276" name="Oval 12"/>
            <p:cNvSpPr>
              <a:spLocks noChangeArrowheads="1"/>
            </p:cNvSpPr>
            <p:nvPr/>
          </p:nvSpPr>
          <p:spPr bwMode="auto">
            <a:xfrm>
              <a:off x="2306" y="3106"/>
              <a:ext cx="198" cy="171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277" name="Oval 13"/>
            <p:cNvSpPr>
              <a:spLocks noChangeArrowheads="1"/>
            </p:cNvSpPr>
            <p:nvPr/>
          </p:nvSpPr>
          <p:spPr bwMode="auto">
            <a:xfrm>
              <a:off x="2438" y="3143"/>
              <a:ext cx="29" cy="5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4729163" y="2847975"/>
            <a:ext cx="842962" cy="520700"/>
            <a:chOff x="1841" y="1835"/>
            <a:chExt cx="531" cy="328"/>
          </a:xfrm>
        </p:grpSpPr>
        <p:sp>
          <p:nvSpPr>
            <p:cNvPr id="139279" name="Text Box 15"/>
            <p:cNvSpPr txBox="1">
              <a:spLocks noChangeArrowheads="1"/>
            </p:cNvSpPr>
            <p:nvPr/>
          </p:nvSpPr>
          <p:spPr bwMode="auto">
            <a:xfrm>
              <a:off x="1841" y="1835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282" name="Text Box 18"/>
            <p:cNvSpPr txBox="1">
              <a:spLocks noChangeArrowheads="1"/>
            </p:cNvSpPr>
            <p:nvPr/>
          </p:nvSpPr>
          <p:spPr bwMode="auto">
            <a:xfrm>
              <a:off x="1987" y="1836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283" name="Text Box 19"/>
            <p:cNvSpPr txBox="1">
              <a:spLocks noChangeArrowheads="1"/>
            </p:cNvSpPr>
            <p:nvPr/>
          </p:nvSpPr>
          <p:spPr bwMode="auto">
            <a:xfrm>
              <a:off x="2119" y="1836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2581275" y="4849813"/>
            <a:ext cx="842963" cy="520700"/>
            <a:chOff x="1841" y="1835"/>
            <a:chExt cx="531" cy="328"/>
          </a:xfrm>
        </p:grpSpPr>
        <p:sp>
          <p:nvSpPr>
            <p:cNvPr id="139288" name="Text Box 24"/>
            <p:cNvSpPr txBox="1">
              <a:spLocks noChangeArrowheads="1"/>
            </p:cNvSpPr>
            <p:nvPr/>
          </p:nvSpPr>
          <p:spPr bwMode="auto">
            <a:xfrm>
              <a:off x="1841" y="1835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289" name="Text Box 25"/>
            <p:cNvSpPr txBox="1">
              <a:spLocks noChangeArrowheads="1"/>
            </p:cNvSpPr>
            <p:nvPr/>
          </p:nvSpPr>
          <p:spPr bwMode="auto">
            <a:xfrm>
              <a:off x="1987" y="1836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290" name="Text Box 26"/>
            <p:cNvSpPr txBox="1">
              <a:spLocks noChangeArrowheads="1"/>
            </p:cNvSpPr>
            <p:nvPr/>
          </p:nvSpPr>
          <p:spPr bwMode="auto">
            <a:xfrm>
              <a:off x="2119" y="1836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5437188" y="4849813"/>
            <a:ext cx="842962" cy="520700"/>
            <a:chOff x="1841" y="1835"/>
            <a:chExt cx="531" cy="328"/>
          </a:xfrm>
        </p:grpSpPr>
        <p:sp>
          <p:nvSpPr>
            <p:cNvPr id="139292" name="Text Box 28"/>
            <p:cNvSpPr txBox="1">
              <a:spLocks noChangeArrowheads="1"/>
            </p:cNvSpPr>
            <p:nvPr/>
          </p:nvSpPr>
          <p:spPr bwMode="auto">
            <a:xfrm>
              <a:off x="1841" y="1835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293" name="Text Box 29"/>
            <p:cNvSpPr txBox="1">
              <a:spLocks noChangeArrowheads="1"/>
            </p:cNvSpPr>
            <p:nvPr/>
          </p:nvSpPr>
          <p:spPr bwMode="auto">
            <a:xfrm>
              <a:off x="1987" y="1836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294" name="Text Box 30"/>
            <p:cNvSpPr txBox="1">
              <a:spLocks noChangeArrowheads="1"/>
            </p:cNvSpPr>
            <p:nvPr/>
          </p:nvSpPr>
          <p:spPr bwMode="auto">
            <a:xfrm>
              <a:off x="2119" y="1836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6678613" y="3749675"/>
            <a:ext cx="314325" cy="271463"/>
            <a:chOff x="1507" y="1907"/>
            <a:chExt cx="198" cy="171"/>
          </a:xfrm>
        </p:grpSpPr>
        <p:sp>
          <p:nvSpPr>
            <p:cNvPr id="139297" name="Oval 33"/>
            <p:cNvSpPr>
              <a:spLocks noChangeArrowheads="1"/>
            </p:cNvSpPr>
            <p:nvPr/>
          </p:nvSpPr>
          <p:spPr bwMode="auto">
            <a:xfrm>
              <a:off x="1507" y="1907"/>
              <a:ext cx="198" cy="171"/>
            </a:xfrm>
            <a:prstGeom prst="ellipse">
              <a:avLst/>
            </a:prstGeom>
            <a:solidFill>
              <a:srgbClr val="0000FF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298" name="Oval 34"/>
            <p:cNvSpPr>
              <a:spLocks noChangeArrowheads="1"/>
            </p:cNvSpPr>
            <p:nvPr/>
          </p:nvSpPr>
          <p:spPr bwMode="auto">
            <a:xfrm>
              <a:off x="1639" y="1944"/>
              <a:ext cx="29" cy="5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" name="Group 35"/>
          <p:cNvGrpSpPr>
            <a:grpSpLocks/>
          </p:cNvGrpSpPr>
          <p:nvPr/>
        </p:nvGrpSpPr>
        <p:grpSpPr bwMode="auto">
          <a:xfrm>
            <a:off x="5743575" y="2062163"/>
            <a:ext cx="314325" cy="271462"/>
            <a:chOff x="2969" y="2010"/>
            <a:chExt cx="198" cy="171"/>
          </a:xfrm>
        </p:grpSpPr>
        <p:sp>
          <p:nvSpPr>
            <p:cNvPr id="139300" name="Oval 36"/>
            <p:cNvSpPr>
              <a:spLocks noChangeArrowheads="1"/>
            </p:cNvSpPr>
            <p:nvPr/>
          </p:nvSpPr>
          <p:spPr bwMode="auto">
            <a:xfrm>
              <a:off x="2969" y="2010"/>
              <a:ext cx="198" cy="17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301" name="Oval 37"/>
            <p:cNvSpPr>
              <a:spLocks noChangeArrowheads="1"/>
            </p:cNvSpPr>
            <p:nvPr/>
          </p:nvSpPr>
          <p:spPr bwMode="auto">
            <a:xfrm>
              <a:off x="3101" y="2047"/>
              <a:ext cx="29" cy="5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40"/>
          <p:cNvGrpSpPr>
            <a:grpSpLocks/>
          </p:cNvGrpSpPr>
          <p:nvPr/>
        </p:nvGrpSpPr>
        <p:grpSpPr bwMode="auto">
          <a:xfrm>
            <a:off x="2708275" y="2082800"/>
            <a:ext cx="314325" cy="271463"/>
            <a:chOff x="2306" y="3106"/>
            <a:chExt cx="198" cy="171"/>
          </a:xfrm>
        </p:grpSpPr>
        <p:sp>
          <p:nvSpPr>
            <p:cNvPr id="139305" name="Oval 41"/>
            <p:cNvSpPr>
              <a:spLocks noChangeArrowheads="1"/>
            </p:cNvSpPr>
            <p:nvPr/>
          </p:nvSpPr>
          <p:spPr bwMode="auto">
            <a:xfrm>
              <a:off x="2306" y="3106"/>
              <a:ext cx="198" cy="171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306" name="Oval 42"/>
            <p:cNvSpPr>
              <a:spLocks noChangeArrowheads="1"/>
            </p:cNvSpPr>
            <p:nvPr/>
          </p:nvSpPr>
          <p:spPr bwMode="auto">
            <a:xfrm>
              <a:off x="2438" y="3143"/>
              <a:ext cx="29" cy="5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43"/>
          <p:cNvGrpSpPr>
            <a:grpSpLocks/>
          </p:cNvGrpSpPr>
          <p:nvPr/>
        </p:nvGrpSpPr>
        <p:grpSpPr bwMode="auto">
          <a:xfrm>
            <a:off x="1719263" y="3792538"/>
            <a:ext cx="314325" cy="271462"/>
            <a:chOff x="1507" y="1907"/>
            <a:chExt cx="198" cy="171"/>
          </a:xfrm>
        </p:grpSpPr>
        <p:sp>
          <p:nvSpPr>
            <p:cNvPr id="139308" name="Oval 44"/>
            <p:cNvSpPr>
              <a:spLocks noChangeArrowheads="1"/>
            </p:cNvSpPr>
            <p:nvPr/>
          </p:nvSpPr>
          <p:spPr bwMode="auto">
            <a:xfrm>
              <a:off x="1507" y="1907"/>
              <a:ext cx="198" cy="171"/>
            </a:xfrm>
            <a:prstGeom prst="ellipse">
              <a:avLst/>
            </a:prstGeom>
            <a:solidFill>
              <a:srgbClr val="0000FF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309" name="Oval 45"/>
            <p:cNvSpPr>
              <a:spLocks noChangeArrowheads="1"/>
            </p:cNvSpPr>
            <p:nvPr/>
          </p:nvSpPr>
          <p:spPr bwMode="auto">
            <a:xfrm>
              <a:off x="1639" y="1944"/>
              <a:ext cx="29" cy="5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51"/>
          <p:cNvGrpSpPr>
            <a:grpSpLocks/>
          </p:cNvGrpSpPr>
          <p:nvPr/>
        </p:nvGrpSpPr>
        <p:grpSpPr bwMode="auto">
          <a:xfrm>
            <a:off x="5138738" y="5927725"/>
            <a:ext cx="314325" cy="271463"/>
            <a:chOff x="2306" y="3106"/>
            <a:chExt cx="198" cy="171"/>
          </a:xfrm>
        </p:grpSpPr>
        <p:sp>
          <p:nvSpPr>
            <p:cNvPr id="139316" name="Oval 52"/>
            <p:cNvSpPr>
              <a:spLocks noChangeArrowheads="1"/>
            </p:cNvSpPr>
            <p:nvPr/>
          </p:nvSpPr>
          <p:spPr bwMode="auto">
            <a:xfrm>
              <a:off x="2306" y="3106"/>
              <a:ext cx="198" cy="171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317" name="Oval 53"/>
            <p:cNvSpPr>
              <a:spLocks noChangeArrowheads="1"/>
            </p:cNvSpPr>
            <p:nvPr/>
          </p:nvSpPr>
          <p:spPr bwMode="auto">
            <a:xfrm>
              <a:off x="2438" y="3143"/>
              <a:ext cx="29" cy="5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Group 54"/>
          <p:cNvGrpSpPr>
            <a:grpSpLocks/>
          </p:cNvGrpSpPr>
          <p:nvPr/>
        </p:nvGrpSpPr>
        <p:grpSpPr bwMode="auto">
          <a:xfrm>
            <a:off x="3367088" y="5938838"/>
            <a:ext cx="314325" cy="271462"/>
            <a:chOff x="2969" y="2010"/>
            <a:chExt cx="198" cy="171"/>
          </a:xfrm>
        </p:grpSpPr>
        <p:sp>
          <p:nvSpPr>
            <p:cNvPr id="139319" name="Oval 55"/>
            <p:cNvSpPr>
              <a:spLocks noChangeArrowheads="1"/>
            </p:cNvSpPr>
            <p:nvPr/>
          </p:nvSpPr>
          <p:spPr bwMode="auto">
            <a:xfrm>
              <a:off x="2969" y="2010"/>
              <a:ext cx="198" cy="17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320" name="Oval 56"/>
            <p:cNvSpPr>
              <a:spLocks noChangeArrowheads="1"/>
            </p:cNvSpPr>
            <p:nvPr/>
          </p:nvSpPr>
          <p:spPr bwMode="auto">
            <a:xfrm>
              <a:off x="3101" y="2047"/>
              <a:ext cx="29" cy="5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Group 65"/>
          <p:cNvGrpSpPr>
            <a:grpSpLocks/>
          </p:cNvGrpSpPr>
          <p:nvPr/>
        </p:nvGrpSpPr>
        <p:grpSpPr bwMode="auto">
          <a:xfrm>
            <a:off x="2735263" y="5818188"/>
            <a:ext cx="611187" cy="519112"/>
            <a:chOff x="778" y="3234"/>
            <a:chExt cx="385" cy="327"/>
          </a:xfrm>
        </p:grpSpPr>
        <p:sp>
          <p:nvSpPr>
            <p:cNvPr id="139327" name="Text Box 63"/>
            <p:cNvSpPr txBox="1">
              <a:spLocks noChangeArrowheads="1"/>
            </p:cNvSpPr>
            <p:nvPr/>
          </p:nvSpPr>
          <p:spPr bwMode="auto">
            <a:xfrm>
              <a:off x="778" y="3234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328" name="Text Box 64"/>
            <p:cNvSpPr txBox="1">
              <a:spLocks noChangeArrowheads="1"/>
            </p:cNvSpPr>
            <p:nvPr/>
          </p:nvSpPr>
          <p:spPr bwMode="auto">
            <a:xfrm>
              <a:off x="910" y="3234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" name="Group 66"/>
          <p:cNvGrpSpPr>
            <a:grpSpLocks/>
          </p:cNvGrpSpPr>
          <p:nvPr/>
        </p:nvGrpSpPr>
        <p:grpSpPr bwMode="auto">
          <a:xfrm>
            <a:off x="5548313" y="5816600"/>
            <a:ext cx="611187" cy="519113"/>
            <a:chOff x="778" y="3234"/>
            <a:chExt cx="385" cy="327"/>
          </a:xfrm>
        </p:grpSpPr>
        <p:sp>
          <p:nvSpPr>
            <p:cNvPr id="139331" name="Text Box 67"/>
            <p:cNvSpPr txBox="1">
              <a:spLocks noChangeArrowheads="1"/>
            </p:cNvSpPr>
            <p:nvPr/>
          </p:nvSpPr>
          <p:spPr bwMode="auto">
            <a:xfrm>
              <a:off x="778" y="3234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332" name="Text Box 68"/>
            <p:cNvSpPr txBox="1">
              <a:spLocks noChangeArrowheads="1"/>
            </p:cNvSpPr>
            <p:nvPr/>
          </p:nvSpPr>
          <p:spPr bwMode="auto">
            <a:xfrm>
              <a:off x="910" y="3234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Group 73"/>
          <p:cNvGrpSpPr>
            <a:grpSpLocks/>
          </p:cNvGrpSpPr>
          <p:nvPr/>
        </p:nvGrpSpPr>
        <p:grpSpPr bwMode="auto">
          <a:xfrm>
            <a:off x="1968500" y="2057400"/>
            <a:ext cx="633413" cy="520700"/>
            <a:chOff x="508" y="1544"/>
            <a:chExt cx="399" cy="328"/>
          </a:xfrm>
        </p:grpSpPr>
        <p:sp>
          <p:nvSpPr>
            <p:cNvPr id="139334" name="Text Box 70"/>
            <p:cNvSpPr txBox="1">
              <a:spLocks noChangeArrowheads="1"/>
            </p:cNvSpPr>
            <p:nvPr/>
          </p:nvSpPr>
          <p:spPr bwMode="auto">
            <a:xfrm>
              <a:off x="508" y="1544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335" name="Text Box 71"/>
            <p:cNvSpPr txBox="1">
              <a:spLocks noChangeArrowheads="1"/>
            </p:cNvSpPr>
            <p:nvPr/>
          </p:nvSpPr>
          <p:spPr bwMode="auto">
            <a:xfrm>
              <a:off x="654" y="1545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Group 74"/>
          <p:cNvGrpSpPr>
            <a:grpSpLocks/>
          </p:cNvGrpSpPr>
          <p:nvPr/>
        </p:nvGrpSpPr>
        <p:grpSpPr bwMode="auto">
          <a:xfrm>
            <a:off x="1089025" y="3748088"/>
            <a:ext cx="633413" cy="520700"/>
            <a:chOff x="508" y="1544"/>
            <a:chExt cx="399" cy="328"/>
          </a:xfrm>
        </p:grpSpPr>
        <p:sp>
          <p:nvSpPr>
            <p:cNvPr id="139339" name="Text Box 75"/>
            <p:cNvSpPr txBox="1">
              <a:spLocks noChangeArrowheads="1"/>
            </p:cNvSpPr>
            <p:nvPr/>
          </p:nvSpPr>
          <p:spPr bwMode="auto">
            <a:xfrm>
              <a:off x="508" y="1544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340" name="Text Box 76"/>
            <p:cNvSpPr txBox="1">
              <a:spLocks noChangeArrowheads="1"/>
            </p:cNvSpPr>
            <p:nvPr/>
          </p:nvSpPr>
          <p:spPr bwMode="auto">
            <a:xfrm>
              <a:off x="654" y="1545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Group 80"/>
          <p:cNvGrpSpPr>
            <a:grpSpLocks/>
          </p:cNvGrpSpPr>
          <p:nvPr/>
        </p:nvGrpSpPr>
        <p:grpSpPr bwMode="auto">
          <a:xfrm>
            <a:off x="6226175" y="2057400"/>
            <a:ext cx="633413" cy="520700"/>
            <a:chOff x="3922" y="1282"/>
            <a:chExt cx="399" cy="328"/>
          </a:xfrm>
        </p:grpSpPr>
        <p:sp>
          <p:nvSpPr>
            <p:cNvPr id="139342" name="Text Box 78"/>
            <p:cNvSpPr txBox="1">
              <a:spLocks noChangeArrowheads="1"/>
            </p:cNvSpPr>
            <p:nvPr/>
          </p:nvSpPr>
          <p:spPr bwMode="auto">
            <a:xfrm>
              <a:off x="3922" y="1282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343" name="Text Box 79"/>
            <p:cNvSpPr txBox="1">
              <a:spLocks noChangeArrowheads="1"/>
            </p:cNvSpPr>
            <p:nvPr/>
          </p:nvSpPr>
          <p:spPr bwMode="auto">
            <a:xfrm>
              <a:off x="4068" y="1283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Group 81"/>
          <p:cNvGrpSpPr>
            <a:grpSpLocks/>
          </p:cNvGrpSpPr>
          <p:nvPr/>
        </p:nvGrpSpPr>
        <p:grpSpPr bwMode="auto">
          <a:xfrm>
            <a:off x="7134225" y="3746500"/>
            <a:ext cx="633413" cy="520700"/>
            <a:chOff x="3922" y="1282"/>
            <a:chExt cx="399" cy="328"/>
          </a:xfrm>
        </p:grpSpPr>
        <p:sp>
          <p:nvSpPr>
            <p:cNvPr id="139346" name="Text Box 82"/>
            <p:cNvSpPr txBox="1">
              <a:spLocks noChangeArrowheads="1"/>
            </p:cNvSpPr>
            <p:nvPr/>
          </p:nvSpPr>
          <p:spPr bwMode="auto">
            <a:xfrm>
              <a:off x="3922" y="1282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347" name="Text Box 83"/>
            <p:cNvSpPr txBox="1">
              <a:spLocks noChangeArrowheads="1"/>
            </p:cNvSpPr>
            <p:nvPr/>
          </p:nvSpPr>
          <p:spPr bwMode="auto">
            <a:xfrm>
              <a:off x="4068" y="1283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7BC0-28E6-4509-9F19-F558E15AB711}" type="datetime5">
              <a:rPr lang="en-US"/>
              <a:pPr/>
              <a:t>29-Oct-19</a:t>
            </a:fld>
            <a:endParaRPr lang="en-US"/>
          </a:p>
        </p:txBody>
      </p:sp>
      <p:sp>
        <p:nvSpPr>
          <p:cNvPr id="6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9EAB-B480-439F-A891-1C903AEC09BB}" type="slidenum">
              <a:rPr lang="en-US"/>
              <a:pPr/>
              <a:t>37</a:t>
            </a:fld>
            <a:endParaRPr lang="en-US"/>
          </a:p>
        </p:txBody>
      </p:sp>
      <p:sp>
        <p:nvSpPr>
          <p:cNvPr id="139348" name="Freeform 84"/>
          <p:cNvSpPr>
            <a:spLocks/>
          </p:cNvSpPr>
          <p:nvPr/>
        </p:nvSpPr>
        <p:spPr bwMode="auto">
          <a:xfrm flipH="1">
            <a:off x="1887538" y="2187575"/>
            <a:ext cx="2473325" cy="2540000"/>
          </a:xfrm>
          <a:custGeom>
            <a:avLst/>
            <a:gdLst/>
            <a:ahLst/>
            <a:cxnLst>
              <a:cxn ang="0">
                <a:pos x="565" y="1600"/>
              </a:cxn>
              <a:cxn ang="0">
                <a:pos x="1558" y="1055"/>
              </a:cxn>
              <a:cxn ang="0">
                <a:pos x="944" y="0"/>
              </a:cxn>
              <a:cxn ang="0">
                <a:pos x="0" y="593"/>
              </a:cxn>
              <a:cxn ang="0">
                <a:pos x="565" y="1600"/>
              </a:cxn>
            </a:cxnLst>
            <a:rect l="0" t="0" r="r" b="b"/>
            <a:pathLst>
              <a:path w="1558" h="1600">
                <a:moveTo>
                  <a:pt x="565" y="1600"/>
                </a:moveTo>
                <a:lnTo>
                  <a:pt x="1558" y="1055"/>
                </a:lnTo>
                <a:lnTo>
                  <a:pt x="944" y="0"/>
                </a:lnTo>
                <a:lnTo>
                  <a:pt x="0" y="593"/>
                </a:lnTo>
                <a:lnTo>
                  <a:pt x="565" y="1600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9310" name="Rectangle 46"/>
          <p:cNvSpPr>
            <a:spLocks noChangeArrowheads="1"/>
          </p:cNvSpPr>
          <p:nvPr/>
        </p:nvSpPr>
        <p:spPr bwMode="auto">
          <a:xfrm>
            <a:off x="3525838" y="4708525"/>
            <a:ext cx="1773237" cy="13573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9295" name="Freeform 31"/>
          <p:cNvSpPr>
            <a:spLocks/>
          </p:cNvSpPr>
          <p:nvPr/>
        </p:nvSpPr>
        <p:spPr bwMode="auto">
          <a:xfrm>
            <a:off x="4402138" y="2190750"/>
            <a:ext cx="2473325" cy="2540000"/>
          </a:xfrm>
          <a:custGeom>
            <a:avLst/>
            <a:gdLst/>
            <a:ahLst/>
            <a:cxnLst>
              <a:cxn ang="0">
                <a:pos x="565" y="1600"/>
              </a:cxn>
              <a:cxn ang="0">
                <a:pos x="1558" y="1055"/>
              </a:cxn>
              <a:cxn ang="0">
                <a:pos x="944" y="0"/>
              </a:cxn>
              <a:cxn ang="0">
                <a:pos x="0" y="593"/>
              </a:cxn>
              <a:cxn ang="0">
                <a:pos x="565" y="1600"/>
              </a:cxn>
            </a:cxnLst>
            <a:rect l="0" t="0" r="r" b="b"/>
            <a:pathLst>
              <a:path w="1558" h="1600">
                <a:moveTo>
                  <a:pt x="565" y="1600"/>
                </a:moveTo>
                <a:lnTo>
                  <a:pt x="1558" y="1055"/>
                </a:lnTo>
                <a:lnTo>
                  <a:pt x="944" y="0"/>
                </a:lnTo>
                <a:lnTo>
                  <a:pt x="0" y="593"/>
                </a:lnTo>
                <a:lnTo>
                  <a:pt x="565" y="1600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Single Input: Round One</a:t>
            </a:r>
          </a:p>
        </p:txBody>
      </p:sp>
      <p:sp>
        <p:nvSpPr>
          <p:cNvPr id="139268" name="AutoShape 4"/>
          <p:cNvSpPr>
            <a:spLocks noChangeArrowheads="1"/>
          </p:cNvSpPr>
          <p:nvPr/>
        </p:nvSpPr>
        <p:spPr bwMode="auto">
          <a:xfrm>
            <a:off x="3492500" y="3087688"/>
            <a:ext cx="1806575" cy="1609725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chemeClr val="hlink"/>
              </a:gs>
              <a:gs pos="5000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9269" name="Group 5"/>
          <p:cNvGrpSpPr>
            <a:grpSpLocks/>
          </p:cNvGrpSpPr>
          <p:nvPr/>
        </p:nvGrpSpPr>
        <p:grpSpPr bwMode="auto">
          <a:xfrm>
            <a:off x="4238625" y="2962275"/>
            <a:ext cx="314325" cy="271463"/>
            <a:chOff x="1507" y="1907"/>
            <a:chExt cx="198" cy="171"/>
          </a:xfrm>
        </p:grpSpPr>
        <p:sp>
          <p:nvSpPr>
            <p:cNvPr id="139270" name="Oval 6"/>
            <p:cNvSpPr>
              <a:spLocks noChangeArrowheads="1"/>
            </p:cNvSpPr>
            <p:nvPr/>
          </p:nvSpPr>
          <p:spPr bwMode="auto">
            <a:xfrm>
              <a:off x="1507" y="1907"/>
              <a:ext cx="198" cy="171"/>
            </a:xfrm>
            <a:prstGeom prst="ellipse">
              <a:avLst/>
            </a:prstGeom>
            <a:solidFill>
              <a:srgbClr val="0000FF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271" name="Oval 7"/>
            <p:cNvSpPr>
              <a:spLocks noChangeArrowheads="1"/>
            </p:cNvSpPr>
            <p:nvPr/>
          </p:nvSpPr>
          <p:spPr bwMode="auto">
            <a:xfrm>
              <a:off x="1639" y="1944"/>
              <a:ext cx="29" cy="5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9272" name="Group 8"/>
          <p:cNvGrpSpPr>
            <a:grpSpLocks/>
          </p:cNvGrpSpPr>
          <p:nvPr/>
        </p:nvGrpSpPr>
        <p:grpSpPr bwMode="auto">
          <a:xfrm>
            <a:off x="5130800" y="4581525"/>
            <a:ext cx="314325" cy="271463"/>
            <a:chOff x="2969" y="2010"/>
            <a:chExt cx="198" cy="171"/>
          </a:xfrm>
        </p:grpSpPr>
        <p:sp>
          <p:nvSpPr>
            <p:cNvPr id="139273" name="Oval 9"/>
            <p:cNvSpPr>
              <a:spLocks noChangeArrowheads="1"/>
            </p:cNvSpPr>
            <p:nvPr/>
          </p:nvSpPr>
          <p:spPr bwMode="auto">
            <a:xfrm>
              <a:off x="2969" y="2010"/>
              <a:ext cx="198" cy="17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274" name="Oval 10"/>
            <p:cNvSpPr>
              <a:spLocks noChangeArrowheads="1"/>
            </p:cNvSpPr>
            <p:nvPr/>
          </p:nvSpPr>
          <p:spPr bwMode="auto">
            <a:xfrm>
              <a:off x="3101" y="2047"/>
              <a:ext cx="29" cy="5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9275" name="Group 11"/>
          <p:cNvGrpSpPr>
            <a:grpSpLocks/>
          </p:cNvGrpSpPr>
          <p:nvPr/>
        </p:nvGrpSpPr>
        <p:grpSpPr bwMode="auto">
          <a:xfrm>
            <a:off x="3332163" y="4603750"/>
            <a:ext cx="314325" cy="271463"/>
            <a:chOff x="2306" y="3106"/>
            <a:chExt cx="198" cy="171"/>
          </a:xfrm>
        </p:grpSpPr>
        <p:sp>
          <p:nvSpPr>
            <p:cNvPr id="139276" name="Oval 12"/>
            <p:cNvSpPr>
              <a:spLocks noChangeArrowheads="1"/>
            </p:cNvSpPr>
            <p:nvPr/>
          </p:nvSpPr>
          <p:spPr bwMode="auto">
            <a:xfrm>
              <a:off x="2306" y="3106"/>
              <a:ext cx="198" cy="171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277" name="Oval 13"/>
            <p:cNvSpPr>
              <a:spLocks noChangeArrowheads="1"/>
            </p:cNvSpPr>
            <p:nvPr/>
          </p:nvSpPr>
          <p:spPr bwMode="auto">
            <a:xfrm>
              <a:off x="2438" y="3143"/>
              <a:ext cx="29" cy="5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9284" name="Group 20"/>
          <p:cNvGrpSpPr>
            <a:grpSpLocks/>
          </p:cNvGrpSpPr>
          <p:nvPr/>
        </p:nvGrpSpPr>
        <p:grpSpPr bwMode="auto">
          <a:xfrm>
            <a:off x="4729163" y="2847975"/>
            <a:ext cx="842962" cy="520700"/>
            <a:chOff x="1841" y="1835"/>
            <a:chExt cx="531" cy="328"/>
          </a:xfrm>
        </p:grpSpPr>
        <p:sp>
          <p:nvSpPr>
            <p:cNvPr id="139279" name="Text Box 15"/>
            <p:cNvSpPr txBox="1">
              <a:spLocks noChangeArrowheads="1"/>
            </p:cNvSpPr>
            <p:nvPr/>
          </p:nvSpPr>
          <p:spPr bwMode="auto">
            <a:xfrm>
              <a:off x="1841" y="1835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282" name="Text Box 18"/>
            <p:cNvSpPr txBox="1">
              <a:spLocks noChangeArrowheads="1"/>
            </p:cNvSpPr>
            <p:nvPr/>
          </p:nvSpPr>
          <p:spPr bwMode="auto">
            <a:xfrm>
              <a:off x="1987" y="1836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283" name="Text Box 19"/>
            <p:cNvSpPr txBox="1">
              <a:spLocks noChangeArrowheads="1"/>
            </p:cNvSpPr>
            <p:nvPr/>
          </p:nvSpPr>
          <p:spPr bwMode="auto">
            <a:xfrm>
              <a:off x="2119" y="1836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9287" name="Group 23"/>
          <p:cNvGrpSpPr>
            <a:grpSpLocks/>
          </p:cNvGrpSpPr>
          <p:nvPr/>
        </p:nvGrpSpPr>
        <p:grpSpPr bwMode="auto">
          <a:xfrm>
            <a:off x="2581275" y="4849813"/>
            <a:ext cx="842963" cy="520700"/>
            <a:chOff x="1841" y="1835"/>
            <a:chExt cx="531" cy="328"/>
          </a:xfrm>
        </p:grpSpPr>
        <p:sp>
          <p:nvSpPr>
            <p:cNvPr id="139288" name="Text Box 24"/>
            <p:cNvSpPr txBox="1">
              <a:spLocks noChangeArrowheads="1"/>
            </p:cNvSpPr>
            <p:nvPr/>
          </p:nvSpPr>
          <p:spPr bwMode="auto">
            <a:xfrm>
              <a:off x="1841" y="1835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289" name="Text Box 25"/>
            <p:cNvSpPr txBox="1">
              <a:spLocks noChangeArrowheads="1"/>
            </p:cNvSpPr>
            <p:nvPr/>
          </p:nvSpPr>
          <p:spPr bwMode="auto">
            <a:xfrm>
              <a:off x="1987" y="1836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290" name="Text Box 26"/>
            <p:cNvSpPr txBox="1">
              <a:spLocks noChangeArrowheads="1"/>
            </p:cNvSpPr>
            <p:nvPr/>
          </p:nvSpPr>
          <p:spPr bwMode="auto">
            <a:xfrm>
              <a:off x="2119" y="1836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9291" name="Group 27"/>
          <p:cNvGrpSpPr>
            <a:grpSpLocks/>
          </p:cNvGrpSpPr>
          <p:nvPr/>
        </p:nvGrpSpPr>
        <p:grpSpPr bwMode="auto">
          <a:xfrm>
            <a:off x="5437188" y="4849813"/>
            <a:ext cx="842962" cy="520700"/>
            <a:chOff x="1841" y="1835"/>
            <a:chExt cx="531" cy="328"/>
          </a:xfrm>
        </p:grpSpPr>
        <p:sp>
          <p:nvSpPr>
            <p:cNvPr id="139292" name="Text Box 28"/>
            <p:cNvSpPr txBox="1">
              <a:spLocks noChangeArrowheads="1"/>
            </p:cNvSpPr>
            <p:nvPr/>
          </p:nvSpPr>
          <p:spPr bwMode="auto">
            <a:xfrm>
              <a:off x="1841" y="1835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293" name="Text Box 29"/>
            <p:cNvSpPr txBox="1">
              <a:spLocks noChangeArrowheads="1"/>
            </p:cNvSpPr>
            <p:nvPr/>
          </p:nvSpPr>
          <p:spPr bwMode="auto">
            <a:xfrm>
              <a:off x="1987" y="1836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294" name="Text Box 30"/>
            <p:cNvSpPr txBox="1">
              <a:spLocks noChangeArrowheads="1"/>
            </p:cNvSpPr>
            <p:nvPr/>
          </p:nvSpPr>
          <p:spPr bwMode="auto">
            <a:xfrm>
              <a:off x="2119" y="1836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9296" name="Group 32"/>
          <p:cNvGrpSpPr>
            <a:grpSpLocks/>
          </p:cNvGrpSpPr>
          <p:nvPr/>
        </p:nvGrpSpPr>
        <p:grpSpPr bwMode="auto">
          <a:xfrm>
            <a:off x="6678613" y="3749675"/>
            <a:ext cx="314325" cy="271463"/>
            <a:chOff x="1507" y="1907"/>
            <a:chExt cx="198" cy="171"/>
          </a:xfrm>
        </p:grpSpPr>
        <p:sp>
          <p:nvSpPr>
            <p:cNvPr id="139297" name="Oval 33"/>
            <p:cNvSpPr>
              <a:spLocks noChangeArrowheads="1"/>
            </p:cNvSpPr>
            <p:nvPr/>
          </p:nvSpPr>
          <p:spPr bwMode="auto">
            <a:xfrm>
              <a:off x="1507" y="1907"/>
              <a:ext cx="198" cy="171"/>
            </a:xfrm>
            <a:prstGeom prst="ellipse">
              <a:avLst/>
            </a:prstGeom>
            <a:solidFill>
              <a:srgbClr val="0000FF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298" name="Oval 34"/>
            <p:cNvSpPr>
              <a:spLocks noChangeArrowheads="1"/>
            </p:cNvSpPr>
            <p:nvPr/>
          </p:nvSpPr>
          <p:spPr bwMode="auto">
            <a:xfrm>
              <a:off x="1639" y="1944"/>
              <a:ext cx="29" cy="5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9299" name="Group 35"/>
          <p:cNvGrpSpPr>
            <a:grpSpLocks/>
          </p:cNvGrpSpPr>
          <p:nvPr/>
        </p:nvGrpSpPr>
        <p:grpSpPr bwMode="auto">
          <a:xfrm>
            <a:off x="5743575" y="2062163"/>
            <a:ext cx="314325" cy="271462"/>
            <a:chOff x="2969" y="2010"/>
            <a:chExt cx="198" cy="171"/>
          </a:xfrm>
        </p:grpSpPr>
        <p:sp>
          <p:nvSpPr>
            <p:cNvPr id="139300" name="Oval 36"/>
            <p:cNvSpPr>
              <a:spLocks noChangeArrowheads="1"/>
            </p:cNvSpPr>
            <p:nvPr/>
          </p:nvSpPr>
          <p:spPr bwMode="auto">
            <a:xfrm>
              <a:off x="2969" y="2010"/>
              <a:ext cx="198" cy="17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301" name="Oval 37"/>
            <p:cNvSpPr>
              <a:spLocks noChangeArrowheads="1"/>
            </p:cNvSpPr>
            <p:nvPr/>
          </p:nvSpPr>
          <p:spPr bwMode="auto">
            <a:xfrm>
              <a:off x="3101" y="2047"/>
              <a:ext cx="29" cy="5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9304" name="Group 40"/>
          <p:cNvGrpSpPr>
            <a:grpSpLocks/>
          </p:cNvGrpSpPr>
          <p:nvPr/>
        </p:nvGrpSpPr>
        <p:grpSpPr bwMode="auto">
          <a:xfrm>
            <a:off x="2708275" y="2082800"/>
            <a:ext cx="314325" cy="271463"/>
            <a:chOff x="2306" y="3106"/>
            <a:chExt cx="198" cy="171"/>
          </a:xfrm>
        </p:grpSpPr>
        <p:sp>
          <p:nvSpPr>
            <p:cNvPr id="139305" name="Oval 41"/>
            <p:cNvSpPr>
              <a:spLocks noChangeArrowheads="1"/>
            </p:cNvSpPr>
            <p:nvPr/>
          </p:nvSpPr>
          <p:spPr bwMode="auto">
            <a:xfrm>
              <a:off x="2306" y="3106"/>
              <a:ext cx="198" cy="171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306" name="Oval 42"/>
            <p:cNvSpPr>
              <a:spLocks noChangeArrowheads="1"/>
            </p:cNvSpPr>
            <p:nvPr/>
          </p:nvSpPr>
          <p:spPr bwMode="auto">
            <a:xfrm>
              <a:off x="2438" y="3143"/>
              <a:ext cx="29" cy="5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9307" name="Group 43"/>
          <p:cNvGrpSpPr>
            <a:grpSpLocks/>
          </p:cNvGrpSpPr>
          <p:nvPr/>
        </p:nvGrpSpPr>
        <p:grpSpPr bwMode="auto">
          <a:xfrm>
            <a:off x="1719263" y="3792538"/>
            <a:ext cx="314325" cy="271462"/>
            <a:chOff x="1507" y="1907"/>
            <a:chExt cx="198" cy="171"/>
          </a:xfrm>
        </p:grpSpPr>
        <p:sp>
          <p:nvSpPr>
            <p:cNvPr id="139308" name="Oval 44"/>
            <p:cNvSpPr>
              <a:spLocks noChangeArrowheads="1"/>
            </p:cNvSpPr>
            <p:nvPr/>
          </p:nvSpPr>
          <p:spPr bwMode="auto">
            <a:xfrm>
              <a:off x="1507" y="1907"/>
              <a:ext cx="198" cy="171"/>
            </a:xfrm>
            <a:prstGeom prst="ellipse">
              <a:avLst/>
            </a:prstGeom>
            <a:solidFill>
              <a:srgbClr val="0000FF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309" name="Oval 45"/>
            <p:cNvSpPr>
              <a:spLocks noChangeArrowheads="1"/>
            </p:cNvSpPr>
            <p:nvPr/>
          </p:nvSpPr>
          <p:spPr bwMode="auto">
            <a:xfrm>
              <a:off x="1639" y="1944"/>
              <a:ext cx="29" cy="5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9315" name="Group 51"/>
          <p:cNvGrpSpPr>
            <a:grpSpLocks/>
          </p:cNvGrpSpPr>
          <p:nvPr/>
        </p:nvGrpSpPr>
        <p:grpSpPr bwMode="auto">
          <a:xfrm>
            <a:off x="5138738" y="5927725"/>
            <a:ext cx="314325" cy="271463"/>
            <a:chOff x="2306" y="3106"/>
            <a:chExt cx="198" cy="171"/>
          </a:xfrm>
        </p:grpSpPr>
        <p:sp>
          <p:nvSpPr>
            <p:cNvPr id="139316" name="Oval 52"/>
            <p:cNvSpPr>
              <a:spLocks noChangeArrowheads="1"/>
            </p:cNvSpPr>
            <p:nvPr/>
          </p:nvSpPr>
          <p:spPr bwMode="auto">
            <a:xfrm>
              <a:off x="2306" y="3106"/>
              <a:ext cx="198" cy="171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317" name="Oval 53"/>
            <p:cNvSpPr>
              <a:spLocks noChangeArrowheads="1"/>
            </p:cNvSpPr>
            <p:nvPr/>
          </p:nvSpPr>
          <p:spPr bwMode="auto">
            <a:xfrm>
              <a:off x="2438" y="3143"/>
              <a:ext cx="29" cy="5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9318" name="Group 54"/>
          <p:cNvGrpSpPr>
            <a:grpSpLocks/>
          </p:cNvGrpSpPr>
          <p:nvPr/>
        </p:nvGrpSpPr>
        <p:grpSpPr bwMode="auto">
          <a:xfrm>
            <a:off x="3367088" y="5938838"/>
            <a:ext cx="314325" cy="271462"/>
            <a:chOff x="2969" y="2010"/>
            <a:chExt cx="198" cy="171"/>
          </a:xfrm>
        </p:grpSpPr>
        <p:sp>
          <p:nvSpPr>
            <p:cNvPr id="139319" name="Oval 55"/>
            <p:cNvSpPr>
              <a:spLocks noChangeArrowheads="1"/>
            </p:cNvSpPr>
            <p:nvPr/>
          </p:nvSpPr>
          <p:spPr bwMode="auto">
            <a:xfrm>
              <a:off x="2969" y="2010"/>
              <a:ext cx="198" cy="17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320" name="Oval 56"/>
            <p:cNvSpPr>
              <a:spLocks noChangeArrowheads="1"/>
            </p:cNvSpPr>
            <p:nvPr/>
          </p:nvSpPr>
          <p:spPr bwMode="auto">
            <a:xfrm>
              <a:off x="3101" y="2047"/>
              <a:ext cx="29" cy="5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9329" name="Group 65"/>
          <p:cNvGrpSpPr>
            <a:grpSpLocks/>
          </p:cNvGrpSpPr>
          <p:nvPr/>
        </p:nvGrpSpPr>
        <p:grpSpPr bwMode="auto">
          <a:xfrm>
            <a:off x="2735263" y="5818188"/>
            <a:ext cx="611187" cy="519112"/>
            <a:chOff x="778" y="3234"/>
            <a:chExt cx="385" cy="327"/>
          </a:xfrm>
        </p:grpSpPr>
        <p:sp>
          <p:nvSpPr>
            <p:cNvPr id="139327" name="Text Box 63"/>
            <p:cNvSpPr txBox="1">
              <a:spLocks noChangeArrowheads="1"/>
            </p:cNvSpPr>
            <p:nvPr/>
          </p:nvSpPr>
          <p:spPr bwMode="auto">
            <a:xfrm>
              <a:off x="778" y="3234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328" name="Text Box 64"/>
            <p:cNvSpPr txBox="1">
              <a:spLocks noChangeArrowheads="1"/>
            </p:cNvSpPr>
            <p:nvPr/>
          </p:nvSpPr>
          <p:spPr bwMode="auto">
            <a:xfrm>
              <a:off x="910" y="3234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9330" name="Group 66"/>
          <p:cNvGrpSpPr>
            <a:grpSpLocks/>
          </p:cNvGrpSpPr>
          <p:nvPr/>
        </p:nvGrpSpPr>
        <p:grpSpPr bwMode="auto">
          <a:xfrm>
            <a:off x="5548313" y="5816600"/>
            <a:ext cx="611187" cy="519113"/>
            <a:chOff x="778" y="3234"/>
            <a:chExt cx="385" cy="327"/>
          </a:xfrm>
        </p:grpSpPr>
        <p:sp>
          <p:nvSpPr>
            <p:cNvPr id="139331" name="Text Box 67"/>
            <p:cNvSpPr txBox="1">
              <a:spLocks noChangeArrowheads="1"/>
            </p:cNvSpPr>
            <p:nvPr/>
          </p:nvSpPr>
          <p:spPr bwMode="auto">
            <a:xfrm>
              <a:off x="778" y="3234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332" name="Text Box 68"/>
            <p:cNvSpPr txBox="1">
              <a:spLocks noChangeArrowheads="1"/>
            </p:cNvSpPr>
            <p:nvPr/>
          </p:nvSpPr>
          <p:spPr bwMode="auto">
            <a:xfrm>
              <a:off x="910" y="3234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9337" name="Group 73"/>
          <p:cNvGrpSpPr>
            <a:grpSpLocks/>
          </p:cNvGrpSpPr>
          <p:nvPr/>
        </p:nvGrpSpPr>
        <p:grpSpPr bwMode="auto">
          <a:xfrm>
            <a:off x="1968500" y="2057400"/>
            <a:ext cx="633413" cy="520700"/>
            <a:chOff x="508" y="1544"/>
            <a:chExt cx="399" cy="328"/>
          </a:xfrm>
        </p:grpSpPr>
        <p:sp>
          <p:nvSpPr>
            <p:cNvPr id="139334" name="Text Box 70"/>
            <p:cNvSpPr txBox="1">
              <a:spLocks noChangeArrowheads="1"/>
            </p:cNvSpPr>
            <p:nvPr/>
          </p:nvSpPr>
          <p:spPr bwMode="auto">
            <a:xfrm>
              <a:off x="508" y="1544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335" name="Text Box 71"/>
            <p:cNvSpPr txBox="1">
              <a:spLocks noChangeArrowheads="1"/>
            </p:cNvSpPr>
            <p:nvPr/>
          </p:nvSpPr>
          <p:spPr bwMode="auto">
            <a:xfrm>
              <a:off x="654" y="1545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9338" name="Group 74"/>
          <p:cNvGrpSpPr>
            <a:grpSpLocks/>
          </p:cNvGrpSpPr>
          <p:nvPr/>
        </p:nvGrpSpPr>
        <p:grpSpPr bwMode="auto">
          <a:xfrm>
            <a:off x="1089025" y="3748088"/>
            <a:ext cx="633413" cy="520700"/>
            <a:chOff x="508" y="1544"/>
            <a:chExt cx="399" cy="328"/>
          </a:xfrm>
        </p:grpSpPr>
        <p:sp>
          <p:nvSpPr>
            <p:cNvPr id="139339" name="Text Box 75"/>
            <p:cNvSpPr txBox="1">
              <a:spLocks noChangeArrowheads="1"/>
            </p:cNvSpPr>
            <p:nvPr/>
          </p:nvSpPr>
          <p:spPr bwMode="auto">
            <a:xfrm>
              <a:off x="508" y="1544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340" name="Text Box 76"/>
            <p:cNvSpPr txBox="1">
              <a:spLocks noChangeArrowheads="1"/>
            </p:cNvSpPr>
            <p:nvPr/>
          </p:nvSpPr>
          <p:spPr bwMode="auto">
            <a:xfrm>
              <a:off x="654" y="1545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9344" name="Group 80"/>
          <p:cNvGrpSpPr>
            <a:grpSpLocks/>
          </p:cNvGrpSpPr>
          <p:nvPr/>
        </p:nvGrpSpPr>
        <p:grpSpPr bwMode="auto">
          <a:xfrm>
            <a:off x="6226175" y="2057400"/>
            <a:ext cx="633413" cy="520700"/>
            <a:chOff x="3922" y="1282"/>
            <a:chExt cx="399" cy="328"/>
          </a:xfrm>
        </p:grpSpPr>
        <p:sp>
          <p:nvSpPr>
            <p:cNvPr id="139342" name="Text Box 78"/>
            <p:cNvSpPr txBox="1">
              <a:spLocks noChangeArrowheads="1"/>
            </p:cNvSpPr>
            <p:nvPr/>
          </p:nvSpPr>
          <p:spPr bwMode="auto">
            <a:xfrm>
              <a:off x="3922" y="1282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343" name="Text Box 79"/>
            <p:cNvSpPr txBox="1">
              <a:spLocks noChangeArrowheads="1"/>
            </p:cNvSpPr>
            <p:nvPr/>
          </p:nvSpPr>
          <p:spPr bwMode="auto">
            <a:xfrm>
              <a:off x="4068" y="1283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9345" name="Group 81"/>
          <p:cNvGrpSpPr>
            <a:grpSpLocks/>
          </p:cNvGrpSpPr>
          <p:nvPr/>
        </p:nvGrpSpPr>
        <p:grpSpPr bwMode="auto">
          <a:xfrm>
            <a:off x="7134225" y="3746500"/>
            <a:ext cx="633413" cy="520700"/>
            <a:chOff x="3922" y="1282"/>
            <a:chExt cx="399" cy="328"/>
          </a:xfrm>
        </p:grpSpPr>
        <p:sp>
          <p:nvSpPr>
            <p:cNvPr id="139346" name="Text Box 82"/>
            <p:cNvSpPr txBox="1">
              <a:spLocks noChangeArrowheads="1"/>
            </p:cNvSpPr>
            <p:nvPr/>
          </p:nvSpPr>
          <p:spPr bwMode="auto">
            <a:xfrm>
              <a:off x="3922" y="1282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347" name="Text Box 83"/>
            <p:cNvSpPr txBox="1">
              <a:spLocks noChangeArrowheads="1"/>
            </p:cNvSpPr>
            <p:nvPr/>
          </p:nvSpPr>
          <p:spPr bwMode="auto">
            <a:xfrm>
              <a:off x="4068" y="1283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9351" name="AutoShape 87"/>
          <p:cNvSpPr>
            <a:spLocks noChangeArrowheads="1"/>
          </p:cNvSpPr>
          <p:nvPr/>
        </p:nvSpPr>
        <p:spPr bwMode="auto">
          <a:xfrm>
            <a:off x="6108700" y="5386388"/>
            <a:ext cx="2058988" cy="527050"/>
          </a:xfrm>
          <a:prstGeom prst="wedgeRoundRectCallout">
            <a:avLst>
              <a:gd name="adj1" fmla="val -126407"/>
              <a:gd name="adj2" fmla="val -266565"/>
              <a:gd name="adj3" fmla="val 16667"/>
            </a:avLst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 one fails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7BC0-28E6-4509-9F19-F558E15AB711}" type="datetime5">
              <a:rPr lang="en-US"/>
              <a:pPr/>
              <a:t>29-Oct-19</a:t>
            </a:fld>
            <a:endParaRPr lang="en-US"/>
          </a:p>
        </p:txBody>
      </p:sp>
      <p:sp>
        <p:nvSpPr>
          <p:cNvPr id="6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9EAB-B480-439F-A891-1C903AEC09BB}" type="slidenum">
              <a:rPr lang="en-US"/>
              <a:pPr/>
              <a:t>38</a:t>
            </a:fld>
            <a:endParaRPr lang="en-US"/>
          </a:p>
        </p:txBody>
      </p:sp>
      <p:sp>
        <p:nvSpPr>
          <p:cNvPr id="139348" name="Freeform 84"/>
          <p:cNvSpPr>
            <a:spLocks/>
          </p:cNvSpPr>
          <p:nvPr/>
        </p:nvSpPr>
        <p:spPr bwMode="auto">
          <a:xfrm flipH="1">
            <a:off x="1887538" y="2187575"/>
            <a:ext cx="2473325" cy="2540000"/>
          </a:xfrm>
          <a:custGeom>
            <a:avLst/>
            <a:gdLst/>
            <a:ahLst/>
            <a:cxnLst>
              <a:cxn ang="0">
                <a:pos x="565" y="1600"/>
              </a:cxn>
              <a:cxn ang="0">
                <a:pos x="1558" y="1055"/>
              </a:cxn>
              <a:cxn ang="0">
                <a:pos x="944" y="0"/>
              </a:cxn>
              <a:cxn ang="0">
                <a:pos x="0" y="593"/>
              </a:cxn>
              <a:cxn ang="0">
                <a:pos x="565" y="1600"/>
              </a:cxn>
            </a:cxnLst>
            <a:rect l="0" t="0" r="r" b="b"/>
            <a:pathLst>
              <a:path w="1558" h="1600">
                <a:moveTo>
                  <a:pt x="565" y="1600"/>
                </a:moveTo>
                <a:lnTo>
                  <a:pt x="1558" y="1055"/>
                </a:lnTo>
                <a:lnTo>
                  <a:pt x="944" y="0"/>
                </a:lnTo>
                <a:lnTo>
                  <a:pt x="0" y="593"/>
                </a:lnTo>
                <a:lnTo>
                  <a:pt x="565" y="1600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9310" name="Rectangle 46"/>
          <p:cNvSpPr>
            <a:spLocks noChangeArrowheads="1"/>
          </p:cNvSpPr>
          <p:nvPr/>
        </p:nvSpPr>
        <p:spPr bwMode="auto">
          <a:xfrm>
            <a:off x="3525838" y="4708525"/>
            <a:ext cx="1773237" cy="13573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9295" name="Freeform 31"/>
          <p:cNvSpPr>
            <a:spLocks/>
          </p:cNvSpPr>
          <p:nvPr/>
        </p:nvSpPr>
        <p:spPr bwMode="auto">
          <a:xfrm>
            <a:off x="4402138" y="2190750"/>
            <a:ext cx="2473325" cy="2540000"/>
          </a:xfrm>
          <a:custGeom>
            <a:avLst/>
            <a:gdLst/>
            <a:ahLst/>
            <a:cxnLst>
              <a:cxn ang="0">
                <a:pos x="565" y="1600"/>
              </a:cxn>
              <a:cxn ang="0">
                <a:pos x="1558" y="1055"/>
              </a:cxn>
              <a:cxn ang="0">
                <a:pos x="944" y="0"/>
              </a:cxn>
              <a:cxn ang="0">
                <a:pos x="0" y="593"/>
              </a:cxn>
              <a:cxn ang="0">
                <a:pos x="565" y="1600"/>
              </a:cxn>
            </a:cxnLst>
            <a:rect l="0" t="0" r="r" b="b"/>
            <a:pathLst>
              <a:path w="1558" h="1600">
                <a:moveTo>
                  <a:pt x="565" y="1600"/>
                </a:moveTo>
                <a:lnTo>
                  <a:pt x="1558" y="1055"/>
                </a:lnTo>
                <a:lnTo>
                  <a:pt x="944" y="0"/>
                </a:lnTo>
                <a:lnTo>
                  <a:pt x="0" y="593"/>
                </a:lnTo>
                <a:lnTo>
                  <a:pt x="565" y="1600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Single Input: Round One</a:t>
            </a:r>
          </a:p>
        </p:txBody>
      </p:sp>
      <p:sp>
        <p:nvSpPr>
          <p:cNvPr id="139268" name="AutoShape 4"/>
          <p:cNvSpPr>
            <a:spLocks noChangeArrowheads="1"/>
          </p:cNvSpPr>
          <p:nvPr/>
        </p:nvSpPr>
        <p:spPr bwMode="auto">
          <a:xfrm>
            <a:off x="3492500" y="3087688"/>
            <a:ext cx="1806575" cy="1609725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chemeClr val="hlink"/>
              </a:gs>
              <a:gs pos="5000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238625" y="2962275"/>
            <a:ext cx="314325" cy="271463"/>
            <a:chOff x="1507" y="1907"/>
            <a:chExt cx="198" cy="171"/>
          </a:xfrm>
        </p:grpSpPr>
        <p:sp>
          <p:nvSpPr>
            <p:cNvPr id="139270" name="Oval 6"/>
            <p:cNvSpPr>
              <a:spLocks noChangeArrowheads="1"/>
            </p:cNvSpPr>
            <p:nvPr/>
          </p:nvSpPr>
          <p:spPr bwMode="auto">
            <a:xfrm>
              <a:off x="1507" y="1907"/>
              <a:ext cx="198" cy="171"/>
            </a:xfrm>
            <a:prstGeom prst="ellipse">
              <a:avLst/>
            </a:prstGeom>
            <a:solidFill>
              <a:srgbClr val="0000FF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271" name="Oval 7"/>
            <p:cNvSpPr>
              <a:spLocks noChangeArrowheads="1"/>
            </p:cNvSpPr>
            <p:nvPr/>
          </p:nvSpPr>
          <p:spPr bwMode="auto">
            <a:xfrm>
              <a:off x="1639" y="1944"/>
              <a:ext cx="29" cy="5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130800" y="4581525"/>
            <a:ext cx="314325" cy="271463"/>
            <a:chOff x="2969" y="2010"/>
            <a:chExt cx="198" cy="171"/>
          </a:xfrm>
        </p:grpSpPr>
        <p:sp>
          <p:nvSpPr>
            <p:cNvPr id="139273" name="Oval 9"/>
            <p:cNvSpPr>
              <a:spLocks noChangeArrowheads="1"/>
            </p:cNvSpPr>
            <p:nvPr/>
          </p:nvSpPr>
          <p:spPr bwMode="auto">
            <a:xfrm>
              <a:off x="2969" y="2010"/>
              <a:ext cx="198" cy="17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274" name="Oval 10"/>
            <p:cNvSpPr>
              <a:spLocks noChangeArrowheads="1"/>
            </p:cNvSpPr>
            <p:nvPr/>
          </p:nvSpPr>
          <p:spPr bwMode="auto">
            <a:xfrm>
              <a:off x="3101" y="2047"/>
              <a:ext cx="29" cy="5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332163" y="4603750"/>
            <a:ext cx="314325" cy="271463"/>
            <a:chOff x="2306" y="3106"/>
            <a:chExt cx="198" cy="171"/>
          </a:xfrm>
        </p:grpSpPr>
        <p:sp>
          <p:nvSpPr>
            <p:cNvPr id="139276" name="Oval 12"/>
            <p:cNvSpPr>
              <a:spLocks noChangeArrowheads="1"/>
            </p:cNvSpPr>
            <p:nvPr/>
          </p:nvSpPr>
          <p:spPr bwMode="auto">
            <a:xfrm>
              <a:off x="2306" y="3106"/>
              <a:ext cx="198" cy="171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277" name="Oval 13"/>
            <p:cNvSpPr>
              <a:spLocks noChangeArrowheads="1"/>
            </p:cNvSpPr>
            <p:nvPr/>
          </p:nvSpPr>
          <p:spPr bwMode="auto">
            <a:xfrm>
              <a:off x="2438" y="3143"/>
              <a:ext cx="29" cy="5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4729163" y="2847975"/>
            <a:ext cx="842962" cy="520700"/>
            <a:chOff x="1841" y="1835"/>
            <a:chExt cx="531" cy="328"/>
          </a:xfrm>
        </p:grpSpPr>
        <p:sp>
          <p:nvSpPr>
            <p:cNvPr id="139279" name="Text Box 15"/>
            <p:cNvSpPr txBox="1">
              <a:spLocks noChangeArrowheads="1"/>
            </p:cNvSpPr>
            <p:nvPr/>
          </p:nvSpPr>
          <p:spPr bwMode="auto">
            <a:xfrm>
              <a:off x="1841" y="1835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282" name="Text Box 18"/>
            <p:cNvSpPr txBox="1">
              <a:spLocks noChangeArrowheads="1"/>
            </p:cNvSpPr>
            <p:nvPr/>
          </p:nvSpPr>
          <p:spPr bwMode="auto">
            <a:xfrm>
              <a:off x="1987" y="1836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283" name="Text Box 19"/>
            <p:cNvSpPr txBox="1">
              <a:spLocks noChangeArrowheads="1"/>
            </p:cNvSpPr>
            <p:nvPr/>
          </p:nvSpPr>
          <p:spPr bwMode="auto">
            <a:xfrm>
              <a:off x="2119" y="1836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2581275" y="4849813"/>
            <a:ext cx="842963" cy="520700"/>
            <a:chOff x="1841" y="1835"/>
            <a:chExt cx="531" cy="328"/>
          </a:xfrm>
        </p:grpSpPr>
        <p:sp>
          <p:nvSpPr>
            <p:cNvPr id="139288" name="Text Box 24"/>
            <p:cNvSpPr txBox="1">
              <a:spLocks noChangeArrowheads="1"/>
            </p:cNvSpPr>
            <p:nvPr/>
          </p:nvSpPr>
          <p:spPr bwMode="auto">
            <a:xfrm>
              <a:off x="1841" y="1835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289" name="Text Box 25"/>
            <p:cNvSpPr txBox="1">
              <a:spLocks noChangeArrowheads="1"/>
            </p:cNvSpPr>
            <p:nvPr/>
          </p:nvSpPr>
          <p:spPr bwMode="auto">
            <a:xfrm>
              <a:off x="1987" y="1836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290" name="Text Box 26"/>
            <p:cNvSpPr txBox="1">
              <a:spLocks noChangeArrowheads="1"/>
            </p:cNvSpPr>
            <p:nvPr/>
          </p:nvSpPr>
          <p:spPr bwMode="auto">
            <a:xfrm>
              <a:off x="2119" y="1836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5437188" y="4849813"/>
            <a:ext cx="842962" cy="520700"/>
            <a:chOff x="1841" y="1835"/>
            <a:chExt cx="531" cy="328"/>
          </a:xfrm>
        </p:grpSpPr>
        <p:sp>
          <p:nvSpPr>
            <p:cNvPr id="139292" name="Text Box 28"/>
            <p:cNvSpPr txBox="1">
              <a:spLocks noChangeArrowheads="1"/>
            </p:cNvSpPr>
            <p:nvPr/>
          </p:nvSpPr>
          <p:spPr bwMode="auto">
            <a:xfrm>
              <a:off x="1841" y="1835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293" name="Text Box 29"/>
            <p:cNvSpPr txBox="1">
              <a:spLocks noChangeArrowheads="1"/>
            </p:cNvSpPr>
            <p:nvPr/>
          </p:nvSpPr>
          <p:spPr bwMode="auto">
            <a:xfrm>
              <a:off x="1987" y="1836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294" name="Text Box 30"/>
            <p:cNvSpPr txBox="1">
              <a:spLocks noChangeArrowheads="1"/>
            </p:cNvSpPr>
            <p:nvPr/>
          </p:nvSpPr>
          <p:spPr bwMode="auto">
            <a:xfrm>
              <a:off x="2119" y="1836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6678613" y="3749675"/>
            <a:ext cx="314325" cy="271463"/>
            <a:chOff x="1507" y="1907"/>
            <a:chExt cx="198" cy="171"/>
          </a:xfrm>
        </p:grpSpPr>
        <p:sp>
          <p:nvSpPr>
            <p:cNvPr id="139297" name="Oval 33"/>
            <p:cNvSpPr>
              <a:spLocks noChangeArrowheads="1"/>
            </p:cNvSpPr>
            <p:nvPr/>
          </p:nvSpPr>
          <p:spPr bwMode="auto">
            <a:xfrm>
              <a:off x="1507" y="1907"/>
              <a:ext cx="198" cy="171"/>
            </a:xfrm>
            <a:prstGeom prst="ellipse">
              <a:avLst/>
            </a:prstGeom>
            <a:solidFill>
              <a:srgbClr val="0000FF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298" name="Oval 34"/>
            <p:cNvSpPr>
              <a:spLocks noChangeArrowheads="1"/>
            </p:cNvSpPr>
            <p:nvPr/>
          </p:nvSpPr>
          <p:spPr bwMode="auto">
            <a:xfrm>
              <a:off x="1639" y="1944"/>
              <a:ext cx="29" cy="5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" name="Group 35"/>
          <p:cNvGrpSpPr>
            <a:grpSpLocks/>
          </p:cNvGrpSpPr>
          <p:nvPr/>
        </p:nvGrpSpPr>
        <p:grpSpPr bwMode="auto">
          <a:xfrm>
            <a:off x="5743575" y="2062163"/>
            <a:ext cx="314325" cy="271462"/>
            <a:chOff x="2969" y="2010"/>
            <a:chExt cx="198" cy="171"/>
          </a:xfrm>
        </p:grpSpPr>
        <p:sp>
          <p:nvSpPr>
            <p:cNvPr id="139300" name="Oval 36"/>
            <p:cNvSpPr>
              <a:spLocks noChangeArrowheads="1"/>
            </p:cNvSpPr>
            <p:nvPr/>
          </p:nvSpPr>
          <p:spPr bwMode="auto">
            <a:xfrm>
              <a:off x="2969" y="2010"/>
              <a:ext cx="198" cy="17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301" name="Oval 37"/>
            <p:cNvSpPr>
              <a:spLocks noChangeArrowheads="1"/>
            </p:cNvSpPr>
            <p:nvPr/>
          </p:nvSpPr>
          <p:spPr bwMode="auto">
            <a:xfrm>
              <a:off x="3101" y="2047"/>
              <a:ext cx="29" cy="5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40"/>
          <p:cNvGrpSpPr>
            <a:grpSpLocks/>
          </p:cNvGrpSpPr>
          <p:nvPr/>
        </p:nvGrpSpPr>
        <p:grpSpPr bwMode="auto">
          <a:xfrm>
            <a:off x="2708275" y="2082800"/>
            <a:ext cx="314325" cy="271463"/>
            <a:chOff x="2306" y="3106"/>
            <a:chExt cx="198" cy="171"/>
          </a:xfrm>
        </p:grpSpPr>
        <p:sp>
          <p:nvSpPr>
            <p:cNvPr id="139305" name="Oval 41"/>
            <p:cNvSpPr>
              <a:spLocks noChangeArrowheads="1"/>
            </p:cNvSpPr>
            <p:nvPr/>
          </p:nvSpPr>
          <p:spPr bwMode="auto">
            <a:xfrm>
              <a:off x="2306" y="3106"/>
              <a:ext cx="198" cy="171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306" name="Oval 42"/>
            <p:cNvSpPr>
              <a:spLocks noChangeArrowheads="1"/>
            </p:cNvSpPr>
            <p:nvPr/>
          </p:nvSpPr>
          <p:spPr bwMode="auto">
            <a:xfrm>
              <a:off x="2438" y="3143"/>
              <a:ext cx="29" cy="5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43"/>
          <p:cNvGrpSpPr>
            <a:grpSpLocks/>
          </p:cNvGrpSpPr>
          <p:nvPr/>
        </p:nvGrpSpPr>
        <p:grpSpPr bwMode="auto">
          <a:xfrm>
            <a:off x="1719263" y="3792538"/>
            <a:ext cx="314325" cy="271462"/>
            <a:chOff x="1507" y="1907"/>
            <a:chExt cx="198" cy="171"/>
          </a:xfrm>
        </p:grpSpPr>
        <p:sp>
          <p:nvSpPr>
            <p:cNvPr id="139308" name="Oval 44"/>
            <p:cNvSpPr>
              <a:spLocks noChangeArrowheads="1"/>
            </p:cNvSpPr>
            <p:nvPr/>
          </p:nvSpPr>
          <p:spPr bwMode="auto">
            <a:xfrm>
              <a:off x="1507" y="1907"/>
              <a:ext cx="198" cy="171"/>
            </a:xfrm>
            <a:prstGeom prst="ellipse">
              <a:avLst/>
            </a:prstGeom>
            <a:solidFill>
              <a:srgbClr val="0000FF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309" name="Oval 45"/>
            <p:cNvSpPr>
              <a:spLocks noChangeArrowheads="1"/>
            </p:cNvSpPr>
            <p:nvPr/>
          </p:nvSpPr>
          <p:spPr bwMode="auto">
            <a:xfrm>
              <a:off x="1639" y="1944"/>
              <a:ext cx="29" cy="5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51"/>
          <p:cNvGrpSpPr>
            <a:grpSpLocks/>
          </p:cNvGrpSpPr>
          <p:nvPr/>
        </p:nvGrpSpPr>
        <p:grpSpPr bwMode="auto">
          <a:xfrm>
            <a:off x="5138738" y="5927725"/>
            <a:ext cx="314325" cy="271463"/>
            <a:chOff x="2306" y="3106"/>
            <a:chExt cx="198" cy="171"/>
          </a:xfrm>
        </p:grpSpPr>
        <p:sp>
          <p:nvSpPr>
            <p:cNvPr id="139316" name="Oval 52"/>
            <p:cNvSpPr>
              <a:spLocks noChangeArrowheads="1"/>
            </p:cNvSpPr>
            <p:nvPr/>
          </p:nvSpPr>
          <p:spPr bwMode="auto">
            <a:xfrm>
              <a:off x="2306" y="3106"/>
              <a:ext cx="198" cy="171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317" name="Oval 53"/>
            <p:cNvSpPr>
              <a:spLocks noChangeArrowheads="1"/>
            </p:cNvSpPr>
            <p:nvPr/>
          </p:nvSpPr>
          <p:spPr bwMode="auto">
            <a:xfrm>
              <a:off x="2438" y="3143"/>
              <a:ext cx="29" cy="5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Group 54"/>
          <p:cNvGrpSpPr>
            <a:grpSpLocks/>
          </p:cNvGrpSpPr>
          <p:nvPr/>
        </p:nvGrpSpPr>
        <p:grpSpPr bwMode="auto">
          <a:xfrm>
            <a:off x="3367088" y="5938838"/>
            <a:ext cx="314325" cy="271462"/>
            <a:chOff x="2969" y="2010"/>
            <a:chExt cx="198" cy="171"/>
          </a:xfrm>
        </p:grpSpPr>
        <p:sp>
          <p:nvSpPr>
            <p:cNvPr id="139319" name="Oval 55"/>
            <p:cNvSpPr>
              <a:spLocks noChangeArrowheads="1"/>
            </p:cNvSpPr>
            <p:nvPr/>
          </p:nvSpPr>
          <p:spPr bwMode="auto">
            <a:xfrm>
              <a:off x="2969" y="2010"/>
              <a:ext cx="198" cy="17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320" name="Oval 56"/>
            <p:cNvSpPr>
              <a:spLocks noChangeArrowheads="1"/>
            </p:cNvSpPr>
            <p:nvPr/>
          </p:nvSpPr>
          <p:spPr bwMode="auto">
            <a:xfrm>
              <a:off x="3101" y="2047"/>
              <a:ext cx="29" cy="5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Group 65"/>
          <p:cNvGrpSpPr>
            <a:grpSpLocks/>
          </p:cNvGrpSpPr>
          <p:nvPr/>
        </p:nvGrpSpPr>
        <p:grpSpPr bwMode="auto">
          <a:xfrm>
            <a:off x="2735263" y="5818188"/>
            <a:ext cx="611187" cy="519112"/>
            <a:chOff x="778" y="3234"/>
            <a:chExt cx="385" cy="327"/>
          </a:xfrm>
        </p:grpSpPr>
        <p:sp>
          <p:nvSpPr>
            <p:cNvPr id="139327" name="Text Box 63"/>
            <p:cNvSpPr txBox="1">
              <a:spLocks noChangeArrowheads="1"/>
            </p:cNvSpPr>
            <p:nvPr/>
          </p:nvSpPr>
          <p:spPr bwMode="auto">
            <a:xfrm>
              <a:off x="778" y="3234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328" name="Text Box 64"/>
            <p:cNvSpPr txBox="1">
              <a:spLocks noChangeArrowheads="1"/>
            </p:cNvSpPr>
            <p:nvPr/>
          </p:nvSpPr>
          <p:spPr bwMode="auto">
            <a:xfrm>
              <a:off x="910" y="3234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" name="Group 66"/>
          <p:cNvGrpSpPr>
            <a:grpSpLocks/>
          </p:cNvGrpSpPr>
          <p:nvPr/>
        </p:nvGrpSpPr>
        <p:grpSpPr bwMode="auto">
          <a:xfrm>
            <a:off x="5548313" y="5816600"/>
            <a:ext cx="611187" cy="519113"/>
            <a:chOff x="778" y="3234"/>
            <a:chExt cx="385" cy="327"/>
          </a:xfrm>
        </p:grpSpPr>
        <p:sp>
          <p:nvSpPr>
            <p:cNvPr id="139331" name="Text Box 67"/>
            <p:cNvSpPr txBox="1">
              <a:spLocks noChangeArrowheads="1"/>
            </p:cNvSpPr>
            <p:nvPr/>
          </p:nvSpPr>
          <p:spPr bwMode="auto">
            <a:xfrm>
              <a:off x="778" y="3234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332" name="Text Box 68"/>
            <p:cNvSpPr txBox="1">
              <a:spLocks noChangeArrowheads="1"/>
            </p:cNvSpPr>
            <p:nvPr/>
          </p:nvSpPr>
          <p:spPr bwMode="auto">
            <a:xfrm>
              <a:off x="910" y="3234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Group 73"/>
          <p:cNvGrpSpPr>
            <a:grpSpLocks/>
          </p:cNvGrpSpPr>
          <p:nvPr/>
        </p:nvGrpSpPr>
        <p:grpSpPr bwMode="auto">
          <a:xfrm>
            <a:off x="1968500" y="2057400"/>
            <a:ext cx="633413" cy="520700"/>
            <a:chOff x="508" y="1544"/>
            <a:chExt cx="399" cy="328"/>
          </a:xfrm>
        </p:grpSpPr>
        <p:sp>
          <p:nvSpPr>
            <p:cNvPr id="139334" name="Text Box 70"/>
            <p:cNvSpPr txBox="1">
              <a:spLocks noChangeArrowheads="1"/>
            </p:cNvSpPr>
            <p:nvPr/>
          </p:nvSpPr>
          <p:spPr bwMode="auto">
            <a:xfrm>
              <a:off x="508" y="1544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335" name="Text Box 71"/>
            <p:cNvSpPr txBox="1">
              <a:spLocks noChangeArrowheads="1"/>
            </p:cNvSpPr>
            <p:nvPr/>
          </p:nvSpPr>
          <p:spPr bwMode="auto">
            <a:xfrm>
              <a:off x="654" y="1545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Group 74"/>
          <p:cNvGrpSpPr>
            <a:grpSpLocks/>
          </p:cNvGrpSpPr>
          <p:nvPr/>
        </p:nvGrpSpPr>
        <p:grpSpPr bwMode="auto">
          <a:xfrm>
            <a:off x="1089025" y="3748088"/>
            <a:ext cx="633413" cy="520700"/>
            <a:chOff x="508" y="1544"/>
            <a:chExt cx="399" cy="328"/>
          </a:xfrm>
        </p:grpSpPr>
        <p:sp>
          <p:nvSpPr>
            <p:cNvPr id="139339" name="Text Box 75"/>
            <p:cNvSpPr txBox="1">
              <a:spLocks noChangeArrowheads="1"/>
            </p:cNvSpPr>
            <p:nvPr/>
          </p:nvSpPr>
          <p:spPr bwMode="auto">
            <a:xfrm>
              <a:off x="508" y="1544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340" name="Text Box 76"/>
            <p:cNvSpPr txBox="1">
              <a:spLocks noChangeArrowheads="1"/>
            </p:cNvSpPr>
            <p:nvPr/>
          </p:nvSpPr>
          <p:spPr bwMode="auto">
            <a:xfrm>
              <a:off x="654" y="1545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Group 80"/>
          <p:cNvGrpSpPr>
            <a:grpSpLocks/>
          </p:cNvGrpSpPr>
          <p:nvPr/>
        </p:nvGrpSpPr>
        <p:grpSpPr bwMode="auto">
          <a:xfrm>
            <a:off x="6226175" y="2057400"/>
            <a:ext cx="633413" cy="520700"/>
            <a:chOff x="3922" y="1282"/>
            <a:chExt cx="399" cy="328"/>
          </a:xfrm>
        </p:grpSpPr>
        <p:sp>
          <p:nvSpPr>
            <p:cNvPr id="139342" name="Text Box 78"/>
            <p:cNvSpPr txBox="1">
              <a:spLocks noChangeArrowheads="1"/>
            </p:cNvSpPr>
            <p:nvPr/>
          </p:nvSpPr>
          <p:spPr bwMode="auto">
            <a:xfrm>
              <a:off x="3922" y="1282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343" name="Text Box 79"/>
            <p:cNvSpPr txBox="1">
              <a:spLocks noChangeArrowheads="1"/>
            </p:cNvSpPr>
            <p:nvPr/>
          </p:nvSpPr>
          <p:spPr bwMode="auto">
            <a:xfrm>
              <a:off x="4068" y="1283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Group 81"/>
          <p:cNvGrpSpPr>
            <a:grpSpLocks/>
          </p:cNvGrpSpPr>
          <p:nvPr/>
        </p:nvGrpSpPr>
        <p:grpSpPr bwMode="auto">
          <a:xfrm>
            <a:off x="7134225" y="3746500"/>
            <a:ext cx="633413" cy="520700"/>
            <a:chOff x="3922" y="1282"/>
            <a:chExt cx="399" cy="328"/>
          </a:xfrm>
        </p:grpSpPr>
        <p:sp>
          <p:nvSpPr>
            <p:cNvPr id="139346" name="Text Box 82"/>
            <p:cNvSpPr txBox="1">
              <a:spLocks noChangeArrowheads="1"/>
            </p:cNvSpPr>
            <p:nvPr/>
          </p:nvSpPr>
          <p:spPr bwMode="auto">
            <a:xfrm>
              <a:off x="3922" y="1282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347" name="Text Box 83"/>
            <p:cNvSpPr txBox="1">
              <a:spLocks noChangeArrowheads="1"/>
            </p:cNvSpPr>
            <p:nvPr/>
          </p:nvSpPr>
          <p:spPr bwMode="auto">
            <a:xfrm>
              <a:off x="4068" y="1283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9351" name="AutoShape 87"/>
          <p:cNvSpPr>
            <a:spLocks noChangeArrowheads="1"/>
          </p:cNvSpPr>
          <p:nvPr/>
        </p:nvSpPr>
        <p:spPr bwMode="auto">
          <a:xfrm>
            <a:off x="6108700" y="5386388"/>
            <a:ext cx="2058988" cy="527050"/>
          </a:xfrm>
          <a:prstGeom prst="wedgeRoundRectCallout">
            <a:avLst>
              <a:gd name="adj1" fmla="val -126407"/>
              <a:gd name="adj2" fmla="val -266565"/>
              <a:gd name="adj3" fmla="val 16667"/>
            </a:avLst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 one fails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354" name="AutoShape 90"/>
          <p:cNvSpPr>
            <a:spLocks noChangeArrowheads="1"/>
          </p:cNvSpPr>
          <p:nvPr/>
        </p:nvSpPr>
        <p:spPr bwMode="auto">
          <a:xfrm>
            <a:off x="368300" y="5548313"/>
            <a:ext cx="1928813" cy="527050"/>
          </a:xfrm>
          <a:prstGeom prst="wedgeRoundRectCallout">
            <a:avLst>
              <a:gd name="adj1" fmla="val 157491"/>
              <a:gd name="adj2" fmla="val -83736"/>
              <a:gd name="adj3" fmla="val 16667"/>
            </a:avLst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>
                <a:latin typeface="Arial" pitchFamily="34" charset="0"/>
                <a:cs typeface="Arial" pitchFamily="34" charset="0"/>
              </a:rPr>
              <a:t>blue fails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7BC0-28E6-4509-9F19-F558E15AB711}" type="datetime5">
              <a:rPr lang="en-US"/>
              <a:pPr/>
              <a:t>29-Oct-19</a:t>
            </a:fld>
            <a:endParaRPr lang="en-US"/>
          </a:p>
        </p:txBody>
      </p:sp>
      <p:sp>
        <p:nvSpPr>
          <p:cNvPr id="6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9EAB-B480-439F-A891-1C903AEC09BB}" type="slidenum">
              <a:rPr lang="en-US"/>
              <a:pPr/>
              <a:t>39</a:t>
            </a:fld>
            <a:endParaRPr lang="en-US"/>
          </a:p>
        </p:txBody>
      </p:sp>
      <p:sp>
        <p:nvSpPr>
          <p:cNvPr id="139348" name="Freeform 84"/>
          <p:cNvSpPr>
            <a:spLocks/>
          </p:cNvSpPr>
          <p:nvPr/>
        </p:nvSpPr>
        <p:spPr bwMode="auto">
          <a:xfrm flipH="1">
            <a:off x="1887538" y="2187575"/>
            <a:ext cx="2473325" cy="2540000"/>
          </a:xfrm>
          <a:custGeom>
            <a:avLst/>
            <a:gdLst/>
            <a:ahLst/>
            <a:cxnLst>
              <a:cxn ang="0">
                <a:pos x="565" y="1600"/>
              </a:cxn>
              <a:cxn ang="0">
                <a:pos x="1558" y="1055"/>
              </a:cxn>
              <a:cxn ang="0">
                <a:pos x="944" y="0"/>
              </a:cxn>
              <a:cxn ang="0">
                <a:pos x="0" y="593"/>
              </a:cxn>
              <a:cxn ang="0">
                <a:pos x="565" y="1600"/>
              </a:cxn>
            </a:cxnLst>
            <a:rect l="0" t="0" r="r" b="b"/>
            <a:pathLst>
              <a:path w="1558" h="1600">
                <a:moveTo>
                  <a:pt x="565" y="1600"/>
                </a:moveTo>
                <a:lnTo>
                  <a:pt x="1558" y="1055"/>
                </a:lnTo>
                <a:lnTo>
                  <a:pt x="944" y="0"/>
                </a:lnTo>
                <a:lnTo>
                  <a:pt x="0" y="593"/>
                </a:lnTo>
                <a:lnTo>
                  <a:pt x="565" y="1600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9310" name="Rectangle 46"/>
          <p:cNvSpPr>
            <a:spLocks noChangeArrowheads="1"/>
          </p:cNvSpPr>
          <p:nvPr/>
        </p:nvSpPr>
        <p:spPr bwMode="auto">
          <a:xfrm>
            <a:off x="3525838" y="4708525"/>
            <a:ext cx="1773237" cy="13573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9295" name="Freeform 31"/>
          <p:cNvSpPr>
            <a:spLocks/>
          </p:cNvSpPr>
          <p:nvPr/>
        </p:nvSpPr>
        <p:spPr bwMode="auto">
          <a:xfrm>
            <a:off x="4402138" y="2190750"/>
            <a:ext cx="2473325" cy="2540000"/>
          </a:xfrm>
          <a:custGeom>
            <a:avLst/>
            <a:gdLst/>
            <a:ahLst/>
            <a:cxnLst>
              <a:cxn ang="0">
                <a:pos x="565" y="1600"/>
              </a:cxn>
              <a:cxn ang="0">
                <a:pos x="1558" y="1055"/>
              </a:cxn>
              <a:cxn ang="0">
                <a:pos x="944" y="0"/>
              </a:cxn>
              <a:cxn ang="0">
                <a:pos x="0" y="593"/>
              </a:cxn>
              <a:cxn ang="0">
                <a:pos x="565" y="1600"/>
              </a:cxn>
            </a:cxnLst>
            <a:rect l="0" t="0" r="r" b="b"/>
            <a:pathLst>
              <a:path w="1558" h="1600">
                <a:moveTo>
                  <a:pt x="565" y="1600"/>
                </a:moveTo>
                <a:lnTo>
                  <a:pt x="1558" y="1055"/>
                </a:lnTo>
                <a:lnTo>
                  <a:pt x="944" y="0"/>
                </a:lnTo>
                <a:lnTo>
                  <a:pt x="0" y="593"/>
                </a:lnTo>
                <a:lnTo>
                  <a:pt x="565" y="1600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Single Input: Round One</a:t>
            </a:r>
          </a:p>
        </p:txBody>
      </p:sp>
      <p:sp>
        <p:nvSpPr>
          <p:cNvPr id="139268" name="AutoShape 4"/>
          <p:cNvSpPr>
            <a:spLocks noChangeArrowheads="1"/>
          </p:cNvSpPr>
          <p:nvPr/>
        </p:nvSpPr>
        <p:spPr bwMode="auto">
          <a:xfrm>
            <a:off x="3492500" y="3087688"/>
            <a:ext cx="1806575" cy="1609725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chemeClr val="hlink"/>
              </a:gs>
              <a:gs pos="5000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238625" y="2962275"/>
            <a:ext cx="314325" cy="271463"/>
            <a:chOff x="1507" y="1907"/>
            <a:chExt cx="198" cy="171"/>
          </a:xfrm>
        </p:grpSpPr>
        <p:sp>
          <p:nvSpPr>
            <p:cNvPr id="139270" name="Oval 6"/>
            <p:cNvSpPr>
              <a:spLocks noChangeArrowheads="1"/>
            </p:cNvSpPr>
            <p:nvPr/>
          </p:nvSpPr>
          <p:spPr bwMode="auto">
            <a:xfrm>
              <a:off x="1507" y="1907"/>
              <a:ext cx="198" cy="171"/>
            </a:xfrm>
            <a:prstGeom prst="ellipse">
              <a:avLst/>
            </a:prstGeom>
            <a:solidFill>
              <a:srgbClr val="0000FF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271" name="Oval 7"/>
            <p:cNvSpPr>
              <a:spLocks noChangeArrowheads="1"/>
            </p:cNvSpPr>
            <p:nvPr/>
          </p:nvSpPr>
          <p:spPr bwMode="auto">
            <a:xfrm>
              <a:off x="1639" y="1944"/>
              <a:ext cx="29" cy="5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130800" y="4581525"/>
            <a:ext cx="314325" cy="271463"/>
            <a:chOff x="2969" y="2010"/>
            <a:chExt cx="198" cy="171"/>
          </a:xfrm>
        </p:grpSpPr>
        <p:sp>
          <p:nvSpPr>
            <p:cNvPr id="139273" name="Oval 9"/>
            <p:cNvSpPr>
              <a:spLocks noChangeArrowheads="1"/>
            </p:cNvSpPr>
            <p:nvPr/>
          </p:nvSpPr>
          <p:spPr bwMode="auto">
            <a:xfrm>
              <a:off x="2969" y="2010"/>
              <a:ext cx="198" cy="17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274" name="Oval 10"/>
            <p:cNvSpPr>
              <a:spLocks noChangeArrowheads="1"/>
            </p:cNvSpPr>
            <p:nvPr/>
          </p:nvSpPr>
          <p:spPr bwMode="auto">
            <a:xfrm>
              <a:off x="3101" y="2047"/>
              <a:ext cx="29" cy="5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332163" y="4603750"/>
            <a:ext cx="314325" cy="271463"/>
            <a:chOff x="2306" y="3106"/>
            <a:chExt cx="198" cy="171"/>
          </a:xfrm>
        </p:grpSpPr>
        <p:sp>
          <p:nvSpPr>
            <p:cNvPr id="139276" name="Oval 12"/>
            <p:cNvSpPr>
              <a:spLocks noChangeArrowheads="1"/>
            </p:cNvSpPr>
            <p:nvPr/>
          </p:nvSpPr>
          <p:spPr bwMode="auto">
            <a:xfrm>
              <a:off x="2306" y="3106"/>
              <a:ext cx="198" cy="171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277" name="Oval 13"/>
            <p:cNvSpPr>
              <a:spLocks noChangeArrowheads="1"/>
            </p:cNvSpPr>
            <p:nvPr/>
          </p:nvSpPr>
          <p:spPr bwMode="auto">
            <a:xfrm>
              <a:off x="2438" y="3143"/>
              <a:ext cx="29" cy="5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4729163" y="2847975"/>
            <a:ext cx="842962" cy="520700"/>
            <a:chOff x="1841" y="1835"/>
            <a:chExt cx="531" cy="328"/>
          </a:xfrm>
        </p:grpSpPr>
        <p:sp>
          <p:nvSpPr>
            <p:cNvPr id="139279" name="Text Box 15"/>
            <p:cNvSpPr txBox="1">
              <a:spLocks noChangeArrowheads="1"/>
            </p:cNvSpPr>
            <p:nvPr/>
          </p:nvSpPr>
          <p:spPr bwMode="auto">
            <a:xfrm>
              <a:off x="1841" y="1835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282" name="Text Box 18"/>
            <p:cNvSpPr txBox="1">
              <a:spLocks noChangeArrowheads="1"/>
            </p:cNvSpPr>
            <p:nvPr/>
          </p:nvSpPr>
          <p:spPr bwMode="auto">
            <a:xfrm>
              <a:off x="1987" y="1836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283" name="Text Box 19"/>
            <p:cNvSpPr txBox="1">
              <a:spLocks noChangeArrowheads="1"/>
            </p:cNvSpPr>
            <p:nvPr/>
          </p:nvSpPr>
          <p:spPr bwMode="auto">
            <a:xfrm>
              <a:off x="2119" y="1836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2581275" y="4849813"/>
            <a:ext cx="842963" cy="520700"/>
            <a:chOff x="1841" y="1835"/>
            <a:chExt cx="531" cy="328"/>
          </a:xfrm>
        </p:grpSpPr>
        <p:sp>
          <p:nvSpPr>
            <p:cNvPr id="139288" name="Text Box 24"/>
            <p:cNvSpPr txBox="1">
              <a:spLocks noChangeArrowheads="1"/>
            </p:cNvSpPr>
            <p:nvPr/>
          </p:nvSpPr>
          <p:spPr bwMode="auto">
            <a:xfrm>
              <a:off x="1841" y="1835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289" name="Text Box 25"/>
            <p:cNvSpPr txBox="1">
              <a:spLocks noChangeArrowheads="1"/>
            </p:cNvSpPr>
            <p:nvPr/>
          </p:nvSpPr>
          <p:spPr bwMode="auto">
            <a:xfrm>
              <a:off x="1987" y="1836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290" name="Text Box 26"/>
            <p:cNvSpPr txBox="1">
              <a:spLocks noChangeArrowheads="1"/>
            </p:cNvSpPr>
            <p:nvPr/>
          </p:nvSpPr>
          <p:spPr bwMode="auto">
            <a:xfrm>
              <a:off x="2119" y="1836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5437188" y="4849813"/>
            <a:ext cx="842962" cy="520700"/>
            <a:chOff x="1841" y="1835"/>
            <a:chExt cx="531" cy="328"/>
          </a:xfrm>
        </p:grpSpPr>
        <p:sp>
          <p:nvSpPr>
            <p:cNvPr id="139292" name="Text Box 28"/>
            <p:cNvSpPr txBox="1">
              <a:spLocks noChangeArrowheads="1"/>
            </p:cNvSpPr>
            <p:nvPr/>
          </p:nvSpPr>
          <p:spPr bwMode="auto">
            <a:xfrm>
              <a:off x="1841" y="1835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293" name="Text Box 29"/>
            <p:cNvSpPr txBox="1">
              <a:spLocks noChangeArrowheads="1"/>
            </p:cNvSpPr>
            <p:nvPr/>
          </p:nvSpPr>
          <p:spPr bwMode="auto">
            <a:xfrm>
              <a:off x="1987" y="1836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294" name="Text Box 30"/>
            <p:cNvSpPr txBox="1">
              <a:spLocks noChangeArrowheads="1"/>
            </p:cNvSpPr>
            <p:nvPr/>
          </p:nvSpPr>
          <p:spPr bwMode="auto">
            <a:xfrm>
              <a:off x="2119" y="1836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6678613" y="3749675"/>
            <a:ext cx="314325" cy="271463"/>
            <a:chOff x="1507" y="1907"/>
            <a:chExt cx="198" cy="171"/>
          </a:xfrm>
        </p:grpSpPr>
        <p:sp>
          <p:nvSpPr>
            <p:cNvPr id="139297" name="Oval 33"/>
            <p:cNvSpPr>
              <a:spLocks noChangeArrowheads="1"/>
            </p:cNvSpPr>
            <p:nvPr/>
          </p:nvSpPr>
          <p:spPr bwMode="auto">
            <a:xfrm>
              <a:off x="1507" y="1907"/>
              <a:ext cx="198" cy="171"/>
            </a:xfrm>
            <a:prstGeom prst="ellipse">
              <a:avLst/>
            </a:prstGeom>
            <a:solidFill>
              <a:srgbClr val="0000FF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298" name="Oval 34"/>
            <p:cNvSpPr>
              <a:spLocks noChangeArrowheads="1"/>
            </p:cNvSpPr>
            <p:nvPr/>
          </p:nvSpPr>
          <p:spPr bwMode="auto">
            <a:xfrm>
              <a:off x="1639" y="1944"/>
              <a:ext cx="29" cy="5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" name="Group 35"/>
          <p:cNvGrpSpPr>
            <a:grpSpLocks/>
          </p:cNvGrpSpPr>
          <p:nvPr/>
        </p:nvGrpSpPr>
        <p:grpSpPr bwMode="auto">
          <a:xfrm>
            <a:off x="5743575" y="2062163"/>
            <a:ext cx="314325" cy="271462"/>
            <a:chOff x="2969" y="2010"/>
            <a:chExt cx="198" cy="171"/>
          </a:xfrm>
        </p:grpSpPr>
        <p:sp>
          <p:nvSpPr>
            <p:cNvPr id="139300" name="Oval 36"/>
            <p:cNvSpPr>
              <a:spLocks noChangeArrowheads="1"/>
            </p:cNvSpPr>
            <p:nvPr/>
          </p:nvSpPr>
          <p:spPr bwMode="auto">
            <a:xfrm>
              <a:off x="2969" y="2010"/>
              <a:ext cx="198" cy="17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301" name="Oval 37"/>
            <p:cNvSpPr>
              <a:spLocks noChangeArrowheads="1"/>
            </p:cNvSpPr>
            <p:nvPr/>
          </p:nvSpPr>
          <p:spPr bwMode="auto">
            <a:xfrm>
              <a:off x="3101" y="2047"/>
              <a:ext cx="29" cy="5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40"/>
          <p:cNvGrpSpPr>
            <a:grpSpLocks/>
          </p:cNvGrpSpPr>
          <p:nvPr/>
        </p:nvGrpSpPr>
        <p:grpSpPr bwMode="auto">
          <a:xfrm>
            <a:off x="2708275" y="2082800"/>
            <a:ext cx="314325" cy="271463"/>
            <a:chOff x="2306" y="3106"/>
            <a:chExt cx="198" cy="171"/>
          </a:xfrm>
        </p:grpSpPr>
        <p:sp>
          <p:nvSpPr>
            <p:cNvPr id="139305" name="Oval 41"/>
            <p:cNvSpPr>
              <a:spLocks noChangeArrowheads="1"/>
            </p:cNvSpPr>
            <p:nvPr/>
          </p:nvSpPr>
          <p:spPr bwMode="auto">
            <a:xfrm>
              <a:off x="2306" y="3106"/>
              <a:ext cx="198" cy="171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306" name="Oval 42"/>
            <p:cNvSpPr>
              <a:spLocks noChangeArrowheads="1"/>
            </p:cNvSpPr>
            <p:nvPr/>
          </p:nvSpPr>
          <p:spPr bwMode="auto">
            <a:xfrm>
              <a:off x="2438" y="3143"/>
              <a:ext cx="29" cy="5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43"/>
          <p:cNvGrpSpPr>
            <a:grpSpLocks/>
          </p:cNvGrpSpPr>
          <p:nvPr/>
        </p:nvGrpSpPr>
        <p:grpSpPr bwMode="auto">
          <a:xfrm>
            <a:off x="1719263" y="3792538"/>
            <a:ext cx="314325" cy="271462"/>
            <a:chOff x="1507" y="1907"/>
            <a:chExt cx="198" cy="171"/>
          </a:xfrm>
        </p:grpSpPr>
        <p:sp>
          <p:nvSpPr>
            <p:cNvPr id="139308" name="Oval 44"/>
            <p:cNvSpPr>
              <a:spLocks noChangeArrowheads="1"/>
            </p:cNvSpPr>
            <p:nvPr/>
          </p:nvSpPr>
          <p:spPr bwMode="auto">
            <a:xfrm>
              <a:off x="1507" y="1907"/>
              <a:ext cx="198" cy="171"/>
            </a:xfrm>
            <a:prstGeom prst="ellipse">
              <a:avLst/>
            </a:prstGeom>
            <a:solidFill>
              <a:srgbClr val="0000FF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309" name="Oval 45"/>
            <p:cNvSpPr>
              <a:spLocks noChangeArrowheads="1"/>
            </p:cNvSpPr>
            <p:nvPr/>
          </p:nvSpPr>
          <p:spPr bwMode="auto">
            <a:xfrm>
              <a:off x="1639" y="1944"/>
              <a:ext cx="29" cy="5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51"/>
          <p:cNvGrpSpPr>
            <a:grpSpLocks/>
          </p:cNvGrpSpPr>
          <p:nvPr/>
        </p:nvGrpSpPr>
        <p:grpSpPr bwMode="auto">
          <a:xfrm>
            <a:off x="5138738" y="5927725"/>
            <a:ext cx="314325" cy="271463"/>
            <a:chOff x="2306" y="3106"/>
            <a:chExt cx="198" cy="171"/>
          </a:xfrm>
        </p:grpSpPr>
        <p:sp>
          <p:nvSpPr>
            <p:cNvPr id="139316" name="Oval 52"/>
            <p:cNvSpPr>
              <a:spLocks noChangeArrowheads="1"/>
            </p:cNvSpPr>
            <p:nvPr/>
          </p:nvSpPr>
          <p:spPr bwMode="auto">
            <a:xfrm>
              <a:off x="2306" y="3106"/>
              <a:ext cx="198" cy="171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317" name="Oval 53"/>
            <p:cNvSpPr>
              <a:spLocks noChangeArrowheads="1"/>
            </p:cNvSpPr>
            <p:nvPr/>
          </p:nvSpPr>
          <p:spPr bwMode="auto">
            <a:xfrm>
              <a:off x="2438" y="3143"/>
              <a:ext cx="29" cy="5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Group 54"/>
          <p:cNvGrpSpPr>
            <a:grpSpLocks/>
          </p:cNvGrpSpPr>
          <p:nvPr/>
        </p:nvGrpSpPr>
        <p:grpSpPr bwMode="auto">
          <a:xfrm>
            <a:off x="3367088" y="5938838"/>
            <a:ext cx="314325" cy="271462"/>
            <a:chOff x="2969" y="2010"/>
            <a:chExt cx="198" cy="171"/>
          </a:xfrm>
        </p:grpSpPr>
        <p:sp>
          <p:nvSpPr>
            <p:cNvPr id="139319" name="Oval 55"/>
            <p:cNvSpPr>
              <a:spLocks noChangeArrowheads="1"/>
            </p:cNvSpPr>
            <p:nvPr/>
          </p:nvSpPr>
          <p:spPr bwMode="auto">
            <a:xfrm>
              <a:off x="2969" y="2010"/>
              <a:ext cx="198" cy="17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320" name="Oval 56"/>
            <p:cNvSpPr>
              <a:spLocks noChangeArrowheads="1"/>
            </p:cNvSpPr>
            <p:nvPr/>
          </p:nvSpPr>
          <p:spPr bwMode="auto">
            <a:xfrm>
              <a:off x="3101" y="2047"/>
              <a:ext cx="29" cy="5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Group 65"/>
          <p:cNvGrpSpPr>
            <a:grpSpLocks/>
          </p:cNvGrpSpPr>
          <p:nvPr/>
        </p:nvGrpSpPr>
        <p:grpSpPr bwMode="auto">
          <a:xfrm>
            <a:off x="2735263" y="5818188"/>
            <a:ext cx="611187" cy="519112"/>
            <a:chOff x="778" y="3234"/>
            <a:chExt cx="385" cy="327"/>
          </a:xfrm>
        </p:grpSpPr>
        <p:sp>
          <p:nvSpPr>
            <p:cNvPr id="139327" name="Text Box 63"/>
            <p:cNvSpPr txBox="1">
              <a:spLocks noChangeArrowheads="1"/>
            </p:cNvSpPr>
            <p:nvPr/>
          </p:nvSpPr>
          <p:spPr bwMode="auto">
            <a:xfrm>
              <a:off x="778" y="3234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328" name="Text Box 64"/>
            <p:cNvSpPr txBox="1">
              <a:spLocks noChangeArrowheads="1"/>
            </p:cNvSpPr>
            <p:nvPr/>
          </p:nvSpPr>
          <p:spPr bwMode="auto">
            <a:xfrm>
              <a:off x="910" y="3234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" name="Group 66"/>
          <p:cNvGrpSpPr>
            <a:grpSpLocks/>
          </p:cNvGrpSpPr>
          <p:nvPr/>
        </p:nvGrpSpPr>
        <p:grpSpPr bwMode="auto">
          <a:xfrm>
            <a:off x="5548313" y="5816600"/>
            <a:ext cx="611187" cy="519113"/>
            <a:chOff x="778" y="3234"/>
            <a:chExt cx="385" cy="327"/>
          </a:xfrm>
        </p:grpSpPr>
        <p:sp>
          <p:nvSpPr>
            <p:cNvPr id="139331" name="Text Box 67"/>
            <p:cNvSpPr txBox="1">
              <a:spLocks noChangeArrowheads="1"/>
            </p:cNvSpPr>
            <p:nvPr/>
          </p:nvSpPr>
          <p:spPr bwMode="auto">
            <a:xfrm>
              <a:off x="778" y="3234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332" name="Text Box 68"/>
            <p:cNvSpPr txBox="1">
              <a:spLocks noChangeArrowheads="1"/>
            </p:cNvSpPr>
            <p:nvPr/>
          </p:nvSpPr>
          <p:spPr bwMode="auto">
            <a:xfrm>
              <a:off x="910" y="3234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Group 73"/>
          <p:cNvGrpSpPr>
            <a:grpSpLocks/>
          </p:cNvGrpSpPr>
          <p:nvPr/>
        </p:nvGrpSpPr>
        <p:grpSpPr bwMode="auto">
          <a:xfrm>
            <a:off x="1968500" y="2057400"/>
            <a:ext cx="633413" cy="520700"/>
            <a:chOff x="508" y="1544"/>
            <a:chExt cx="399" cy="328"/>
          </a:xfrm>
        </p:grpSpPr>
        <p:sp>
          <p:nvSpPr>
            <p:cNvPr id="139334" name="Text Box 70"/>
            <p:cNvSpPr txBox="1">
              <a:spLocks noChangeArrowheads="1"/>
            </p:cNvSpPr>
            <p:nvPr/>
          </p:nvSpPr>
          <p:spPr bwMode="auto">
            <a:xfrm>
              <a:off x="508" y="1544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335" name="Text Box 71"/>
            <p:cNvSpPr txBox="1">
              <a:spLocks noChangeArrowheads="1"/>
            </p:cNvSpPr>
            <p:nvPr/>
          </p:nvSpPr>
          <p:spPr bwMode="auto">
            <a:xfrm>
              <a:off x="654" y="1545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 dirty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Group 74"/>
          <p:cNvGrpSpPr>
            <a:grpSpLocks/>
          </p:cNvGrpSpPr>
          <p:nvPr/>
        </p:nvGrpSpPr>
        <p:grpSpPr bwMode="auto">
          <a:xfrm>
            <a:off x="1089025" y="3748088"/>
            <a:ext cx="633413" cy="520700"/>
            <a:chOff x="508" y="1544"/>
            <a:chExt cx="399" cy="328"/>
          </a:xfrm>
        </p:grpSpPr>
        <p:sp>
          <p:nvSpPr>
            <p:cNvPr id="139339" name="Text Box 75"/>
            <p:cNvSpPr txBox="1">
              <a:spLocks noChangeArrowheads="1"/>
            </p:cNvSpPr>
            <p:nvPr/>
          </p:nvSpPr>
          <p:spPr bwMode="auto">
            <a:xfrm>
              <a:off x="508" y="1544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340" name="Text Box 76"/>
            <p:cNvSpPr txBox="1">
              <a:spLocks noChangeArrowheads="1"/>
            </p:cNvSpPr>
            <p:nvPr/>
          </p:nvSpPr>
          <p:spPr bwMode="auto">
            <a:xfrm>
              <a:off x="654" y="1545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 dirty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Group 80"/>
          <p:cNvGrpSpPr>
            <a:grpSpLocks/>
          </p:cNvGrpSpPr>
          <p:nvPr/>
        </p:nvGrpSpPr>
        <p:grpSpPr bwMode="auto">
          <a:xfrm>
            <a:off x="6226175" y="2057400"/>
            <a:ext cx="633413" cy="520700"/>
            <a:chOff x="3922" y="1282"/>
            <a:chExt cx="399" cy="328"/>
          </a:xfrm>
        </p:grpSpPr>
        <p:sp>
          <p:nvSpPr>
            <p:cNvPr id="139342" name="Text Box 78"/>
            <p:cNvSpPr txBox="1">
              <a:spLocks noChangeArrowheads="1"/>
            </p:cNvSpPr>
            <p:nvPr/>
          </p:nvSpPr>
          <p:spPr bwMode="auto">
            <a:xfrm>
              <a:off x="3922" y="1282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343" name="Text Box 79"/>
            <p:cNvSpPr txBox="1">
              <a:spLocks noChangeArrowheads="1"/>
            </p:cNvSpPr>
            <p:nvPr/>
          </p:nvSpPr>
          <p:spPr bwMode="auto">
            <a:xfrm>
              <a:off x="4068" y="1283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Group 81"/>
          <p:cNvGrpSpPr>
            <a:grpSpLocks/>
          </p:cNvGrpSpPr>
          <p:nvPr/>
        </p:nvGrpSpPr>
        <p:grpSpPr bwMode="auto">
          <a:xfrm>
            <a:off x="7134225" y="3746500"/>
            <a:ext cx="633413" cy="520700"/>
            <a:chOff x="3922" y="1282"/>
            <a:chExt cx="399" cy="328"/>
          </a:xfrm>
        </p:grpSpPr>
        <p:sp>
          <p:nvSpPr>
            <p:cNvPr id="139346" name="Text Box 82"/>
            <p:cNvSpPr txBox="1">
              <a:spLocks noChangeArrowheads="1"/>
            </p:cNvSpPr>
            <p:nvPr/>
          </p:nvSpPr>
          <p:spPr bwMode="auto">
            <a:xfrm>
              <a:off x="3922" y="1282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347" name="Text Box 83"/>
            <p:cNvSpPr txBox="1">
              <a:spLocks noChangeArrowheads="1"/>
            </p:cNvSpPr>
            <p:nvPr/>
          </p:nvSpPr>
          <p:spPr bwMode="auto">
            <a:xfrm>
              <a:off x="4068" y="1283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360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9351" name="AutoShape 87"/>
          <p:cNvSpPr>
            <a:spLocks noChangeArrowheads="1"/>
          </p:cNvSpPr>
          <p:nvPr/>
        </p:nvSpPr>
        <p:spPr bwMode="auto">
          <a:xfrm>
            <a:off x="6108700" y="5386388"/>
            <a:ext cx="2058988" cy="527050"/>
          </a:xfrm>
          <a:prstGeom prst="wedgeRoundRectCallout">
            <a:avLst>
              <a:gd name="adj1" fmla="val -126407"/>
              <a:gd name="adj2" fmla="val -266565"/>
              <a:gd name="adj3" fmla="val 16667"/>
            </a:avLst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 one fails</a:t>
            </a:r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352" name="AutoShape 88"/>
          <p:cNvSpPr>
            <a:spLocks noChangeArrowheads="1"/>
          </p:cNvSpPr>
          <p:nvPr/>
        </p:nvSpPr>
        <p:spPr bwMode="auto">
          <a:xfrm>
            <a:off x="6872288" y="1673225"/>
            <a:ext cx="1928812" cy="527050"/>
          </a:xfrm>
          <a:prstGeom prst="wedgeRoundRectCallout">
            <a:avLst>
              <a:gd name="adj1" fmla="val -118394"/>
              <a:gd name="adj2" fmla="val 306926"/>
              <a:gd name="adj3" fmla="val 16667"/>
            </a:avLst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green fails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9353" name="AutoShape 89"/>
          <p:cNvSpPr>
            <a:spLocks noChangeArrowheads="1"/>
          </p:cNvSpPr>
          <p:nvPr/>
        </p:nvSpPr>
        <p:spPr bwMode="auto">
          <a:xfrm>
            <a:off x="250825" y="1593850"/>
            <a:ext cx="1928813" cy="527050"/>
          </a:xfrm>
          <a:prstGeom prst="wedgeRoundRectCallout">
            <a:avLst>
              <a:gd name="adj1" fmla="val 106213"/>
              <a:gd name="adj2" fmla="val 344880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red fails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9354" name="AutoShape 90"/>
          <p:cNvSpPr>
            <a:spLocks noChangeArrowheads="1"/>
          </p:cNvSpPr>
          <p:nvPr/>
        </p:nvSpPr>
        <p:spPr bwMode="auto">
          <a:xfrm>
            <a:off x="368300" y="5548313"/>
            <a:ext cx="1928813" cy="527050"/>
          </a:xfrm>
          <a:prstGeom prst="wedgeRoundRectCallout">
            <a:avLst>
              <a:gd name="adj1" fmla="val 157491"/>
              <a:gd name="adj2" fmla="val -83736"/>
              <a:gd name="adj3" fmla="val 16667"/>
            </a:avLst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>
                <a:latin typeface="Arial" pitchFamily="34" charset="0"/>
                <a:cs typeface="Arial" pitchFamily="34" charset="0"/>
              </a:rPr>
              <a:t>blue fails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Each process has an input …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409575" y="1389063"/>
            <a:ext cx="8162925" cy="5307012"/>
            <a:chOff x="409575" y="1389063"/>
            <a:chExt cx="8162925" cy="5307012"/>
          </a:xfrm>
        </p:grpSpPr>
        <p:sp>
          <p:nvSpPr>
            <p:cNvPr id="31748" name="AutoShape 2"/>
            <p:cNvSpPr>
              <a:spLocks noChangeArrowheads="1"/>
            </p:cNvSpPr>
            <p:nvPr/>
          </p:nvSpPr>
          <p:spPr bwMode="auto">
            <a:xfrm>
              <a:off x="3490913" y="1890713"/>
              <a:ext cx="4724400" cy="2886075"/>
            </a:xfrm>
            <a:custGeom>
              <a:avLst/>
              <a:gdLst>
                <a:gd name="T0" fmla="*/ 516665665 w 21600"/>
                <a:gd name="T1" fmla="*/ 0 h 21600"/>
                <a:gd name="T2" fmla="*/ 151315970 w 21600"/>
                <a:gd name="T3" fmla="*/ 56468592 h 21600"/>
                <a:gd name="T4" fmla="*/ 0 w 21600"/>
                <a:gd name="T5" fmla="*/ 192810918 h 21600"/>
                <a:gd name="T6" fmla="*/ 151315970 w 21600"/>
                <a:gd name="T7" fmla="*/ 329153127 h 21600"/>
                <a:gd name="T8" fmla="*/ 516665665 w 21600"/>
                <a:gd name="T9" fmla="*/ 385621569 h 21600"/>
                <a:gd name="T10" fmla="*/ 882015196 w 21600"/>
                <a:gd name="T11" fmla="*/ 329153127 h 21600"/>
                <a:gd name="T12" fmla="*/ 1033331330 w 21600"/>
                <a:gd name="T13" fmla="*/ 192810918 h 21600"/>
                <a:gd name="T14" fmla="*/ 882015196 w 21600"/>
                <a:gd name="T15" fmla="*/ 56468592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806" y="10800"/>
                  </a:moveTo>
                  <a:cubicBezTo>
                    <a:pt x="1806" y="15767"/>
                    <a:pt x="5833" y="19794"/>
                    <a:pt x="10800" y="19794"/>
                  </a:cubicBezTo>
                  <a:cubicBezTo>
                    <a:pt x="15767" y="19794"/>
                    <a:pt x="19794" y="15767"/>
                    <a:pt x="19794" y="10800"/>
                  </a:cubicBezTo>
                  <a:cubicBezTo>
                    <a:pt x="19794" y="5833"/>
                    <a:pt x="15767" y="1806"/>
                    <a:pt x="10800" y="1806"/>
                  </a:cubicBezTo>
                  <a:cubicBezTo>
                    <a:pt x="5833" y="1806"/>
                    <a:pt x="1806" y="5833"/>
                    <a:pt x="1806" y="10800"/>
                  </a:cubicBezTo>
                  <a:close/>
                </a:path>
              </a:pathLst>
            </a:custGeom>
            <a:solidFill>
              <a:schemeClr val="accent1">
                <a:alpha val="23921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9" name="AutoShape 3"/>
            <p:cNvSpPr>
              <a:spLocks noChangeArrowheads="1"/>
            </p:cNvSpPr>
            <p:nvPr/>
          </p:nvSpPr>
          <p:spPr bwMode="auto">
            <a:xfrm>
              <a:off x="2209800" y="3810000"/>
              <a:ext cx="4724400" cy="2886075"/>
            </a:xfrm>
            <a:custGeom>
              <a:avLst/>
              <a:gdLst>
                <a:gd name="T0" fmla="*/ 516665665 w 21600"/>
                <a:gd name="T1" fmla="*/ 0 h 21600"/>
                <a:gd name="T2" fmla="*/ 151315970 w 21600"/>
                <a:gd name="T3" fmla="*/ 56468592 h 21600"/>
                <a:gd name="T4" fmla="*/ 0 w 21600"/>
                <a:gd name="T5" fmla="*/ 192810918 h 21600"/>
                <a:gd name="T6" fmla="*/ 151315970 w 21600"/>
                <a:gd name="T7" fmla="*/ 329153127 h 21600"/>
                <a:gd name="T8" fmla="*/ 516665665 w 21600"/>
                <a:gd name="T9" fmla="*/ 385621569 h 21600"/>
                <a:gd name="T10" fmla="*/ 882015196 w 21600"/>
                <a:gd name="T11" fmla="*/ 329153127 h 21600"/>
                <a:gd name="T12" fmla="*/ 1033331330 w 21600"/>
                <a:gd name="T13" fmla="*/ 192810918 h 21600"/>
                <a:gd name="T14" fmla="*/ 882015196 w 21600"/>
                <a:gd name="T15" fmla="*/ 56468592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806" y="10800"/>
                  </a:moveTo>
                  <a:cubicBezTo>
                    <a:pt x="1806" y="15767"/>
                    <a:pt x="5833" y="19794"/>
                    <a:pt x="10800" y="19794"/>
                  </a:cubicBezTo>
                  <a:cubicBezTo>
                    <a:pt x="15767" y="19794"/>
                    <a:pt x="19794" y="15767"/>
                    <a:pt x="19794" y="10800"/>
                  </a:cubicBezTo>
                  <a:cubicBezTo>
                    <a:pt x="19794" y="5833"/>
                    <a:pt x="15767" y="1806"/>
                    <a:pt x="10800" y="1806"/>
                  </a:cubicBezTo>
                  <a:cubicBezTo>
                    <a:pt x="5833" y="1806"/>
                    <a:pt x="1806" y="5833"/>
                    <a:pt x="1806" y="10800"/>
                  </a:cubicBezTo>
                  <a:close/>
                </a:path>
              </a:pathLst>
            </a:custGeom>
            <a:solidFill>
              <a:schemeClr val="accent2">
                <a:alpha val="23921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1" name="AutoShape 38"/>
            <p:cNvSpPr>
              <a:spLocks noChangeArrowheads="1"/>
            </p:cNvSpPr>
            <p:nvPr/>
          </p:nvSpPr>
          <p:spPr bwMode="auto">
            <a:xfrm>
              <a:off x="566738" y="1797050"/>
              <a:ext cx="4724400" cy="2886075"/>
            </a:xfrm>
            <a:custGeom>
              <a:avLst/>
              <a:gdLst>
                <a:gd name="T0" fmla="*/ 516665665 w 21600"/>
                <a:gd name="T1" fmla="*/ 0 h 21600"/>
                <a:gd name="T2" fmla="*/ 151315970 w 21600"/>
                <a:gd name="T3" fmla="*/ 56468592 h 21600"/>
                <a:gd name="T4" fmla="*/ 0 w 21600"/>
                <a:gd name="T5" fmla="*/ 192810918 h 21600"/>
                <a:gd name="T6" fmla="*/ 151315970 w 21600"/>
                <a:gd name="T7" fmla="*/ 329153127 h 21600"/>
                <a:gd name="T8" fmla="*/ 516665665 w 21600"/>
                <a:gd name="T9" fmla="*/ 385621569 h 21600"/>
                <a:gd name="T10" fmla="*/ 882015196 w 21600"/>
                <a:gd name="T11" fmla="*/ 329153127 h 21600"/>
                <a:gd name="T12" fmla="*/ 1033331330 w 21600"/>
                <a:gd name="T13" fmla="*/ 192810918 h 21600"/>
                <a:gd name="T14" fmla="*/ 882015196 w 21600"/>
                <a:gd name="T15" fmla="*/ 56468592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806" y="10800"/>
                  </a:moveTo>
                  <a:cubicBezTo>
                    <a:pt x="1806" y="15767"/>
                    <a:pt x="5833" y="19794"/>
                    <a:pt x="10800" y="19794"/>
                  </a:cubicBezTo>
                  <a:cubicBezTo>
                    <a:pt x="15767" y="19794"/>
                    <a:pt x="19794" y="15767"/>
                    <a:pt x="19794" y="10800"/>
                  </a:cubicBezTo>
                  <a:cubicBezTo>
                    <a:pt x="19794" y="5833"/>
                    <a:pt x="15767" y="1806"/>
                    <a:pt x="10800" y="1806"/>
                  </a:cubicBezTo>
                  <a:cubicBezTo>
                    <a:pt x="5833" y="1806"/>
                    <a:pt x="1806" y="5833"/>
                    <a:pt x="1806" y="10800"/>
                  </a:cubicBezTo>
                  <a:close/>
                </a:path>
              </a:pathLst>
            </a:custGeom>
            <a:solidFill>
              <a:srgbClr val="FF7C80">
                <a:alpha val="23921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" name="Group 39"/>
            <p:cNvGrpSpPr>
              <a:grpSpLocks/>
            </p:cNvGrpSpPr>
            <p:nvPr/>
          </p:nvGrpSpPr>
          <p:grpSpPr bwMode="auto">
            <a:xfrm>
              <a:off x="3998913" y="4551363"/>
              <a:ext cx="1146175" cy="1000125"/>
              <a:chOff x="1043" y="2546"/>
              <a:chExt cx="869" cy="740"/>
            </a:xfrm>
          </p:grpSpPr>
          <p:sp>
            <p:nvSpPr>
              <p:cNvPr id="31776" name="Freeform 40"/>
              <p:cNvSpPr>
                <a:spLocks/>
              </p:cNvSpPr>
              <p:nvPr/>
            </p:nvSpPr>
            <p:spPr bwMode="auto">
              <a:xfrm>
                <a:off x="1769" y="3004"/>
                <a:ext cx="143" cy="278"/>
              </a:xfrm>
              <a:custGeom>
                <a:avLst/>
                <a:gdLst>
                  <a:gd name="T0" fmla="*/ 0 w 143"/>
                  <a:gd name="T1" fmla="*/ 0 h 278"/>
                  <a:gd name="T2" fmla="*/ 143 w 143"/>
                  <a:gd name="T3" fmla="*/ 42 h 278"/>
                  <a:gd name="T4" fmla="*/ 143 w 143"/>
                  <a:gd name="T5" fmla="*/ 242 h 278"/>
                  <a:gd name="T6" fmla="*/ 100 w 143"/>
                  <a:gd name="T7" fmla="*/ 278 h 278"/>
                  <a:gd name="T8" fmla="*/ 93 w 143"/>
                  <a:gd name="T9" fmla="*/ 100 h 278"/>
                  <a:gd name="T10" fmla="*/ 7 w 143"/>
                  <a:gd name="T11" fmla="*/ 50 h 278"/>
                  <a:gd name="T12" fmla="*/ 0 w 143"/>
                  <a:gd name="T13" fmla="*/ 0 h 2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3"/>
                  <a:gd name="T22" fmla="*/ 0 h 278"/>
                  <a:gd name="T23" fmla="*/ 143 w 143"/>
                  <a:gd name="T24" fmla="*/ 278 h 2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3" h="278">
                    <a:moveTo>
                      <a:pt x="0" y="0"/>
                    </a:moveTo>
                    <a:lnTo>
                      <a:pt x="143" y="42"/>
                    </a:lnTo>
                    <a:lnTo>
                      <a:pt x="143" y="242"/>
                    </a:lnTo>
                    <a:lnTo>
                      <a:pt x="100" y="278"/>
                    </a:lnTo>
                    <a:lnTo>
                      <a:pt x="93" y="100"/>
                    </a:lnTo>
                    <a:lnTo>
                      <a:pt x="7" y="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7" name="Freeform 41"/>
              <p:cNvSpPr>
                <a:spLocks/>
              </p:cNvSpPr>
              <p:nvPr/>
            </p:nvSpPr>
            <p:spPr bwMode="auto">
              <a:xfrm>
                <a:off x="1737" y="2814"/>
                <a:ext cx="86" cy="221"/>
              </a:xfrm>
              <a:custGeom>
                <a:avLst/>
                <a:gdLst>
                  <a:gd name="T0" fmla="*/ 0 w 143"/>
                  <a:gd name="T1" fmla="*/ 0 h 278"/>
                  <a:gd name="T2" fmla="*/ 86 w 143"/>
                  <a:gd name="T3" fmla="*/ 33 h 278"/>
                  <a:gd name="T4" fmla="*/ 86 w 143"/>
                  <a:gd name="T5" fmla="*/ 192 h 278"/>
                  <a:gd name="T6" fmla="*/ 60 w 143"/>
                  <a:gd name="T7" fmla="*/ 221 h 278"/>
                  <a:gd name="T8" fmla="*/ 56 w 143"/>
                  <a:gd name="T9" fmla="*/ 79 h 278"/>
                  <a:gd name="T10" fmla="*/ 4 w 143"/>
                  <a:gd name="T11" fmla="*/ 40 h 278"/>
                  <a:gd name="T12" fmla="*/ 0 w 143"/>
                  <a:gd name="T13" fmla="*/ 0 h 2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3"/>
                  <a:gd name="T22" fmla="*/ 0 h 278"/>
                  <a:gd name="T23" fmla="*/ 143 w 143"/>
                  <a:gd name="T24" fmla="*/ 278 h 2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3" h="278">
                    <a:moveTo>
                      <a:pt x="0" y="0"/>
                    </a:moveTo>
                    <a:lnTo>
                      <a:pt x="143" y="42"/>
                    </a:lnTo>
                    <a:lnTo>
                      <a:pt x="143" y="242"/>
                    </a:lnTo>
                    <a:lnTo>
                      <a:pt x="100" y="278"/>
                    </a:lnTo>
                    <a:lnTo>
                      <a:pt x="93" y="100"/>
                    </a:lnTo>
                    <a:lnTo>
                      <a:pt x="7" y="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8" name="Freeform 42"/>
              <p:cNvSpPr>
                <a:spLocks/>
              </p:cNvSpPr>
              <p:nvPr/>
            </p:nvSpPr>
            <p:spPr bwMode="auto">
              <a:xfrm flipH="1">
                <a:off x="1043" y="3008"/>
                <a:ext cx="143" cy="278"/>
              </a:xfrm>
              <a:custGeom>
                <a:avLst/>
                <a:gdLst>
                  <a:gd name="T0" fmla="*/ 0 w 143"/>
                  <a:gd name="T1" fmla="*/ 0 h 278"/>
                  <a:gd name="T2" fmla="*/ 143 w 143"/>
                  <a:gd name="T3" fmla="*/ 42 h 278"/>
                  <a:gd name="T4" fmla="*/ 143 w 143"/>
                  <a:gd name="T5" fmla="*/ 242 h 278"/>
                  <a:gd name="T6" fmla="*/ 100 w 143"/>
                  <a:gd name="T7" fmla="*/ 278 h 278"/>
                  <a:gd name="T8" fmla="*/ 93 w 143"/>
                  <a:gd name="T9" fmla="*/ 100 h 278"/>
                  <a:gd name="T10" fmla="*/ 7 w 143"/>
                  <a:gd name="T11" fmla="*/ 50 h 278"/>
                  <a:gd name="T12" fmla="*/ 0 w 143"/>
                  <a:gd name="T13" fmla="*/ 0 h 2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3"/>
                  <a:gd name="T22" fmla="*/ 0 h 278"/>
                  <a:gd name="T23" fmla="*/ 143 w 143"/>
                  <a:gd name="T24" fmla="*/ 278 h 2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3" h="278">
                    <a:moveTo>
                      <a:pt x="0" y="0"/>
                    </a:moveTo>
                    <a:lnTo>
                      <a:pt x="143" y="42"/>
                    </a:lnTo>
                    <a:lnTo>
                      <a:pt x="143" y="242"/>
                    </a:lnTo>
                    <a:lnTo>
                      <a:pt x="100" y="278"/>
                    </a:lnTo>
                    <a:lnTo>
                      <a:pt x="93" y="100"/>
                    </a:lnTo>
                    <a:lnTo>
                      <a:pt x="7" y="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9" name="Freeform 43"/>
              <p:cNvSpPr>
                <a:spLocks/>
              </p:cNvSpPr>
              <p:nvPr/>
            </p:nvSpPr>
            <p:spPr bwMode="auto">
              <a:xfrm flipH="1">
                <a:off x="1133" y="2833"/>
                <a:ext cx="86" cy="221"/>
              </a:xfrm>
              <a:custGeom>
                <a:avLst/>
                <a:gdLst>
                  <a:gd name="T0" fmla="*/ 0 w 143"/>
                  <a:gd name="T1" fmla="*/ 0 h 278"/>
                  <a:gd name="T2" fmla="*/ 86 w 143"/>
                  <a:gd name="T3" fmla="*/ 33 h 278"/>
                  <a:gd name="T4" fmla="*/ 86 w 143"/>
                  <a:gd name="T5" fmla="*/ 192 h 278"/>
                  <a:gd name="T6" fmla="*/ 60 w 143"/>
                  <a:gd name="T7" fmla="*/ 221 h 278"/>
                  <a:gd name="T8" fmla="*/ 56 w 143"/>
                  <a:gd name="T9" fmla="*/ 79 h 278"/>
                  <a:gd name="T10" fmla="*/ 4 w 143"/>
                  <a:gd name="T11" fmla="*/ 40 h 278"/>
                  <a:gd name="T12" fmla="*/ 0 w 143"/>
                  <a:gd name="T13" fmla="*/ 0 h 2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3"/>
                  <a:gd name="T22" fmla="*/ 0 h 278"/>
                  <a:gd name="T23" fmla="*/ 143 w 143"/>
                  <a:gd name="T24" fmla="*/ 278 h 2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3" h="278">
                    <a:moveTo>
                      <a:pt x="0" y="0"/>
                    </a:moveTo>
                    <a:lnTo>
                      <a:pt x="143" y="42"/>
                    </a:lnTo>
                    <a:lnTo>
                      <a:pt x="143" y="242"/>
                    </a:lnTo>
                    <a:lnTo>
                      <a:pt x="100" y="278"/>
                    </a:lnTo>
                    <a:lnTo>
                      <a:pt x="93" y="100"/>
                    </a:lnTo>
                    <a:lnTo>
                      <a:pt x="7" y="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0" name="AutoShape 44"/>
              <p:cNvSpPr>
                <a:spLocks noChangeArrowheads="1"/>
              </p:cNvSpPr>
              <p:nvPr/>
            </p:nvSpPr>
            <p:spPr bwMode="auto">
              <a:xfrm flipV="1">
                <a:off x="1163" y="2546"/>
                <a:ext cx="657" cy="557"/>
              </a:xfrm>
              <a:custGeom>
                <a:avLst/>
                <a:gdLst>
                  <a:gd name="T0" fmla="*/ 17 w 21600"/>
                  <a:gd name="T1" fmla="*/ 7 h 21600"/>
                  <a:gd name="T2" fmla="*/ 10 w 21600"/>
                  <a:gd name="T3" fmla="*/ 14 h 21600"/>
                  <a:gd name="T4" fmla="*/ 2 w 21600"/>
                  <a:gd name="T5" fmla="*/ 7 h 21600"/>
                  <a:gd name="T6" fmla="*/ 1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4 w 21600"/>
                  <a:gd name="T13" fmla="*/ 4498 h 21600"/>
                  <a:gd name="T14" fmla="*/ 17096 w 21600"/>
                  <a:gd name="T15" fmla="*/ 1710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66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/>
              </a:p>
            </p:txBody>
          </p:sp>
          <p:sp>
            <p:nvSpPr>
              <p:cNvPr id="31781" name="Rectangle 45"/>
              <p:cNvSpPr>
                <a:spLocks noChangeArrowheads="1"/>
              </p:cNvSpPr>
              <p:nvPr/>
            </p:nvSpPr>
            <p:spPr bwMode="auto">
              <a:xfrm>
                <a:off x="1163" y="3110"/>
                <a:ext cx="657" cy="157"/>
              </a:xfrm>
              <a:prstGeom prst="rect">
                <a:avLst/>
              </a:prstGeom>
              <a:solidFill>
                <a:srgbClr val="9966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2" name="Freeform 46"/>
              <p:cNvSpPr>
                <a:spLocks/>
              </p:cNvSpPr>
              <p:nvPr/>
            </p:nvSpPr>
            <p:spPr bwMode="auto">
              <a:xfrm>
                <a:off x="1694" y="2640"/>
                <a:ext cx="86" cy="221"/>
              </a:xfrm>
              <a:custGeom>
                <a:avLst/>
                <a:gdLst>
                  <a:gd name="T0" fmla="*/ 0 w 143"/>
                  <a:gd name="T1" fmla="*/ 0 h 278"/>
                  <a:gd name="T2" fmla="*/ 86 w 143"/>
                  <a:gd name="T3" fmla="*/ 33 h 278"/>
                  <a:gd name="T4" fmla="*/ 86 w 143"/>
                  <a:gd name="T5" fmla="*/ 192 h 278"/>
                  <a:gd name="T6" fmla="*/ 60 w 143"/>
                  <a:gd name="T7" fmla="*/ 221 h 278"/>
                  <a:gd name="T8" fmla="*/ 56 w 143"/>
                  <a:gd name="T9" fmla="*/ 79 h 278"/>
                  <a:gd name="T10" fmla="*/ 4 w 143"/>
                  <a:gd name="T11" fmla="*/ 40 h 278"/>
                  <a:gd name="T12" fmla="*/ 0 w 143"/>
                  <a:gd name="T13" fmla="*/ 0 h 2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3"/>
                  <a:gd name="T22" fmla="*/ 0 h 278"/>
                  <a:gd name="T23" fmla="*/ 143 w 143"/>
                  <a:gd name="T24" fmla="*/ 278 h 2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3" h="278">
                    <a:moveTo>
                      <a:pt x="0" y="0"/>
                    </a:moveTo>
                    <a:lnTo>
                      <a:pt x="143" y="42"/>
                    </a:lnTo>
                    <a:lnTo>
                      <a:pt x="143" y="242"/>
                    </a:lnTo>
                    <a:lnTo>
                      <a:pt x="100" y="278"/>
                    </a:lnTo>
                    <a:lnTo>
                      <a:pt x="93" y="100"/>
                    </a:lnTo>
                    <a:lnTo>
                      <a:pt x="7" y="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3" name="Freeform 47"/>
              <p:cNvSpPr>
                <a:spLocks/>
              </p:cNvSpPr>
              <p:nvPr/>
            </p:nvSpPr>
            <p:spPr bwMode="auto">
              <a:xfrm flipH="1">
                <a:off x="1186" y="2640"/>
                <a:ext cx="86" cy="221"/>
              </a:xfrm>
              <a:custGeom>
                <a:avLst/>
                <a:gdLst>
                  <a:gd name="T0" fmla="*/ 0 w 143"/>
                  <a:gd name="T1" fmla="*/ 0 h 278"/>
                  <a:gd name="T2" fmla="*/ 86 w 143"/>
                  <a:gd name="T3" fmla="*/ 33 h 278"/>
                  <a:gd name="T4" fmla="*/ 86 w 143"/>
                  <a:gd name="T5" fmla="*/ 192 h 278"/>
                  <a:gd name="T6" fmla="*/ 60 w 143"/>
                  <a:gd name="T7" fmla="*/ 221 h 278"/>
                  <a:gd name="T8" fmla="*/ 56 w 143"/>
                  <a:gd name="T9" fmla="*/ 79 h 278"/>
                  <a:gd name="T10" fmla="*/ 4 w 143"/>
                  <a:gd name="T11" fmla="*/ 40 h 278"/>
                  <a:gd name="T12" fmla="*/ 0 w 143"/>
                  <a:gd name="T13" fmla="*/ 0 h 2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3"/>
                  <a:gd name="T22" fmla="*/ 0 h 278"/>
                  <a:gd name="T23" fmla="*/ 143 w 143"/>
                  <a:gd name="T24" fmla="*/ 278 h 2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3" h="278">
                    <a:moveTo>
                      <a:pt x="0" y="0"/>
                    </a:moveTo>
                    <a:lnTo>
                      <a:pt x="143" y="42"/>
                    </a:lnTo>
                    <a:lnTo>
                      <a:pt x="143" y="242"/>
                    </a:lnTo>
                    <a:lnTo>
                      <a:pt x="100" y="278"/>
                    </a:lnTo>
                    <a:lnTo>
                      <a:pt x="93" y="100"/>
                    </a:lnTo>
                    <a:lnTo>
                      <a:pt x="7" y="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753" name="AutoShape 48"/>
            <p:cNvSpPr>
              <a:spLocks noChangeArrowheads="1"/>
            </p:cNvSpPr>
            <p:nvPr/>
          </p:nvSpPr>
          <p:spPr bwMode="auto">
            <a:xfrm>
              <a:off x="409575" y="1479550"/>
              <a:ext cx="1981200" cy="1066800"/>
            </a:xfrm>
            <a:prstGeom prst="cloudCallout">
              <a:avLst>
                <a:gd name="adj1" fmla="val 19713"/>
                <a:gd name="adj2" fmla="val 82440"/>
              </a:avLst>
            </a:prstGeom>
            <a:solidFill>
              <a:schemeClr val="bg1">
                <a:alpha val="70195"/>
              </a:schemeClr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en-US" sz="4400" b="1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31754" name="AutoShape 49"/>
            <p:cNvSpPr>
              <a:spLocks noChangeArrowheads="1"/>
            </p:cNvSpPr>
            <p:nvPr/>
          </p:nvSpPr>
          <p:spPr bwMode="auto">
            <a:xfrm>
              <a:off x="6591300" y="1389063"/>
              <a:ext cx="1981200" cy="1066800"/>
            </a:xfrm>
            <a:prstGeom prst="cloudCallout">
              <a:avLst>
                <a:gd name="adj1" fmla="val -35977"/>
                <a:gd name="adj2" fmla="val 93306"/>
              </a:avLst>
            </a:prstGeom>
            <a:solidFill>
              <a:schemeClr val="bg1">
                <a:alpha val="70195"/>
              </a:schemeClr>
            </a:solidFill>
            <a:ln w="38100">
              <a:solidFill>
                <a:srgbClr val="00FF99"/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en-US" sz="4400" b="1">
                  <a:solidFill>
                    <a:srgbClr val="33CC33"/>
                  </a:solidFill>
                  <a:latin typeface="Arial" pitchFamily="34" charset="0"/>
                  <a:cs typeface="Arial" pitchFamily="34" charset="0"/>
                </a:rPr>
                <a:t>19</a:t>
              </a:r>
            </a:p>
          </p:txBody>
        </p:sp>
        <p:grpSp>
          <p:nvGrpSpPr>
            <p:cNvPr id="3" name="Group 50"/>
            <p:cNvGrpSpPr>
              <a:grpSpLocks/>
            </p:cNvGrpSpPr>
            <p:nvPr/>
          </p:nvGrpSpPr>
          <p:grpSpPr bwMode="auto">
            <a:xfrm>
              <a:off x="1879600" y="2784475"/>
              <a:ext cx="1447800" cy="1295400"/>
              <a:chOff x="3168" y="1824"/>
              <a:chExt cx="912" cy="816"/>
            </a:xfrm>
          </p:grpSpPr>
          <p:sp>
            <p:nvSpPr>
              <p:cNvPr id="31767" name="Freeform 51"/>
              <p:cNvSpPr>
                <a:spLocks/>
              </p:cNvSpPr>
              <p:nvPr/>
            </p:nvSpPr>
            <p:spPr bwMode="auto">
              <a:xfrm>
                <a:off x="3936" y="2064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68" name="Freeform 52"/>
              <p:cNvSpPr>
                <a:spLocks/>
              </p:cNvSpPr>
              <p:nvPr/>
            </p:nvSpPr>
            <p:spPr bwMode="auto">
              <a:xfrm>
                <a:off x="3728" y="1920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69" name="Freeform 53"/>
              <p:cNvSpPr>
                <a:spLocks/>
              </p:cNvSpPr>
              <p:nvPr/>
            </p:nvSpPr>
            <p:spPr bwMode="auto">
              <a:xfrm>
                <a:off x="3504" y="1824"/>
                <a:ext cx="144" cy="288"/>
              </a:xfrm>
              <a:custGeom>
                <a:avLst/>
                <a:gdLst>
                  <a:gd name="T0" fmla="*/ 0 w 144"/>
                  <a:gd name="T1" fmla="*/ 41 h 336"/>
                  <a:gd name="T2" fmla="*/ 96 w 144"/>
                  <a:gd name="T3" fmla="*/ 0 h 336"/>
                  <a:gd name="T4" fmla="*/ 144 w 144"/>
                  <a:gd name="T5" fmla="*/ 41 h 336"/>
                  <a:gd name="T6" fmla="*/ 144 w 144"/>
                  <a:gd name="T7" fmla="*/ 288 h 336"/>
                  <a:gd name="T8" fmla="*/ 96 w 144"/>
                  <a:gd name="T9" fmla="*/ 247 h 336"/>
                  <a:gd name="T10" fmla="*/ 96 w 144"/>
                  <a:gd name="T11" fmla="*/ 82 h 336"/>
                  <a:gd name="T12" fmla="*/ 0 w 144"/>
                  <a:gd name="T13" fmla="*/ 123 h 336"/>
                  <a:gd name="T14" fmla="*/ 0 w 144"/>
                  <a:gd name="T15" fmla="*/ 41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0" name="Freeform 54"/>
              <p:cNvSpPr>
                <a:spLocks/>
              </p:cNvSpPr>
              <p:nvPr/>
            </p:nvSpPr>
            <p:spPr bwMode="auto">
              <a:xfrm>
                <a:off x="3243" y="1824"/>
                <a:ext cx="789" cy="535"/>
              </a:xfrm>
              <a:custGeom>
                <a:avLst/>
                <a:gdLst>
                  <a:gd name="T0" fmla="*/ 261 w 789"/>
                  <a:gd name="T1" fmla="*/ 0 h 535"/>
                  <a:gd name="T2" fmla="*/ 789 w 789"/>
                  <a:gd name="T3" fmla="*/ 336 h 535"/>
                  <a:gd name="T4" fmla="*/ 494 w 789"/>
                  <a:gd name="T5" fmla="*/ 535 h 535"/>
                  <a:gd name="T6" fmla="*/ 0 w 789"/>
                  <a:gd name="T7" fmla="*/ 96 h 535"/>
                  <a:gd name="T8" fmla="*/ 261 w 789"/>
                  <a:gd name="T9" fmla="*/ 0 h 5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9"/>
                  <a:gd name="T16" fmla="*/ 0 h 535"/>
                  <a:gd name="T17" fmla="*/ 789 w 789"/>
                  <a:gd name="T18" fmla="*/ 535 h 5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9" h="535">
                    <a:moveTo>
                      <a:pt x="261" y="0"/>
                    </a:moveTo>
                    <a:lnTo>
                      <a:pt x="789" y="336"/>
                    </a:lnTo>
                    <a:lnTo>
                      <a:pt x="494" y="535"/>
                    </a:lnTo>
                    <a:lnTo>
                      <a:pt x="0" y="96"/>
                    </a:lnTo>
                    <a:lnTo>
                      <a:pt x="261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1" name="Freeform 55"/>
              <p:cNvSpPr>
                <a:spLocks/>
              </p:cNvSpPr>
              <p:nvPr/>
            </p:nvSpPr>
            <p:spPr bwMode="auto">
              <a:xfrm>
                <a:off x="3253" y="1920"/>
                <a:ext cx="491" cy="567"/>
              </a:xfrm>
              <a:custGeom>
                <a:avLst/>
                <a:gdLst>
                  <a:gd name="T0" fmla="*/ 11 w 491"/>
                  <a:gd name="T1" fmla="*/ 0 h 567"/>
                  <a:gd name="T2" fmla="*/ 491 w 491"/>
                  <a:gd name="T3" fmla="*/ 432 h 567"/>
                  <a:gd name="T4" fmla="*/ 484 w 491"/>
                  <a:gd name="T5" fmla="*/ 567 h 567"/>
                  <a:gd name="T6" fmla="*/ 0 w 491"/>
                  <a:gd name="T7" fmla="*/ 119 h 567"/>
                  <a:gd name="T8" fmla="*/ 11 w 491"/>
                  <a:gd name="T9" fmla="*/ 0 h 5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1"/>
                  <a:gd name="T16" fmla="*/ 0 h 567"/>
                  <a:gd name="T17" fmla="*/ 491 w 491"/>
                  <a:gd name="T18" fmla="*/ 567 h 5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1" h="567">
                    <a:moveTo>
                      <a:pt x="11" y="0"/>
                    </a:moveTo>
                    <a:lnTo>
                      <a:pt x="491" y="432"/>
                    </a:lnTo>
                    <a:lnTo>
                      <a:pt x="484" y="567"/>
                    </a:lnTo>
                    <a:lnTo>
                      <a:pt x="0" y="119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2" name="Freeform 56"/>
              <p:cNvSpPr>
                <a:spLocks/>
              </p:cNvSpPr>
              <p:nvPr/>
            </p:nvSpPr>
            <p:spPr bwMode="auto">
              <a:xfrm>
                <a:off x="3728" y="2160"/>
                <a:ext cx="304" cy="327"/>
              </a:xfrm>
              <a:custGeom>
                <a:avLst/>
                <a:gdLst>
                  <a:gd name="T0" fmla="*/ 304 w 304"/>
                  <a:gd name="T1" fmla="*/ 0 h 327"/>
                  <a:gd name="T2" fmla="*/ 304 w 304"/>
                  <a:gd name="T3" fmla="*/ 96 h 327"/>
                  <a:gd name="T4" fmla="*/ 0 w 304"/>
                  <a:gd name="T5" fmla="*/ 327 h 327"/>
                  <a:gd name="T6" fmla="*/ 18 w 304"/>
                  <a:gd name="T7" fmla="*/ 181 h 327"/>
                  <a:gd name="T8" fmla="*/ 304 w 304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327"/>
                  <a:gd name="T17" fmla="*/ 304 w 304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327">
                    <a:moveTo>
                      <a:pt x="304" y="0"/>
                    </a:moveTo>
                    <a:lnTo>
                      <a:pt x="304" y="96"/>
                    </a:lnTo>
                    <a:lnTo>
                      <a:pt x="0" y="327"/>
                    </a:lnTo>
                    <a:lnTo>
                      <a:pt x="18" y="181"/>
                    </a:lnTo>
                    <a:lnTo>
                      <a:pt x="304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3" name="Freeform 57"/>
              <p:cNvSpPr>
                <a:spLocks/>
              </p:cNvSpPr>
              <p:nvPr/>
            </p:nvSpPr>
            <p:spPr bwMode="auto">
              <a:xfrm>
                <a:off x="3504" y="2304"/>
                <a:ext cx="240" cy="336"/>
              </a:xfrm>
              <a:custGeom>
                <a:avLst/>
                <a:gdLst>
                  <a:gd name="T0" fmla="*/ 137 w 336"/>
                  <a:gd name="T1" fmla="*/ 0 h 432"/>
                  <a:gd name="T2" fmla="*/ 240 w 336"/>
                  <a:gd name="T3" fmla="*/ 75 h 432"/>
                  <a:gd name="T4" fmla="*/ 69 w 336"/>
                  <a:gd name="T5" fmla="*/ 112 h 432"/>
                  <a:gd name="T6" fmla="*/ 69 w 336"/>
                  <a:gd name="T7" fmla="*/ 336 h 432"/>
                  <a:gd name="T8" fmla="*/ 0 w 336"/>
                  <a:gd name="T9" fmla="*/ 261 h 432"/>
                  <a:gd name="T10" fmla="*/ 0 w 336"/>
                  <a:gd name="T11" fmla="*/ 37 h 432"/>
                  <a:gd name="T12" fmla="*/ 137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4" name="Freeform 58"/>
              <p:cNvSpPr>
                <a:spLocks/>
              </p:cNvSpPr>
              <p:nvPr/>
            </p:nvSpPr>
            <p:spPr bwMode="auto">
              <a:xfrm>
                <a:off x="3312" y="2160"/>
                <a:ext cx="240" cy="288"/>
              </a:xfrm>
              <a:custGeom>
                <a:avLst/>
                <a:gdLst>
                  <a:gd name="T0" fmla="*/ 137 w 336"/>
                  <a:gd name="T1" fmla="*/ 0 h 432"/>
                  <a:gd name="T2" fmla="*/ 240 w 336"/>
                  <a:gd name="T3" fmla="*/ 64 h 432"/>
                  <a:gd name="T4" fmla="*/ 69 w 336"/>
                  <a:gd name="T5" fmla="*/ 96 h 432"/>
                  <a:gd name="T6" fmla="*/ 69 w 336"/>
                  <a:gd name="T7" fmla="*/ 288 h 432"/>
                  <a:gd name="T8" fmla="*/ 0 w 336"/>
                  <a:gd name="T9" fmla="*/ 224 h 432"/>
                  <a:gd name="T10" fmla="*/ 0 w 336"/>
                  <a:gd name="T11" fmla="*/ 32 h 432"/>
                  <a:gd name="T12" fmla="*/ 137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5" name="Freeform 59"/>
              <p:cNvSpPr>
                <a:spLocks/>
              </p:cNvSpPr>
              <p:nvPr/>
            </p:nvSpPr>
            <p:spPr bwMode="auto">
              <a:xfrm>
                <a:off x="3168" y="2016"/>
                <a:ext cx="192" cy="288"/>
              </a:xfrm>
              <a:custGeom>
                <a:avLst/>
                <a:gdLst>
                  <a:gd name="T0" fmla="*/ 110 w 336"/>
                  <a:gd name="T1" fmla="*/ 0 h 432"/>
                  <a:gd name="T2" fmla="*/ 192 w 336"/>
                  <a:gd name="T3" fmla="*/ 64 h 432"/>
                  <a:gd name="T4" fmla="*/ 55 w 336"/>
                  <a:gd name="T5" fmla="*/ 96 h 432"/>
                  <a:gd name="T6" fmla="*/ 55 w 336"/>
                  <a:gd name="T7" fmla="*/ 288 h 432"/>
                  <a:gd name="T8" fmla="*/ 0 w 336"/>
                  <a:gd name="T9" fmla="*/ 224 h 432"/>
                  <a:gd name="T10" fmla="*/ 0 w 336"/>
                  <a:gd name="T11" fmla="*/ 32 h 432"/>
                  <a:gd name="T12" fmla="*/ 110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60"/>
            <p:cNvGrpSpPr>
              <a:grpSpLocks/>
            </p:cNvGrpSpPr>
            <p:nvPr/>
          </p:nvGrpSpPr>
          <p:grpSpPr bwMode="auto">
            <a:xfrm flipH="1">
              <a:off x="5165725" y="2786063"/>
              <a:ext cx="1447800" cy="1295400"/>
              <a:chOff x="3168" y="1824"/>
              <a:chExt cx="912" cy="816"/>
            </a:xfrm>
          </p:grpSpPr>
          <p:sp>
            <p:nvSpPr>
              <p:cNvPr id="31758" name="Freeform 61"/>
              <p:cNvSpPr>
                <a:spLocks/>
              </p:cNvSpPr>
              <p:nvPr/>
            </p:nvSpPr>
            <p:spPr bwMode="auto">
              <a:xfrm>
                <a:off x="3936" y="2064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59" name="Freeform 62"/>
              <p:cNvSpPr>
                <a:spLocks/>
              </p:cNvSpPr>
              <p:nvPr/>
            </p:nvSpPr>
            <p:spPr bwMode="auto">
              <a:xfrm>
                <a:off x="3728" y="1920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60" name="Freeform 63"/>
              <p:cNvSpPr>
                <a:spLocks/>
              </p:cNvSpPr>
              <p:nvPr/>
            </p:nvSpPr>
            <p:spPr bwMode="auto">
              <a:xfrm>
                <a:off x="3504" y="1824"/>
                <a:ext cx="144" cy="288"/>
              </a:xfrm>
              <a:custGeom>
                <a:avLst/>
                <a:gdLst>
                  <a:gd name="T0" fmla="*/ 0 w 144"/>
                  <a:gd name="T1" fmla="*/ 41 h 336"/>
                  <a:gd name="T2" fmla="*/ 96 w 144"/>
                  <a:gd name="T3" fmla="*/ 0 h 336"/>
                  <a:gd name="T4" fmla="*/ 144 w 144"/>
                  <a:gd name="T5" fmla="*/ 41 h 336"/>
                  <a:gd name="T6" fmla="*/ 144 w 144"/>
                  <a:gd name="T7" fmla="*/ 288 h 336"/>
                  <a:gd name="T8" fmla="*/ 96 w 144"/>
                  <a:gd name="T9" fmla="*/ 247 h 336"/>
                  <a:gd name="T10" fmla="*/ 96 w 144"/>
                  <a:gd name="T11" fmla="*/ 82 h 336"/>
                  <a:gd name="T12" fmla="*/ 0 w 144"/>
                  <a:gd name="T13" fmla="*/ 123 h 336"/>
                  <a:gd name="T14" fmla="*/ 0 w 144"/>
                  <a:gd name="T15" fmla="*/ 41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61" name="Freeform 64"/>
              <p:cNvSpPr>
                <a:spLocks/>
              </p:cNvSpPr>
              <p:nvPr/>
            </p:nvSpPr>
            <p:spPr bwMode="auto">
              <a:xfrm>
                <a:off x="3243" y="1824"/>
                <a:ext cx="789" cy="535"/>
              </a:xfrm>
              <a:custGeom>
                <a:avLst/>
                <a:gdLst>
                  <a:gd name="T0" fmla="*/ 261 w 789"/>
                  <a:gd name="T1" fmla="*/ 0 h 535"/>
                  <a:gd name="T2" fmla="*/ 789 w 789"/>
                  <a:gd name="T3" fmla="*/ 336 h 535"/>
                  <a:gd name="T4" fmla="*/ 494 w 789"/>
                  <a:gd name="T5" fmla="*/ 535 h 535"/>
                  <a:gd name="T6" fmla="*/ 0 w 789"/>
                  <a:gd name="T7" fmla="*/ 96 h 535"/>
                  <a:gd name="T8" fmla="*/ 261 w 789"/>
                  <a:gd name="T9" fmla="*/ 0 h 5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9"/>
                  <a:gd name="T16" fmla="*/ 0 h 535"/>
                  <a:gd name="T17" fmla="*/ 789 w 789"/>
                  <a:gd name="T18" fmla="*/ 535 h 5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9" h="535">
                    <a:moveTo>
                      <a:pt x="261" y="0"/>
                    </a:moveTo>
                    <a:lnTo>
                      <a:pt x="789" y="336"/>
                    </a:lnTo>
                    <a:lnTo>
                      <a:pt x="494" y="535"/>
                    </a:lnTo>
                    <a:lnTo>
                      <a:pt x="0" y="96"/>
                    </a:lnTo>
                    <a:lnTo>
                      <a:pt x="261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62" name="Freeform 65"/>
              <p:cNvSpPr>
                <a:spLocks/>
              </p:cNvSpPr>
              <p:nvPr/>
            </p:nvSpPr>
            <p:spPr bwMode="auto">
              <a:xfrm>
                <a:off x="3253" y="1920"/>
                <a:ext cx="491" cy="567"/>
              </a:xfrm>
              <a:custGeom>
                <a:avLst/>
                <a:gdLst>
                  <a:gd name="T0" fmla="*/ 11 w 491"/>
                  <a:gd name="T1" fmla="*/ 0 h 567"/>
                  <a:gd name="T2" fmla="*/ 491 w 491"/>
                  <a:gd name="T3" fmla="*/ 432 h 567"/>
                  <a:gd name="T4" fmla="*/ 484 w 491"/>
                  <a:gd name="T5" fmla="*/ 567 h 567"/>
                  <a:gd name="T6" fmla="*/ 0 w 491"/>
                  <a:gd name="T7" fmla="*/ 119 h 567"/>
                  <a:gd name="T8" fmla="*/ 11 w 491"/>
                  <a:gd name="T9" fmla="*/ 0 h 5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1"/>
                  <a:gd name="T16" fmla="*/ 0 h 567"/>
                  <a:gd name="T17" fmla="*/ 491 w 491"/>
                  <a:gd name="T18" fmla="*/ 567 h 5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1" h="567">
                    <a:moveTo>
                      <a:pt x="11" y="0"/>
                    </a:moveTo>
                    <a:lnTo>
                      <a:pt x="491" y="432"/>
                    </a:lnTo>
                    <a:lnTo>
                      <a:pt x="484" y="567"/>
                    </a:lnTo>
                    <a:lnTo>
                      <a:pt x="0" y="119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63" name="Freeform 66"/>
              <p:cNvSpPr>
                <a:spLocks/>
              </p:cNvSpPr>
              <p:nvPr/>
            </p:nvSpPr>
            <p:spPr bwMode="auto">
              <a:xfrm>
                <a:off x="3728" y="2160"/>
                <a:ext cx="304" cy="327"/>
              </a:xfrm>
              <a:custGeom>
                <a:avLst/>
                <a:gdLst>
                  <a:gd name="T0" fmla="*/ 304 w 304"/>
                  <a:gd name="T1" fmla="*/ 0 h 327"/>
                  <a:gd name="T2" fmla="*/ 304 w 304"/>
                  <a:gd name="T3" fmla="*/ 96 h 327"/>
                  <a:gd name="T4" fmla="*/ 0 w 304"/>
                  <a:gd name="T5" fmla="*/ 327 h 327"/>
                  <a:gd name="T6" fmla="*/ 18 w 304"/>
                  <a:gd name="T7" fmla="*/ 181 h 327"/>
                  <a:gd name="T8" fmla="*/ 304 w 304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327"/>
                  <a:gd name="T17" fmla="*/ 304 w 304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327">
                    <a:moveTo>
                      <a:pt x="304" y="0"/>
                    </a:moveTo>
                    <a:lnTo>
                      <a:pt x="304" y="96"/>
                    </a:lnTo>
                    <a:lnTo>
                      <a:pt x="0" y="327"/>
                    </a:lnTo>
                    <a:lnTo>
                      <a:pt x="18" y="181"/>
                    </a:lnTo>
                    <a:lnTo>
                      <a:pt x="304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64" name="Freeform 67"/>
              <p:cNvSpPr>
                <a:spLocks/>
              </p:cNvSpPr>
              <p:nvPr/>
            </p:nvSpPr>
            <p:spPr bwMode="auto">
              <a:xfrm>
                <a:off x="3504" y="2304"/>
                <a:ext cx="240" cy="336"/>
              </a:xfrm>
              <a:custGeom>
                <a:avLst/>
                <a:gdLst>
                  <a:gd name="T0" fmla="*/ 137 w 336"/>
                  <a:gd name="T1" fmla="*/ 0 h 432"/>
                  <a:gd name="T2" fmla="*/ 240 w 336"/>
                  <a:gd name="T3" fmla="*/ 75 h 432"/>
                  <a:gd name="T4" fmla="*/ 69 w 336"/>
                  <a:gd name="T5" fmla="*/ 112 h 432"/>
                  <a:gd name="T6" fmla="*/ 69 w 336"/>
                  <a:gd name="T7" fmla="*/ 336 h 432"/>
                  <a:gd name="T8" fmla="*/ 0 w 336"/>
                  <a:gd name="T9" fmla="*/ 261 h 432"/>
                  <a:gd name="T10" fmla="*/ 0 w 336"/>
                  <a:gd name="T11" fmla="*/ 37 h 432"/>
                  <a:gd name="T12" fmla="*/ 137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65" name="Freeform 68"/>
              <p:cNvSpPr>
                <a:spLocks/>
              </p:cNvSpPr>
              <p:nvPr/>
            </p:nvSpPr>
            <p:spPr bwMode="auto">
              <a:xfrm>
                <a:off x="3312" y="2160"/>
                <a:ext cx="240" cy="288"/>
              </a:xfrm>
              <a:custGeom>
                <a:avLst/>
                <a:gdLst>
                  <a:gd name="T0" fmla="*/ 137 w 336"/>
                  <a:gd name="T1" fmla="*/ 0 h 432"/>
                  <a:gd name="T2" fmla="*/ 240 w 336"/>
                  <a:gd name="T3" fmla="*/ 64 h 432"/>
                  <a:gd name="T4" fmla="*/ 69 w 336"/>
                  <a:gd name="T5" fmla="*/ 96 h 432"/>
                  <a:gd name="T6" fmla="*/ 69 w 336"/>
                  <a:gd name="T7" fmla="*/ 288 h 432"/>
                  <a:gd name="T8" fmla="*/ 0 w 336"/>
                  <a:gd name="T9" fmla="*/ 224 h 432"/>
                  <a:gd name="T10" fmla="*/ 0 w 336"/>
                  <a:gd name="T11" fmla="*/ 32 h 432"/>
                  <a:gd name="T12" fmla="*/ 137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66" name="Freeform 69"/>
              <p:cNvSpPr>
                <a:spLocks/>
              </p:cNvSpPr>
              <p:nvPr/>
            </p:nvSpPr>
            <p:spPr bwMode="auto">
              <a:xfrm>
                <a:off x="3168" y="2016"/>
                <a:ext cx="192" cy="288"/>
              </a:xfrm>
              <a:custGeom>
                <a:avLst/>
                <a:gdLst>
                  <a:gd name="T0" fmla="*/ 110 w 336"/>
                  <a:gd name="T1" fmla="*/ 0 h 432"/>
                  <a:gd name="T2" fmla="*/ 192 w 336"/>
                  <a:gd name="T3" fmla="*/ 64 h 432"/>
                  <a:gd name="T4" fmla="*/ 55 w 336"/>
                  <a:gd name="T5" fmla="*/ 96 h 432"/>
                  <a:gd name="T6" fmla="*/ 55 w 336"/>
                  <a:gd name="T7" fmla="*/ 288 h 432"/>
                  <a:gd name="T8" fmla="*/ 0 w 336"/>
                  <a:gd name="T9" fmla="*/ 224 h 432"/>
                  <a:gd name="T10" fmla="*/ 0 w 336"/>
                  <a:gd name="T11" fmla="*/ 32 h 432"/>
                  <a:gd name="T12" fmla="*/ 110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757" name="AutoShape 70"/>
            <p:cNvSpPr>
              <a:spLocks noChangeArrowheads="1"/>
            </p:cNvSpPr>
            <p:nvPr/>
          </p:nvSpPr>
          <p:spPr bwMode="auto">
            <a:xfrm>
              <a:off x="5881688" y="4092575"/>
              <a:ext cx="1981200" cy="1066800"/>
            </a:xfrm>
            <a:prstGeom prst="cloudCallout">
              <a:avLst>
                <a:gd name="adj1" fmla="val -73079"/>
                <a:gd name="adj2" fmla="val 43454"/>
              </a:avLst>
            </a:prstGeom>
            <a:solidFill>
              <a:schemeClr val="bg1"/>
            </a:solidFill>
            <a:ln w="38100">
              <a:solidFill>
                <a:srgbClr val="9966FF"/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en-US" sz="4400" b="1">
                  <a:solidFill>
                    <a:srgbClr val="9966FF"/>
                  </a:solidFill>
                  <a:latin typeface="Arial" pitchFamily="34" charset="0"/>
                  <a:cs typeface="Arial" pitchFamily="34" charset="0"/>
                </a:rPr>
                <a:t>21</a:t>
              </a:r>
            </a:p>
          </p:txBody>
        </p:sp>
      </p:grpSp>
      <p:sp>
        <p:nvSpPr>
          <p:cNvPr id="39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400800"/>
            <a:ext cx="1905000" cy="457200"/>
          </a:xfrm>
        </p:spPr>
        <p:txBody>
          <a:bodyPr/>
          <a:lstStyle/>
          <a:p>
            <a:fld id="{4E8BDBEA-5ABB-4842-80BE-9E94F4C3D640}" type="datetime5">
              <a:rPr lang="en-US"/>
              <a:pPr/>
              <a:t>29-Oct-19</a:t>
            </a:fld>
            <a:endParaRPr lang="en-US" dirty="0"/>
          </a:p>
        </p:txBody>
      </p:sp>
      <p:sp>
        <p:nvSpPr>
          <p:cNvPr id="40" name="Slide Number Placeholder 4"/>
          <p:cNvSpPr txBox="1">
            <a:spLocks/>
          </p:cNvSpPr>
          <p:nvPr/>
        </p:nvSpPr>
        <p:spPr bwMode="auto">
          <a:xfrm>
            <a:off x="6705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844EFD-EF4E-41CC-9CE0-1AB8DA1413E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98BA-F0B1-4CB9-834A-6A68F81DDB3D}" type="datetime5">
              <a:rPr lang="en-US"/>
              <a:pPr/>
              <a:t>29-Oct-19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C7D7-D2B4-4EE1-BE8F-BAFAB81AA4D6}" type="slidenum">
              <a:rPr lang="en-US"/>
              <a:pPr/>
              <a:t>40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Protocol Complex: Round One</a:t>
            </a:r>
          </a:p>
        </p:txBody>
      </p:sp>
      <p:pic>
        <p:nvPicPr>
          <p:cNvPr id="141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3613" y="1898650"/>
            <a:ext cx="4676775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D858-368D-4BA8-B1F4-2E002510FC08}" type="datetime5">
              <a:rPr lang="en-US"/>
              <a:pPr/>
              <a:t>29-Oct-19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12AD4-1251-4B80-ACD6-A5245A1DEE2C}" type="slidenum">
              <a:rPr lang="en-US"/>
              <a:pPr/>
              <a:t>41</a:t>
            </a:fld>
            <a:endParaRPr 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Protocol Complex: Round Two</a:t>
            </a:r>
          </a:p>
        </p:txBody>
      </p:sp>
      <p:pic>
        <p:nvPicPr>
          <p:cNvPr id="14336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3613" y="1876425"/>
            <a:ext cx="4676775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BF06-222E-41C0-A9F9-2BD788A5C542}" type="datetime5">
              <a:rPr lang="en-US"/>
              <a:pPr/>
              <a:t>29-Oct-19</a:t>
            </a:fld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31CC-00CC-46FB-9778-4DC48D430558}" type="slidenum">
              <a:rPr lang="en-US"/>
              <a:pPr/>
              <a:t>42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Protocol Complex Evolution</a:t>
            </a:r>
          </a:p>
        </p:txBody>
      </p:sp>
      <p:pic>
        <p:nvPicPr>
          <p:cNvPr id="1423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113" y="1671638"/>
            <a:ext cx="2870200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2347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78513" y="1647825"/>
            <a:ext cx="2906712" cy="271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2348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1663" y="3763963"/>
            <a:ext cx="2857500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2349" name="Text Box 13"/>
          <p:cNvSpPr txBox="1">
            <a:spLocks noChangeArrowheads="1"/>
          </p:cNvSpPr>
          <p:nvPr/>
        </p:nvSpPr>
        <p:spPr bwMode="auto">
          <a:xfrm>
            <a:off x="302522" y="3922338"/>
            <a:ext cx="9813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zero</a:t>
            </a:r>
          </a:p>
        </p:txBody>
      </p:sp>
      <p:sp>
        <p:nvSpPr>
          <p:cNvPr id="142350" name="Text Box 14"/>
          <p:cNvSpPr txBox="1">
            <a:spLocks noChangeArrowheads="1"/>
          </p:cNvSpPr>
          <p:nvPr/>
        </p:nvSpPr>
        <p:spPr bwMode="auto">
          <a:xfrm>
            <a:off x="5086976" y="5979032"/>
            <a:ext cx="8226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3200">
                <a:latin typeface="Arial" pitchFamily="34" charset="0"/>
                <a:cs typeface="Arial" pitchFamily="34" charset="0"/>
              </a:rPr>
              <a:t>two</a:t>
            </a:r>
          </a:p>
        </p:txBody>
      </p:sp>
      <p:sp>
        <p:nvSpPr>
          <p:cNvPr id="142351" name="Text Box 15"/>
          <p:cNvSpPr txBox="1">
            <a:spLocks noChangeArrowheads="1"/>
          </p:cNvSpPr>
          <p:nvPr/>
        </p:nvSpPr>
        <p:spPr bwMode="auto">
          <a:xfrm>
            <a:off x="8070332" y="4148675"/>
            <a:ext cx="8675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one</a:t>
            </a:r>
          </a:p>
        </p:txBody>
      </p:sp>
      <p:sp>
        <p:nvSpPr>
          <p:cNvPr id="11" name="Right Arrow 10"/>
          <p:cNvSpPr/>
          <p:nvPr/>
        </p:nvSpPr>
        <p:spPr bwMode="auto">
          <a:xfrm>
            <a:off x="3838670" y="2263366"/>
            <a:ext cx="1439501" cy="787651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ight Arrow 11"/>
          <p:cNvSpPr/>
          <p:nvPr/>
        </p:nvSpPr>
        <p:spPr bwMode="auto">
          <a:xfrm rot="8928766">
            <a:off x="5629750" y="4154032"/>
            <a:ext cx="1439501" cy="787651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239F-CB71-4190-A85A-C69ECA897829}" type="datetime5">
              <a:rPr lang="en-US"/>
              <a:pPr/>
              <a:t>29-Oct-19</a:t>
            </a:fld>
            <a:endParaRPr lang="en-US"/>
          </a:p>
        </p:txBody>
      </p:sp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738B-44C6-449B-A140-5B7FDB5F2D69}" type="slidenum">
              <a:rPr lang="en-US"/>
              <a:pPr/>
              <a:t>43</a:t>
            </a:fld>
            <a:endParaRPr 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pic>
        <p:nvPicPr>
          <p:cNvPr id="145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3375" y="3414713"/>
            <a:ext cx="2870200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54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51188" y="1614488"/>
            <a:ext cx="2906712" cy="271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45441" name="Group 33"/>
          <p:cNvGrpSpPr>
            <a:grpSpLocks/>
          </p:cNvGrpSpPr>
          <p:nvPr/>
        </p:nvGrpSpPr>
        <p:grpSpPr bwMode="auto">
          <a:xfrm>
            <a:off x="5991225" y="3478213"/>
            <a:ext cx="2830513" cy="2725737"/>
            <a:chOff x="3851" y="2577"/>
            <a:chExt cx="1783" cy="1717"/>
          </a:xfrm>
        </p:grpSpPr>
        <p:sp>
          <p:nvSpPr>
            <p:cNvPr id="145428" name="Freeform 20"/>
            <p:cNvSpPr>
              <a:spLocks/>
            </p:cNvSpPr>
            <p:nvPr/>
          </p:nvSpPr>
          <p:spPr bwMode="auto">
            <a:xfrm>
              <a:off x="4855" y="2577"/>
              <a:ext cx="777" cy="1381"/>
            </a:xfrm>
            <a:custGeom>
              <a:avLst/>
              <a:gdLst/>
              <a:ahLst/>
              <a:cxnLst>
                <a:cxn ang="0">
                  <a:pos x="7" y="1359"/>
                </a:cxn>
                <a:cxn ang="0">
                  <a:pos x="980" y="1814"/>
                </a:cxn>
                <a:cxn ang="0">
                  <a:pos x="1035" y="180"/>
                </a:cxn>
                <a:cxn ang="0">
                  <a:pos x="0" y="0"/>
                </a:cxn>
                <a:cxn ang="0">
                  <a:pos x="7" y="1359"/>
                </a:cxn>
              </a:cxnLst>
              <a:rect l="0" t="0" r="r" b="b"/>
              <a:pathLst>
                <a:path w="1035" h="1814">
                  <a:moveTo>
                    <a:pt x="7" y="1359"/>
                  </a:moveTo>
                  <a:lnTo>
                    <a:pt x="980" y="1814"/>
                  </a:lnTo>
                  <a:lnTo>
                    <a:pt x="1035" y="180"/>
                  </a:lnTo>
                  <a:lnTo>
                    <a:pt x="0" y="0"/>
                  </a:lnTo>
                  <a:lnTo>
                    <a:pt x="7" y="1359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5429" name="Freeform 21"/>
            <p:cNvSpPr>
              <a:spLocks/>
            </p:cNvSpPr>
            <p:nvPr/>
          </p:nvSpPr>
          <p:spPr bwMode="auto">
            <a:xfrm>
              <a:off x="3856" y="2582"/>
              <a:ext cx="1004" cy="1255"/>
            </a:xfrm>
            <a:custGeom>
              <a:avLst/>
              <a:gdLst/>
              <a:ahLst/>
              <a:cxnLst>
                <a:cxn ang="0">
                  <a:pos x="83" y="1648"/>
                </a:cxn>
                <a:cxn ang="0">
                  <a:pos x="1338" y="1352"/>
                </a:cxn>
                <a:cxn ang="0">
                  <a:pos x="1331" y="0"/>
                </a:cxn>
                <a:cxn ang="0">
                  <a:pos x="0" y="107"/>
                </a:cxn>
                <a:cxn ang="0">
                  <a:pos x="83" y="1648"/>
                </a:cxn>
              </a:cxnLst>
              <a:rect l="0" t="0" r="r" b="b"/>
              <a:pathLst>
                <a:path w="1338" h="1648">
                  <a:moveTo>
                    <a:pt x="83" y="1648"/>
                  </a:moveTo>
                  <a:lnTo>
                    <a:pt x="1338" y="1352"/>
                  </a:lnTo>
                  <a:lnTo>
                    <a:pt x="1331" y="0"/>
                  </a:lnTo>
                  <a:lnTo>
                    <a:pt x="0" y="107"/>
                  </a:lnTo>
                  <a:lnTo>
                    <a:pt x="83" y="1648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5430" name="Freeform 22"/>
            <p:cNvSpPr>
              <a:spLocks/>
            </p:cNvSpPr>
            <p:nvPr/>
          </p:nvSpPr>
          <p:spPr bwMode="auto">
            <a:xfrm>
              <a:off x="3851" y="2585"/>
              <a:ext cx="1778" cy="260"/>
            </a:xfrm>
            <a:custGeom>
              <a:avLst/>
              <a:gdLst/>
              <a:ahLst/>
              <a:cxnLst>
                <a:cxn ang="0">
                  <a:pos x="0" y="104"/>
                </a:cxn>
                <a:cxn ang="0">
                  <a:pos x="869" y="342"/>
                </a:cxn>
                <a:cxn ang="0">
                  <a:pos x="2369" y="186"/>
                </a:cxn>
                <a:cxn ang="0">
                  <a:pos x="1345" y="0"/>
                </a:cxn>
                <a:cxn ang="0">
                  <a:pos x="0" y="104"/>
                </a:cxn>
              </a:cxnLst>
              <a:rect l="0" t="0" r="r" b="b"/>
              <a:pathLst>
                <a:path w="2369" h="342">
                  <a:moveTo>
                    <a:pt x="0" y="104"/>
                  </a:moveTo>
                  <a:lnTo>
                    <a:pt x="869" y="342"/>
                  </a:lnTo>
                  <a:lnTo>
                    <a:pt x="2369" y="186"/>
                  </a:lnTo>
                  <a:lnTo>
                    <a:pt x="1345" y="0"/>
                  </a:lnTo>
                  <a:lnTo>
                    <a:pt x="0" y="104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5431" name="Freeform 23"/>
            <p:cNvSpPr>
              <a:spLocks/>
            </p:cNvSpPr>
            <p:nvPr/>
          </p:nvSpPr>
          <p:spPr bwMode="auto">
            <a:xfrm>
              <a:off x="4373" y="3517"/>
              <a:ext cx="1010" cy="319"/>
            </a:xfrm>
            <a:custGeom>
              <a:avLst/>
              <a:gdLst/>
              <a:ahLst/>
              <a:cxnLst>
                <a:cxn ang="0">
                  <a:pos x="714" y="0"/>
                </a:cxn>
                <a:cxn ang="0">
                  <a:pos x="1345" y="352"/>
                </a:cxn>
                <a:cxn ang="0">
                  <a:pos x="0" y="419"/>
                </a:cxn>
                <a:cxn ang="0">
                  <a:pos x="714" y="0"/>
                </a:cxn>
              </a:cxnLst>
              <a:rect l="0" t="0" r="r" b="b"/>
              <a:pathLst>
                <a:path w="1345" h="419">
                  <a:moveTo>
                    <a:pt x="714" y="0"/>
                  </a:moveTo>
                  <a:lnTo>
                    <a:pt x="1345" y="352"/>
                  </a:lnTo>
                  <a:lnTo>
                    <a:pt x="0" y="419"/>
                  </a:lnTo>
                  <a:lnTo>
                    <a:pt x="714" y="0"/>
                  </a:lnTo>
                  <a:close/>
                </a:path>
              </a:pathLst>
            </a:cu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5438" name="Freeform 30"/>
            <p:cNvSpPr>
              <a:spLocks/>
            </p:cNvSpPr>
            <p:nvPr/>
          </p:nvSpPr>
          <p:spPr bwMode="auto">
            <a:xfrm flipH="1" flipV="1">
              <a:off x="4167" y="2993"/>
              <a:ext cx="1009" cy="320"/>
            </a:xfrm>
            <a:custGeom>
              <a:avLst/>
              <a:gdLst/>
              <a:ahLst/>
              <a:cxnLst>
                <a:cxn ang="0">
                  <a:pos x="714" y="0"/>
                </a:cxn>
                <a:cxn ang="0">
                  <a:pos x="1345" y="352"/>
                </a:cxn>
                <a:cxn ang="0">
                  <a:pos x="0" y="419"/>
                </a:cxn>
                <a:cxn ang="0">
                  <a:pos x="714" y="0"/>
                </a:cxn>
              </a:cxnLst>
              <a:rect l="0" t="0" r="r" b="b"/>
              <a:pathLst>
                <a:path w="1345" h="419">
                  <a:moveTo>
                    <a:pt x="714" y="0"/>
                  </a:moveTo>
                  <a:lnTo>
                    <a:pt x="1345" y="352"/>
                  </a:lnTo>
                  <a:lnTo>
                    <a:pt x="0" y="419"/>
                  </a:lnTo>
                  <a:lnTo>
                    <a:pt x="714" y="0"/>
                  </a:lnTo>
                  <a:close/>
                </a:path>
              </a:pathLst>
            </a:cu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5439" name="Freeform 31"/>
            <p:cNvSpPr>
              <a:spLocks/>
            </p:cNvSpPr>
            <p:nvPr/>
          </p:nvSpPr>
          <p:spPr bwMode="auto">
            <a:xfrm>
              <a:off x="3856" y="2664"/>
              <a:ext cx="652" cy="1630"/>
            </a:xfrm>
            <a:custGeom>
              <a:avLst/>
              <a:gdLst/>
              <a:ahLst/>
              <a:cxnLst>
                <a:cxn ang="0">
                  <a:pos x="869" y="2141"/>
                </a:cxn>
                <a:cxn ang="0">
                  <a:pos x="849" y="231"/>
                </a:cxn>
                <a:cxn ang="0">
                  <a:pos x="0" y="0"/>
                </a:cxn>
                <a:cxn ang="0">
                  <a:pos x="73" y="1541"/>
                </a:cxn>
                <a:cxn ang="0">
                  <a:pos x="869" y="2141"/>
                </a:cxn>
              </a:cxnLst>
              <a:rect l="0" t="0" r="r" b="b"/>
              <a:pathLst>
                <a:path w="869" h="2141">
                  <a:moveTo>
                    <a:pt x="869" y="2141"/>
                  </a:moveTo>
                  <a:lnTo>
                    <a:pt x="849" y="231"/>
                  </a:lnTo>
                  <a:lnTo>
                    <a:pt x="0" y="0"/>
                  </a:lnTo>
                  <a:lnTo>
                    <a:pt x="73" y="1541"/>
                  </a:lnTo>
                  <a:lnTo>
                    <a:pt x="869" y="2141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5440" name="Freeform 32"/>
            <p:cNvSpPr>
              <a:spLocks/>
            </p:cNvSpPr>
            <p:nvPr/>
          </p:nvSpPr>
          <p:spPr bwMode="auto">
            <a:xfrm>
              <a:off x="4493" y="2719"/>
              <a:ext cx="1141" cy="1567"/>
            </a:xfrm>
            <a:custGeom>
              <a:avLst/>
              <a:gdLst/>
              <a:ahLst/>
              <a:cxnLst>
                <a:cxn ang="0">
                  <a:pos x="0" y="166"/>
                </a:cxn>
                <a:cxn ang="0">
                  <a:pos x="11" y="2058"/>
                </a:cxn>
                <a:cxn ang="0">
                  <a:pos x="1456" y="1614"/>
                </a:cxn>
                <a:cxn ang="0">
                  <a:pos x="1521" y="0"/>
                </a:cxn>
                <a:cxn ang="0">
                  <a:pos x="0" y="166"/>
                </a:cxn>
              </a:cxnLst>
              <a:rect l="0" t="0" r="r" b="b"/>
              <a:pathLst>
                <a:path w="1521" h="2058">
                  <a:moveTo>
                    <a:pt x="0" y="166"/>
                  </a:moveTo>
                  <a:lnTo>
                    <a:pt x="11" y="2058"/>
                  </a:lnTo>
                  <a:lnTo>
                    <a:pt x="1456" y="1614"/>
                  </a:lnTo>
                  <a:lnTo>
                    <a:pt x="1521" y="0"/>
                  </a:lnTo>
                  <a:lnTo>
                    <a:pt x="0" y="166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5442" name="Text Box 34"/>
          <p:cNvSpPr txBox="1">
            <a:spLocks noChangeArrowheads="1"/>
          </p:cNvSpPr>
          <p:nvPr/>
        </p:nvSpPr>
        <p:spPr bwMode="auto">
          <a:xfrm>
            <a:off x="294687" y="2508722"/>
            <a:ext cx="175139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input complex</a:t>
            </a:r>
          </a:p>
        </p:txBody>
      </p:sp>
      <p:sp>
        <p:nvSpPr>
          <p:cNvPr id="145444" name="Text Box 36"/>
          <p:cNvSpPr txBox="1">
            <a:spLocks noChangeArrowheads="1"/>
          </p:cNvSpPr>
          <p:nvPr/>
        </p:nvSpPr>
        <p:spPr bwMode="auto">
          <a:xfrm>
            <a:off x="1424428" y="1226358"/>
            <a:ext cx="218790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protocol complex</a:t>
            </a:r>
          </a:p>
        </p:txBody>
      </p:sp>
      <p:sp>
        <p:nvSpPr>
          <p:cNvPr id="145445" name="AutoShape 37"/>
          <p:cNvSpPr>
            <a:spLocks noChangeArrowheads="1"/>
          </p:cNvSpPr>
          <p:nvPr/>
        </p:nvSpPr>
        <p:spPr bwMode="auto">
          <a:xfrm>
            <a:off x="3421063" y="5310188"/>
            <a:ext cx="2365375" cy="404812"/>
          </a:xfrm>
          <a:prstGeom prst="rightArrow">
            <a:avLst>
              <a:gd name="adj1" fmla="val 50000"/>
              <a:gd name="adj2" fmla="val 146079"/>
            </a:avLst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5446" name="AutoShape 38"/>
          <p:cNvSpPr>
            <a:spLocks noChangeArrowheads="1"/>
          </p:cNvSpPr>
          <p:nvPr/>
        </p:nvSpPr>
        <p:spPr bwMode="auto">
          <a:xfrm>
            <a:off x="2070100" y="2159000"/>
            <a:ext cx="919163" cy="995363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5447" name="AutoShape 39"/>
          <p:cNvSpPr>
            <a:spLocks noChangeArrowheads="1"/>
          </p:cNvSpPr>
          <p:nvPr/>
        </p:nvSpPr>
        <p:spPr bwMode="auto">
          <a:xfrm rot="-16200000">
            <a:off x="6411912" y="2244726"/>
            <a:ext cx="919163" cy="995362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5448" name="Text Box 40"/>
          <p:cNvSpPr txBox="1">
            <a:spLocks noChangeArrowheads="1"/>
          </p:cNvSpPr>
          <p:nvPr/>
        </p:nvSpPr>
        <p:spPr bwMode="auto">
          <a:xfrm>
            <a:off x="4323064" y="5670005"/>
            <a:ext cx="56137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l-G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Δ</a:t>
            </a:r>
            <a:endParaRPr lang="en-US" dirty="0">
              <a:solidFill>
                <a:schemeClr val="tx1"/>
              </a:solidFill>
              <a:latin typeface="Symbol" pitchFamily="18" charset="2"/>
              <a:cs typeface="Arial" pitchFamily="34" charset="0"/>
            </a:endParaRPr>
          </a:p>
        </p:txBody>
      </p:sp>
      <p:sp>
        <p:nvSpPr>
          <p:cNvPr id="23" name="Text Box 34"/>
          <p:cNvSpPr txBox="1">
            <a:spLocks noChangeArrowheads="1"/>
          </p:cNvSpPr>
          <p:nvPr/>
        </p:nvSpPr>
        <p:spPr bwMode="auto">
          <a:xfrm>
            <a:off x="7265855" y="2498166"/>
            <a:ext cx="175139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output complex</a:t>
            </a: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6391495" y="1457482"/>
            <a:ext cx="460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Symbol" pitchFamily="18" charset="2"/>
              </a:rPr>
              <a:t>d</a:t>
            </a:r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CDA02-A0D5-4934-AED7-A2DF1DEEE1B9}" type="datetime5">
              <a:rPr lang="en-US"/>
              <a:pPr/>
              <a:t>29-Oct-19</a:t>
            </a:fld>
            <a:endParaRPr lang="en-US"/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AB3B-0B43-4327-AD65-80A4F3B9ECDB}" type="slidenum">
              <a:rPr lang="en-US"/>
              <a:pPr/>
              <a:t>44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Map</a:t>
            </a:r>
          </a:p>
        </p:txBody>
      </p:sp>
      <p:pic>
        <p:nvPicPr>
          <p:cNvPr id="1464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3" y="1549400"/>
            <a:ext cx="2906712" cy="271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111500" y="3413125"/>
            <a:ext cx="2830513" cy="2725738"/>
            <a:chOff x="3851" y="2577"/>
            <a:chExt cx="1783" cy="1717"/>
          </a:xfrm>
        </p:grpSpPr>
        <p:sp>
          <p:nvSpPr>
            <p:cNvPr id="146438" name="Freeform 6"/>
            <p:cNvSpPr>
              <a:spLocks/>
            </p:cNvSpPr>
            <p:nvPr/>
          </p:nvSpPr>
          <p:spPr bwMode="auto">
            <a:xfrm>
              <a:off x="4855" y="2577"/>
              <a:ext cx="777" cy="1381"/>
            </a:xfrm>
            <a:custGeom>
              <a:avLst/>
              <a:gdLst/>
              <a:ahLst/>
              <a:cxnLst>
                <a:cxn ang="0">
                  <a:pos x="7" y="1359"/>
                </a:cxn>
                <a:cxn ang="0">
                  <a:pos x="980" y="1814"/>
                </a:cxn>
                <a:cxn ang="0">
                  <a:pos x="1035" y="180"/>
                </a:cxn>
                <a:cxn ang="0">
                  <a:pos x="0" y="0"/>
                </a:cxn>
                <a:cxn ang="0">
                  <a:pos x="7" y="1359"/>
                </a:cxn>
              </a:cxnLst>
              <a:rect l="0" t="0" r="r" b="b"/>
              <a:pathLst>
                <a:path w="1035" h="1814">
                  <a:moveTo>
                    <a:pt x="7" y="1359"/>
                  </a:moveTo>
                  <a:lnTo>
                    <a:pt x="980" y="1814"/>
                  </a:lnTo>
                  <a:lnTo>
                    <a:pt x="1035" y="180"/>
                  </a:lnTo>
                  <a:lnTo>
                    <a:pt x="0" y="0"/>
                  </a:lnTo>
                  <a:lnTo>
                    <a:pt x="7" y="1359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6439" name="Freeform 7"/>
            <p:cNvSpPr>
              <a:spLocks/>
            </p:cNvSpPr>
            <p:nvPr/>
          </p:nvSpPr>
          <p:spPr bwMode="auto">
            <a:xfrm>
              <a:off x="3856" y="2582"/>
              <a:ext cx="1004" cy="1255"/>
            </a:xfrm>
            <a:custGeom>
              <a:avLst/>
              <a:gdLst/>
              <a:ahLst/>
              <a:cxnLst>
                <a:cxn ang="0">
                  <a:pos x="83" y="1648"/>
                </a:cxn>
                <a:cxn ang="0">
                  <a:pos x="1338" y="1352"/>
                </a:cxn>
                <a:cxn ang="0">
                  <a:pos x="1331" y="0"/>
                </a:cxn>
                <a:cxn ang="0">
                  <a:pos x="0" y="107"/>
                </a:cxn>
                <a:cxn ang="0">
                  <a:pos x="83" y="1648"/>
                </a:cxn>
              </a:cxnLst>
              <a:rect l="0" t="0" r="r" b="b"/>
              <a:pathLst>
                <a:path w="1338" h="1648">
                  <a:moveTo>
                    <a:pt x="83" y="1648"/>
                  </a:moveTo>
                  <a:lnTo>
                    <a:pt x="1338" y="1352"/>
                  </a:lnTo>
                  <a:lnTo>
                    <a:pt x="1331" y="0"/>
                  </a:lnTo>
                  <a:lnTo>
                    <a:pt x="0" y="107"/>
                  </a:lnTo>
                  <a:lnTo>
                    <a:pt x="83" y="1648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6440" name="Freeform 8"/>
            <p:cNvSpPr>
              <a:spLocks/>
            </p:cNvSpPr>
            <p:nvPr/>
          </p:nvSpPr>
          <p:spPr bwMode="auto">
            <a:xfrm>
              <a:off x="3851" y="2585"/>
              <a:ext cx="1778" cy="260"/>
            </a:xfrm>
            <a:custGeom>
              <a:avLst/>
              <a:gdLst/>
              <a:ahLst/>
              <a:cxnLst>
                <a:cxn ang="0">
                  <a:pos x="0" y="104"/>
                </a:cxn>
                <a:cxn ang="0">
                  <a:pos x="869" y="342"/>
                </a:cxn>
                <a:cxn ang="0">
                  <a:pos x="2369" y="186"/>
                </a:cxn>
                <a:cxn ang="0">
                  <a:pos x="1345" y="0"/>
                </a:cxn>
                <a:cxn ang="0">
                  <a:pos x="0" y="104"/>
                </a:cxn>
              </a:cxnLst>
              <a:rect l="0" t="0" r="r" b="b"/>
              <a:pathLst>
                <a:path w="2369" h="342">
                  <a:moveTo>
                    <a:pt x="0" y="104"/>
                  </a:moveTo>
                  <a:lnTo>
                    <a:pt x="869" y="342"/>
                  </a:lnTo>
                  <a:lnTo>
                    <a:pt x="2369" y="186"/>
                  </a:lnTo>
                  <a:lnTo>
                    <a:pt x="1345" y="0"/>
                  </a:lnTo>
                  <a:lnTo>
                    <a:pt x="0" y="104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6441" name="Freeform 9"/>
            <p:cNvSpPr>
              <a:spLocks/>
            </p:cNvSpPr>
            <p:nvPr/>
          </p:nvSpPr>
          <p:spPr bwMode="auto">
            <a:xfrm>
              <a:off x="4373" y="3517"/>
              <a:ext cx="1010" cy="319"/>
            </a:xfrm>
            <a:custGeom>
              <a:avLst/>
              <a:gdLst/>
              <a:ahLst/>
              <a:cxnLst>
                <a:cxn ang="0">
                  <a:pos x="714" y="0"/>
                </a:cxn>
                <a:cxn ang="0">
                  <a:pos x="1345" y="352"/>
                </a:cxn>
                <a:cxn ang="0">
                  <a:pos x="0" y="419"/>
                </a:cxn>
                <a:cxn ang="0">
                  <a:pos x="714" y="0"/>
                </a:cxn>
              </a:cxnLst>
              <a:rect l="0" t="0" r="r" b="b"/>
              <a:pathLst>
                <a:path w="1345" h="419">
                  <a:moveTo>
                    <a:pt x="714" y="0"/>
                  </a:moveTo>
                  <a:lnTo>
                    <a:pt x="1345" y="352"/>
                  </a:lnTo>
                  <a:lnTo>
                    <a:pt x="0" y="419"/>
                  </a:lnTo>
                  <a:lnTo>
                    <a:pt x="714" y="0"/>
                  </a:lnTo>
                  <a:close/>
                </a:path>
              </a:pathLst>
            </a:cu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6442" name="Freeform 10"/>
            <p:cNvSpPr>
              <a:spLocks/>
            </p:cNvSpPr>
            <p:nvPr/>
          </p:nvSpPr>
          <p:spPr bwMode="auto">
            <a:xfrm flipH="1" flipV="1">
              <a:off x="4167" y="2993"/>
              <a:ext cx="1009" cy="320"/>
            </a:xfrm>
            <a:custGeom>
              <a:avLst/>
              <a:gdLst/>
              <a:ahLst/>
              <a:cxnLst>
                <a:cxn ang="0">
                  <a:pos x="714" y="0"/>
                </a:cxn>
                <a:cxn ang="0">
                  <a:pos x="1345" y="352"/>
                </a:cxn>
                <a:cxn ang="0">
                  <a:pos x="0" y="419"/>
                </a:cxn>
                <a:cxn ang="0">
                  <a:pos x="714" y="0"/>
                </a:cxn>
              </a:cxnLst>
              <a:rect l="0" t="0" r="r" b="b"/>
              <a:pathLst>
                <a:path w="1345" h="419">
                  <a:moveTo>
                    <a:pt x="714" y="0"/>
                  </a:moveTo>
                  <a:lnTo>
                    <a:pt x="1345" y="352"/>
                  </a:lnTo>
                  <a:lnTo>
                    <a:pt x="0" y="419"/>
                  </a:lnTo>
                  <a:lnTo>
                    <a:pt x="714" y="0"/>
                  </a:lnTo>
                  <a:close/>
                </a:path>
              </a:pathLst>
            </a:cu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6443" name="Freeform 11"/>
            <p:cNvSpPr>
              <a:spLocks/>
            </p:cNvSpPr>
            <p:nvPr/>
          </p:nvSpPr>
          <p:spPr bwMode="auto">
            <a:xfrm>
              <a:off x="3856" y="2664"/>
              <a:ext cx="652" cy="1630"/>
            </a:xfrm>
            <a:custGeom>
              <a:avLst/>
              <a:gdLst/>
              <a:ahLst/>
              <a:cxnLst>
                <a:cxn ang="0">
                  <a:pos x="869" y="2141"/>
                </a:cxn>
                <a:cxn ang="0">
                  <a:pos x="849" y="231"/>
                </a:cxn>
                <a:cxn ang="0">
                  <a:pos x="0" y="0"/>
                </a:cxn>
                <a:cxn ang="0">
                  <a:pos x="73" y="1541"/>
                </a:cxn>
                <a:cxn ang="0">
                  <a:pos x="869" y="2141"/>
                </a:cxn>
              </a:cxnLst>
              <a:rect l="0" t="0" r="r" b="b"/>
              <a:pathLst>
                <a:path w="869" h="2141">
                  <a:moveTo>
                    <a:pt x="869" y="2141"/>
                  </a:moveTo>
                  <a:lnTo>
                    <a:pt x="849" y="231"/>
                  </a:lnTo>
                  <a:lnTo>
                    <a:pt x="0" y="0"/>
                  </a:lnTo>
                  <a:lnTo>
                    <a:pt x="73" y="1541"/>
                  </a:lnTo>
                  <a:lnTo>
                    <a:pt x="869" y="2141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6444" name="Freeform 12"/>
            <p:cNvSpPr>
              <a:spLocks/>
            </p:cNvSpPr>
            <p:nvPr/>
          </p:nvSpPr>
          <p:spPr bwMode="auto">
            <a:xfrm>
              <a:off x="4493" y="2719"/>
              <a:ext cx="1141" cy="1567"/>
            </a:xfrm>
            <a:custGeom>
              <a:avLst/>
              <a:gdLst/>
              <a:ahLst/>
              <a:cxnLst>
                <a:cxn ang="0">
                  <a:pos x="0" y="166"/>
                </a:cxn>
                <a:cxn ang="0">
                  <a:pos x="11" y="2058"/>
                </a:cxn>
                <a:cxn ang="0">
                  <a:pos x="1456" y="1614"/>
                </a:cxn>
                <a:cxn ang="0">
                  <a:pos x="1521" y="0"/>
                </a:cxn>
                <a:cxn ang="0">
                  <a:pos x="0" y="166"/>
                </a:cxn>
              </a:cxnLst>
              <a:rect l="0" t="0" r="r" b="b"/>
              <a:pathLst>
                <a:path w="1521" h="2058">
                  <a:moveTo>
                    <a:pt x="0" y="166"/>
                  </a:moveTo>
                  <a:lnTo>
                    <a:pt x="11" y="2058"/>
                  </a:lnTo>
                  <a:lnTo>
                    <a:pt x="1456" y="1614"/>
                  </a:lnTo>
                  <a:lnTo>
                    <a:pt x="1521" y="0"/>
                  </a:lnTo>
                  <a:lnTo>
                    <a:pt x="0" y="166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146446" name="Text Box 14"/>
          <p:cNvSpPr txBox="1">
            <a:spLocks noChangeArrowheads="1"/>
          </p:cNvSpPr>
          <p:nvPr/>
        </p:nvSpPr>
        <p:spPr bwMode="auto">
          <a:xfrm>
            <a:off x="3122613" y="5992813"/>
            <a:ext cx="28082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800">
                <a:latin typeface="Arial" pitchFamily="34" charset="0"/>
                <a:cs typeface="Arial" pitchFamily="34" charset="0"/>
              </a:rPr>
              <a:t>Output complex</a:t>
            </a:r>
          </a:p>
        </p:txBody>
      </p:sp>
      <p:sp>
        <p:nvSpPr>
          <p:cNvPr id="146447" name="Text Box 15"/>
          <p:cNvSpPr txBox="1">
            <a:spLocks noChangeArrowheads="1"/>
          </p:cNvSpPr>
          <p:nvPr/>
        </p:nvSpPr>
        <p:spPr bwMode="auto">
          <a:xfrm>
            <a:off x="138113" y="4076700"/>
            <a:ext cx="3117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>
                <a:latin typeface="Arial" pitchFamily="34" charset="0"/>
                <a:cs typeface="Arial" pitchFamily="34" charset="0"/>
              </a:rPr>
              <a:t>Protocol complex</a:t>
            </a:r>
          </a:p>
        </p:txBody>
      </p:sp>
      <p:sp>
        <p:nvSpPr>
          <p:cNvPr id="146450" name="AutoShape 18"/>
          <p:cNvSpPr>
            <a:spLocks noChangeArrowheads="1"/>
          </p:cNvSpPr>
          <p:nvPr/>
        </p:nvSpPr>
        <p:spPr bwMode="auto">
          <a:xfrm rot="-16200000">
            <a:off x="3532188" y="2179638"/>
            <a:ext cx="919162" cy="995362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6452" name="Text Box 20"/>
          <p:cNvSpPr txBox="1">
            <a:spLocks noChangeArrowheads="1"/>
          </p:cNvSpPr>
          <p:nvPr/>
        </p:nvSpPr>
        <p:spPr bwMode="auto">
          <a:xfrm>
            <a:off x="4445000" y="1765300"/>
            <a:ext cx="460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Symbol" pitchFamily="18" charset="2"/>
              </a:rPr>
              <a:t>d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6454" name="Text Box 22"/>
          <p:cNvSpPr txBox="1">
            <a:spLocks noChangeArrowheads="1"/>
          </p:cNvSpPr>
          <p:nvPr/>
        </p:nvSpPr>
        <p:spPr bwMode="auto">
          <a:xfrm>
            <a:off x="5427663" y="1955195"/>
            <a:ext cx="356393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Simplicial map, sending simplexes to simplexes</a:t>
            </a:r>
          </a:p>
        </p:txBody>
      </p:sp>
      <p:sp>
        <p:nvSpPr>
          <p:cNvPr id="146455" name="AutoShape 23"/>
          <p:cNvSpPr>
            <a:spLocks noChangeArrowheads="1"/>
          </p:cNvSpPr>
          <p:nvPr/>
        </p:nvSpPr>
        <p:spPr bwMode="auto">
          <a:xfrm>
            <a:off x="4391025" y="1871663"/>
            <a:ext cx="546100" cy="679450"/>
          </a:xfrm>
          <a:prstGeom prst="wedgeRoundRectCallout">
            <a:avLst>
              <a:gd name="adj1" fmla="val 205231"/>
              <a:gd name="adj2" fmla="val 49065"/>
              <a:gd name="adj3" fmla="val 16667"/>
            </a:avLst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CDA02-A0D5-4934-AED7-A2DF1DEEE1B9}" type="datetime5">
              <a:rPr lang="en-US"/>
              <a:pPr/>
              <a:t>29-Oct-19</a:t>
            </a:fld>
            <a:endParaRPr lang="en-US"/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AB3B-0B43-4327-AD65-80A4F3B9ECDB}" type="slidenum">
              <a:rPr lang="en-US"/>
              <a:pPr/>
              <a:t>45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Lower Bound Strategy</a:t>
            </a:r>
          </a:p>
        </p:txBody>
      </p:sp>
      <p:pic>
        <p:nvPicPr>
          <p:cNvPr id="1464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3" y="1549400"/>
            <a:ext cx="2906712" cy="271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46437" name="Group 5"/>
          <p:cNvGrpSpPr>
            <a:grpSpLocks/>
          </p:cNvGrpSpPr>
          <p:nvPr/>
        </p:nvGrpSpPr>
        <p:grpSpPr bwMode="auto">
          <a:xfrm>
            <a:off x="3111500" y="3413125"/>
            <a:ext cx="2830513" cy="2725738"/>
            <a:chOff x="3851" y="2577"/>
            <a:chExt cx="1783" cy="1717"/>
          </a:xfrm>
        </p:grpSpPr>
        <p:sp>
          <p:nvSpPr>
            <p:cNvPr id="146438" name="Freeform 6"/>
            <p:cNvSpPr>
              <a:spLocks/>
            </p:cNvSpPr>
            <p:nvPr/>
          </p:nvSpPr>
          <p:spPr bwMode="auto">
            <a:xfrm>
              <a:off x="4855" y="2577"/>
              <a:ext cx="777" cy="1381"/>
            </a:xfrm>
            <a:custGeom>
              <a:avLst/>
              <a:gdLst/>
              <a:ahLst/>
              <a:cxnLst>
                <a:cxn ang="0">
                  <a:pos x="7" y="1359"/>
                </a:cxn>
                <a:cxn ang="0">
                  <a:pos x="980" y="1814"/>
                </a:cxn>
                <a:cxn ang="0">
                  <a:pos x="1035" y="180"/>
                </a:cxn>
                <a:cxn ang="0">
                  <a:pos x="0" y="0"/>
                </a:cxn>
                <a:cxn ang="0">
                  <a:pos x="7" y="1359"/>
                </a:cxn>
              </a:cxnLst>
              <a:rect l="0" t="0" r="r" b="b"/>
              <a:pathLst>
                <a:path w="1035" h="1814">
                  <a:moveTo>
                    <a:pt x="7" y="1359"/>
                  </a:moveTo>
                  <a:lnTo>
                    <a:pt x="980" y="1814"/>
                  </a:lnTo>
                  <a:lnTo>
                    <a:pt x="1035" y="180"/>
                  </a:lnTo>
                  <a:lnTo>
                    <a:pt x="0" y="0"/>
                  </a:lnTo>
                  <a:lnTo>
                    <a:pt x="7" y="1359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6439" name="Freeform 7"/>
            <p:cNvSpPr>
              <a:spLocks/>
            </p:cNvSpPr>
            <p:nvPr/>
          </p:nvSpPr>
          <p:spPr bwMode="auto">
            <a:xfrm>
              <a:off x="3856" y="2582"/>
              <a:ext cx="1004" cy="1255"/>
            </a:xfrm>
            <a:custGeom>
              <a:avLst/>
              <a:gdLst/>
              <a:ahLst/>
              <a:cxnLst>
                <a:cxn ang="0">
                  <a:pos x="83" y="1648"/>
                </a:cxn>
                <a:cxn ang="0">
                  <a:pos x="1338" y="1352"/>
                </a:cxn>
                <a:cxn ang="0">
                  <a:pos x="1331" y="0"/>
                </a:cxn>
                <a:cxn ang="0">
                  <a:pos x="0" y="107"/>
                </a:cxn>
                <a:cxn ang="0">
                  <a:pos x="83" y="1648"/>
                </a:cxn>
              </a:cxnLst>
              <a:rect l="0" t="0" r="r" b="b"/>
              <a:pathLst>
                <a:path w="1338" h="1648">
                  <a:moveTo>
                    <a:pt x="83" y="1648"/>
                  </a:moveTo>
                  <a:lnTo>
                    <a:pt x="1338" y="1352"/>
                  </a:lnTo>
                  <a:lnTo>
                    <a:pt x="1331" y="0"/>
                  </a:lnTo>
                  <a:lnTo>
                    <a:pt x="0" y="107"/>
                  </a:lnTo>
                  <a:lnTo>
                    <a:pt x="83" y="1648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6440" name="Freeform 8"/>
            <p:cNvSpPr>
              <a:spLocks/>
            </p:cNvSpPr>
            <p:nvPr/>
          </p:nvSpPr>
          <p:spPr bwMode="auto">
            <a:xfrm>
              <a:off x="3851" y="2585"/>
              <a:ext cx="1778" cy="260"/>
            </a:xfrm>
            <a:custGeom>
              <a:avLst/>
              <a:gdLst/>
              <a:ahLst/>
              <a:cxnLst>
                <a:cxn ang="0">
                  <a:pos x="0" y="104"/>
                </a:cxn>
                <a:cxn ang="0">
                  <a:pos x="869" y="342"/>
                </a:cxn>
                <a:cxn ang="0">
                  <a:pos x="2369" y="186"/>
                </a:cxn>
                <a:cxn ang="0">
                  <a:pos x="1345" y="0"/>
                </a:cxn>
                <a:cxn ang="0">
                  <a:pos x="0" y="104"/>
                </a:cxn>
              </a:cxnLst>
              <a:rect l="0" t="0" r="r" b="b"/>
              <a:pathLst>
                <a:path w="2369" h="342">
                  <a:moveTo>
                    <a:pt x="0" y="104"/>
                  </a:moveTo>
                  <a:lnTo>
                    <a:pt x="869" y="342"/>
                  </a:lnTo>
                  <a:lnTo>
                    <a:pt x="2369" y="186"/>
                  </a:lnTo>
                  <a:lnTo>
                    <a:pt x="1345" y="0"/>
                  </a:lnTo>
                  <a:lnTo>
                    <a:pt x="0" y="104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6441" name="Freeform 9"/>
            <p:cNvSpPr>
              <a:spLocks/>
            </p:cNvSpPr>
            <p:nvPr/>
          </p:nvSpPr>
          <p:spPr bwMode="auto">
            <a:xfrm>
              <a:off x="4373" y="3517"/>
              <a:ext cx="1010" cy="319"/>
            </a:xfrm>
            <a:custGeom>
              <a:avLst/>
              <a:gdLst/>
              <a:ahLst/>
              <a:cxnLst>
                <a:cxn ang="0">
                  <a:pos x="714" y="0"/>
                </a:cxn>
                <a:cxn ang="0">
                  <a:pos x="1345" y="352"/>
                </a:cxn>
                <a:cxn ang="0">
                  <a:pos x="0" y="419"/>
                </a:cxn>
                <a:cxn ang="0">
                  <a:pos x="714" y="0"/>
                </a:cxn>
              </a:cxnLst>
              <a:rect l="0" t="0" r="r" b="b"/>
              <a:pathLst>
                <a:path w="1345" h="419">
                  <a:moveTo>
                    <a:pt x="714" y="0"/>
                  </a:moveTo>
                  <a:lnTo>
                    <a:pt x="1345" y="352"/>
                  </a:lnTo>
                  <a:lnTo>
                    <a:pt x="0" y="419"/>
                  </a:lnTo>
                  <a:lnTo>
                    <a:pt x="714" y="0"/>
                  </a:lnTo>
                  <a:close/>
                </a:path>
              </a:pathLst>
            </a:cu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6442" name="Freeform 10"/>
            <p:cNvSpPr>
              <a:spLocks/>
            </p:cNvSpPr>
            <p:nvPr/>
          </p:nvSpPr>
          <p:spPr bwMode="auto">
            <a:xfrm flipH="1" flipV="1">
              <a:off x="4167" y="2993"/>
              <a:ext cx="1009" cy="320"/>
            </a:xfrm>
            <a:custGeom>
              <a:avLst/>
              <a:gdLst/>
              <a:ahLst/>
              <a:cxnLst>
                <a:cxn ang="0">
                  <a:pos x="714" y="0"/>
                </a:cxn>
                <a:cxn ang="0">
                  <a:pos x="1345" y="352"/>
                </a:cxn>
                <a:cxn ang="0">
                  <a:pos x="0" y="419"/>
                </a:cxn>
                <a:cxn ang="0">
                  <a:pos x="714" y="0"/>
                </a:cxn>
              </a:cxnLst>
              <a:rect l="0" t="0" r="r" b="b"/>
              <a:pathLst>
                <a:path w="1345" h="419">
                  <a:moveTo>
                    <a:pt x="714" y="0"/>
                  </a:moveTo>
                  <a:lnTo>
                    <a:pt x="1345" y="352"/>
                  </a:lnTo>
                  <a:lnTo>
                    <a:pt x="0" y="419"/>
                  </a:lnTo>
                  <a:lnTo>
                    <a:pt x="714" y="0"/>
                  </a:lnTo>
                  <a:close/>
                </a:path>
              </a:pathLst>
            </a:cu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6443" name="Freeform 11"/>
            <p:cNvSpPr>
              <a:spLocks/>
            </p:cNvSpPr>
            <p:nvPr/>
          </p:nvSpPr>
          <p:spPr bwMode="auto">
            <a:xfrm>
              <a:off x="3856" y="2664"/>
              <a:ext cx="652" cy="1630"/>
            </a:xfrm>
            <a:custGeom>
              <a:avLst/>
              <a:gdLst/>
              <a:ahLst/>
              <a:cxnLst>
                <a:cxn ang="0">
                  <a:pos x="869" y="2141"/>
                </a:cxn>
                <a:cxn ang="0">
                  <a:pos x="849" y="231"/>
                </a:cxn>
                <a:cxn ang="0">
                  <a:pos x="0" y="0"/>
                </a:cxn>
                <a:cxn ang="0">
                  <a:pos x="73" y="1541"/>
                </a:cxn>
                <a:cxn ang="0">
                  <a:pos x="869" y="2141"/>
                </a:cxn>
              </a:cxnLst>
              <a:rect l="0" t="0" r="r" b="b"/>
              <a:pathLst>
                <a:path w="869" h="2141">
                  <a:moveTo>
                    <a:pt x="869" y="2141"/>
                  </a:moveTo>
                  <a:lnTo>
                    <a:pt x="849" y="231"/>
                  </a:lnTo>
                  <a:lnTo>
                    <a:pt x="0" y="0"/>
                  </a:lnTo>
                  <a:lnTo>
                    <a:pt x="73" y="1541"/>
                  </a:lnTo>
                  <a:lnTo>
                    <a:pt x="869" y="2141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6444" name="Freeform 12"/>
            <p:cNvSpPr>
              <a:spLocks/>
            </p:cNvSpPr>
            <p:nvPr/>
          </p:nvSpPr>
          <p:spPr bwMode="auto">
            <a:xfrm>
              <a:off x="4493" y="2719"/>
              <a:ext cx="1141" cy="1567"/>
            </a:xfrm>
            <a:custGeom>
              <a:avLst/>
              <a:gdLst/>
              <a:ahLst/>
              <a:cxnLst>
                <a:cxn ang="0">
                  <a:pos x="0" y="166"/>
                </a:cxn>
                <a:cxn ang="0">
                  <a:pos x="11" y="2058"/>
                </a:cxn>
                <a:cxn ang="0">
                  <a:pos x="1456" y="1614"/>
                </a:cxn>
                <a:cxn ang="0">
                  <a:pos x="1521" y="0"/>
                </a:cxn>
                <a:cxn ang="0">
                  <a:pos x="0" y="166"/>
                </a:cxn>
              </a:cxnLst>
              <a:rect l="0" t="0" r="r" b="b"/>
              <a:pathLst>
                <a:path w="1521" h="2058">
                  <a:moveTo>
                    <a:pt x="0" y="166"/>
                  </a:moveTo>
                  <a:lnTo>
                    <a:pt x="11" y="2058"/>
                  </a:lnTo>
                  <a:lnTo>
                    <a:pt x="1456" y="1614"/>
                  </a:lnTo>
                  <a:lnTo>
                    <a:pt x="1521" y="0"/>
                  </a:lnTo>
                  <a:lnTo>
                    <a:pt x="0" y="166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146446" name="Text Box 14"/>
          <p:cNvSpPr txBox="1">
            <a:spLocks noChangeArrowheads="1"/>
          </p:cNvSpPr>
          <p:nvPr/>
        </p:nvSpPr>
        <p:spPr bwMode="auto">
          <a:xfrm>
            <a:off x="3122613" y="5992813"/>
            <a:ext cx="28082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800">
                <a:latin typeface="Arial" pitchFamily="34" charset="0"/>
                <a:cs typeface="Arial" pitchFamily="34" charset="0"/>
              </a:rPr>
              <a:t>Output complex</a:t>
            </a:r>
          </a:p>
        </p:txBody>
      </p:sp>
      <p:sp>
        <p:nvSpPr>
          <p:cNvPr id="146447" name="Text Box 15"/>
          <p:cNvSpPr txBox="1">
            <a:spLocks noChangeArrowheads="1"/>
          </p:cNvSpPr>
          <p:nvPr/>
        </p:nvSpPr>
        <p:spPr bwMode="auto">
          <a:xfrm>
            <a:off x="138113" y="4076700"/>
            <a:ext cx="3117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>
                <a:latin typeface="Arial" pitchFamily="34" charset="0"/>
                <a:cs typeface="Arial" pitchFamily="34" charset="0"/>
              </a:rPr>
              <a:t>Protocol complex</a:t>
            </a:r>
          </a:p>
        </p:txBody>
      </p:sp>
      <p:sp>
        <p:nvSpPr>
          <p:cNvPr id="146450" name="AutoShape 18"/>
          <p:cNvSpPr>
            <a:spLocks noChangeArrowheads="1"/>
          </p:cNvSpPr>
          <p:nvPr/>
        </p:nvSpPr>
        <p:spPr bwMode="auto">
          <a:xfrm rot="-16200000">
            <a:off x="3532188" y="2179638"/>
            <a:ext cx="919162" cy="995362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6452" name="Text Box 20"/>
          <p:cNvSpPr txBox="1">
            <a:spLocks noChangeArrowheads="1"/>
          </p:cNvSpPr>
          <p:nvPr/>
        </p:nvSpPr>
        <p:spPr bwMode="auto">
          <a:xfrm>
            <a:off x="4445000" y="1765300"/>
            <a:ext cx="460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Symbol" pitchFamily="18" charset="2"/>
              </a:rPr>
              <a:t>d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6454" name="Text Box 22"/>
          <p:cNvSpPr txBox="1">
            <a:spLocks noChangeArrowheads="1"/>
          </p:cNvSpPr>
          <p:nvPr/>
        </p:nvSpPr>
        <p:spPr bwMode="auto">
          <a:xfrm>
            <a:off x="5427663" y="1955195"/>
            <a:ext cx="356393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Find topological “obstruction” to this simplicial map</a:t>
            </a:r>
          </a:p>
        </p:txBody>
      </p:sp>
      <p:sp>
        <p:nvSpPr>
          <p:cNvPr id="146455" name="AutoShape 23"/>
          <p:cNvSpPr>
            <a:spLocks noChangeArrowheads="1"/>
          </p:cNvSpPr>
          <p:nvPr/>
        </p:nvSpPr>
        <p:spPr bwMode="auto">
          <a:xfrm>
            <a:off x="4391025" y="1871663"/>
            <a:ext cx="546100" cy="679450"/>
          </a:xfrm>
          <a:prstGeom prst="wedgeRoundRectCallout">
            <a:avLst>
              <a:gd name="adj1" fmla="val 205231"/>
              <a:gd name="adj2" fmla="val 49065"/>
              <a:gd name="adj3" fmla="val 16667"/>
            </a:avLst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6395-F009-4639-AF2C-DCF9A50157F5}" type="datetime5">
              <a:rPr lang="en-US"/>
              <a:pPr/>
              <a:t>29-Oct-19</a:t>
            </a:fld>
            <a:endParaRPr lang="en-US" dirty="0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CB78-52E5-40CF-A022-491C402451A9}" type="slidenum">
              <a:rPr lang="en-US"/>
              <a:pPr/>
              <a:t>46</a:t>
            </a:fld>
            <a:endParaRPr lang="en-US" dirty="0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Consensus Example</a:t>
            </a:r>
          </a:p>
        </p:txBody>
      </p:sp>
      <p:pic>
        <p:nvPicPr>
          <p:cNvPr id="147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3863" y="2359025"/>
            <a:ext cx="2906712" cy="271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43625" y="2454275"/>
            <a:ext cx="2830513" cy="2725738"/>
            <a:chOff x="3851" y="2577"/>
            <a:chExt cx="1783" cy="1717"/>
          </a:xfrm>
        </p:grpSpPr>
        <p:sp>
          <p:nvSpPr>
            <p:cNvPr id="147461" name="Freeform 5"/>
            <p:cNvSpPr>
              <a:spLocks/>
            </p:cNvSpPr>
            <p:nvPr/>
          </p:nvSpPr>
          <p:spPr bwMode="auto">
            <a:xfrm>
              <a:off x="4855" y="2577"/>
              <a:ext cx="777" cy="1381"/>
            </a:xfrm>
            <a:custGeom>
              <a:avLst/>
              <a:gdLst/>
              <a:ahLst/>
              <a:cxnLst>
                <a:cxn ang="0">
                  <a:pos x="7" y="1359"/>
                </a:cxn>
                <a:cxn ang="0">
                  <a:pos x="980" y="1814"/>
                </a:cxn>
                <a:cxn ang="0">
                  <a:pos x="1035" y="180"/>
                </a:cxn>
                <a:cxn ang="0">
                  <a:pos x="0" y="0"/>
                </a:cxn>
                <a:cxn ang="0">
                  <a:pos x="7" y="1359"/>
                </a:cxn>
              </a:cxnLst>
              <a:rect l="0" t="0" r="r" b="b"/>
              <a:pathLst>
                <a:path w="1035" h="1814">
                  <a:moveTo>
                    <a:pt x="7" y="1359"/>
                  </a:moveTo>
                  <a:lnTo>
                    <a:pt x="980" y="1814"/>
                  </a:lnTo>
                  <a:lnTo>
                    <a:pt x="1035" y="180"/>
                  </a:lnTo>
                  <a:lnTo>
                    <a:pt x="0" y="0"/>
                  </a:lnTo>
                  <a:lnTo>
                    <a:pt x="7" y="1359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7462" name="Freeform 6"/>
            <p:cNvSpPr>
              <a:spLocks/>
            </p:cNvSpPr>
            <p:nvPr/>
          </p:nvSpPr>
          <p:spPr bwMode="auto">
            <a:xfrm>
              <a:off x="3856" y="2582"/>
              <a:ext cx="1004" cy="1255"/>
            </a:xfrm>
            <a:custGeom>
              <a:avLst/>
              <a:gdLst/>
              <a:ahLst/>
              <a:cxnLst>
                <a:cxn ang="0">
                  <a:pos x="83" y="1648"/>
                </a:cxn>
                <a:cxn ang="0">
                  <a:pos x="1338" y="1352"/>
                </a:cxn>
                <a:cxn ang="0">
                  <a:pos x="1331" y="0"/>
                </a:cxn>
                <a:cxn ang="0">
                  <a:pos x="0" y="107"/>
                </a:cxn>
                <a:cxn ang="0">
                  <a:pos x="83" y="1648"/>
                </a:cxn>
              </a:cxnLst>
              <a:rect l="0" t="0" r="r" b="b"/>
              <a:pathLst>
                <a:path w="1338" h="1648">
                  <a:moveTo>
                    <a:pt x="83" y="1648"/>
                  </a:moveTo>
                  <a:lnTo>
                    <a:pt x="1338" y="1352"/>
                  </a:lnTo>
                  <a:lnTo>
                    <a:pt x="1331" y="0"/>
                  </a:lnTo>
                  <a:lnTo>
                    <a:pt x="0" y="107"/>
                  </a:lnTo>
                  <a:lnTo>
                    <a:pt x="83" y="1648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7463" name="Freeform 7"/>
            <p:cNvSpPr>
              <a:spLocks/>
            </p:cNvSpPr>
            <p:nvPr/>
          </p:nvSpPr>
          <p:spPr bwMode="auto">
            <a:xfrm>
              <a:off x="3851" y="2585"/>
              <a:ext cx="1778" cy="260"/>
            </a:xfrm>
            <a:custGeom>
              <a:avLst/>
              <a:gdLst/>
              <a:ahLst/>
              <a:cxnLst>
                <a:cxn ang="0">
                  <a:pos x="0" y="104"/>
                </a:cxn>
                <a:cxn ang="0">
                  <a:pos x="869" y="342"/>
                </a:cxn>
                <a:cxn ang="0">
                  <a:pos x="2369" y="186"/>
                </a:cxn>
                <a:cxn ang="0">
                  <a:pos x="1345" y="0"/>
                </a:cxn>
                <a:cxn ang="0">
                  <a:pos x="0" y="104"/>
                </a:cxn>
              </a:cxnLst>
              <a:rect l="0" t="0" r="r" b="b"/>
              <a:pathLst>
                <a:path w="2369" h="342">
                  <a:moveTo>
                    <a:pt x="0" y="104"/>
                  </a:moveTo>
                  <a:lnTo>
                    <a:pt x="869" y="342"/>
                  </a:lnTo>
                  <a:lnTo>
                    <a:pt x="2369" y="186"/>
                  </a:lnTo>
                  <a:lnTo>
                    <a:pt x="1345" y="0"/>
                  </a:lnTo>
                  <a:lnTo>
                    <a:pt x="0" y="104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7464" name="Freeform 8"/>
            <p:cNvSpPr>
              <a:spLocks/>
            </p:cNvSpPr>
            <p:nvPr/>
          </p:nvSpPr>
          <p:spPr bwMode="auto">
            <a:xfrm>
              <a:off x="4373" y="3517"/>
              <a:ext cx="1010" cy="319"/>
            </a:xfrm>
            <a:custGeom>
              <a:avLst/>
              <a:gdLst/>
              <a:ahLst/>
              <a:cxnLst>
                <a:cxn ang="0">
                  <a:pos x="714" y="0"/>
                </a:cxn>
                <a:cxn ang="0">
                  <a:pos x="1345" y="352"/>
                </a:cxn>
                <a:cxn ang="0">
                  <a:pos x="0" y="419"/>
                </a:cxn>
                <a:cxn ang="0">
                  <a:pos x="714" y="0"/>
                </a:cxn>
              </a:cxnLst>
              <a:rect l="0" t="0" r="r" b="b"/>
              <a:pathLst>
                <a:path w="1345" h="419">
                  <a:moveTo>
                    <a:pt x="714" y="0"/>
                  </a:moveTo>
                  <a:lnTo>
                    <a:pt x="1345" y="352"/>
                  </a:lnTo>
                  <a:lnTo>
                    <a:pt x="0" y="419"/>
                  </a:lnTo>
                  <a:lnTo>
                    <a:pt x="714" y="0"/>
                  </a:lnTo>
                  <a:close/>
                </a:path>
              </a:pathLst>
            </a:cu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7465" name="Freeform 9"/>
            <p:cNvSpPr>
              <a:spLocks/>
            </p:cNvSpPr>
            <p:nvPr/>
          </p:nvSpPr>
          <p:spPr bwMode="auto">
            <a:xfrm flipH="1" flipV="1">
              <a:off x="4167" y="2993"/>
              <a:ext cx="1009" cy="320"/>
            </a:xfrm>
            <a:custGeom>
              <a:avLst/>
              <a:gdLst/>
              <a:ahLst/>
              <a:cxnLst>
                <a:cxn ang="0">
                  <a:pos x="714" y="0"/>
                </a:cxn>
                <a:cxn ang="0">
                  <a:pos x="1345" y="352"/>
                </a:cxn>
                <a:cxn ang="0">
                  <a:pos x="0" y="419"/>
                </a:cxn>
                <a:cxn ang="0">
                  <a:pos x="714" y="0"/>
                </a:cxn>
              </a:cxnLst>
              <a:rect l="0" t="0" r="r" b="b"/>
              <a:pathLst>
                <a:path w="1345" h="419">
                  <a:moveTo>
                    <a:pt x="714" y="0"/>
                  </a:moveTo>
                  <a:lnTo>
                    <a:pt x="1345" y="352"/>
                  </a:lnTo>
                  <a:lnTo>
                    <a:pt x="0" y="419"/>
                  </a:lnTo>
                  <a:lnTo>
                    <a:pt x="714" y="0"/>
                  </a:lnTo>
                  <a:close/>
                </a:path>
              </a:pathLst>
            </a:cu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7466" name="Freeform 10"/>
            <p:cNvSpPr>
              <a:spLocks/>
            </p:cNvSpPr>
            <p:nvPr/>
          </p:nvSpPr>
          <p:spPr bwMode="auto">
            <a:xfrm>
              <a:off x="3856" y="2664"/>
              <a:ext cx="652" cy="1630"/>
            </a:xfrm>
            <a:custGeom>
              <a:avLst/>
              <a:gdLst/>
              <a:ahLst/>
              <a:cxnLst>
                <a:cxn ang="0">
                  <a:pos x="869" y="2141"/>
                </a:cxn>
                <a:cxn ang="0">
                  <a:pos x="849" y="231"/>
                </a:cxn>
                <a:cxn ang="0">
                  <a:pos x="0" y="0"/>
                </a:cxn>
                <a:cxn ang="0">
                  <a:pos x="73" y="1541"/>
                </a:cxn>
                <a:cxn ang="0">
                  <a:pos x="869" y="2141"/>
                </a:cxn>
              </a:cxnLst>
              <a:rect l="0" t="0" r="r" b="b"/>
              <a:pathLst>
                <a:path w="869" h="2141">
                  <a:moveTo>
                    <a:pt x="869" y="2141"/>
                  </a:moveTo>
                  <a:lnTo>
                    <a:pt x="849" y="231"/>
                  </a:lnTo>
                  <a:lnTo>
                    <a:pt x="0" y="0"/>
                  </a:lnTo>
                  <a:lnTo>
                    <a:pt x="73" y="1541"/>
                  </a:lnTo>
                  <a:lnTo>
                    <a:pt x="869" y="2141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7467" name="Freeform 11"/>
            <p:cNvSpPr>
              <a:spLocks/>
            </p:cNvSpPr>
            <p:nvPr/>
          </p:nvSpPr>
          <p:spPr bwMode="auto">
            <a:xfrm>
              <a:off x="4493" y="2719"/>
              <a:ext cx="1141" cy="1567"/>
            </a:xfrm>
            <a:custGeom>
              <a:avLst/>
              <a:gdLst/>
              <a:ahLst/>
              <a:cxnLst>
                <a:cxn ang="0">
                  <a:pos x="0" y="166"/>
                </a:cxn>
                <a:cxn ang="0">
                  <a:pos x="11" y="2058"/>
                </a:cxn>
                <a:cxn ang="0">
                  <a:pos x="1456" y="1614"/>
                </a:cxn>
                <a:cxn ang="0">
                  <a:pos x="1521" y="0"/>
                </a:cxn>
                <a:cxn ang="0">
                  <a:pos x="0" y="166"/>
                </a:cxn>
              </a:cxnLst>
              <a:rect l="0" t="0" r="r" b="b"/>
              <a:pathLst>
                <a:path w="1521" h="2058">
                  <a:moveTo>
                    <a:pt x="0" y="166"/>
                  </a:moveTo>
                  <a:lnTo>
                    <a:pt x="11" y="2058"/>
                  </a:lnTo>
                  <a:lnTo>
                    <a:pt x="1456" y="1614"/>
                  </a:lnTo>
                  <a:lnTo>
                    <a:pt x="1521" y="0"/>
                  </a:lnTo>
                  <a:lnTo>
                    <a:pt x="0" y="166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147468" name="Text Box 12"/>
          <p:cNvSpPr txBox="1">
            <a:spLocks noChangeArrowheads="1"/>
          </p:cNvSpPr>
          <p:nvPr/>
        </p:nvSpPr>
        <p:spPr bwMode="auto">
          <a:xfrm>
            <a:off x="7528801" y="5147797"/>
            <a:ext cx="12634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Output</a:t>
            </a:r>
          </a:p>
        </p:txBody>
      </p:sp>
      <p:sp>
        <p:nvSpPr>
          <p:cNvPr id="147469" name="Text Box 13"/>
          <p:cNvSpPr txBox="1">
            <a:spLocks noChangeArrowheads="1"/>
          </p:cNvSpPr>
          <p:nvPr/>
        </p:nvSpPr>
        <p:spPr bwMode="auto">
          <a:xfrm>
            <a:off x="0" y="5006975"/>
            <a:ext cx="1892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Protocol</a:t>
            </a:r>
          </a:p>
        </p:txBody>
      </p:sp>
      <p:sp>
        <p:nvSpPr>
          <p:cNvPr id="147473" name="AutoShape 17"/>
          <p:cNvSpPr>
            <a:spLocks noChangeArrowheads="1"/>
          </p:cNvSpPr>
          <p:nvPr/>
        </p:nvSpPr>
        <p:spPr bwMode="auto">
          <a:xfrm>
            <a:off x="2058988" y="2540000"/>
            <a:ext cx="830262" cy="1127125"/>
          </a:xfrm>
          <a:prstGeom prst="wedgeRoundRectCallout">
            <a:avLst>
              <a:gd name="adj1" fmla="val 106589"/>
              <a:gd name="adj2" fmla="val -42632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7474" name="AutoShape 18"/>
          <p:cNvSpPr>
            <a:spLocks noChangeArrowheads="1"/>
          </p:cNvSpPr>
          <p:nvPr/>
        </p:nvSpPr>
        <p:spPr bwMode="auto">
          <a:xfrm>
            <a:off x="6656388" y="3074988"/>
            <a:ext cx="1717675" cy="538162"/>
          </a:xfrm>
          <a:prstGeom prst="wedgeRoundRectCallout">
            <a:avLst>
              <a:gd name="adj1" fmla="val -96403"/>
              <a:gd name="adj2" fmla="val -137186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7480" name="AutoShape 24"/>
          <p:cNvSpPr>
            <a:spLocks noChangeArrowheads="1"/>
          </p:cNvSpPr>
          <p:nvPr/>
        </p:nvSpPr>
        <p:spPr bwMode="auto">
          <a:xfrm>
            <a:off x="3760788" y="3175000"/>
            <a:ext cx="1620837" cy="1358900"/>
          </a:xfrm>
          <a:prstGeom prst="rightArrow">
            <a:avLst>
              <a:gd name="adj1" fmla="val 50000"/>
              <a:gd name="adj2" fmla="val 29819"/>
            </a:avLst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147481" name="Text Box 25"/>
          <p:cNvSpPr txBox="1">
            <a:spLocks noChangeArrowheads="1"/>
          </p:cNvSpPr>
          <p:nvPr/>
        </p:nvSpPr>
        <p:spPr bwMode="auto">
          <a:xfrm>
            <a:off x="4341813" y="3440113"/>
            <a:ext cx="460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Symbol" pitchFamily="18" charset="2"/>
              </a:rPr>
              <a:t>d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2" name="Text Box 122"/>
          <p:cNvSpPr txBox="1">
            <a:spLocks noChangeArrowheads="1"/>
          </p:cNvSpPr>
          <p:nvPr/>
        </p:nvSpPr>
        <p:spPr bwMode="auto">
          <a:xfrm>
            <a:off x="3218503" y="1625741"/>
            <a:ext cx="2544028" cy="954107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Subcomplex of all-0 inputs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22"/>
          <p:cNvSpPr txBox="1">
            <a:spLocks noChangeArrowheads="1"/>
          </p:cNvSpPr>
          <p:nvPr/>
        </p:nvSpPr>
        <p:spPr bwMode="auto">
          <a:xfrm>
            <a:off x="6412870" y="1778142"/>
            <a:ext cx="2544028" cy="954107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0000F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Must map here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75"/>
          <p:cNvSpPr txBox="1">
            <a:spLocks noChangeArrowheads="1"/>
          </p:cNvSpPr>
          <p:nvPr/>
        </p:nvSpPr>
        <p:spPr bwMode="auto">
          <a:xfrm>
            <a:off x="631825" y="3748087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1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76"/>
          <p:cNvSpPr txBox="1">
            <a:spLocks noChangeArrowheads="1"/>
          </p:cNvSpPr>
          <p:nvPr/>
        </p:nvSpPr>
        <p:spPr bwMode="auto">
          <a:xfrm>
            <a:off x="2544916" y="2658295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US" sz="36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76"/>
          <p:cNvSpPr txBox="1">
            <a:spLocks noChangeArrowheads="1"/>
          </p:cNvSpPr>
          <p:nvPr/>
        </p:nvSpPr>
        <p:spPr bwMode="auto">
          <a:xfrm>
            <a:off x="7210323" y="3105662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76"/>
          <p:cNvSpPr txBox="1">
            <a:spLocks noChangeArrowheads="1"/>
          </p:cNvSpPr>
          <p:nvPr/>
        </p:nvSpPr>
        <p:spPr bwMode="auto">
          <a:xfrm>
            <a:off x="7628195" y="3921739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7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7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73" grpId="0" animBg="1"/>
      <p:bldP spid="147474" grpId="0" animBg="1"/>
      <p:bldP spid="22" grpId="0" animBg="1"/>
      <p:bldP spid="23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6395-F009-4639-AF2C-DCF9A50157F5}" type="datetime5">
              <a:rPr lang="en-US"/>
              <a:pPr/>
              <a:t>29-Oct-19</a:t>
            </a:fld>
            <a:endParaRPr lang="en-US" dirty="0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ECB78-52E5-40CF-A022-491C402451A9}" type="slidenum">
              <a:rPr lang="en-US"/>
              <a:pPr/>
              <a:t>47</a:t>
            </a:fld>
            <a:endParaRPr lang="en-US" dirty="0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Consensus Example</a:t>
            </a:r>
          </a:p>
        </p:txBody>
      </p:sp>
      <p:pic>
        <p:nvPicPr>
          <p:cNvPr id="147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3863" y="2359025"/>
            <a:ext cx="2906712" cy="271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43625" y="2454275"/>
            <a:ext cx="2830513" cy="2725738"/>
            <a:chOff x="3851" y="2577"/>
            <a:chExt cx="1783" cy="1717"/>
          </a:xfrm>
        </p:grpSpPr>
        <p:sp>
          <p:nvSpPr>
            <p:cNvPr id="147461" name="Freeform 5"/>
            <p:cNvSpPr>
              <a:spLocks/>
            </p:cNvSpPr>
            <p:nvPr/>
          </p:nvSpPr>
          <p:spPr bwMode="auto">
            <a:xfrm>
              <a:off x="4855" y="2577"/>
              <a:ext cx="777" cy="1381"/>
            </a:xfrm>
            <a:custGeom>
              <a:avLst/>
              <a:gdLst/>
              <a:ahLst/>
              <a:cxnLst>
                <a:cxn ang="0">
                  <a:pos x="7" y="1359"/>
                </a:cxn>
                <a:cxn ang="0">
                  <a:pos x="980" y="1814"/>
                </a:cxn>
                <a:cxn ang="0">
                  <a:pos x="1035" y="180"/>
                </a:cxn>
                <a:cxn ang="0">
                  <a:pos x="0" y="0"/>
                </a:cxn>
                <a:cxn ang="0">
                  <a:pos x="7" y="1359"/>
                </a:cxn>
              </a:cxnLst>
              <a:rect l="0" t="0" r="r" b="b"/>
              <a:pathLst>
                <a:path w="1035" h="1814">
                  <a:moveTo>
                    <a:pt x="7" y="1359"/>
                  </a:moveTo>
                  <a:lnTo>
                    <a:pt x="980" y="1814"/>
                  </a:lnTo>
                  <a:lnTo>
                    <a:pt x="1035" y="180"/>
                  </a:lnTo>
                  <a:lnTo>
                    <a:pt x="0" y="0"/>
                  </a:lnTo>
                  <a:lnTo>
                    <a:pt x="7" y="1359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7462" name="Freeform 6"/>
            <p:cNvSpPr>
              <a:spLocks/>
            </p:cNvSpPr>
            <p:nvPr/>
          </p:nvSpPr>
          <p:spPr bwMode="auto">
            <a:xfrm>
              <a:off x="3856" y="2582"/>
              <a:ext cx="1004" cy="1255"/>
            </a:xfrm>
            <a:custGeom>
              <a:avLst/>
              <a:gdLst/>
              <a:ahLst/>
              <a:cxnLst>
                <a:cxn ang="0">
                  <a:pos x="83" y="1648"/>
                </a:cxn>
                <a:cxn ang="0">
                  <a:pos x="1338" y="1352"/>
                </a:cxn>
                <a:cxn ang="0">
                  <a:pos x="1331" y="0"/>
                </a:cxn>
                <a:cxn ang="0">
                  <a:pos x="0" y="107"/>
                </a:cxn>
                <a:cxn ang="0">
                  <a:pos x="83" y="1648"/>
                </a:cxn>
              </a:cxnLst>
              <a:rect l="0" t="0" r="r" b="b"/>
              <a:pathLst>
                <a:path w="1338" h="1648">
                  <a:moveTo>
                    <a:pt x="83" y="1648"/>
                  </a:moveTo>
                  <a:lnTo>
                    <a:pt x="1338" y="1352"/>
                  </a:lnTo>
                  <a:lnTo>
                    <a:pt x="1331" y="0"/>
                  </a:lnTo>
                  <a:lnTo>
                    <a:pt x="0" y="107"/>
                  </a:lnTo>
                  <a:lnTo>
                    <a:pt x="83" y="1648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7463" name="Freeform 7"/>
            <p:cNvSpPr>
              <a:spLocks/>
            </p:cNvSpPr>
            <p:nvPr/>
          </p:nvSpPr>
          <p:spPr bwMode="auto">
            <a:xfrm>
              <a:off x="3851" y="2585"/>
              <a:ext cx="1778" cy="260"/>
            </a:xfrm>
            <a:custGeom>
              <a:avLst/>
              <a:gdLst/>
              <a:ahLst/>
              <a:cxnLst>
                <a:cxn ang="0">
                  <a:pos x="0" y="104"/>
                </a:cxn>
                <a:cxn ang="0">
                  <a:pos x="869" y="342"/>
                </a:cxn>
                <a:cxn ang="0">
                  <a:pos x="2369" y="186"/>
                </a:cxn>
                <a:cxn ang="0">
                  <a:pos x="1345" y="0"/>
                </a:cxn>
                <a:cxn ang="0">
                  <a:pos x="0" y="104"/>
                </a:cxn>
              </a:cxnLst>
              <a:rect l="0" t="0" r="r" b="b"/>
              <a:pathLst>
                <a:path w="2369" h="342">
                  <a:moveTo>
                    <a:pt x="0" y="104"/>
                  </a:moveTo>
                  <a:lnTo>
                    <a:pt x="869" y="342"/>
                  </a:lnTo>
                  <a:lnTo>
                    <a:pt x="2369" y="186"/>
                  </a:lnTo>
                  <a:lnTo>
                    <a:pt x="1345" y="0"/>
                  </a:lnTo>
                  <a:lnTo>
                    <a:pt x="0" y="104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7464" name="Freeform 8"/>
            <p:cNvSpPr>
              <a:spLocks/>
            </p:cNvSpPr>
            <p:nvPr/>
          </p:nvSpPr>
          <p:spPr bwMode="auto">
            <a:xfrm>
              <a:off x="4373" y="3517"/>
              <a:ext cx="1010" cy="319"/>
            </a:xfrm>
            <a:custGeom>
              <a:avLst/>
              <a:gdLst/>
              <a:ahLst/>
              <a:cxnLst>
                <a:cxn ang="0">
                  <a:pos x="714" y="0"/>
                </a:cxn>
                <a:cxn ang="0">
                  <a:pos x="1345" y="352"/>
                </a:cxn>
                <a:cxn ang="0">
                  <a:pos x="0" y="419"/>
                </a:cxn>
                <a:cxn ang="0">
                  <a:pos x="714" y="0"/>
                </a:cxn>
              </a:cxnLst>
              <a:rect l="0" t="0" r="r" b="b"/>
              <a:pathLst>
                <a:path w="1345" h="419">
                  <a:moveTo>
                    <a:pt x="714" y="0"/>
                  </a:moveTo>
                  <a:lnTo>
                    <a:pt x="1345" y="352"/>
                  </a:lnTo>
                  <a:lnTo>
                    <a:pt x="0" y="419"/>
                  </a:lnTo>
                  <a:lnTo>
                    <a:pt x="714" y="0"/>
                  </a:lnTo>
                  <a:close/>
                </a:path>
              </a:pathLst>
            </a:cu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7465" name="Freeform 9"/>
            <p:cNvSpPr>
              <a:spLocks/>
            </p:cNvSpPr>
            <p:nvPr/>
          </p:nvSpPr>
          <p:spPr bwMode="auto">
            <a:xfrm flipH="1" flipV="1">
              <a:off x="4167" y="2993"/>
              <a:ext cx="1009" cy="320"/>
            </a:xfrm>
            <a:custGeom>
              <a:avLst/>
              <a:gdLst/>
              <a:ahLst/>
              <a:cxnLst>
                <a:cxn ang="0">
                  <a:pos x="714" y="0"/>
                </a:cxn>
                <a:cxn ang="0">
                  <a:pos x="1345" y="352"/>
                </a:cxn>
                <a:cxn ang="0">
                  <a:pos x="0" y="419"/>
                </a:cxn>
                <a:cxn ang="0">
                  <a:pos x="714" y="0"/>
                </a:cxn>
              </a:cxnLst>
              <a:rect l="0" t="0" r="r" b="b"/>
              <a:pathLst>
                <a:path w="1345" h="419">
                  <a:moveTo>
                    <a:pt x="714" y="0"/>
                  </a:moveTo>
                  <a:lnTo>
                    <a:pt x="1345" y="352"/>
                  </a:lnTo>
                  <a:lnTo>
                    <a:pt x="0" y="419"/>
                  </a:lnTo>
                  <a:lnTo>
                    <a:pt x="714" y="0"/>
                  </a:lnTo>
                  <a:close/>
                </a:path>
              </a:pathLst>
            </a:cu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7466" name="Freeform 10"/>
            <p:cNvSpPr>
              <a:spLocks/>
            </p:cNvSpPr>
            <p:nvPr/>
          </p:nvSpPr>
          <p:spPr bwMode="auto">
            <a:xfrm>
              <a:off x="3856" y="2664"/>
              <a:ext cx="652" cy="1630"/>
            </a:xfrm>
            <a:custGeom>
              <a:avLst/>
              <a:gdLst/>
              <a:ahLst/>
              <a:cxnLst>
                <a:cxn ang="0">
                  <a:pos x="869" y="2141"/>
                </a:cxn>
                <a:cxn ang="0">
                  <a:pos x="849" y="231"/>
                </a:cxn>
                <a:cxn ang="0">
                  <a:pos x="0" y="0"/>
                </a:cxn>
                <a:cxn ang="0">
                  <a:pos x="73" y="1541"/>
                </a:cxn>
                <a:cxn ang="0">
                  <a:pos x="869" y="2141"/>
                </a:cxn>
              </a:cxnLst>
              <a:rect l="0" t="0" r="r" b="b"/>
              <a:pathLst>
                <a:path w="869" h="2141">
                  <a:moveTo>
                    <a:pt x="869" y="2141"/>
                  </a:moveTo>
                  <a:lnTo>
                    <a:pt x="849" y="231"/>
                  </a:lnTo>
                  <a:lnTo>
                    <a:pt x="0" y="0"/>
                  </a:lnTo>
                  <a:lnTo>
                    <a:pt x="73" y="1541"/>
                  </a:lnTo>
                  <a:lnTo>
                    <a:pt x="869" y="2141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7467" name="Freeform 11"/>
            <p:cNvSpPr>
              <a:spLocks/>
            </p:cNvSpPr>
            <p:nvPr/>
          </p:nvSpPr>
          <p:spPr bwMode="auto">
            <a:xfrm>
              <a:off x="4493" y="2719"/>
              <a:ext cx="1141" cy="1567"/>
            </a:xfrm>
            <a:custGeom>
              <a:avLst/>
              <a:gdLst/>
              <a:ahLst/>
              <a:cxnLst>
                <a:cxn ang="0">
                  <a:pos x="0" y="166"/>
                </a:cxn>
                <a:cxn ang="0">
                  <a:pos x="11" y="2058"/>
                </a:cxn>
                <a:cxn ang="0">
                  <a:pos x="1456" y="1614"/>
                </a:cxn>
                <a:cxn ang="0">
                  <a:pos x="1521" y="0"/>
                </a:cxn>
                <a:cxn ang="0">
                  <a:pos x="0" y="166"/>
                </a:cxn>
              </a:cxnLst>
              <a:rect l="0" t="0" r="r" b="b"/>
              <a:pathLst>
                <a:path w="1521" h="2058">
                  <a:moveTo>
                    <a:pt x="0" y="166"/>
                  </a:moveTo>
                  <a:lnTo>
                    <a:pt x="11" y="2058"/>
                  </a:lnTo>
                  <a:lnTo>
                    <a:pt x="1456" y="1614"/>
                  </a:lnTo>
                  <a:lnTo>
                    <a:pt x="1521" y="0"/>
                  </a:lnTo>
                  <a:lnTo>
                    <a:pt x="0" y="166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147468" name="Text Box 12"/>
          <p:cNvSpPr txBox="1">
            <a:spLocks noChangeArrowheads="1"/>
          </p:cNvSpPr>
          <p:nvPr/>
        </p:nvSpPr>
        <p:spPr bwMode="auto">
          <a:xfrm>
            <a:off x="7528801" y="5147797"/>
            <a:ext cx="12634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Output</a:t>
            </a:r>
          </a:p>
        </p:txBody>
      </p:sp>
      <p:sp>
        <p:nvSpPr>
          <p:cNvPr id="147469" name="Text Box 13"/>
          <p:cNvSpPr txBox="1">
            <a:spLocks noChangeArrowheads="1"/>
          </p:cNvSpPr>
          <p:nvPr/>
        </p:nvSpPr>
        <p:spPr bwMode="auto">
          <a:xfrm>
            <a:off x="0" y="5006975"/>
            <a:ext cx="1892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Protocol</a:t>
            </a:r>
          </a:p>
        </p:txBody>
      </p:sp>
      <p:sp>
        <p:nvSpPr>
          <p:cNvPr id="147473" name="AutoShape 17"/>
          <p:cNvSpPr>
            <a:spLocks noChangeArrowheads="1"/>
          </p:cNvSpPr>
          <p:nvPr/>
        </p:nvSpPr>
        <p:spPr bwMode="auto">
          <a:xfrm>
            <a:off x="882038" y="3354811"/>
            <a:ext cx="830262" cy="1127125"/>
          </a:xfrm>
          <a:prstGeom prst="wedgeRoundRectCallout">
            <a:avLst>
              <a:gd name="adj1" fmla="val 229808"/>
              <a:gd name="adj2" fmla="val 90705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7474" name="AutoShape 18"/>
          <p:cNvSpPr>
            <a:spLocks noChangeArrowheads="1"/>
          </p:cNvSpPr>
          <p:nvPr/>
        </p:nvSpPr>
        <p:spPr bwMode="auto">
          <a:xfrm>
            <a:off x="6900832" y="3980335"/>
            <a:ext cx="1717675" cy="538162"/>
          </a:xfrm>
          <a:prstGeom prst="wedgeRoundRectCallout">
            <a:avLst>
              <a:gd name="adj1" fmla="val -101147"/>
              <a:gd name="adj2" fmla="val 118523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7480" name="AutoShape 24"/>
          <p:cNvSpPr>
            <a:spLocks noChangeArrowheads="1"/>
          </p:cNvSpPr>
          <p:nvPr/>
        </p:nvSpPr>
        <p:spPr bwMode="auto">
          <a:xfrm>
            <a:off x="3760788" y="3175000"/>
            <a:ext cx="1620837" cy="1358900"/>
          </a:xfrm>
          <a:prstGeom prst="rightArrow">
            <a:avLst>
              <a:gd name="adj1" fmla="val 50000"/>
              <a:gd name="adj2" fmla="val 29819"/>
            </a:avLst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147481" name="Text Box 25"/>
          <p:cNvSpPr txBox="1">
            <a:spLocks noChangeArrowheads="1"/>
          </p:cNvSpPr>
          <p:nvPr/>
        </p:nvSpPr>
        <p:spPr bwMode="auto">
          <a:xfrm>
            <a:off x="4341813" y="3440113"/>
            <a:ext cx="460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Symbol" pitchFamily="18" charset="2"/>
              </a:rPr>
              <a:t>d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2" name="Text Box 122"/>
          <p:cNvSpPr txBox="1">
            <a:spLocks noChangeArrowheads="1"/>
          </p:cNvSpPr>
          <p:nvPr/>
        </p:nvSpPr>
        <p:spPr bwMode="auto">
          <a:xfrm>
            <a:off x="3309038" y="4903096"/>
            <a:ext cx="2544028" cy="954107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Subcomplex of all-1 inputs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22"/>
          <p:cNvSpPr txBox="1">
            <a:spLocks noChangeArrowheads="1"/>
          </p:cNvSpPr>
          <p:nvPr/>
        </p:nvSpPr>
        <p:spPr bwMode="auto">
          <a:xfrm>
            <a:off x="6412870" y="4919695"/>
            <a:ext cx="2544028" cy="954107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0000F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Must map here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75"/>
          <p:cNvSpPr txBox="1">
            <a:spLocks noChangeArrowheads="1"/>
          </p:cNvSpPr>
          <p:nvPr/>
        </p:nvSpPr>
        <p:spPr bwMode="auto">
          <a:xfrm>
            <a:off x="631825" y="3748087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1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 Box 76"/>
          <p:cNvSpPr txBox="1">
            <a:spLocks noChangeArrowheads="1"/>
          </p:cNvSpPr>
          <p:nvPr/>
        </p:nvSpPr>
        <p:spPr bwMode="auto">
          <a:xfrm>
            <a:off x="2544916" y="2658295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US" sz="36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76"/>
          <p:cNvSpPr txBox="1">
            <a:spLocks noChangeArrowheads="1"/>
          </p:cNvSpPr>
          <p:nvPr/>
        </p:nvSpPr>
        <p:spPr bwMode="auto">
          <a:xfrm>
            <a:off x="7210323" y="3105662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76"/>
          <p:cNvSpPr txBox="1">
            <a:spLocks noChangeArrowheads="1"/>
          </p:cNvSpPr>
          <p:nvPr/>
        </p:nvSpPr>
        <p:spPr bwMode="auto">
          <a:xfrm>
            <a:off x="7628195" y="3921739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7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7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73" grpId="0" animBg="1"/>
      <p:bldP spid="147474" grpId="0" animBg="1"/>
      <p:bldP spid="22" grpId="0" animBg="1"/>
      <p:bldP spid="2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B637-053D-4894-A30F-AED713180146}" type="datetime5">
              <a:rPr lang="en-US"/>
              <a:pPr/>
              <a:t>29-Oct-19</a:t>
            </a:fld>
            <a:endParaRPr lang="en-US" dirty="0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737D-7AD9-4327-BA38-F4FC777F842E}" type="slidenum">
              <a:rPr lang="en-US"/>
              <a:pPr/>
              <a:t>48</a:t>
            </a:fld>
            <a:endParaRPr lang="en-US" dirty="0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Consensus Example</a:t>
            </a:r>
          </a:p>
        </p:txBody>
      </p:sp>
      <p:pic>
        <p:nvPicPr>
          <p:cNvPr id="1771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3863" y="2359025"/>
            <a:ext cx="2906712" cy="271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77156" name="Group 4"/>
          <p:cNvGrpSpPr>
            <a:grpSpLocks/>
          </p:cNvGrpSpPr>
          <p:nvPr/>
        </p:nvGrpSpPr>
        <p:grpSpPr bwMode="auto">
          <a:xfrm>
            <a:off x="6143625" y="2454275"/>
            <a:ext cx="2830513" cy="2725738"/>
            <a:chOff x="3851" y="2577"/>
            <a:chExt cx="1783" cy="1717"/>
          </a:xfrm>
        </p:grpSpPr>
        <p:sp>
          <p:nvSpPr>
            <p:cNvPr id="177157" name="Freeform 5"/>
            <p:cNvSpPr>
              <a:spLocks/>
            </p:cNvSpPr>
            <p:nvPr/>
          </p:nvSpPr>
          <p:spPr bwMode="auto">
            <a:xfrm>
              <a:off x="4855" y="2577"/>
              <a:ext cx="777" cy="1381"/>
            </a:xfrm>
            <a:custGeom>
              <a:avLst/>
              <a:gdLst/>
              <a:ahLst/>
              <a:cxnLst>
                <a:cxn ang="0">
                  <a:pos x="7" y="1359"/>
                </a:cxn>
                <a:cxn ang="0">
                  <a:pos x="980" y="1814"/>
                </a:cxn>
                <a:cxn ang="0">
                  <a:pos x="1035" y="180"/>
                </a:cxn>
                <a:cxn ang="0">
                  <a:pos x="0" y="0"/>
                </a:cxn>
                <a:cxn ang="0">
                  <a:pos x="7" y="1359"/>
                </a:cxn>
              </a:cxnLst>
              <a:rect l="0" t="0" r="r" b="b"/>
              <a:pathLst>
                <a:path w="1035" h="1814">
                  <a:moveTo>
                    <a:pt x="7" y="1359"/>
                  </a:moveTo>
                  <a:lnTo>
                    <a:pt x="980" y="1814"/>
                  </a:lnTo>
                  <a:lnTo>
                    <a:pt x="1035" y="180"/>
                  </a:lnTo>
                  <a:lnTo>
                    <a:pt x="0" y="0"/>
                  </a:lnTo>
                  <a:lnTo>
                    <a:pt x="7" y="1359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77158" name="Freeform 6"/>
            <p:cNvSpPr>
              <a:spLocks/>
            </p:cNvSpPr>
            <p:nvPr/>
          </p:nvSpPr>
          <p:spPr bwMode="auto">
            <a:xfrm>
              <a:off x="3856" y="2582"/>
              <a:ext cx="1004" cy="1255"/>
            </a:xfrm>
            <a:custGeom>
              <a:avLst/>
              <a:gdLst/>
              <a:ahLst/>
              <a:cxnLst>
                <a:cxn ang="0">
                  <a:pos x="83" y="1648"/>
                </a:cxn>
                <a:cxn ang="0">
                  <a:pos x="1338" y="1352"/>
                </a:cxn>
                <a:cxn ang="0">
                  <a:pos x="1331" y="0"/>
                </a:cxn>
                <a:cxn ang="0">
                  <a:pos x="0" y="107"/>
                </a:cxn>
                <a:cxn ang="0">
                  <a:pos x="83" y="1648"/>
                </a:cxn>
              </a:cxnLst>
              <a:rect l="0" t="0" r="r" b="b"/>
              <a:pathLst>
                <a:path w="1338" h="1648">
                  <a:moveTo>
                    <a:pt x="83" y="1648"/>
                  </a:moveTo>
                  <a:lnTo>
                    <a:pt x="1338" y="1352"/>
                  </a:lnTo>
                  <a:lnTo>
                    <a:pt x="1331" y="0"/>
                  </a:lnTo>
                  <a:lnTo>
                    <a:pt x="0" y="107"/>
                  </a:lnTo>
                  <a:lnTo>
                    <a:pt x="83" y="1648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77159" name="Freeform 7"/>
            <p:cNvSpPr>
              <a:spLocks/>
            </p:cNvSpPr>
            <p:nvPr/>
          </p:nvSpPr>
          <p:spPr bwMode="auto">
            <a:xfrm>
              <a:off x="3851" y="2585"/>
              <a:ext cx="1778" cy="260"/>
            </a:xfrm>
            <a:custGeom>
              <a:avLst/>
              <a:gdLst/>
              <a:ahLst/>
              <a:cxnLst>
                <a:cxn ang="0">
                  <a:pos x="0" y="104"/>
                </a:cxn>
                <a:cxn ang="0">
                  <a:pos x="869" y="342"/>
                </a:cxn>
                <a:cxn ang="0">
                  <a:pos x="2369" y="186"/>
                </a:cxn>
                <a:cxn ang="0">
                  <a:pos x="1345" y="0"/>
                </a:cxn>
                <a:cxn ang="0">
                  <a:pos x="0" y="104"/>
                </a:cxn>
              </a:cxnLst>
              <a:rect l="0" t="0" r="r" b="b"/>
              <a:pathLst>
                <a:path w="2369" h="342">
                  <a:moveTo>
                    <a:pt x="0" y="104"/>
                  </a:moveTo>
                  <a:lnTo>
                    <a:pt x="869" y="342"/>
                  </a:lnTo>
                  <a:lnTo>
                    <a:pt x="2369" y="186"/>
                  </a:lnTo>
                  <a:lnTo>
                    <a:pt x="1345" y="0"/>
                  </a:lnTo>
                  <a:lnTo>
                    <a:pt x="0" y="104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77160" name="Freeform 8"/>
            <p:cNvSpPr>
              <a:spLocks/>
            </p:cNvSpPr>
            <p:nvPr/>
          </p:nvSpPr>
          <p:spPr bwMode="auto">
            <a:xfrm>
              <a:off x="4373" y="3517"/>
              <a:ext cx="1010" cy="319"/>
            </a:xfrm>
            <a:custGeom>
              <a:avLst/>
              <a:gdLst/>
              <a:ahLst/>
              <a:cxnLst>
                <a:cxn ang="0">
                  <a:pos x="714" y="0"/>
                </a:cxn>
                <a:cxn ang="0">
                  <a:pos x="1345" y="352"/>
                </a:cxn>
                <a:cxn ang="0">
                  <a:pos x="0" y="419"/>
                </a:cxn>
                <a:cxn ang="0">
                  <a:pos x="714" y="0"/>
                </a:cxn>
              </a:cxnLst>
              <a:rect l="0" t="0" r="r" b="b"/>
              <a:pathLst>
                <a:path w="1345" h="419">
                  <a:moveTo>
                    <a:pt x="714" y="0"/>
                  </a:moveTo>
                  <a:lnTo>
                    <a:pt x="1345" y="352"/>
                  </a:lnTo>
                  <a:lnTo>
                    <a:pt x="0" y="419"/>
                  </a:lnTo>
                  <a:lnTo>
                    <a:pt x="714" y="0"/>
                  </a:lnTo>
                  <a:close/>
                </a:path>
              </a:pathLst>
            </a:cu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77161" name="Freeform 9"/>
            <p:cNvSpPr>
              <a:spLocks/>
            </p:cNvSpPr>
            <p:nvPr/>
          </p:nvSpPr>
          <p:spPr bwMode="auto">
            <a:xfrm flipH="1" flipV="1">
              <a:off x="4167" y="2993"/>
              <a:ext cx="1009" cy="320"/>
            </a:xfrm>
            <a:custGeom>
              <a:avLst/>
              <a:gdLst/>
              <a:ahLst/>
              <a:cxnLst>
                <a:cxn ang="0">
                  <a:pos x="714" y="0"/>
                </a:cxn>
                <a:cxn ang="0">
                  <a:pos x="1345" y="352"/>
                </a:cxn>
                <a:cxn ang="0">
                  <a:pos x="0" y="419"/>
                </a:cxn>
                <a:cxn ang="0">
                  <a:pos x="714" y="0"/>
                </a:cxn>
              </a:cxnLst>
              <a:rect l="0" t="0" r="r" b="b"/>
              <a:pathLst>
                <a:path w="1345" h="419">
                  <a:moveTo>
                    <a:pt x="714" y="0"/>
                  </a:moveTo>
                  <a:lnTo>
                    <a:pt x="1345" y="352"/>
                  </a:lnTo>
                  <a:lnTo>
                    <a:pt x="0" y="419"/>
                  </a:lnTo>
                  <a:lnTo>
                    <a:pt x="714" y="0"/>
                  </a:lnTo>
                  <a:close/>
                </a:path>
              </a:pathLst>
            </a:cu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77162" name="Freeform 10"/>
            <p:cNvSpPr>
              <a:spLocks/>
            </p:cNvSpPr>
            <p:nvPr/>
          </p:nvSpPr>
          <p:spPr bwMode="auto">
            <a:xfrm>
              <a:off x="3856" y="2664"/>
              <a:ext cx="652" cy="1630"/>
            </a:xfrm>
            <a:custGeom>
              <a:avLst/>
              <a:gdLst/>
              <a:ahLst/>
              <a:cxnLst>
                <a:cxn ang="0">
                  <a:pos x="869" y="2141"/>
                </a:cxn>
                <a:cxn ang="0">
                  <a:pos x="849" y="231"/>
                </a:cxn>
                <a:cxn ang="0">
                  <a:pos x="0" y="0"/>
                </a:cxn>
                <a:cxn ang="0">
                  <a:pos x="73" y="1541"/>
                </a:cxn>
                <a:cxn ang="0">
                  <a:pos x="869" y="2141"/>
                </a:cxn>
              </a:cxnLst>
              <a:rect l="0" t="0" r="r" b="b"/>
              <a:pathLst>
                <a:path w="869" h="2141">
                  <a:moveTo>
                    <a:pt x="869" y="2141"/>
                  </a:moveTo>
                  <a:lnTo>
                    <a:pt x="849" y="231"/>
                  </a:lnTo>
                  <a:lnTo>
                    <a:pt x="0" y="0"/>
                  </a:lnTo>
                  <a:lnTo>
                    <a:pt x="73" y="1541"/>
                  </a:lnTo>
                  <a:lnTo>
                    <a:pt x="869" y="2141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77163" name="Freeform 11"/>
            <p:cNvSpPr>
              <a:spLocks/>
            </p:cNvSpPr>
            <p:nvPr/>
          </p:nvSpPr>
          <p:spPr bwMode="auto">
            <a:xfrm>
              <a:off x="4493" y="2719"/>
              <a:ext cx="1141" cy="1567"/>
            </a:xfrm>
            <a:custGeom>
              <a:avLst/>
              <a:gdLst/>
              <a:ahLst/>
              <a:cxnLst>
                <a:cxn ang="0">
                  <a:pos x="0" y="166"/>
                </a:cxn>
                <a:cxn ang="0">
                  <a:pos x="11" y="2058"/>
                </a:cxn>
                <a:cxn ang="0">
                  <a:pos x="1456" y="1614"/>
                </a:cxn>
                <a:cxn ang="0">
                  <a:pos x="1521" y="0"/>
                </a:cxn>
                <a:cxn ang="0">
                  <a:pos x="0" y="166"/>
                </a:cxn>
              </a:cxnLst>
              <a:rect l="0" t="0" r="r" b="b"/>
              <a:pathLst>
                <a:path w="1521" h="2058">
                  <a:moveTo>
                    <a:pt x="0" y="166"/>
                  </a:moveTo>
                  <a:lnTo>
                    <a:pt x="11" y="2058"/>
                  </a:lnTo>
                  <a:lnTo>
                    <a:pt x="1456" y="1614"/>
                  </a:lnTo>
                  <a:lnTo>
                    <a:pt x="1521" y="0"/>
                  </a:lnTo>
                  <a:lnTo>
                    <a:pt x="0" y="166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177164" name="Text Box 12"/>
          <p:cNvSpPr txBox="1">
            <a:spLocks noChangeArrowheads="1"/>
          </p:cNvSpPr>
          <p:nvPr/>
        </p:nvSpPr>
        <p:spPr bwMode="auto">
          <a:xfrm>
            <a:off x="7528801" y="5147797"/>
            <a:ext cx="12634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Output</a:t>
            </a:r>
          </a:p>
        </p:txBody>
      </p:sp>
      <p:sp>
        <p:nvSpPr>
          <p:cNvPr id="177165" name="Text Box 13"/>
          <p:cNvSpPr txBox="1">
            <a:spLocks noChangeArrowheads="1"/>
          </p:cNvSpPr>
          <p:nvPr/>
        </p:nvSpPr>
        <p:spPr bwMode="auto">
          <a:xfrm>
            <a:off x="0" y="5006975"/>
            <a:ext cx="1892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Protocol</a:t>
            </a:r>
          </a:p>
        </p:txBody>
      </p:sp>
      <p:sp>
        <p:nvSpPr>
          <p:cNvPr id="177170" name="AutoShape 18"/>
          <p:cNvSpPr>
            <a:spLocks noChangeArrowheads="1"/>
          </p:cNvSpPr>
          <p:nvPr/>
        </p:nvSpPr>
        <p:spPr bwMode="auto">
          <a:xfrm>
            <a:off x="3760788" y="3175000"/>
            <a:ext cx="1620837" cy="1358900"/>
          </a:xfrm>
          <a:prstGeom prst="rightArrow">
            <a:avLst>
              <a:gd name="adj1" fmla="val 50000"/>
              <a:gd name="adj2" fmla="val 29819"/>
            </a:avLst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177171" name="Text Box 19"/>
          <p:cNvSpPr txBox="1">
            <a:spLocks noChangeArrowheads="1"/>
          </p:cNvSpPr>
          <p:nvPr/>
        </p:nvSpPr>
        <p:spPr bwMode="auto">
          <a:xfrm>
            <a:off x="4341813" y="3440113"/>
            <a:ext cx="460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Symbol" pitchFamily="18" charset="2"/>
              </a:rPr>
              <a:t>d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4" name="Text Box 122"/>
          <p:cNvSpPr txBox="1">
            <a:spLocks noChangeArrowheads="1"/>
          </p:cNvSpPr>
          <p:nvPr/>
        </p:nvSpPr>
        <p:spPr bwMode="auto">
          <a:xfrm>
            <a:off x="506990" y="5179225"/>
            <a:ext cx="2544028" cy="954107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Path from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“all-0” to “all-1”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367192" y="1483903"/>
            <a:ext cx="3577631" cy="1711973"/>
            <a:chOff x="5367192" y="1483903"/>
            <a:chExt cx="3577631" cy="1711973"/>
          </a:xfrm>
        </p:grpSpPr>
        <p:sp>
          <p:nvSpPr>
            <p:cNvPr id="25" name="Text Box 122"/>
            <p:cNvSpPr txBox="1">
              <a:spLocks noChangeArrowheads="1"/>
            </p:cNvSpPr>
            <p:nvPr/>
          </p:nvSpPr>
          <p:spPr bwMode="auto">
            <a:xfrm>
              <a:off x="5367192" y="1483903"/>
              <a:ext cx="3577631" cy="954107"/>
            </a:xfrm>
            <a:prstGeom prst="rect">
              <a:avLst/>
            </a:prstGeom>
            <a:solidFill>
              <a:schemeClr val="bg1">
                <a:alpha val="89999"/>
              </a:schemeClr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Arial" pitchFamily="34" charset="0"/>
                  <a:cs typeface="Arial" pitchFamily="34" charset="0"/>
                </a:rPr>
                <a:t>Image under </a:t>
              </a:r>
              <a:r>
                <a:rPr lang="en-US" sz="2800" dirty="0">
                  <a:solidFill>
                    <a:schemeClr val="tx1"/>
                  </a:solidFill>
                  <a:latin typeface="Symbol" pitchFamily="18" charset="2"/>
                  <a:cs typeface="Arial" pitchFamily="34" charset="0"/>
                </a:rPr>
                <a:t>d</a:t>
              </a:r>
              <a:r>
                <a:rPr lang="en-US" sz="2800" dirty="0">
                  <a:latin typeface="Arial" pitchFamily="34" charset="0"/>
                  <a:cs typeface="Arial" pitchFamily="34" charset="0"/>
                </a:rPr>
                <a:t> must start here ..</a:t>
              </a:r>
              <a:endPara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7" name="Curved Connector 26"/>
            <p:cNvCxnSpPr>
              <a:stCxn id="25" idx="2"/>
            </p:cNvCxnSpPr>
            <p:nvPr/>
          </p:nvCxnSpPr>
          <p:spPr bwMode="auto">
            <a:xfrm rot="16200000" flipH="1">
              <a:off x="6915518" y="2678499"/>
              <a:ext cx="757866" cy="276887"/>
            </a:xfrm>
            <a:prstGeom prst="curvedConnector3">
              <a:avLst>
                <a:gd name="adj1" fmla="val 50000"/>
              </a:avLst>
            </a:prstGeom>
            <a:noFill/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4840582" y="5357277"/>
            <a:ext cx="2544028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and end here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Curved Connector 31"/>
          <p:cNvCxnSpPr>
            <a:stCxn id="31" idx="0"/>
          </p:cNvCxnSpPr>
          <p:nvPr/>
        </p:nvCxnSpPr>
        <p:spPr bwMode="auto">
          <a:xfrm rot="5400000" flipH="1" flipV="1">
            <a:off x="6162824" y="4440291"/>
            <a:ext cx="866758" cy="967214"/>
          </a:xfrm>
          <a:prstGeom prst="curvedConnector2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0" name="Freeform 29"/>
          <p:cNvSpPr/>
          <p:nvPr/>
        </p:nvSpPr>
        <p:spPr bwMode="auto">
          <a:xfrm>
            <a:off x="1032387" y="3229897"/>
            <a:ext cx="1533832" cy="914400"/>
          </a:xfrm>
          <a:custGeom>
            <a:avLst/>
            <a:gdLst>
              <a:gd name="connsiteX0" fmla="*/ 1533832 w 1533832"/>
              <a:gd name="connsiteY0" fmla="*/ 88490 h 914400"/>
              <a:gd name="connsiteX1" fmla="*/ 1312607 w 1533832"/>
              <a:gd name="connsiteY1" fmla="*/ 0 h 914400"/>
              <a:gd name="connsiteX2" fmla="*/ 943897 w 1533832"/>
              <a:gd name="connsiteY2" fmla="*/ 221226 h 914400"/>
              <a:gd name="connsiteX3" fmla="*/ 929148 w 1533832"/>
              <a:gd name="connsiteY3" fmla="*/ 663677 h 914400"/>
              <a:gd name="connsiteX4" fmla="*/ 162232 w 1533832"/>
              <a:gd name="connsiteY4" fmla="*/ 575187 h 914400"/>
              <a:gd name="connsiteX5" fmla="*/ 294968 w 1533832"/>
              <a:gd name="connsiteY5" fmla="*/ 796413 h 914400"/>
              <a:gd name="connsiteX6" fmla="*/ 29497 w 1533832"/>
              <a:gd name="connsiteY6" fmla="*/ 914400 h 914400"/>
              <a:gd name="connsiteX7" fmla="*/ 0 w 1533832"/>
              <a:gd name="connsiteY7" fmla="*/ 663677 h 914400"/>
              <a:gd name="connsiteX0" fmla="*/ 1533832 w 1533832"/>
              <a:gd name="connsiteY0" fmla="*/ 88490 h 914400"/>
              <a:gd name="connsiteX1" fmla="*/ 1312607 w 1533832"/>
              <a:gd name="connsiteY1" fmla="*/ 0 h 914400"/>
              <a:gd name="connsiteX2" fmla="*/ 943897 w 1533832"/>
              <a:gd name="connsiteY2" fmla="*/ 221226 h 914400"/>
              <a:gd name="connsiteX3" fmla="*/ 929148 w 1533832"/>
              <a:gd name="connsiteY3" fmla="*/ 589935 h 914400"/>
              <a:gd name="connsiteX4" fmla="*/ 162232 w 1533832"/>
              <a:gd name="connsiteY4" fmla="*/ 575187 h 914400"/>
              <a:gd name="connsiteX5" fmla="*/ 294968 w 1533832"/>
              <a:gd name="connsiteY5" fmla="*/ 796413 h 914400"/>
              <a:gd name="connsiteX6" fmla="*/ 29497 w 1533832"/>
              <a:gd name="connsiteY6" fmla="*/ 914400 h 914400"/>
              <a:gd name="connsiteX7" fmla="*/ 0 w 1533832"/>
              <a:gd name="connsiteY7" fmla="*/ 663677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33832" h="914400">
                <a:moveTo>
                  <a:pt x="1533832" y="88490"/>
                </a:moveTo>
                <a:lnTo>
                  <a:pt x="1312607" y="0"/>
                </a:lnTo>
                <a:lnTo>
                  <a:pt x="943897" y="221226"/>
                </a:lnTo>
                <a:lnTo>
                  <a:pt x="929148" y="589935"/>
                </a:lnTo>
                <a:lnTo>
                  <a:pt x="162232" y="575187"/>
                </a:lnTo>
                <a:lnTo>
                  <a:pt x="294968" y="796413"/>
                </a:lnTo>
                <a:lnTo>
                  <a:pt x="29497" y="914400"/>
                </a:lnTo>
                <a:lnTo>
                  <a:pt x="0" y="663677"/>
                </a:ln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Text Box 75"/>
          <p:cNvSpPr txBox="1">
            <a:spLocks noChangeArrowheads="1"/>
          </p:cNvSpPr>
          <p:nvPr/>
        </p:nvSpPr>
        <p:spPr bwMode="auto">
          <a:xfrm>
            <a:off x="631825" y="3748087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1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 Box 76"/>
          <p:cNvSpPr txBox="1">
            <a:spLocks noChangeArrowheads="1"/>
          </p:cNvSpPr>
          <p:nvPr/>
        </p:nvSpPr>
        <p:spPr bwMode="auto">
          <a:xfrm>
            <a:off x="2544916" y="2658295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US" sz="36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76"/>
          <p:cNvSpPr txBox="1">
            <a:spLocks noChangeArrowheads="1"/>
          </p:cNvSpPr>
          <p:nvPr/>
        </p:nvSpPr>
        <p:spPr bwMode="auto">
          <a:xfrm>
            <a:off x="7210323" y="3105662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76"/>
          <p:cNvSpPr txBox="1">
            <a:spLocks noChangeArrowheads="1"/>
          </p:cNvSpPr>
          <p:nvPr/>
        </p:nvSpPr>
        <p:spPr bwMode="auto">
          <a:xfrm>
            <a:off x="7628195" y="3921739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Straight Connector 62"/>
          <p:cNvCxnSpPr/>
          <p:nvPr/>
        </p:nvCxnSpPr>
        <p:spPr bwMode="auto">
          <a:xfrm flipH="1">
            <a:off x="2297104" y="2910351"/>
            <a:ext cx="630376" cy="378225"/>
          </a:xfrm>
          <a:prstGeom prst="line">
            <a:avLst/>
          </a:prstGeom>
          <a:noFill/>
          <a:ln w="571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flipH="1">
            <a:off x="2271888" y="3288576"/>
            <a:ext cx="25216" cy="630374"/>
          </a:xfrm>
          <a:prstGeom prst="line">
            <a:avLst/>
          </a:prstGeom>
          <a:noFill/>
          <a:ln w="571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>
            <a:off x="960709" y="3893735"/>
            <a:ext cx="226936" cy="378225"/>
          </a:xfrm>
          <a:prstGeom prst="line">
            <a:avLst/>
          </a:prstGeom>
          <a:noFill/>
          <a:ln w="571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 flipH="1">
            <a:off x="733775" y="4271960"/>
            <a:ext cx="453870" cy="201720"/>
          </a:xfrm>
          <a:prstGeom prst="line">
            <a:avLst/>
          </a:prstGeom>
          <a:noFill/>
          <a:ln w="571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 flipH="1" flipV="1">
            <a:off x="683345" y="4045025"/>
            <a:ext cx="50430" cy="428655"/>
          </a:xfrm>
          <a:prstGeom prst="line">
            <a:avLst/>
          </a:prstGeom>
          <a:noFill/>
          <a:ln w="571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flipH="1" flipV="1">
            <a:off x="2927480" y="2910351"/>
            <a:ext cx="378223" cy="151289"/>
          </a:xfrm>
          <a:prstGeom prst="line">
            <a:avLst/>
          </a:prstGeom>
          <a:noFill/>
          <a:ln w="571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8" name="Straight Connector 37"/>
          <p:cNvCxnSpPr>
            <a:endCxn id="30" idx="2"/>
          </p:cNvCxnSpPr>
          <p:nvPr/>
        </p:nvCxnSpPr>
        <p:spPr bwMode="auto">
          <a:xfrm flipH="1">
            <a:off x="2277436" y="2890683"/>
            <a:ext cx="630376" cy="378225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5" name="Straight Connector 34"/>
          <p:cNvCxnSpPr>
            <a:endCxn id="30" idx="1"/>
          </p:cNvCxnSpPr>
          <p:nvPr/>
        </p:nvCxnSpPr>
        <p:spPr bwMode="auto">
          <a:xfrm flipH="1" flipV="1">
            <a:off x="2907812" y="2890683"/>
            <a:ext cx="378223" cy="151289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1" name="Straight Connector 40"/>
          <p:cNvCxnSpPr>
            <a:endCxn id="30" idx="3"/>
          </p:cNvCxnSpPr>
          <p:nvPr/>
        </p:nvCxnSpPr>
        <p:spPr bwMode="auto">
          <a:xfrm flipH="1">
            <a:off x="2252220" y="3268908"/>
            <a:ext cx="25216" cy="630374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7" name="Straight Connector 46"/>
          <p:cNvCxnSpPr>
            <a:endCxn id="30" idx="5"/>
          </p:cNvCxnSpPr>
          <p:nvPr/>
        </p:nvCxnSpPr>
        <p:spPr bwMode="auto">
          <a:xfrm>
            <a:off x="941041" y="3874067"/>
            <a:ext cx="226936" cy="378225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0" name="Straight Connector 49"/>
          <p:cNvCxnSpPr>
            <a:endCxn id="30" idx="6"/>
          </p:cNvCxnSpPr>
          <p:nvPr/>
        </p:nvCxnSpPr>
        <p:spPr bwMode="auto">
          <a:xfrm flipH="1">
            <a:off x="714107" y="4252292"/>
            <a:ext cx="453870" cy="201720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3" name="Straight Connector 52"/>
          <p:cNvCxnSpPr>
            <a:endCxn id="30" idx="7"/>
          </p:cNvCxnSpPr>
          <p:nvPr/>
        </p:nvCxnSpPr>
        <p:spPr bwMode="auto">
          <a:xfrm flipH="1" flipV="1">
            <a:off x="663677" y="4025357"/>
            <a:ext cx="50430" cy="428655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 flipH="1" flipV="1">
            <a:off x="960709" y="3893735"/>
            <a:ext cx="1311179" cy="25215"/>
          </a:xfrm>
          <a:prstGeom prst="line">
            <a:avLst/>
          </a:prstGeom>
          <a:noFill/>
          <a:ln w="571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4" name="Straight Connector 43"/>
          <p:cNvCxnSpPr>
            <a:endCxn id="30" idx="4"/>
          </p:cNvCxnSpPr>
          <p:nvPr/>
        </p:nvCxnSpPr>
        <p:spPr bwMode="auto">
          <a:xfrm flipH="1" flipV="1">
            <a:off x="941041" y="3874067"/>
            <a:ext cx="1311179" cy="25215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5" name="Oval 54"/>
          <p:cNvSpPr/>
          <p:nvPr/>
        </p:nvSpPr>
        <p:spPr bwMode="auto">
          <a:xfrm>
            <a:off x="3229897" y="2964426"/>
            <a:ext cx="191729" cy="191729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B637-053D-4894-A30F-AED713180146}" type="datetime5">
              <a:rPr lang="en-US"/>
              <a:pPr/>
              <a:t>29-Oct-19</a:t>
            </a:fld>
            <a:endParaRPr lang="en-US" dirty="0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737D-7AD9-4327-BA38-F4FC777F842E}" type="slidenum">
              <a:rPr lang="en-US"/>
              <a:pPr/>
              <a:t>49</a:t>
            </a:fld>
            <a:endParaRPr lang="en-US" dirty="0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Consensus Example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43625" y="2454275"/>
            <a:ext cx="2830513" cy="2725738"/>
            <a:chOff x="3851" y="2577"/>
            <a:chExt cx="1783" cy="1717"/>
          </a:xfrm>
        </p:grpSpPr>
        <p:sp>
          <p:nvSpPr>
            <p:cNvPr id="177157" name="Freeform 5"/>
            <p:cNvSpPr>
              <a:spLocks/>
            </p:cNvSpPr>
            <p:nvPr/>
          </p:nvSpPr>
          <p:spPr bwMode="auto">
            <a:xfrm>
              <a:off x="4855" y="2577"/>
              <a:ext cx="777" cy="1381"/>
            </a:xfrm>
            <a:custGeom>
              <a:avLst/>
              <a:gdLst/>
              <a:ahLst/>
              <a:cxnLst>
                <a:cxn ang="0">
                  <a:pos x="7" y="1359"/>
                </a:cxn>
                <a:cxn ang="0">
                  <a:pos x="980" y="1814"/>
                </a:cxn>
                <a:cxn ang="0">
                  <a:pos x="1035" y="180"/>
                </a:cxn>
                <a:cxn ang="0">
                  <a:pos x="0" y="0"/>
                </a:cxn>
                <a:cxn ang="0">
                  <a:pos x="7" y="1359"/>
                </a:cxn>
              </a:cxnLst>
              <a:rect l="0" t="0" r="r" b="b"/>
              <a:pathLst>
                <a:path w="1035" h="1814">
                  <a:moveTo>
                    <a:pt x="7" y="1359"/>
                  </a:moveTo>
                  <a:lnTo>
                    <a:pt x="980" y="1814"/>
                  </a:lnTo>
                  <a:lnTo>
                    <a:pt x="1035" y="180"/>
                  </a:lnTo>
                  <a:lnTo>
                    <a:pt x="0" y="0"/>
                  </a:lnTo>
                  <a:lnTo>
                    <a:pt x="7" y="1359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77158" name="Freeform 6"/>
            <p:cNvSpPr>
              <a:spLocks/>
            </p:cNvSpPr>
            <p:nvPr/>
          </p:nvSpPr>
          <p:spPr bwMode="auto">
            <a:xfrm>
              <a:off x="3856" y="2582"/>
              <a:ext cx="1004" cy="1255"/>
            </a:xfrm>
            <a:custGeom>
              <a:avLst/>
              <a:gdLst/>
              <a:ahLst/>
              <a:cxnLst>
                <a:cxn ang="0">
                  <a:pos x="83" y="1648"/>
                </a:cxn>
                <a:cxn ang="0">
                  <a:pos x="1338" y="1352"/>
                </a:cxn>
                <a:cxn ang="0">
                  <a:pos x="1331" y="0"/>
                </a:cxn>
                <a:cxn ang="0">
                  <a:pos x="0" y="107"/>
                </a:cxn>
                <a:cxn ang="0">
                  <a:pos x="83" y="1648"/>
                </a:cxn>
              </a:cxnLst>
              <a:rect l="0" t="0" r="r" b="b"/>
              <a:pathLst>
                <a:path w="1338" h="1648">
                  <a:moveTo>
                    <a:pt x="83" y="1648"/>
                  </a:moveTo>
                  <a:lnTo>
                    <a:pt x="1338" y="1352"/>
                  </a:lnTo>
                  <a:lnTo>
                    <a:pt x="1331" y="0"/>
                  </a:lnTo>
                  <a:lnTo>
                    <a:pt x="0" y="107"/>
                  </a:lnTo>
                  <a:lnTo>
                    <a:pt x="83" y="1648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77159" name="Freeform 7"/>
            <p:cNvSpPr>
              <a:spLocks/>
            </p:cNvSpPr>
            <p:nvPr/>
          </p:nvSpPr>
          <p:spPr bwMode="auto">
            <a:xfrm>
              <a:off x="3851" y="2585"/>
              <a:ext cx="1778" cy="260"/>
            </a:xfrm>
            <a:custGeom>
              <a:avLst/>
              <a:gdLst/>
              <a:ahLst/>
              <a:cxnLst>
                <a:cxn ang="0">
                  <a:pos x="0" y="104"/>
                </a:cxn>
                <a:cxn ang="0">
                  <a:pos x="869" y="342"/>
                </a:cxn>
                <a:cxn ang="0">
                  <a:pos x="2369" y="186"/>
                </a:cxn>
                <a:cxn ang="0">
                  <a:pos x="1345" y="0"/>
                </a:cxn>
                <a:cxn ang="0">
                  <a:pos x="0" y="104"/>
                </a:cxn>
              </a:cxnLst>
              <a:rect l="0" t="0" r="r" b="b"/>
              <a:pathLst>
                <a:path w="2369" h="342">
                  <a:moveTo>
                    <a:pt x="0" y="104"/>
                  </a:moveTo>
                  <a:lnTo>
                    <a:pt x="869" y="342"/>
                  </a:lnTo>
                  <a:lnTo>
                    <a:pt x="2369" y="186"/>
                  </a:lnTo>
                  <a:lnTo>
                    <a:pt x="1345" y="0"/>
                  </a:lnTo>
                  <a:lnTo>
                    <a:pt x="0" y="104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77160" name="Freeform 8"/>
            <p:cNvSpPr>
              <a:spLocks/>
            </p:cNvSpPr>
            <p:nvPr/>
          </p:nvSpPr>
          <p:spPr bwMode="auto">
            <a:xfrm>
              <a:off x="4373" y="3517"/>
              <a:ext cx="1010" cy="319"/>
            </a:xfrm>
            <a:custGeom>
              <a:avLst/>
              <a:gdLst/>
              <a:ahLst/>
              <a:cxnLst>
                <a:cxn ang="0">
                  <a:pos x="714" y="0"/>
                </a:cxn>
                <a:cxn ang="0">
                  <a:pos x="1345" y="352"/>
                </a:cxn>
                <a:cxn ang="0">
                  <a:pos x="0" y="419"/>
                </a:cxn>
                <a:cxn ang="0">
                  <a:pos x="714" y="0"/>
                </a:cxn>
              </a:cxnLst>
              <a:rect l="0" t="0" r="r" b="b"/>
              <a:pathLst>
                <a:path w="1345" h="419">
                  <a:moveTo>
                    <a:pt x="714" y="0"/>
                  </a:moveTo>
                  <a:lnTo>
                    <a:pt x="1345" y="352"/>
                  </a:lnTo>
                  <a:lnTo>
                    <a:pt x="0" y="419"/>
                  </a:lnTo>
                  <a:lnTo>
                    <a:pt x="714" y="0"/>
                  </a:lnTo>
                  <a:close/>
                </a:path>
              </a:pathLst>
            </a:cu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77161" name="Freeform 9"/>
            <p:cNvSpPr>
              <a:spLocks/>
            </p:cNvSpPr>
            <p:nvPr/>
          </p:nvSpPr>
          <p:spPr bwMode="auto">
            <a:xfrm flipH="1" flipV="1">
              <a:off x="4167" y="2993"/>
              <a:ext cx="1009" cy="320"/>
            </a:xfrm>
            <a:custGeom>
              <a:avLst/>
              <a:gdLst/>
              <a:ahLst/>
              <a:cxnLst>
                <a:cxn ang="0">
                  <a:pos x="714" y="0"/>
                </a:cxn>
                <a:cxn ang="0">
                  <a:pos x="1345" y="352"/>
                </a:cxn>
                <a:cxn ang="0">
                  <a:pos x="0" y="419"/>
                </a:cxn>
                <a:cxn ang="0">
                  <a:pos x="714" y="0"/>
                </a:cxn>
              </a:cxnLst>
              <a:rect l="0" t="0" r="r" b="b"/>
              <a:pathLst>
                <a:path w="1345" h="419">
                  <a:moveTo>
                    <a:pt x="714" y="0"/>
                  </a:moveTo>
                  <a:lnTo>
                    <a:pt x="1345" y="352"/>
                  </a:lnTo>
                  <a:lnTo>
                    <a:pt x="0" y="419"/>
                  </a:lnTo>
                  <a:lnTo>
                    <a:pt x="714" y="0"/>
                  </a:lnTo>
                  <a:close/>
                </a:path>
              </a:pathLst>
            </a:cu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77162" name="Freeform 10"/>
            <p:cNvSpPr>
              <a:spLocks/>
            </p:cNvSpPr>
            <p:nvPr/>
          </p:nvSpPr>
          <p:spPr bwMode="auto">
            <a:xfrm>
              <a:off x="3856" y="2664"/>
              <a:ext cx="652" cy="1630"/>
            </a:xfrm>
            <a:custGeom>
              <a:avLst/>
              <a:gdLst/>
              <a:ahLst/>
              <a:cxnLst>
                <a:cxn ang="0">
                  <a:pos x="869" y="2141"/>
                </a:cxn>
                <a:cxn ang="0">
                  <a:pos x="849" y="231"/>
                </a:cxn>
                <a:cxn ang="0">
                  <a:pos x="0" y="0"/>
                </a:cxn>
                <a:cxn ang="0">
                  <a:pos x="73" y="1541"/>
                </a:cxn>
                <a:cxn ang="0">
                  <a:pos x="869" y="2141"/>
                </a:cxn>
              </a:cxnLst>
              <a:rect l="0" t="0" r="r" b="b"/>
              <a:pathLst>
                <a:path w="869" h="2141">
                  <a:moveTo>
                    <a:pt x="869" y="2141"/>
                  </a:moveTo>
                  <a:lnTo>
                    <a:pt x="849" y="231"/>
                  </a:lnTo>
                  <a:lnTo>
                    <a:pt x="0" y="0"/>
                  </a:lnTo>
                  <a:lnTo>
                    <a:pt x="73" y="1541"/>
                  </a:lnTo>
                  <a:lnTo>
                    <a:pt x="869" y="2141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77163" name="Freeform 11"/>
            <p:cNvSpPr>
              <a:spLocks/>
            </p:cNvSpPr>
            <p:nvPr/>
          </p:nvSpPr>
          <p:spPr bwMode="auto">
            <a:xfrm>
              <a:off x="4493" y="2719"/>
              <a:ext cx="1141" cy="1567"/>
            </a:xfrm>
            <a:custGeom>
              <a:avLst/>
              <a:gdLst/>
              <a:ahLst/>
              <a:cxnLst>
                <a:cxn ang="0">
                  <a:pos x="0" y="166"/>
                </a:cxn>
                <a:cxn ang="0">
                  <a:pos x="11" y="2058"/>
                </a:cxn>
                <a:cxn ang="0">
                  <a:pos x="1456" y="1614"/>
                </a:cxn>
                <a:cxn ang="0">
                  <a:pos x="1521" y="0"/>
                </a:cxn>
                <a:cxn ang="0">
                  <a:pos x="0" y="166"/>
                </a:cxn>
              </a:cxnLst>
              <a:rect l="0" t="0" r="r" b="b"/>
              <a:pathLst>
                <a:path w="1521" h="2058">
                  <a:moveTo>
                    <a:pt x="0" y="166"/>
                  </a:moveTo>
                  <a:lnTo>
                    <a:pt x="11" y="2058"/>
                  </a:lnTo>
                  <a:lnTo>
                    <a:pt x="1456" y="1614"/>
                  </a:lnTo>
                  <a:lnTo>
                    <a:pt x="1521" y="0"/>
                  </a:lnTo>
                  <a:lnTo>
                    <a:pt x="0" y="166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177164" name="Text Box 12"/>
          <p:cNvSpPr txBox="1">
            <a:spLocks noChangeArrowheads="1"/>
          </p:cNvSpPr>
          <p:nvPr/>
        </p:nvSpPr>
        <p:spPr bwMode="auto">
          <a:xfrm>
            <a:off x="7528801" y="5147797"/>
            <a:ext cx="12634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Output</a:t>
            </a:r>
          </a:p>
        </p:txBody>
      </p:sp>
      <p:sp>
        <p:nvSpPr>
          <p:cNvPr id="177165" name="Text Box 13"/>
          <p:cNvSpPr txBox="1">
            <a:spLocks noChangeArrowheads="1"/>
          </p:cNvSpPr>
          <p:nvPr/>
        </p:nvSpPr>
        <p:spPr bwMode="auto">
          <a:xfrm>
            <a:off x="663677" y="2514498"/>
            <a:ext cx="1892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path</a:t>
            </a:r>
          </a:p>
        </p:txBody>
      </p:sp>
      <p:sp>
        <p:nvSpPr>
          <p:cNvPr id="177170" name="AutoShape 18"/>
          <p:cNvSpPr>
            <a:spLocks noChangeArrowheads="1"/>
          </p:cNvSpPr>
          <p:nvPr/>
        </p:nvSpPr>
        <p:spPr bwMode="auto">
          <a:xfrm>
            <a:off x="3760788" y="3175000"/>
            <a:ext cx="1620837" cy="1358900"/>
          </a:xfrm>
          <a:prstGeom prst="rightArrow">
            <a:avLst>
              <a:gd name="adj1" fmla="val 50000"/>
              <a:gd name="adj2" fmla="val 29819"/>
            </a:avLst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177171" name="Text Box 19"/>
          <p:cNvSpPr txBox="1">
            <a:spLocks noChangeArrowheads="1"/>
          </p:cNvSpPr>
          <p:nvPr/>
        </p:nvSpPr>
        <p:spPr bwMode="auto">
          <a:xfrm>
            <a:off x="4341813" y="3440113"/>
            <a:ext cx="460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Symbol" pitchFamily="18" charset="2"/>
              </a:rPr>
              <a:t>d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6" name="Text Box 75"/>
          <p:cNvSpPr txBox="1">
            <a:spLocks noChangeArrowheads="1"/>
          </p:cNvSpPr>
          <p:nvPr/>
        </p:nvSpPr>
        <p:spPr bwMode="auto">
          <a:xfrm>
            <a:off x="218870" y="3748087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1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76"/>
          <p:cNvSpPr txBox="1">
            <a:spLocks noChangeArrowheads="1"/>
          </p:cNvSpPr>
          <p:nvPr/>
        </p:nvSpPr>
        <p:spPr bwMode="auto">
          <a:xfrm>
            <a:off x="3252839" y="2496063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US" sz="36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76"/>
          <p:cNvSpPr txBox="1">
            <a:spLocks noChangeArrowheads="1"/>
          </p:cNvSpPr>
          <p:nvPr/>
        </p:nvSpPr>
        <p:spPr bwMode="auto">
          <a:xfrm>
            <a:off x="7210323" y="3105662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76"/>
          <p:cNvSpPr txBox="1">
            <a:spLocks noChangeArrowheads="1"/>
          </p:cNvSpPr>
          <p:nvPr/>
        </p:nvSpPr>
        <p:spPr bwMode="auto">
          <a:xfrm>
            <a:off x="7628195" y="3921739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6597446" y="3102078"/>
            <a:ext cx="191729" cy="191729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6897330" y="4345859"/>
            <a:ext cx="191729" cy="191729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535858" y="3942736"/>
            <a:ext cx="191729" cy="191729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516194" y="3937821"/>
            <a:ext cx="191729" cy="191729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3195485" y="2944762"/>
            <a:ext cx="191729" cy="191729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9" name="Freeform 78"/>
          <p:cNvSpPr/>
          <p:nvPr/>
        </p:nvSpPr>
        <p:spPr bwMode="auto">
          <a:xfrm>
            <a:off x="3377381" y="2497394"/>
            <a:ext cx="3244645" cy="644012"/>
          </a:xfrm>
          <a:custGeom>
            <a:avLst/>
            <a:gdLst>
              <a:gd name="connsiteX0" fmla="*/ 0 w 3244645"/>
              <a:gd name="connsiteY0" fmla="*/ 471949 h 619432"/>
              <a:gd name="connsiteX1" fmla="*/ 1342103 w 3244645"/>
              <a:gd name="connsiteY1" fmla="*/ 0 h 619432"/>
              <a:gd name="connsiteX2" fmla="*/ 3244645 w 3244645"/>
              <a:gd name="connsiteY2" fmla="*/ 619432 h 619432"/>
              <a:gd name="connsiteX0" fmla="*/ 0 w 3244645"/>
              <a:gd name="connsiteY0" fmla="*/ 496529 h 644012"/>
              <a:gd name="connsiteX1" fmla="*/ 1342103 w 3244645"/>
              <a:gd name="connsiteY1" fmla="*/ 24580 h 644012"/>
              <a:gd name="connsiteX2" fmla="*/ 3244645 w 3244645"/>
              <a:gd name="connsiteY2" fmla="*/ 644012 h 644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44645" h="644012">
                <a:moveTo>
                  <a:pt x="0" y="496529"/>
                </a:moveTo>
                <a:cubicBezTo>
                  <a:pt x="447368" y="339213"/>
                  <a:pt x="801329" y="0"/>
                  <a:pt x="1342103" y="24580"/>
                </a:cubicBezTo>
                <a:cubicBezTo>
                  <a:pt x="1882877" y="49160"/>
                  <a:pt x="2610464" y="437535"/>
                  <a:pt x="3244645" y="644012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Freeform 79"/>
          <p:cNvSpPr/>
          <p:nvPr/>
        </p:nvSpPr>
        <p:spPr bwMode="auto">
          <a:xfrm flipV="1">
            <a:off x="624349" y="4109883"/>
            <a:ext cx="6341805" cy="1369143"/>
          </a:xfrm>
          <a:custGeom>
            <a:avLst/>
            <a:gdLst>
              <a:gd name="connsiteX0" fmla="*/ 0 w 3244645"/>
              <a:gd name="connsiteY0" fmla="*/ 471949 h 619432"/>
              <a:gd name="connsiteX1" fmla="*/ 1342103 w 3244645"/>
              <a:gd name="connsiteY1" fmla="*/ 0 h 619432"/>
              <a:gd name="connsiteX2" fmla="*/ 3244645 w 3244645"/>
              <a:gd name="connsiteY2" fmla="*/ 619432 h 619432"/>
              <a:gd name="connsiteX0" fmla="*/ 0 w 3244645"/>
              <a:gd name="connsiteY0" fmla="*/ 496529 h 644012"/>
              <a:gd name="connsiteX1" fmla="*/ 1342103 w 3244645"/>
              <a:gd name="connsiteY1" fmla="*/ 24580 h 644012"/>
              <a:gd name="connsiteX2" fmla="*/ 3244645 w 3244645"/>
              <a:gd name="connsiteY2" fmla="*/ 644012 h 644012"/>
              <a:gd name="connsiteX0" fmla="*/ 0 w 4218038"/>
              <a:gd name="connsiteY0" fmla="*/ 538316 h 936521"/>
              <a:gd name="connsiteX1" fmla="*/ 1342103 w 4218038"/>
              <a:gd name="connsiteY1" fmla="*/ 66367 h 936521"/>
              <a:gd name="connsiteX2" fmla="*/ 4218038 w 4218038"/>
              <a:gd name="connsiteY2" fmla="*/ 936521 h 936521"/>
              <a:gd name="connsiteX0" fmla="*/ 0 w 6341805"/>
              <a:gd name="connsiteY0" fmla="*/ 1369143 h 1369143"/>
              <a:gd name="connsiteX1" fmla="*/ 3465870 w 6341805"/>
              <a:gd name="connsiteY1" fmla="*/ 71284 h 1369143"/>
              <a:gd name="connsiteX2" fmla="*/ 6341805 w 6341805"/>
              <a:gd name="connsiteY2" fmla="*/ 941438 h 136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41805" h="1369143">
                <a:moveTo>
                  <a:pt x="0" y="1369143"/>
                </a:moveTo>
                <a:cubicBezTo>
                  <a:pt x="447368" y="1211827"/>
                  <a:pt x="2408903" y="142568"/>
                  <a:pt x="3465870" y="71284"/>
                </a:cubicBezTo>
                <a:cubicBezTo>
                  <a:pt x="4522838" y="0"/>
                  <a:pt x="5707624" y="734961"/>
                  <a:pt x="6341805" y="941438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1" name="Straight Connector 80"/>
          <p:cNvCxnSpPr>
            <a:endCxn id="29" idx="2"/>
          </p:cNvCxnSpPr>
          <p:nvPr/>
        </p:nvCxnSpPr>
        <p:spPr bwMode="auto">
          <a:xfrm>
            <a:off x="6747308" y="3264309"/>
            <a:ext cx="663834" cy="360466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7315200" y="3122534"/>
            <a:ext cx="900284" cy="461324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 rot="10800000">
            <a:off x="6638838" y="3126818"/>
            <a:ext cx="1487525" cy="14589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7" name="Straight Connector 86"/>
          <p:cNvCxnSpPr>
            <a:stCxn id="70" idx="1"/>
          </p:cNvCxnSpPr>
          <p:nvPr/>
        </p:nvCxnSpPr>
        <p:spPr bwMode="auto">
          <a:xfrm rot="5400000" flipH="1" flipV="1">
            <a:off x="7433187" y="2318995"/>
            <a:ext cx="3498" cy="1618824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0" name="Text Box 13"/>
          <p:cNvSpPr txBox="1">
            <a:spLocks noChangeArrowheads="1"/>
          </p:cNvSpPr>
          <p:nvPr/>
        </p:nvSpPr>
        <p:spPr bwMode="auto">
          <a:xfrm>
            <a:off x="6511861" y="3517690"/>
            <a:ext cx="4411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2" grpId="0" animBg="1"/>
      <p:bldP spid="74" grpId="0" animBg="1"/>
      <p:bldP spid="75" grpId="0" animBg="1"/>
      <p:bldP spid="79" grpId="0" animBg="1"/>
      <p:bldP spid="80" grpId="0" animBg="1"/>
      <p:bldP spid="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AutoShape 2"/>
          <p:cNvSpPr>
            <a:spLocks noChangeArrowheads="1"/>
          </p:cNvSpPr>
          <p:nvPr/>
        </p:nvSpPr>
        <p:spPr bwMode="auto">
          <a:xfrm>
            <a:off x="3490913" y="1890713"/>
            <a:ext cx="4724400" cy="2886075"/>
          </a:xfrm>
          <a:custGeom>
            <a:avLst/>
            <a:gdLst>
              <a:gd name="T0" fmla="*/ 516665665 w 21600"/>
              <a:gd name="T1" fmla="*/ 0 h 21600"/>
              <a:gd name="T2" fmla="*/ 151315970 w 21600"/>
              <a:gd name="T3" fmla="*/ 56468592 h 21600"/>
              <a:gd name="T4" fmla="*/ 0 w 21600"/>
              <a:gd name="T5" fmla="*/ 192810918 h 21600"/>
              <a:gd name="T6" fmla="*/ 151315970 w 21600"/>
              <a:gd name="T7" fmla="*/ 329153127 h 21600"/>
              <a:gd name="T8" fmla="*/ 516665665 w 21600"/>
              <a:gd name="T9" fmla="*/ 385621569 h 21600"/>
              <a:gd name="T10" fmla="*/ 882015196 w 21600"/>
              <a:gd name="T11" fmla="*/ 329153127 h 21600"/>
              <a:gd name="T12" fmla="*/ 1033331330 w 21600"/>
              <a:gd name="T13" fmla="*/ 192810918 h 21600"/>
              <a:gd name="T14" fmla="*/ 882015196 w 21600"/>
              <a:gd name="T15" fmla="*/ 564685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806" y="10800"/>
                </a:moveTo>
                <a:cubicBezTo>
                  <a:pt x="1806" y="15767"/>
                  <a:pt x="5833" y="19794"/>
                  <a:pt x="10800" y="19794"/>
                </a:cubicBezTo>
                <a:cubicBezTo>
                  <a:pt x="15767" y="19794"/>
                  <a:pt x="19794" y="15767"/>
                  <a:pt x="19794" y="10800"/>
                </a:cubicBezTo>
                <a:cubicBezTo>
                  <a:pt x="19794" y="5833"/>
                  <a:pt x="15767" y="1806"/>
                  <a:pt x="10800" y="1806"/>
                </a:cubicBezTo>
                <a:cubicBezTo>
                  <a:pt x="5833" y="1806"/>
                  <a:pt x="1806" y="5833"/>
                  <a:pt x="1806" y="10800"/>
                </a:cubicBezTo>
                <a:close/>
              </a:path>
            </a:pathLst>
          </a:custGeom>
          <a:solidFill>
            <a:schemeClr val="accent1">
              <a:alpha val="23921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AutoShape 3"/>
          <p:cNvSpPr>
            <a:spLocks noChangeArrowheads="1"/>
          </p:cNvSpPr>
          <p:nvPr/>
        </p:nvSpPr>
        <p:spPr bwMode="auto">
          <a:xfrm>
            <a:off x="2209800" y="3810000"/>
            <a:ext cx="4724400" cy="2886075"/>
          </a:xfrm>
          <a:custGeom>
            <a:avLst/>
            <a:gdLst>
              <a:gd name="T0" fmla="*/ 516665665 w 21600"/>
              <a:gd name="T1" fmla="*/ 0 h 21600"/>
              <a:gd name="T2" fmla="*/ 151315970 w 21600"/>
              <a:gd name="T3" fmla="*/ 56468592 h 21600"/>
              <a:gd name="T4" fmla="*/ 0 w 21600"/>
              <a:gd name="T5" fmla="*/ 192810918 h 21600"/>
              <a:gd name="T6" fmla="*/ 151315970 w 21600"/>
              <a:gd name="T7" fmla="*/ 329153127 h 21600"/>
              <a:gd name="T8" fmla="*/ 516665665 w 21600"/>
              <a:gd name="T9" fmla="*/ 385621569 h 21600"/>
              <a:gd name="T10" fmla="*/ 882015196 w 21600"/>
              <a:gd name="T11" fmla="*/ 329153127 h 21600"/>
              <a:gd name="T12" fmla="*/ 1033331330 w 21600"/>
              <a:gd name="T13" fmla="*/ 192810918 h 21600"/>
              <a:gd name="T14" fmla="*/ 882015196 w 21600"/>
              <a:gd name="T15" fmla="*/ 564685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806" y="10800"/>
                </a:moveTo>
                <a:cubicBezTo>
                  <a:pt x="1806" y="15767"/>
                  <a:pt x="5833" y="19794"/>
                  <a:pt x="10800" y="19794"/>
                </a:cubicBezTo>
                <a:cubicBezTo>
                  <a:pt x="15767" y="19794"/>
                  <a:pt x="19794" y="15767"/>
                  <a:pt x="19794" y="10800"/>
                </a:cubicBezTo>
                <a:cubicBezTo>
                  <a:pt x="19794" y="5833"/>
                  <a:pt x="15767" y="1806"/>
                  <a:pt x="10800" y="1806"/>
                </a:cubicBezTo>
                <a:cubicBezTo>
                  <a:pt x="5833" y="1806"/>
                  <a:pt x="1806" y="5833"/>
                  <a:pt x="1806" y="10800"/>
                </a:cubicBezTo>
                <a:close/>
              </a:path>
            </a:pathLst>
          </a:custGeom>
          <a:solidFill>
            <a:schemeClr val="accent2">
              <a:alpha val="23921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They Communicate …</a:t>
            </a:r>
          </a:p>
        </p:txBody>
      </p:sp>
      <p:sp>
        <p:nvSpPr>
          <p:cNvPr id="32775" name="AutoShape 5"/>
          <p:cNvSpPr>
            <a:spLocks noChangeArrowheads="1"/>
          </p:cNvSpPr>
          <p:nvPr/>
        </p:nvSpPr>
        <p:spPr bwMode="auto">
          <a:xfrm>
            <a:off x="566738" y="1797050"/>
            <a:ext cx="4724400" cy="2886075"/>
          </a:xfrm>
          <a:custGeom>
            <a:avLst/>
            <a:gdLst>
              <a:gd name="T0" fmla="*/ 516665665 w 21600"/>
              <a:gd name="T1" fmla="*/ 0 h 21600"/>
              <a:gd name="T2" fmla="*/ 151315970 w 21600"/>
              <a:gd name="T3" fmla="*/ 56468592 h 21600"/>
              <a:gd name="T4" fmla="*/ 0 w 21600"/>
              <a:gd name="T5" fmla="*/ 192810918 h 21600"/>
              <a:gd name="T6" fmla="*/ 151315970 w 21600"/>
              <a:gd name="T7" fmla="*/ 329153127 h 21600"/>
              <a:gd name="T8" fmla="*/ 516665665 w 21600"/>
              <a:gd name="T9" fmla="*/ 385621569 h 21600"/>
              <a:gd name="T10" fmla="*/ 882015196 w 21600"/>
              <a:gd name="T11" fmla="*/ 329153127 h 21600"/>
              <a:gd name="T12" fmla="*/ 1033331330 w 21600"/>
              <a:gd name="T13" fmla="*/ 192810918 h 21600"/>
              <a:gd name="T14" fmla="*/ 882015196 w 21600"/>
              <a:gd name="T15" fmla="*/ 564685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806" y="10800"/>
                </a:moveTo>
                <a:cubicBezTo>
                  <a:pt x="1806" y="15767"/>
                  <a:pt x="5833" y="19794"/>
                  <a:pt x="10800" y="19794"/>
                </a:cubicBezTo>
                <a:cubicBezTo>
                  <a:pt x="15767" y="19794"/>
                  <a:pt x="19794" y="15767"/>
                  <a:pt x="19794" y="10800"/>
                </a:cubicBezTo>
                <a:cubicBezTo>
                  <a:pt x="19794" y="5833"/>
                  <a:pt x="15767" y="1806"/>
                  <a:pt x="10800" y="1806"/>
                </a:cubicBezTo>
                <a:cubicBezTo>
                  <a:pt x="5833" y="1806"/>
                  <a:pt x="1806" y="5833"/>
                  <a:pt x="1806" y="10800"/>
                </a:cubicBezTo>
                <a:close/>
              </a:path>
            </a:pathLst>
          </a:custGeom>
          <a:solidFill>
            <a:srgbClr val="FF7C80">
              <a:alpha val="23921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879600" y="2784475"/>
            <a:ext cx="1447800" cy="1295400"/>
            <a:chOff x="3168" y="1824"/>
            <a:chExt cx="912" cy="816"/>
          </a:xfrm>
        </p:grpSpPr>
        <p:sp>
          <p:nvSpPr>
            <p:cNvPr id="32800" name="Freeform 18"/>
            <p:cNvSpPr>
              <a:spLocks/>
            </p:cNvSpPr>
            <p:nvPr/>
          </p:nvSpPr>
          <p:spPr bwMode="auto">
            <a:xfrm>
              <a:off x="3936" y="2064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1" name="Freeform 19"/>
            <p:cNvSpPr>
              <a:spLocks/>
            </p:cNvSpPr>
            <p:nvPr/>
          </p:nvSpPr>
          <p:spPr bwMode="auto">
            <a:xfrm>
              <a:off x="3728" y="1920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2" name="Freeform 20"/>
            <p:cNvSpPr>
              <a:spLocks/>
            </p:cNvSpPr>
            <p:nvPr/>
          </p:nvSpPr>
          <p:spPr bwMode="auto">
            <a:xfrm>
              <a:off x="3504" y="1824"/>
              <a:ext cx="144" cy="288"/>
            </a:xfrm>
            <a:custGeom>
              <a:avLst/>
              <a:gdLst>
                <a:gd name="T0" fmla="*/ 0 w 144"/>
                <a:gd name="T1" fmla="*/ 41 h 336"/>
                <a:gd name="T2" fmla="*/ 96 w 144"/>
                <a:gd name="T3" fmla="*/ 0 h 336"/>
                <a:gd name="T4" fmla="*/ 144 w 144"/>
                <a:gd name="T5" fmla="*/ 41 h 336"/>
                <a:gd name="T6" fmla="*/ 144 w 144"/>
                <a:gd name="T7" fmla="*/ 288 h 336"/>
                <a:gd name="T8" fmla="*/ 96 w 144"/>
                <a:gd name="T9" fmla="*/ 247 h 336"/>
                <a:gd name="T10" fmla="*/ 96 w 144"/>
                <a:gd name="T11" fmla="*/ 82 h 336"/>
                <a:gd name="T12" fmla="*/ 0 w 144"/>
                <a:gd name="T13" fmla="*/ 123 h 336"/>
                <a:gd name="T14" fmla="*/ 0 w 144"/>
                <a:gd name="T15" fmla="*/ 41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3" name="Freeform 21"/>
            <p:cNvSpPr>
              <a:spLocks/>
            </p:cNvSpPr>
            <p:nvPr/>
          </p:nvSpPr>
          <p:spPr bwMode="auto">
            <a:xfrm>
              <a:off x="3243" y="1824"/>
              <a:ext cx="789" cy="535"/>
            </a:xfrm>
            <a:custGeom>
              <a:avLst/>
              <a:gdLst>
                <a:gd name="T0" fmla="*/ 261 w 789"/>
                <a:gd name="T1" fmla="*/ 0 h 535"/>
                <a:gd name="T2" fmla="*/ 789 w 789"/>
                <a:gd name="T3" fmla="*/ 336 h 535"/>
                <a:gd name="T4" fmla="*/ 494 w 789"/>
                <a:gd name="T5" fmla="*/ 535 h 535"/>
                <a:gd name="T6" fmla="*/ 0 w 789"/>
                <a:gd name="T7" fmla="*/ 96 h 535"/>
                <a:gd name="T8" fmla="*/ 261 w 789"/>
                <a:gd name="T9" fmla="*/ 0 h 5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9"/>
                <a:gd name="T16" fmla="*/ 0 h 535"/>
                <a:gd name="T17" fmla="*/ 789 w 789"/>
                <a:gd name="T18" fmla="*/ 535 h 5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9" h="535">
                  <a:moveTo>
                    <a:pt x="261" y="0"/>
                  </a:moveTo>
                  <a:lnTo>
                    <a:pt x="789" y="336"/>
                  </a:lnTo>
                  <a:lnTo>
                    <a:pt x="494" y="535"/>
                  </a:lnTo>
                  <a:lnTo>
                    <a:pt x="0" y="96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4" name="Freeform 22"/>
            <p:cNvSpPr>
              <a:spLocks/>
            </p:cNvSpPr>
            <p:nvPr/>
          </p:nvSpPr>
          <p:spPr bwMode="auto">
            <a:xfrm>
              <a:off x="3253" y="1920"/>
              <a:ext cx="491" cy="567"/>
            </a:xfrm>
            <a:custGeom>
              <a:avLst/>
              <a:gdLst>
                <a:gd name="T0" fmla="*/ 11 w 491"/>
                <a:gd name="T1" fmla="*/ 0 h 567"/>
                <a:gd name="T2" fmla="*/ 491 w 491"/>
                <a:gd name="T3" fmla="*/ 432 h 567"/>
                <a:gd name="T4" fmla="*/ 484 w 491"/>
                <a:gd name="T5" fmla="*/ 567 h 567"/>
                <a:gd name="T6" fmla="*/ 0 w 491"/>
                <a:gd name="T7" fmla="*/ 119 h 567"/>
                <a:gd name="T8" fmla="*/ 11 w 491"/>
                <a:gd name="T9" fmla="*/ 0 h 5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"/>
                <a:gd name="T16" fmla="*/ 0 h 567"/>
                <a:gd name="T17" fmla="*/ 491 w 491"/>
                <a:gd name="T18" fmla="*/ 567 h 5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" h="567">
                  <a:moveTo>
                    <a:pt x="11" y="0"/>
                  </a:moveTo>
                  <a:lnTo>
                    <a:pt x="491" y="432"/>
                  </a:lnTo>
                  <a:lnTo>
                    <a:pt x="484" y="567"/>
                  </a:lnTo>
                  <a:lnTo>
                    <a:pt x="0" y="119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5" name="Freeform 23"/>
            <p:cNvSpPr>
              <a:spLocks/>
            </p:cNvSpPr>
            <p:nvPr/>
          </p:nvSpPr>
          <p:spPr bwMode="auto">
            <a:xfrm>
              <a:off x="3728" y="2160"/>
              <a:ext cx="304" cy="327"/>
            </a:xfrm>
            <a:custGeom>
              <a:avLst/>
              <a:gdLst>
                <a:gd name="T0" fmla="*/ 304 w 304"/>
                <a:gd name="T1" fmla="*/ 0 h 327"/>
                <a:gd name="T2" fmla="*/ 304 w 304"/>
                <a:gd name="T3" fmla="*/ 96 h 327"/>
                <a:gd name="T4" fmla="*/ 0 w 304"/>
                <a:gd name="T5" fmla="*/ 327 h 327"/>
                <a:gd name="T6" fmla="*/ 18 w 304"/>
                <a:gd name="T7" fmla="*/ 181 h 327"/>
                <a:gd name="T8" fmla="*/ 304 w 304"/>
                <a:gd name="T9" fmla="*/ 0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327"/>
                <a:gd name="T17" fmla="*/ 304 w 304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327">
                  <a:moveTo>
                    <a:pt x="304" y="0"/>
                  </a:moveTo>
                  <a:lnTo>
                    <a:pt x="304" y="96"/>
                  </a:lnTo>
                  <a:lnTo>
                    <a:pt x="0" y="327"/>
                  </a:lnTo>
                  <a:lnTo>
                    <a:pt x="18" y="181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6" name="Freeform 24"/>
            <p:cNvSpPr>
              <a:spLocks/>
            </p:cNvSpPr>
            <p:nvPr/>
          </p:nvSpPr>
          <p:spPr bwMode="auto">
            <a:xfrm>
              <a:off x="3504" y="2304"/>
              <a:ext cx="240" cy="336"/>
            </a:xfrm>
            <a:custGeom>
              <a:avLst/>
              <a:gdLst>
                <a:gd name="T0" fmla="*/ 137 w 336"/>
                <a:gd name="T1" fmla="*/ 0 h 432"/>
                <a:gd name="T2" fmla="*/ 240 w 336"/>
                <a:gd name="T3" fmla="*/ 75 h 432"/>
                <a:gd name="T4" fmla="*/ 69 w 336"/>
                <a:gd name="T5" fmla="*/ 112 h 432"/>
                <a:gd name="T6" fmla="*/ 69 w 336"/>
                <a:gd name="T7" fmla="*/ 336 h 432"/>
                <a:gd name="T8" fmla="*/ 0 w 336"/>
                <a:gd name="T9" fmla="*/ 261 h 432"/>
                <a:gd name="T10" fmla="*/ 0 w 336"/>
                <a:gd name="T11" fmla="*/ 37 h 432"/>
                <a:gd name="T12" fmla="*/ 137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7" name="Freeform 25"/>
            <p:cNvSpPr>
              <a:spLocks/>
            </p:cNvSpPr>
            <p:nvPr/>
          </p:nvSpPr>
          <p:spPr bwMode="auto">
            <a:xfrm>
              <a:off x="3312" y="2160"/>
              <a:ext cx="240" cy="288"/>
            </a:xfrm>
            <a:custGeom>
              <a:avLst/>
              <a:gdLst>
                <a:gd name="T0" fmla="*/ 137 w 336"/>
                <a:gd name="T1" fmla="*/ 0 h 432"/>
                <a:gd name="T2" fmla="*/ 240 w 336"/>
                <a:gd name="T3" fmla="*/ 64 h 432"/>
                <a:gd name="T4" fmla="*/ 69 w 336"/>
                <a:gd name="T5" fmla="*/ 96 h 432"/>
                <a:gd name="T6" fmla="*/ 69 w 336"/>
                <a:gd name="T7" fmla="*/ 288 h 432"/>
                <a:gd name="T8" fmla="*/ 0 w 336"/>
                <a:gd name="T9" fmla="*/ 224 h 432"/>
                <a:gd name="T10" fmla="*/ 0 w 336"/>
                <a:gd name="T11" fmla="*/ 32 h 432"/>
                <a:gd name="T12" fmla="*/ 137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8" name="Freeform 26"/>
            <p:cNvSpPr>
              <a:spLocks/>
            </p:cNvSpPr>
            <p:nvPr/>
          </p:nvSpPr>
          <p:spPr bwMode="auto">
            <a:xfrm>
              <a:off x="3168" y="2016"/>
              <a:ext cx="192" cy="288"/>
            </a:xfrm>
            <a:custGeom>
              <a:avLst/>
              <a:gdLst>
                <a:gd name="T0" fmla="*/ 110 w 336"/>
                <a:gd name="T1" fmla="*/ 0 h 432"/>
                <a:gd name="T2" fmla="*/ 192 w 336"/>
                <a:gd name="T3" fmla="*/ 64 h 432"/>
                <a:gd name="T4" fmla="*/ 55 w 336"/>
                <a:gd name="T5" fmla="*/ 96 h 432"/>
                <a:gd name="T6" fmla="*/ 55 w 336"/>
                <a:gd name="T7" fmla="*/ 288 h 432"/>
                <a:gd name="T8" fmla="*/ 0 w 336"/>
                <a:gd name="T9" fmla="*/ 224 h 432"/>
                <a:gd name="T10" fmla="*/ 0 w 336"/>
                <a:gd name="T11" fmla="*/ 32 h 432"/>
                <a:gd name="T12" fmla="*/ 110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39"/>
          <p:cNvGrpSpPr>
            <a:grpSpLocks/>
          </p:cNvGrpSpPr>
          <p:nvPr/>
        </p:nvGrpSpPr>
        <p:grpSpPr bwMode="auto">
          <a:xfrm rot="-790286">
            <a:off x="3576638" y="4419600"/>
            <a:ext cx="1676400" cy="1752600"/>
            <a:chOff x="3312" y="2640"/>
            <a:chExt cx="1056" cy="1104"/>
          </a:xfrm>
        </p:grpSpPr>
        <p:sp>
          <p:nvSpPr>
            <p:cNvPr id="32790" name="Freeform 40"/>
            <p:cNvSpPr>
              <a:spLocks/>
            </p:cNvSpPr>
            <p:nvPr/>
          </p:nvSpPr>
          <p:spPr bwMode="auto">
            <a:xfrm>
              <a:off x="3792" y="2640"/>
              <a:ext cx="336" cy="432"/>
            </a:xfrm>
            <a:custGeom>
              <a:avLst/>
              <a:gdLst>
                <a:gd name="T0" fmla="*/ 0 w 336"/>
                <a:gd name="T1" fmla="*/ 432 h 432"/>
                <a:gd name="T2" fmla="*/ 96 w 336"/>
                <a:gd name="T3" fmla="*/ 384 h 432"/>
                <a:gd name="T4" fmla="*/ 96 w 336"/>
                <a:gd name="T5" fmla="*/ 192 h 432"/>
                <a:gd name="T6" fmla="*/ 336 w 336"/>
                <a:gd name="T7" fmla="*/ 0 h 432"/>
                <a:gd name="T8" fmla="*/ 0 w 336"/>
                <a:gd name="T9" fmla="*/ 144 h 432"/>
                <a:gd name="T10" fmla="*/ 0 w 336"/>
                <a:gd name="T11" fmla="*/ 432 h 4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6"/>
                <a:gd name="T19" fmla="*/ 0 h 432"/>
                <a:gd name="T20" fmla="*/ 336 w 336"/>
                <a:gd name="T21" fmla="*/ 432 h 4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6" h="432">
                  <a:moveTo>
                    <a:pt x="0" y="432"/>
                  </a:moveTo>
                  <a:lnTo>
                    <a:pt x="96" y="384"/>
                  </a:lnTo>
                  <a:lnTo>
                    <a:pt x="96" y="192"/>
                  </a:lnTo>
                  <a:lnTo>
                    <a:pt x="336" y="0"/>
                  </a:lnTo>
                  <a:lnTo>
                    <a:pt x="0" y="14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41"/>
            <p:cNvGrpSpPr>
              <a:grpSpLocks/>
            </p:cNvGrpSpPr>
            <p:nvPr/>
          </p:nvGrpSpPr>
          <p:grpSpPr bwMode="auto">
            <a:xfrm>
              <a:off x="3312" y="2928"/>
              <a:ext cx="837" cy="816"/>
              <a:chOff x="3312" y="2928"/>
              <a:chExt cx="837" cy="816"/>
            </a:xfrm>
          </p:grpSpPr>
          <p:sp>
            <p:nvSpPr>
              <p:cNvPr id="32793" name="Freeform 42"/>
              <p:cNvSpPr>
                <a:spLocks/>
              </p:cNvSpPr>
              <p:nvPr/>
            </p:nvSpPr>
            <p:spPr bwMode="auto">
              <a:xfrm flipH="1">
                <a:off x="3312" y="3168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94" name="Freeform 43"/>
              <p:cNvSpPr>
                <a:spLocks/>
              </p:cNvSpPr>
              <p:nvPr/>
            </p:nvSpPr>
            <p:spPr bwMode="auto">
              <a:xfrm flipH="1">
                <a:off x="3520" y="3024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95" name="Freeform 44"/>
              <p:cNvSpPr>
                <a:spLocks/>
              </p:cNvSpPr>
              <p:nvPr/>
            </p:nvSpPr>
            <p:spPr bwMode="auto">
              <a:xfrm flipH="1">
                <a:off x="3360" y="2928"/>
                <a:ext cx="789" cy="535"/>
              </a:xfrm>
              <a:custGeom>
                <a:avLst/>
                <a:gdLst>
                  <a:gd name="T0" fmla="*/ 261 w 789"/>
                  <a:gd name="T1" fmla="*/ 0 h 535"/>
                  <a:gd name="T2" fmla="*/ 789 w 789"/>
                  <a:gd name="T3" fmla="*/ 336 h 535"/>
                  <a:gd name="T4" fmla="*/ 494 w 789"/>
                  <a:gd name="T5" fmla="*/ 535 h 535"/>
                  <a:gd name="T6" fmla="*/ 0 w 789"/>
                  <a:gd name="T7" fmla="*/ 96 h 535"/>
                  <a:gd name="T8" fmla="*/ 261 w 789"/>
                  <a:gd name="T9" fmla="*/ 0 h 5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9"/>
                  <a:gd name="T16" fmla="*/ 0 h 535"/>
                  <a:gd name="T17" fmla="*/ 789 w 789"/>
                  <a:gd name="T18" fmla="*/ 535 h 5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9" h="535">
                    <a:moveTo>
                      <a:pt x="261" y="0"/>
                    </a:moveTo>
                    <a:lnTo>
                      <a:pt x="789" y="336"/>
                    </a:lnTo>
                    <a:lnTo>
                      <a:pt x="494" y="535"/>
                    </a:lnTo>
                    <a:lnTo>
                      <a:pt x="0" y="96"/>
                    </a:lnTo>
                    <a:lnTo>
                      <a:pt x="261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96" name="Freeform 45"/>
              <p:cNvSpPr>
                <a:spLocks/>
              </p:cNvSpPr>
              <p:nvPr/>
            </p:nvSpPr>
            <p:spPr bwMode="auto">
              <a:xfrm flipH="1">
                <a:off x="3648" y="3024"/>
                <a:ext cx="491" cy="567"/>
              </a:xfrm>
              <a:custGeom>
                <a:avLst/>
                <a:gdLst>
                  <a:gd name="T0" fmla="*/ 11 w 491"/>
                  <a:gd name="T1" fmla="*/ 0 h 567"/>
                  <a:gd name="T2" fmla="*/ 491 w 491"/>
                  <a:gd name="T3" fmla="*/ 432 h 567"/>
                  <a:gd name="T4" fmla="*/ 484 w 491"/>
                  <a:gd name="T5" fmla="*/ 567 h 567"/>
                  <a:gd name="T6" fmla="*/ 0 w 491"/>
                  <a:gd name="T7" fmla="*/ 119 h 567"/>
                  <a:gd name="T8" fmla="*/ 11 w 491"/>
                  <a:gd name="T9" fmla="*/ 0 h 5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1"/>
                  <a:gd name="T16" fmla="*/ 0 h 567"/>
                  <a:gd name="T17" fmla="*/ 491 w 491"/>
                  <a:gd name="T18" fmla="*/ 567 h 5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1" h="567">
                    <a:moveTo>
                      <a:pt x="11" y="0"/>
                    </a:moveTo>
                    <a:lnTo>
                      <a:pt x="491" y="432"/>
                    </a:lnTo>
                    <a:lnTo>
                      <a:pt x="484" y="567"/>
                    </a:lnTo>
                    <a:lnTo>
                      <a:pt x="0" y="119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97" name="Freeform 46"/>
              <p:cNvSpPr>
                <a:spLocks/>
              </p:cNvSpPr>
              <p:nvPr/>
            </p:nvSpPr>
            <p:spPr bwMode="auto">
              <a:xfrm flipH="1">
                <a:off x="3360" y="3264"/>
                <a:ext cx="304" cy="327"/>
              </a:xfrm>
              <a:custGeom>
                <a:avLst/>
                <a:gdLst>
                  <a:gd name="T0" fmla="*/ 304 w 304"/>
                  <a:gd name="T1" fmla="*/ 0 h 327"/>
                  <a:gd name="T2" fmla="*/ 304 w 304"/>
                  <a:gd name="T3" fmla="*/ 96 h 327"/>
                  <a:gd name="T4" fmla="*/ 0 w 304"/>
                  <a:gd name="T5" fmla="*/ 327 h 327"/>
                  <a:gd name="T6" fmla="*/ 18 w 304"/>
                  <a:gd name="T7" fmla="*/ 181 h 327"/>
                  <a:gd name="T8" fmla="*/ 304 w 304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327"/>
                  <a:gd name="T17" fmla="*/ 304 w 304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327">
                    <a:moveTo>
                      <a:pt x="304" y="0"/>
                    </a:moveTo>
                    <a:lnTo>
                      <a:pt x="304" y="96"/>
                    </a:lnTo>
                    <a:lnTo>
                      <a:pt x="0" y="327"/>
                    </a:lnTo>
                    <a:lnTo>
                      <a:pt x="18" y="181"/>
                    </a:lnTo>
                    <a:lnTo>
                      <a:pt x="304" y="0"/>
                    </a:lnTo>
                    <a:close/>
                  </a:path>
                </a:pathLst>
              </a:custGeom>
              <a:solidFill>
                <a:srgbClr val="0000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98" name="Freeform 47"/>
              <p:cNvSpPr>
                <a:spLocks/>
              </p:cNvSpPr>
              <p:nvPr/>
            </p:nvSpPr>
            <p:spPr bwMode="auto">
              <a:xfrm flipH="1">
                <a:off x="3648" y="3408"/>
                <a:ext cx="240" cy="336"/>
              </a:xfrm>
              <a:custGeom>
                <a:avLst/>
                <a:gdLst>
                  <a:gd name="T0" fmla="*/ 137 w 336"/>
                  <a:gd name="T1" fmla="*/ 0 h 432"/>
                  <a:gd name="T2" fmla="*/ 240 w 336"/>
                  <a:gd name="T3" fmla="*/ 75 h 432"/>
                  <a:gd name="T4" fmla="*/ 69 w 336"/>
                  <a:gd name="T5" fmla="*/ 112 h 432"/>
                  <a:gd name="T6" fmla="*/ 69 w 336"/>
                  <a:gd name="T7" fmla="*/ 336 h 432"/>
                  <a:gd name="T8" fmla="*/ 0 w 336"/>
                  <a:gd name="T9" fmla="*/ 261 h 432"/>
                  <a:gd name="T10" fmla="*/ 0 w 336"/>
                  <a:gd name="T11" fmla="*/ 37 h 432"/>
                  <a:gd name="T12" fmla="*/ 137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99" name="Freeform 48"/>
              <p:cNvSpPr>
                <a:spLocks/>
              </p:cNvSpPr>
              <p:nvPr/>
            </p:nvSpPr>
            <p:spPr bwMode="auto">
              <a:xfrm flipH="1">
                <a:off x="3840" y="3264"/>
                <a:ext cx="240" cy="288"/>
              </a:xfrm>
              <a:custGeom>
                <a:avLst/>
                <a:gdLst>
                  <a:gd name="T0" fmla="*/ 137 w 336"/>
                  <a:gd name="T1" fmla="*/ 0 h 432"/>
                  <a:gd name="T2" fmla="*/ 240 w 336"/>
                  <a:gd name="T3" fmla="*/ 64 h 432"/>
                  <a:gd name="T4" fmla="*/ 69 w 336"/>
                  <a:gd name="T5" fmla="*/ 96 h 432"/>
                  <a:gd name="T6" fmla="*/ 69 w 336"/>
                  <a:gd name="T7" fmla="*/ 288 h 432"/>
                  <a:gd name="T8" fmla="*/ 0 w 336"/>
                  <a:gd name="T9" fmla="*/ 224 h 432"/>
                  <a:gd name="T10" fmla="*/ 0 w 336"/>
                  <a:gd name="T11" fmla="*/ 32 h 432"/>
                  <a:gd name="T12" fmla="*/ 137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2792" name="Freeform 49"/>
            <p:cNvSpPr>
              <a:spLocks/>
            </p:cNvSpPr>
            <p:nvPr/>
          </p:nvSpPr>
          <p:spPr bwMode="auto">
            <a:xfrm>
              <a:off x="4032" y="2736"/>
              <a:ext cx="336" cy="432"/>
            </a:xfrm>
            <a:custGeom>
              <a:avLst/>
              <a:gdLst>
                <a:gd name="T0" fmla="*/ 0 w 336"/>
                <a:gd name="T1" fmla="*/ 432 h 432"/>
                <a:gd name="T2" fmla="*/ 96 w 336"/>
                <a:gd name="T3" fmla="*/ 384 h 432"/>
                <a:gd name="T4" fmla="*/ 96 w 336"/>
                <a:gd name="T5" fmla="*/ 192 h 432"/>
                <a:gd name="T6" fmla="*/ 336 w 336"/>
                <a:gd name="T7" fmla="*/ 0 h 432"/>
                <a:gd name="T8" fmla="*/ 0 w 336"/>
                <a:gd name="T9" fmla="*/ 144 h 432"/>
                <a:gd name="T10" fmla="*/ 0 w 336"/>
                <a:gd name="T11" fmla="*/ 432 h 4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6"/>
                <a:gd name="T19" fmla="*/ 0 h 432"/>
                <a:gd name="T20" fmla="*/ 336 w 336"/>
                <a:gd name="T21" fmla="*/ 432 h 4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6" h="432">
                  <a:moveTo>
                    <a:pt x="0" y="432"/>
                  </a:moveTo>
                  <a:lnTo>
                    <a:pt x="96" y="384"/>
                  </a:lnTo>
                  <a:lnTo>
                    <a:pt x="96" y="192"/>
                  </a:lnTo>
                  <a:lnTo>
                    <a:pt x="336" y="0"/>
                  </a:lnTo>
                  <a:lnTo>
                    <a:pt x="0" y="14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 rot="-1266367">
            <a:off x="5100638" y="2524125"/>
            <a:ext cx="1851025" cy="1143000"/>
            <a:chOff x="3024" y="1680"/>
            <a:chExt cx="1166" cy="720"/>
          </a:xfrm>
        </p:grpSpPr>
        <p:sp>
          <p:nvSpPr>
            <p:cNvPr id="32781" name="Freeform 51"/>
            <p:cNvSpPr>
              <a:spLocks/>
            </p:cNvSpPr>
            <p:nvPr/>
          </p:nvSpPr>
          <p:spPr bwMode="auto">
            <a:xfrm rot="17195886" flipH="1">
              <a:off x="3072" y="1824"/>
              <a:ext cx="336" cy="432"/>
            </a:xfrm>
            <a:custGeom>
              <a:avLst/>
              <a:gdLst>
                <a:gd name="T0" fmla="*/ 0 w 336"/>
                <a:gd name="T1" fmla="*/ 432 h 432"/>
                <a:gd name="T2" fmla="*/ 96 w 336"/>
                <a:gd name="T3" fmla="*/ 384 h 432"/>
                <a:gd name="T4" fmla="*/ 96 w 336"/>
                <a:gd name="T5" fmla="*/ 192 h 432"/>
                <a:gd name="T6" fmla="*/ 336 w 336"/>
                <a:gd name="T7" fmla="*/ 0 h 432"/>
                <a:gd name="T8" fmla="*/ 0 w 336"/>
                <a:gd name="T9" fmla="*/ 144 h 432"/>
                <a:gd name="T10" fmla="*/ 0 w 336"/>
                <a:gd name="T11" fmla="*/ 432 h 4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6"/>
                <a:gd name="T19" fmla="*/ 0 h 432"/>
                <a:gd name="T20" fmla="*/ 336 w 336"/>
                <a:gd name="T21" fmla="*/ 432 h 4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6" h="432">
                  <a:moveTo>
                    <a:pt x="0" y="432"/>
                  </a:moveTo>
                  <a:lnTo>
                    <a:pt x="96" y="384"/>
                  </a:lnTo>
                  <a:lnTo>
                    <a:pt x="96" y="192"/>
                  </a:lnTo>
                  <a:lnTo>
                    <a:pt x="336" y="0"/>
                  </a:lnTo>
                  <a:lnTo>
                    <a:pt x="0" y="14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2" name="Freeform 52"/>
            <p:cNvSpPr>
              <a:spLocks/>
            </p:cNvSpPr>
            <p:nvPr/>
          </p:nvSpPr>
          <p:spPr bwMode="auto">
            <a:xfrm flipH="1">
              <a:off x="3648" y="1680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3" name="Freeform 53"/>
            <p:cNvSpPr>
              <a:spLocks/>
            </p:cNvSpPr>
            <p:nvPr/>
          </p:nvSpPr>
          <p:spPr bwMode="auto">
            <a:xfrm flipH="1">
              <a:off x="3520" y="1776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4" name="Freeform 54"/>
            <p:cNvSpPr>
              <a:spLocks/>
            </p:cNvSpPr>
            <p:nvPr/>
          </p:nvSpPr>
          <p:spPr bwMode="auto">
            <a:xfrm flipH="1">
              <a:off x="3360" y="1680"/>
              <a:ext cx="789" cy="535"/>
            </a:xfrm>
            <a:custGeom>
              <a:avLst/>
              <a:gdLst>
                <a:gd name="T0" fmla="*/ 261 w 789"/>
                <a:gd name="T1" fmla="*/ 0 h 535"/>
                <a:gd name="T2" fmla="*/ 789 w 789"/>
                <a:gd name="T3" fmla="*/ 336 h 535"/>
                <a:gd name="T4" fmla="*/ 494 w 789"/>
                <a:gd name="T5" fmla="*/ 535 h 535"/>
                <a:gd name="T6" fmla="*/ 0 w 789"/>
                <a:gd name="T7" fmla="*/ 96 h 535"/>
                <a:gd name="T8" fmla="*/ 261 w 789"/>
                <a:gd name="T9" fmla="*/ 0 h 5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9"/>
                <a:gd name="T16" fmla="*/ 0 h 535"/>
                <a:gd name="T17" fmla="*/ 789 w 789"/>
                <a:gd name="T18" fmla="*/ 535 h 5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9" h="535">
                  <a:moveTo>
                    <a:pt x="261" y="0"/>
                  </a:moveTo>
                  <a:lnTo>
                    <a:pt x="789" y="336"/>
                  </a:lnTo>
                  <a:lnTo>
                    <a:pt x="494" y="535"/>
                  </a:lnTo>
                  <a:lnTo>
                    <a:pt x="0" y="96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5" name="Freeform 55"/>
            <p:cNvSpPr>
              <a:spLocks/>
            </p:cNvSpPr>
            <p:nvPr/>
          </p:nvSpPr>
          <p:spPr bwMode="auto">
            <a:xfrm flipH="1">
              <a:off x="3648" y="1776"/>
              <a:ext cx="491" cy="567"/>
            </a:xfrm>
            <a:custGeom>
              <a:avLst/>
              <a:gdLst>
                <a:gd name="T0" fmla="*/ 11 w 491"/>
                <a:gd name="T1" fmla="*/ 0 h 567"/>
                <a:gd name="T2" fmla="*/ 491 w 491"/>
                <a:gd name="T3" fmla="*/ 432 h 567"/>
                <a:gd name="T4" fmla="*/ 484 w 491"/>
                <a:gd name="T5" fmla="*/ 567 h 567"/>
                <a:gd name="T6" fmla="*/ 0 w 491"/>
                <a:gd name="T7" fmla="*/ 119 h 567"/>
                <a:gd name="T8" fmla="*/ 11 w 491"/>
                <a:gd name="T9" fmla="*/ 0 h 5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"/>
                <a:gd name="T16" fmla="*/ 0 h 567"/>
                <a:gd name="T17" fmla="*/ 491 w 491"/>
                <a:gd name="T18" fmla="*/ 567 h 5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" h="567">
                  <a:moveTo>
                    <a:pt x="11" y="0"/>
                  </a:moveTo>
                  <a:lnTo>
                    <a:pt x="491" y="432"/>
                  </a:lnTo>
                  <a:lnTo>
                    <a:pt x="484" y="567"/>
                  </a:lnTo>
                  <a:lnTo>
                    <a:pt x="0" y="119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6" name="Freeform 56"/>
            <p:cNvSpPr>
              <a:spLocks/>
            </p:cNvSpPr>
            <p:nvPr/>
          </p:nvSpPr>
          <p:spPr bwMode="auto">
            <a:xfrm flipH="1">
              <a:off x="3360" y="2016"/>
              <a:ext cx="304" cy="327"/>
            </a:xfrm>
            <a:custGeom>
              <a:avLst/>
              <a:gdLst>
                <a:gd name="T0" fmla="*/ 304 w 304"/>
                <a:gd name="T1" fmla="*/ 0 h 327"/>
                <a:gd name="T2" fmla="*/ 304 w 304"/>
                <a:gd name="T3" fmla="*/ 96 h 327"/>
                <a:gd name="T4" fmla="*/ 0 w 304"/>
                <a:gd name="T5" fmla="*/ 327 h 327"/>
                <a:gd name="T6" fmla="*/ 18 w 304"/>
                <a:gd name="T7" fmla="*/ 181 h 327"/>
                <a:gd name="T8" fmla="*/ 304 w 304"/>
                <a:gd name="T9" fmla="*/ 0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327"/>
                <a:gd name="T17" fmla="*/ 304 w 304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327">
                  <a:moveTo>
                    <a:pt x="304" y="0"/>
                  </a:moveTo>
                  <a:lnTo>
                    <a:pt x="304" y="96"/>
                  </a:lnTo>
                  <a:lnTo>
                    <a:pt x="0" y="327"/>
                  </a:lnTo>
                  <a:lnTo>
                    <a:pt x="18" y="181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7" name="Freeform 57"/>
            <p:cNvSpPr>
              <a:spLocks/>
            </p:cNvSpPr>
            <p:nvPr/>
          </p:nvSpPr>
          <p:spPr bwMode="auto">
            <a:xfrm flipH="1">
              <a:off x="3984" y="1872"/>
              <a:ext cx="206" cy="288"/>
            </a:xfrm>
            <a:custGeom>
              <a:avLst/>
              <a:gdLst>
                <a:gd name="T0" fmla="*/ 118 w 336"/>
                <a:gd name="T1" fmla="*/ 0 h 432"/>
                <a:gd name="T2" fmla="*/ 206 w 336"/>
                <a:gd name="T3" fmla="*/ 64 h 432"/>
                <a:gd name="T4" fmla="*/ 59 w 336"/>
                <a:gd name="T5" fmla="*/ 96 h 432"/>
                <a:gd name="T6" fmla="*/ 59 w 336"/>
                <a:gd name="T7" fmla="*/ 288 h 432"/>
                <a:gd name="T8" fmla="*/ 0 w 336"/>
                <a:gd name="T9" fmla="*/ 224 h 432"/>
                <a:gd name="T10" fmla="*/ 0 w 336"/>
                <a:gd name="T11" fmla="*/ 32 h 432"/>
                <a:gd name="T12" fmla="*/ 118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8" name="Freeform 58"/>
            <p:cNvSpPr>
              <a:spLocks/>
            </p:cNvSpPr>
            <p:nvPr/>
          </p:nvSpPr>
          <p:spPr bwMode="auto">
            <a:xfrm flipH="1">
              <a:off x="3840" y="2016"/>
              <a:ext cx="240" cy="288"/>
            </a:xfrm>
            <a:custGeom>
              <a:avLst/>
              <a:gdLst>
                <a:gd name="T0" fmla="*/ 137 w 336"/>
                <a:gd name="T1" fmla="*/ 0 h 432"/>
                <a:gd name="T2" fmla="*/ 240 w 336"/>
                <a:gd name="T3" fmla="*/ 64 h 432"/>
                <a:gd name="T4" fmla="*/ 69 w 336"/>
                <a:gd name="T5" fmla="*/ 96 h 432"/>
                <a:gd name="T6" fmla="*/ 69 w 336"/>
                <a:gd name="T7" fmla="*/ 288 h 432"/>
                <a:gd name="T8" fmla="*/ 0 w 336"/>
                <a:gd name="T9" fmla="*/ 224 h 432"/>
                <a:gd name="T10" fmla="*/ 0 w 336"/>
                <a:gd name="T11" fmla="*/ 32 h 432"/>
                <a:gd name="T12" fmla="*/ 137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9" name="Freeform 59"/>
            <p:cNvSpPr>
              <a:spLocks/>
            </p:cNvSpPr>
            <p:nvPr/>
          </p:nvSpPr>
          <p:spPr bwMode="auto">
            <a:xfrm rot="17466810" flipH="1">
              <a:off x="3360" y="2016"/>
              <a:ext cx="336" cy="432"/>
            </a:xfrm>
            <a:custGeom>
              <a:avLst/>
              <a:gdLst>
                <a:gd name="T0" fmla="*/ 0 w 336"/>
                <a:gd name="T1" fmla="*/ 432 h 432"/>
                <a:gd name="T2" fmla="*/ 96 w 336"/>
                <a:gd name="T3" fmla="*/ 384 h 432"/>
                <a:gd name="T4" fmla="*/ 96 w 336"/>
                <a:gd name="T5" fmla="*/ 192 h 432"/>
                <a:gd name="T6" fmla="*/ 336 w 336"/>
                <a:gd name="T7" fmla="*/ 0 h 432"/>
                <a:gd name="T8" fmla="*/ 0 w 336"/>
                <a:gd name="T9" fmla="*/ 144 h 432"/>
                <a:gd name="T10" fmla="*/ 0 w 336"/>
                <a:gd name="T11" fmla="*/ 432 h 4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6"/>
                <a:gd name="T19" fmla="*/ 0 h 432"/>
                <a:gd name="T20" fmla="*/ 336 w 336"/>
                <a:gd name="T21" fmla="*/ 432 h 4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6" h="432">
                  <a:moveTo>
                    <a:pt x="0" y="432"/>
                  </a:moveTo>
                  <a:lnTo>
                    <a:pt x="96" y="384"/>
                  </a:lnTo>
                  <a:lnTo>
                    <a:pt x="96" y="192"/>
                  </a:lnTo>
                  <a:lnTo>
                    <a:pt x="336" y="0"/>
                  </a:lnTo>
                  <a:lnTo>
                    <a:pt x="0" y="14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779" name="Freeform 38"/>
          <p:cNvSpPr>
            <a:spLocks/>
          </p:cNvSpPr>
          <p:nvPr/>
        </p:nvSpPr>
        <p:spPr bwMode="auto">
          <a:xfrm rot="-639850">
            <a:off x="4429125" y="3627438"/>
            <a:ext cx="838200" cy="762000"/>
          </a:xfrm>
          <a:custGeom>
            <a:avLst/>
            <a:gdLst>
              <a:gd name="T0" fmla="*/ 0 w 528"/>
              <a:gd name="T1" fmla="*/ 762000 h 480"/>
              <a:gd name="T2" fmla="*/ 381000 w 528"/>
              <a:gd name="T3" fmla="*/ 381000 h 480"/>
              <a:gd name="T4" fmla="*/ 0 w 528"/>
              <a:gd name="T5" fmla="*/ 381000 h 480"/>
              <a:gd name="T6" fmla="*/ 838200 w 528"/>
              <a:gd name="T7" fmla="*/ 0 h 480"/>
              <a:gd name="T8" fmla="*/ 457200 w 528"/>
              <a:gd name="T9" fmla="*/ 304800 h 480"/>
              <a:gd name="T10" fmla="*/ 685800 w 528"/>
              <a:gd name="T11" fmla="*/ 304800 h 480"/>
              <a:gd name="T12" fmla="*/ 0 w 528"/>
              <a:gd name="T13" fmla="*/ 762000 h 48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8"/>
              <a:gd name="T22" fmla="*/ 0 h 480"/>
              <a:gd name="T23" fmla="*/ 528 w 528"/>
              <a:gd name="T24" fmla="*/ 480 h 48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8" h="480">
                <a:moveTo>
                  <a:pt x="0" y="480"/>
                </a:moveTo>
                <a:lnTo>
                  <a:pt x="240" y="240"/>
                </a:lnTo>
                <a:lnTo>
                  <a:pt x="0" y="240"/>
                </a:lnTo>
                <a:lnTo>
                  <a:pt x="528" y="0"/>
                </a:lnTo>
                <a:lnTo>
                  <a:pt x="288" y="192"/>
                </a:lnTo>
                <a:lnTo>
                  <a:pt x="432" y="192"/>
                </a:lnTo>
                <a:lnTo>
                  <a:pt x="0" y="480"/>
                </a:lnTo>
                <a:close/>
              </a:path>
            </a:pathLst>
          </a:custGeom>
          <a:solidFill>
            <a:srgbClr val="FFFF00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Freeform 60"/>
          <p:cNvSpPr>
            <a:spLocks/>
          </p:cNvSpPr>
          <p:nvPr/>
        </p:nvSpPr>
        <p:spPr bwMode="auto">
          <a:xfrm rot="-639850">
            <a:off x="4894263" y="3678238"/>
            <a:ext cx="838200" cy="762000"/>
          </a:xfrm>
          <a:custGeom>
            <a:avLst/>
            <a:gdLst>
              <a:gd name="T0" fmla="*/ 0 w 528"/>
              <a:gd name="T1" fmla="*/ 762000 h 480"/>
              <a:gd name="T2" fmla="*/ 381000 w 528"/>
              <a:gd name="T3" fmla="*/ 381000 h 480"/>
              <a:gd name="T4" fmla="*/ 0 w 528"/>
              <a:gd name="T5" fmla="*/ 381000 h 480"/>
              <a:gd name="T6" fmla="*/ 838200 w 528"/>
              <a:gd name="T7" fmla="*/ 0 h 480"/>
              <a:gd name="T8" fmla="*/ 457200 w 528"/>
              <a:gd name="T9" fmla="*/ 304800 h 480"/>
              <a:gd name="T10" fmla="*/ 685800 w 528"/>
              <a:gd name="T11" fmla="*/ 304800 h 480"/>
              <a:gd name="T12" fmla="*/ 0 w 528"/>
              <a:gd name="T13" fmla="*/ 762000 h 48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8"/>
              <a:gd name="T22" fmla="*/ 0 h 480"/>
              <a:gd name="T23" fmla="*/ 528 w 528"/>
              <a:gd name="T24" fmla="*/ 480 h 48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8" h="480">
                <a:moveTo>
                  <a:pt x="0" y="480"/>
                </a:moveTo>
                <a:lnTo>
                  <a:pt x="240" y="240"/>
                </a:lnTo>
                <a:lnTo>
                  <a:pt x="0" y="240"/>
                </a:lnTo>
                <a:lnTo>
                  <a:pt x="528" y="0"/>
                </a:lnTo>
                <a:lnTo>
                  <a:pt x="288" y="192"/>
                </a:lnTo>
                <a:lnTo>
                  <a:pt x="432" y="192"/>
                </a:lnTo>
                <a:lnTo>
                  <a:pt x="0" y="480"/>
                </a:lnTo>
                <a:close/>
              </a:path>
            </a:pathLst>
          </a:custGeom>
          <a:solidFill>
            <a:srgbClr val="FFFF00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fld id="{4E8BDBEA-5ABB-4842-80BE-9E94F4C3D640}" type="datetime5">
              <a:rPr lang="en-US"/>
              <a:pPr/>
              <a:t>29-Oct-19</a:t>
            </a:fld>
            <a:endParaRPr lang="en-US" dirty="0"/>
          </a:p>
        </p:txBody>
      </p:sp>
      <p:sp>
        <p:nvSpPr>
          <p:cNvPr id="4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64844EFD-EF4E-41CC-9CE0-1AB8DA1413EE}" type="slidenum">
              <a:rPr lang="en-US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B637-053D-4894-A30F-AED713180146}" type="datetime5">
              <a:rPr lang="en-US"/>
              <a:pPr/>
              <a:t>29-Oct-19</a:t>
            </a:fld>
            <a:endParaRPr lang="en-US" dirty="0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5737D-7AD9-4327-BA38-F4FC777F842E}" type="slidenum">
              <a:rPr lang="en-US"/>
              <a:pPr/>
              <a:t>50</a:t>
            </a:fld>
            <a:endParaRPr lang="en-US" dirty="0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Consensus Example</a:t>
            </a:r>
          </a:p>
        </p:txBody>
      </p:sp>
      <p:pic>
        <p:nvPicPr>
          <p:cNvPr id="1771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3863" y="2359025"/>
            <a:ext cx="2906712" cy="271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43625" y="2454275"/>
            <a:ext cx="2830513" cy="2725738"/>
            <a:chOff x="3851" y="2577"/>
            <a:chExt cx="1783" cy="1717"/>
          </a:xfrm>
        </p:grpSpPr>
        <p:sp>
          <p:nvSpPr>
            <p:cNvPr id="177157" name="Freeform 5"/>
            <p:cNvSpPr>
              <a:spLocks/>
            </p:cNvSpPr>
            <p:nvPr/>
          </p:nvSpPr>
          <p:spPr bwMode="auto">
            <a:xfrm>
              <a:off x="4855" y="2577"/>
              <a:ext cx="777" cy="1381"/>
            </a:xfrm>
            <a:custGeom>
              <a:avLst/>
              <a:gdLst/>
              <a:ahLst/>
              <a:cxnLst>
                <a:cxn ang="0">
                  <a:pos x="7" y="1359"/>
                </a:cxn>
                <a:cxn ang="0">
                  <a:pos x="980" y="1814"/>
                </a:cxn>
                <a:cxn ang="0">
                  <a:pos x="1035" y="180"/>
                </a:cxn>
                <a:cxn ang="0">
                  <a:pos x="0" y="0"/>
                </a:cxn>
                <a:cxn ang="0">
                  <a:pos x="7" y="1359"/>
                </a:cxn>
              </a:cxnLst>
              <a:rect l="0" t="0" r="r" b="b"/>
              <a:pathLst>
                <a:path w="1035" h="1814">
                  <a:moveTo>
                    <a:pt x="7" y="1359"/>
                  </a:moveTo>
                  <a:lnTo>
                    <a:pt x="980" y="1814"/>
                  </a:lnTo>
                  <a:lnTo>
                    <a:pt x="1035" y="180"/>
                  </a:lnTo>
                  <a:lnTo>
                    <a:pt x="0" y="0"/>
                  </a:lnTo>
                  <a:lnTo>
                    <a:pt x="7" y="1359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77158" name="Freeform 6"/>
            <p:cNvSpPr>
              <a:spLocks/>
            </p:cNvSpPr>
            <p:nvPr/>
          </p:nvSpPr>
          <p:spPr bwMode="auto">
            <a:xfrm>
              <a:off x="3856" y="2582"/>
              <a:ext cx="1004" cy="1255"/>
            </a:xfrm>
            <a:custGeom>
              <a:avLst/>
              <a:gdLst/>
              <a:ahLst/>
              <a:cxnLst>
                <a:cxn ang="0">
                  <a:pos x="83" y="1648"/>
                </a:cxn>
                <a:cxn ang="0">
                  <a:pos x="1338" y="1352"/>
                </a:cxn>
                <a:cxn ang="0">
                  <a:pos x="1331" y="0"/>
                </a:cxn>
                <a:cxn ang="0">
                  <a:pos x="0" y="107"/>
                </a:cxn>
                <a:cxn ang="0">
                  <a:pos x="83" y="1648"/>
                </a:cxn>
              </a:cxnLst>
              <a:rect l="0" t="0" r="r" b="b"/>
              <a:pathLst>
                <a:path w="1338" h="1648">
                  <a:moveTo>
                    <a:pt x="83" y="1648"/>
                  </a:moveTo>
                  <a:lnTo>
                    <a:pt x="1338" y="1352"/>
                  </a:lnTo>
                  <a:lnTo>
                    <a:pt x="1331" y="0"/>
                  </a:lnTo>
                  <a:lnTo>
                    <a:pt x="0" y="107"/>
                  </a:lnTo>
                  <a:lnTo>
                    <a:pt x="83" y="1648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77159" name="Freeform 7"/>
            <p:cNvSpPr>
              <a:spLocks/>
            </p:cNvSpPr>
            <p:nvPr/>
          </p:nvSpPr>
          <p:spPr bwMode="auto">
            <a:xfrm>
              <a:off x="3851" y="2585"/>
              <a:ext cx="1778" cy="260"/>
            </a:xfrm>
            <a:custGeom>
              <a:avLst/>
              <a:gdLst/>
              <a:ahLst/>
              <a:cxnLst>
                <a:cxn ang="0">
                  <a:pos x="0" y="104"/>
                </a:cxn>
                <a:cxn ang="0">
                  <a:pos x="869" y="342"/>
                </a:cxn>
                <a:cxn ang="0">
                  <a:pos x="2369" y="186"/>
                </a:cxn>
                <a:cxn ang="0">
                  <a:pos x="1345" y="0"/>
                </a:cxn>
                <a:cxn ang="0">
                  <a:pos x="0" y="104"/>
                </a:cxn>
              </a:cxnLst>
              <a:rect l="0" t="0" r="r" b="b"/>
              <a:pathLst>
                <a:path w="2369" h="342">
                  <a:moveTo>
                    <a:pt x="0" y="104"/>
                  </a:moveTo>
                  <a:lnTo>
                    <a:pt x="869" y="342"/>
                  </a:lnTo>
                  <a:lnTo>
                    <a:pt x="2369" y="186"/>
                  </a:lnTo>
                  <a:lnTo>
                    <a:pt x="1345" y="0"/>
                  </a:lnTo>
                  <a:lnTo>
                    <a:pt x="0" y="104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77160" name="Freeform 8"/>
            <p:cNvSpPr>
              <a:spLocks/>
            </p:cNvSpPr>
            <p:nvPr/>
          </p:nvSpPr>
          <p:spPr bwMode="auto">
            <a:xfrm>
              <a:off x="4373" y="3517"/>
              <a:ext cx="1010" cy="319"/>
            </a:xfrm>
            <a:custGeom>
              <a:avLst/>
              <a:gdLst/>
              <a:ahLst/>
              <a:cxnLst>
                <a:cxn ang="0">
                  <a:pos x="714" y="0"/>
                </a:cxn>
                <a:cxn ang="0">
                  <a:pos x="1345" y="352"/>
                </a:cxn>
                <a:cxn ang="0">
                  <a:pos x="0" y="419"/>
                </a:cxn>
                <a:cxn ang="0">
                  <a:pos x="714" y="0"/>
                </a:cxn>
              </a:cxnLst>
              <a:rect l="0" t="0" r="r" b="b"/>
              <a:pathLst>
                <a:path w="1345" h="419">
                  <a:moveTo>
                    <a:pt x="714" y="0"/>
                  </a:moveTo>
                  <a:lnTo>
                    <a:pt x="1345" y="352"/>
                  </a:lnTo>
                  <a:lnTo>
                    <a:pt x="0" y="419"/>
                  </a:lnTo>
                  <a:lnTo>
                    <a:pt x="714" y="0"/>
                  </a:lnTo>
                  <a:close/>
                </a:path>
              </a:pathLst>
            </a:cu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77161" name="Freeform 9"/>
            <p:cNvSpPr>
              <a:spLocks/>
            </p:cNvSpPr>
            <p:nvPr/>
          </p:nvSpPr>
          <p:spPr bwMode="auto">
            <a:xfrm flipH="1" flipV="1">
              <a:off x="4167" y="2993"/>
              <a:ext cx="1009" cy="320"/>
            </a:xfrm>
            <a:custGeom>
              <a:avLst/>
              <a:gdLst/>
              <a:ahLst/>
              <a:cxnLst>
                <a:cxn ang="0">
                  <a:pos x="714" y="0"/>
                </a:cxn>
                <a:cxn ang="0">
                  <a:pos x="1345" y="352"/>
                </a:cxn>
                <a:cxn ang="0">
                  <a:pos x="0" y="419"/>
                </a:cxn>
                <a:cxn ang="0">
                  <a:pos x="714" y="0"/>
                </a:cxn>
              </a:cxnLst>
              <a:rect l="0" t="0" r="r" b="b"/>
              <a:pathLst>
                <a:path w="1345" h="419">
                  <a:moveTo>
                    <a:pt x="714" y="0"/>
                  </a:moveTo>
                  <a:lnTo>
                    <a:pt x="1345" y="352"/>
                  </a:lnTo>
                  <a:lnTo>
                    <a:pt x="0" y="419"/>
                  </a:lnTo>
                  <a:lnTo>
                    <a:pt x="714" y="0"/>
                  </a:lnTo>
                  <a:close/>
                </a:path>
              </a:pathLst>
            </a:cu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77162" name="Freeform 10"/>
            <p:cNvSpPr>
              <a:spLocks/>
            </p:cNvSpPr>
            <p:nvPr/>
          </p:nvSpPr>
          <p:spPr bwMode="auto">
            <a:xfrm>
              <a:off x="3856" y="2664"/>
              <a:ext cx="652" cy="1630"/>
            </a:xfrm>
            <a:custGeom>
              <a:avLst/>
              <a:gdLst/>
              <a:ahLst/>
              <a:cxnLst>
                <a:cxn ang="0">
                  <a:pos x="869" y="2141"/>
                </a:cxn>
                <a:cxn ang="0">
                  <a:pos x="849" y="231"/>
                </a:cxn>
                <a:cxn ang="0">
                  <a:pos x="0" y="0"/>
                </a:cxn>
                <a:cxn ang="0">
                  <a:pos x="73" y="1541"/>
                </a:cxn>
                <a:cxn ang="0">
                  <a:pos x="869" y="2141"/>
                </a:cxn>
              </a:cxnLst>
              <a:rect l="0" t="0" r="r" b="b"/>
              <a:pathLst>
                <a:path w="869" h="2141">
                  <a:moveTo>
                    <a:pt x="869" y="2141"/>
                  </a:moveTo>
                  <a:lnTo>
                    <a:pt x="849" y="231"/>
                  </a:lnTo>
                  <a:lnTo>
                    <a:pt x="0" y="0"/>
                  </a:lnTo>
                  <a:lnTo>
                    <a:pt x="73" y="1541"/>
                  </a:lnTo>
                  <a:lnTo>
                    <a:pt x="869" y="2141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77163" name="Freeform 11"/>
            <p:cNvSpPr>
              <a:spLocks/>
            </p:cNvSpPr>
            <p:nvPr/>
          </p:nvSpPr>
          <p:spPr bwMode="auto">
            <a:xfrm>
              <a:off x="4493" y="2719"/>
              <a:ext cx="1141" cy="1567"/>
            </a:xfrm>
            <a:custGeom>
              <a:avLst/>
              <a:gdLst/>
              <a:ahLst/>
              <a:cxnLst>
                <a:cxn ang="0">
                  <a:pos x="0" y="166"/>
                </a:cxn>
                <a:cxn ang="0">
                  <a:pos x="11" y="2058"/>
                </a:cxn>
                <a:cxn ang="0">
                  <a:pos x="1456" y="1614"/>
                </a:cxn>
                <a:cxn ang="0">
                  <a:pos x="1521" y="0"/>
                </a:cxn>
                <a:cxn ang="0">
                  <a:pos x="0" y="166"/>
                </a:cxn>
              </a:cxnLst>
              <a:rect l="0" t="0" r="r" b="b"/>
              <a:pathLst>
                <a:path w="1521" h="2058">
                  <a:moveTo>
                    <a:pt x="0" y="166"/>
                  </a:moveTo>
                  <a:lnTo>
                    <a:pt x="11" y="2058"/>
                  </a:lnTo>
                  <a:lnTo>
                    <a:pt x="1456" y="1614"/>
                  </a:lnTo>
                  <a:lnTo>
                    <a:pt x="1521" y="0"/>
                  </a:lnTo>
                  <a:lnTo>
                    <a:pt x="0" y="166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177164" name="Text Box 12"/>
          <p:cNvSpPr txBox="1">
            <a:spLocks noChangeArrowheads="1"/>
          </p:cNvSpPr>
          <p:nvPr/>
        </p:nvSpPr>
        <p:spPr bwMode="auto">
          <a:xfrm>
            <a:off x="7528801" y="5147797"/>
            <a:ext cx="12634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Output</a:t>
            </a:r>
          </a:p>
        </p:txBody>
      </p:sp>
      <p:sp>
        <p:nvSpPr>
          <p:cNvPr id="177165" name="Text Box 13"/>
          <p:cNvSpPr txBox="1">
            <a:spLocks noChangeArrowheads="1"/>
          </p:cNvSpPr>
          <p:nvPr/>
        </p:nvSpPr>
        <p:spPr bwMode="auto">
          <a:xfrm>
            <a:off x="0" y="5006975"/>
            <a:ext cx="1892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Protocol</a:t>
            </a:r>
          </a:p>
        </p:txBody>
      </p:sp>
      <p:sp>
        <p:nvSpPr>
          <p:cNvPr id="177170" name="AutoShape 18"/>
          <p:cNvSpPr>
            <a:spLocks noChangeArrowheads="1"/>
          </p:cNvSpPr>
          <p:nvPr/>
        </p:nvSpPr>
        <p:spPr bwMode="auto">
          <a:xfrm>
            <a:off x="3760788" y="3175000"/>
            <a:ext cx="1620837" cy="1358900"/>
          </a:xfrm>
          <a:prstGeom prst="rightArrow">
            <a:avLst>
              <a:gd name="adj1" fmla="val 50000"/>
              <a:gd name="adj2" fmla="val 29819"/>
            </a:avLst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177171" name="Text Box 19"/>
          <p:cNvSpPr txBox="1">
            <a:spLocks noChangeArrowheads="1"/>
          </p:cNvSpPr>
          <p:nvPr/>
        </p:nvSpPr>
        <p:spPr bwMode="auto">
          <a:xfrm>
            <a:off x="4341813" y="3440113"/>
            <a:ext cx="460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Symbol" pitchFamily="18" charset="2"/>
              </a:rPr>
              <a:t>d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4" name="Text Box 122"/>
          <p:cNvSpPr txBox="1">
            <a:spLocks noChangeArrowheads="1"/>
          </p:cNvSpPr>
          <p:nvPr/>
        </p:nvSpPr>
        <p:spPr bwMode="auto">
          <a:xfrm>
            <a:off x="506990" y="5179225"/>
            <a:ext cx="2544028" cy="954107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Path from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“all-0” to “all-1”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5"/>
          <p:cNvGrpSpPr/>
          <p:nvPr/>
        </p:nvGrpSpPr>
        <p:grpSpPr>
          <a:xfrm>
            <a:off x="5367192" y="1483903"/>
            <a:ext cx="3577631" cy="1711973"/>
            <a:chOff x="5367192" y="1483903"/>
            <a:chExt cx="3577631" cy="1711973"/>
          </a:xfrm>
        </p:grpSpPr>
        <p:sp>
          <p:nvSpPr>
            <p:cNvPr id="25" name="Text Box 122"/>
            <p:cNvSpPr txBox="1">
              <a:spLocks noChangeArrowheads="1"/>
            </p:cNvSpPr>
            <p:nvPr/>
          </p:nvSpPr>
          <p:spPr bwMode="auto">
            <a:xfrm>
              <a:off x="5367192" y="1483903"/>
              <a:ext cx="3577631" cy="954107"/>
            </a:xfrm>
            <a:prstGeom prst="rect">
              <a:avLst/>
            </a:prstGeom>
            <a:solidFill>
              <a:schemeClr val="bg1">
                <a:alpha val="89999"/>
              </a:schemeClr>
            </a:solidFill>
            <a:ln w="38100" algn="ctr">
              <a:solidFill>
                <a:srgbClr val="FF00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Arial" pitchFamily="34" charset="0"/>
                  <a:cs typeface="Arial" pitchFamily="34" charset="0"/>
                </a:rPr>
                <a:t>Image under </a:t>
              </a:r>
              <a:r>
                <a:rPr lang="en-US" sz="2800" dirty="0">
                  <a:solidFill>
                    <a:schemeClr val="tx1"/>
                  </a:solidFill>
                  <a:latin typeface="Symbol" pitchFamily="18" charset="2"/>
                  <a:cs typeface="Arial" pitchFamily="34" charset="0"/>
                </a:rPr>
                <a:t>d</a:t>
              </a:r>
              <a:r>
                <a:rPr lang="en-US" sz="2800" dirty="0">
                  <a:latin typeface="Arial" pitchFamily="34" charset="0"/>
                  <a:cs typeface="Arial" pitchFamily="34" charset="0"/>
                </a:rPr>
                <a:t> must start here ..</a:t>
              </a:r>
              <a:endPara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7" name="Curved Connector 26"/>
            <p:cNvCxnSpPr>
              <a:stCxn id="25" idx="2"/>
            </p:cNvCxnSpPr>
            <p:nvPr/>
          </p:nvCxnSpPr>
          <p:spPr bwMode="auto">
            <a:xfrm rot="16200000" flipH="1">
              <a:off x="6915518" y="2678499"/>
              <a:ext cx="757866" cy="276887"/>
            </a:xfrm>
            <a:prstGeom prst="curvedConnector3">
              <a:avLst>
                <a:gd name="adj1" fmla="val 50000"/>
              </a:avLst>
            </a:prstGeom>
            <a:noFill/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4840582" y="5357277"/>
            <a:ext cx="2544028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and end here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Curved Connector 31"/>
          <p:cNvCxnSpPr>
            <a:stCxn id="31" idx="0"/>
          </p:cNvCxnSpPr>
          <p:nvPr/>
        </p:nvCxnSpPr>
        <p:spPr bwMode="auto">
          <a:xfrm rot="5400000" flipH="1" flipV="1">
            <a:off x="6162824" y="4440291"/>
            <a:ext cx="866758" cy="967214"/>
          </a:xfrm>
          <a:prstGeom prst="curvedConnector2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7" name="Text Box 122"/>
          <p:cNvSpPr txBox="1">
            <a:spLocks noChangeArrowheads="1"/>
          </p:cNvSpPr>
          <p:nvPr/>
        </p:nvSpPr>
        <p:spPr bwMode="auto">
          <a:xfrm>
            <a:off x="2960483" y="3309686"/>
            <a:ext cx="3091759" cy="954107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But this “hole” is an obstruction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Left Brace 37"/>
          <p:cNvSpPr/>
          <p:nvPr/>
        </p:nvSpPr>
        <p:spPr bwMode="auto">
          <a:xfrm>
            <a:off x="6129196" y="3204927"/>
            <a:ext cx="697117" cy="1158844"/>
          </a:xfrm>
          <a:prstGeom prst="leftBrac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Freeform 29"/>
          <p:cNvSpPr/>
          <p:nvPr/>
        </p:nvSpPr>
        <p:spPr bwMode="auto">
          <a:xfrm>
            <a:off x="1032387" y="3229897"/>
            <a:ext cx="1533832" cy="914400"/>
          </a:xfrm>
          <a:custGeom>
            <a:avLst/>
            <a:gdLst>
              <a:gd name="connsiteX0" fmla="*/ 1533832 w 1533832"/>
              <a:gd name="connsiteY0" fmla="*/ 88490 h 914400"/>
              <a:gd name="connsiteX1" fmla="*/ 1312607 w 1533832"/>
              <a:gd name="connsiteY1" fmla="*/ 0 h 914400"/>
              <a:gd name="connsiteX2" fmla="*/ 943897 w 1533832"/>
              <a:gd name="connsiteY2" fmla="*/ 221226 h 914400"/>
              <a:gd name="connsiteX3" fmla="*/ 929148 w 1533832"/>
              <a:gd name="connsiteY3" fmla="*/ 663677 h 914400"/>
              <a:gd name="connsiteX4" fmla="*/ 162232 w 1533832"/>
              <a:gd name="connsiteY4" fmla="*/ 575187 h 914400"/>
              <a:gd name="connsiteX5" fmla="*/ 294968 w 1533832"/>
              <a:gd name="connsiteY5" fmla="*/ 796413 h 914400"/>
              <a:gd name="connsiteX6" fmla="*/ 29497 w 1533832"/>
              <a:gd name="connsiteY6" fmla="*/ 914400 h 914400"/>
              <a:gd name="connsiteX7" fmla="*/ 0 w 1533832"/>
              <a:gd name="connsiteY7" fmla="*/ 663677 h 914400"/>
              <a:gd name="connsiteX0" fmla="*/ 1533832 w 1533832"/>
              <a:gd name="connsiteY0" fmla="*/ 88490 h 914400"/>
              <a:gd name="connsiteX1" fmla="*/ 1312607 w 1533832"/>
              <a:gd name="connsiteY1" fmla="*/ 0 h 914400"/>
              <a:gd name="connsiteX2" fmla="*/ 943897 w 1533832"/>
              <a:gd name="connsiteY2" fmla="*/ 221226 h 914400"/>
              <a:gd name="connsiteX3" fmla="*/ 929148 w 1533832"/>
              <a:gd name="connsiteY3" fmla="*/ 589935 h 914400"/>
              <a:gd name="connsiteX4" fmla="*/ 162232 w 1533832"/>
              <a:gd name="connsiteY4" fmla="*/ 575187 h 914400"/>
              <a:gd name="connsiteX5" fmla="*/ 294968 w 1533832"/>
              <a:gd name="connsiteY5" fmla="*/ 796413 h 914400"/>
              <a:gd name="connsiteX6" fmla="*/ 29497 w 1533832"/>
              <a:gd name="connsiteY6" fmla="*/ 914400 h 914400"/>
              <a:gd name="connsiteX7" fmla="*/ 0 w 1533832"/>
              <a:gd name="connsiteY7" fmla="*/ 663677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33832" h="914400">
                <a:moveTo>
                  <a:pt x="1533832" y="88490"/>
                </a:moveTo>
                <a:lnTo>
                  <a:pt x="1312607" y="0"/>
                </a:lnTo>
                <a:lnTo>
                  <a:pt x="943897" y="221226"/>
                </a:lnTo>
                <a:lnTo>
                  <a:pt x="929148" y="589935"/>
                </a:lnTo>
                <a:lnTo>
                  <a:pt x="162232" y="575187"/>
                </a:lnTo>
                <a:lnTo>
                  <a:pt x="294968" y="796413"/>
                </a:lnTo>
                <a:lnTo>
                  <a:pt x="29497" y="914400"/>
                </a:lnTo>
                <a:lnTo>
                  <a:pt x="0" y="663677"/>
                </a:ln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D9C7-2207-40D0-BD10-0B54F2F3DC18}" type="datetime5">
              <a:rPr lang="en-US" smtClean="0"/>
              <a:pPr/>
              <a:t>29-Oct-19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08CE-920D-4F6F-98C9-0491388AB413}" type="slidenum">
              <a:rPr lang="en-US" smtClean="0"/>
              <a:pPr/>
              <a:t>51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048510" y="2359025"/>
            <a:ext cx="2906712" cy="2717800"/>
            <a:chOff x="423863" y="2359025"/>
            <a:chExt cx="2906712" cy="2717800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3863" y="2359025"/>
              <a:ext cx="2906712" cy="271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Freeform 6"/>
            <p:cNvSpPr/>
            <p:nvPr/>
          </p:nvSpPr>
          <p:spPr bwMode="auto">
            <a:xfrm>
              <a:off x="1982709" y="3250194"/>
              <a:ext cx="579422" cy="878186"/>
            </a:xfrm>
            <a:custGeom>
              <a:avLst/>
              <a:gdLst>
                <a:gd name="connsiteX0" fmla="*/ 579422 w 579422"/>
                <a:gd name="connsiteY0" fmla="*/ 72428 h 878186"/>
                <a:gd name="connsiteX1" fmla="*/ 416459 w 579422"/>
                <a:gd name="connsiteY1" fmla="*/ 0 h 878186"/>
                <a:gd name="connsiteX2" fmla="*/ 54321 w 579422"/>
                <a:gd name="connsiteY2" fmla="*/ 172016 h 878186"/>
                <a:gd name="connsiteX3" fmla="*/ 0 w 579422"/>
                <a:gd name="connsiteY3" fmla="*/ 597529 h 878186"/>
                <a:gd name="connsiteX4" fmla="*/ 27160 w 579422"/>
                <a:gd name="connsiteY4" fmla="*/ 878186 h 878186"/>
                <a:gd name="connsiteX5" fmla="*/ 27160 w 579422"/>
                <a:gd name="connsiteY5" fmla="*/ 878186 h 878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9422" h="878186">
                  <a:moveTo>
                    <a:pt x="579422" y="72428"/>
                  </a:moveTo>
                  <a:lnTo>
                    <a:pt x="416459" y="0"/>
                  </a:lnTo>
                  <a:lnTo>
                    <a:pt x="54321" y="172016"/>
                  </a:lnTo>
                  <a:lnTo>
                    <a:pt x="0" y="597529"/>
                  </a:lnTo>
                  <a:lnTo>
                    <a:pt x="27160" y="878186"/>
                  </a:lnTo>
                  <a:lnTo>
                    <a:pt x="27160" y="878186"/>
                  </a:lnTo>
                </a:path>
              </a:pathLst>
            </a:custGeom>
            <a:noFill/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8" name="Text Box 122"/>
          <p:cNvSpPr txBox="1">
            <a:spLocks noChangeArrowheads="1"/>
          </p:cNvSpPr>
          <p:nvPr/>
        </p:nvSpPr>
        <p:spPr bwMode="auto">
          <a:xfrm>
            <a:off x="5003732" y="2809984"/>
            <a:ext cx="3091759" cy="1815882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A protocol cannot solve consensus if its complex is </a:t>
            </a:r>
            <a:r>
              <a:rPr lang="en-US" sz="28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path-connected</a:t>
            </a:r>
          </a:p>
        </p:txBody>
      </p:sp>
      <p:sp>
        <p:nvSpPr>
          <p:cNvPr id="11" name="Text Box 122"/>
          <p:cNvSpPr txBox="1">
            <a:spLocks noChangeArrowheads="1"/>
          </p:cNvSpPr>
          <p:nvPr/>
        </p:nvSpPr>
        <p:spPr bwMode="auto">
          <a:xfrm>
            <a:off x="4083113" y="4546741"/>
            <a:ext cx="3630624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Model-independent!</a:t>
            </a:r>
            <a:endParaRPr lang="en-US" sz="28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Adversary keeps Protocol Complex path-connected …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D9C7-2207-40D0-BD10-0B54F2F3DC18}" type="datetime5">
              <a:rPr lang="en-US" smtClean="0"/>
              <a:pPr/>
              <a:t>29-Oct-19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08CE-920D-4F6F-98C9-0491388AB413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5" name="Text Box 122"/>
          <p:cNvSpPr txBox="1">
            <a:spLocks noChangeArrowheads="1"/>
          </p:cNvSpPr>
          <p:nvPr/>
        </p:nvSpPr>
        <p:spPr bwMode="auto">
          <a:xfrm>
            <a:off x="738252" y="2060309"/>
            <a:ext cx="1883849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Forever …</a:t>
            </a:r>
            <a:endParaRPr lang="en-US" sz="28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22"/>
          <p:cNvSpPr txBox="1">
            <a:spLocks noChangeArrowheads="1"/>
          </p:cNvSpPr>
          <p:nvPr/>
        </p:nvSpPr>
        <p:spPr bwMode="auto">
          <a:xfrm>
            <a:off x="1718648" y="2502419"/>
            <a:ext cx="5097101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Consensus is </a:t>
            </a:r>
            <a:r>
              <a:rPr lang="en-US" sz="28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impossible</a:t>
            </a:r>
          </a:p>
        </p:txBody>
      </p:sp>
      <p:sp>
        <p:nvSpPr>
          <p:cNvPr id="7" name="Text Box 122"/>
          <p:cNvSpPr txBox="1">
            <a:spLocks noChangeArrowheads="1"/>
          </p:cNvSpPr>
          <p:nvPr/>
        </p:nvSpPr>
        <p:spPr bwMode="auto">
          <a:xfrm>
            <a:off x="738252" y="3471141"/>
            <a:ext cx="2603598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For </a:t>
            </a:r>
            <a:r>
              <a:rPr lang="en-US" sz="2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rounds …</a:t>
            </a:r>
            <a:endParaRPr lang="en-US" sz="28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122"/>
          <p:cNvSpPr txBox="1">
            <a:spLocks noChangeArrowheads="1"/>
          </p:cNvSpPr>
          <p:nvPr/>
        </p:nvSpPr>
        <p:spPr bwMode="auto">
          <a:xfrm>
            <a:off x="1718648" y="3908722"/>
            <a:ext cx="5994903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28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round-complexity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lower bound</a:t>
            </a:r>
            <a:endParaRPr lang="en-US" sz="28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122"/>
          <p:cNvSpPr txBox="1">
            <a:spLocks noChangeArrowheads="1"/>
          </p:cNvSpPr>
          <p:nvPr/>
        </p:nvSpPr>
        <p:spPr bwMode="auto">
          <a:xfrm>
            <a:off x="738252" y="4881972"/>
            <a:ext cx="2260554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For time  </a:t>
            </a:r>
            <a:r>
              <a:rPr lang="en-US" sz="2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…</a:t>
            </a:r>
            <a:endParaRPr lang="en-US" sz="28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22"/>
          <p:cNvSpPr txBox="1">
            <a:spLocks noChangeArrowheads="1"/>
          </p:cNvSpPr>
          <p:nvPr/>
        </p:nvSpPr>
        <p:spPr bwMode="auto">
          <a:xfrm>
            <a:off x="1718648" y="5315025"/>
            <a:ext cx="5840995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28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time-complexity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lower bound</a:t>
            </a:r>
            <a:endParaRPr lang="en-US" sz="28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F1186A-11DE-4A1A-8BE3-9FF3A8972082}" type="slidenum">
              <a:rPr lang="en-US"/>
              <a:pPr/>
              <a:t>53</a:t>
            </a:fld>
            <a:endParaRPr lang="en-US"/>
          </a:p>
        </p:txBody>
      </p:sp>
      <p:sp>
        <p:nvSpPr>
          <p:cNvPr id="44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8AFCF46-065B-434A-ACD2-8BAE16126117}" type="datetime5">
              <a:rPr lang="en-GB"/>
              <a:pPr/>
              <a:t>29-Oct-19</a:t>
            </a:fld>
            <a:endParaRPr lang="en-GB"/>
          </a:p>
        </p:txBody>
      </p:sp>
      <p:sp>
        <p:nvSpPr>
          <p:cNvPr id="1333250" name="AutoShape 2"/>
          <p:cNvSpPr>
            <a:spLocks noChangeArrowheads="1"/>
          </p:cNvSpPr>
          <p:nvPr/>
        </p:nvSpPr>
        <p:spPr bwMode="auto">
          <a:xfrm>
            <a:off x="515938" y="2479675"/>
            <a:ext cx="4013200" cy="3201988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Sperner Coloring</a:t>
            </a:r>
          </a:p>
        </p:txBody>
      </p:sp>
      <p:sp>
        <p:nvSpPr>
          <p:cNvPr id="1333252" name="Freeform 4"/>
          <p:cNvSpPr>
            <a:spLocks/>
          </p:cNvSpPr>
          <p:nvPr/>
        </p:nvSpPr>
        <p:spPr bwMode="auto">
          <a:xfrm>
            <a:off x="609600" y="4191000"/>
            <a:ext cx="1876425" cy="1477963"/>
          </a:xfrm>
          <a:custGeom>
            <a:avLst/>
            <a:gdLst/>
            <a:ahLst/>
            <a:cxnLst>
              <a:cxn ang="0">
                <a:pos x="1182" y="471"/>
              </a:cxn>
              <a:cxn ang="0">
                <a:pos x="941" y="0"/>
              </a:cxn>
              <a:cxn ang="0">
                <a:pos x="920" y="2"/>
              </a:cxn>
              <a:cxn ang="0">
                <a:pos x="0" y="931"/>
              </a:cxn>
              <a:cxn ang="0">
                <a:pos x="1182" y="471"/>
              </a:cxn>
            </a:cxnLst>
            <a:rect l="0" t="0" r="r" b="b"/>
            <a:pathLst>
              <a:path w="1182" h="931">
                <a:moveTo>
                  <a:pt x="1182" y="471"/>
                </a:moveTo>
                <a:lnTo>
                  <a:pt x="941" y="0"/>
                </a:lnTo>
                <a:lnTo>
                  <a:pt x="920" y="2"/>
                </a:lnTo>
                <a:lnTo>
                  <a:pt x="0" y="931"/>
                </a:lnTo>
                <a:lnTo>
                  <a:pt x="1182" y="471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53" name="Freeform 5"/>
          <p:cNvSpPr>
            <a:spLocks/>
          </p:cNvSpPr>
          <p:nvPr/>
        </p:nvSpPr>
        <p:spPr bwMode="auto">
          <a:xfrm>
            <a:off x="2452688" y="4194175"/>
            <a:ext cx="2124075" cy="1474788"/>
          </a:xfrm>
          <a:custGeom>
            <a:avLst/>
            <a:gdLst/>
            <a:ahLst/>
            <a:cxnLst>
              <a:cxn ang="0">
                <a:pos x="296" y="0"/>
              </a:cxn>
              <a:cxn ang="0">
                <a:pos x="0" y="469"/>
              </a:cxn>
              <a:cxn ang="0">
                <a:pos x="1338" y="929"/>
              </a:cxn>
              <a:cxn ang="0">
                <a:pos x="296" y="0"/>
              </a:cxn>
            </a:cxnLst>
            <a:rect l="0" t="0" r="r" b="b"/>
            <a:pathLst>
              <a:path w="1338" h="929">
                <a:moveTo>
                  <a:pt x="296" y="0"/>
                </a:moveTo>
                <a:lnTo>
                  <a:pt x="0" y="469"/>
                </a:lnTo>
                <a:lnTo>
                  <a:pt x="1338" y="929"/>
                </a:lnTo>
                <a:lnTo>
                  <a:pt x="296" y="0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54" name="Freeform 6"/>
          <p:cNvSpPr>
            <a:spLocks/>
          </p:cNvSpPr>
          <p:nvPr/>
        </p:nvSpPr>
        <p:spPr bwMode="auto">
          <a:xfrm>
            <a:off x="2089150" y="2497138"/>
            <a:ext cx="833438" cy="1685925"/>
          </a:xfrm>
          <a:custGeom>
            <a:avLst/>
            <a:gdLst/>
            <a:ahLst/>
            <a:cxnLst>
              <a:cxn ang="0">
                <a:pos x="0" y="1062"/>
              </a:cxn>
              <a:cxn ang="0">
                <a:pos x="525" y="1062"/>
              </a:cxn>
              <a:cxn ang="0">
                <a:pos x="263" y="0"/>
              </a:cxn>
              <a:cxn ang="0">
                <a:pos x="0" y="1062"/>
              </a:cxn>
            </a:cxnLst>
            <a:rect l="0" t="0" r="r" b="b"/>
            <a:pathLst>
              <a:path w="525" h="1062">
                <a:moveTo>
                  <a:pt x="0" y="1062"/>
                </a:moveTo>
                <a:lnTo>
                  <a:pt x="525" y="1062"/>
                </a:lnTo>
                <a:lnTo>
                  <a:pt x="263" y="0"/>
                </a:lnTo>
                <a:lnTo>
                  <a:pt x="0" y="1062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55" name="Line 7"/>
          <p:cNvSpPr>
            <a:spLocks noChangeShapeType="1"/>
          </p:cNvSpPr>
          <p:nvPr/>
        </p:nvSpPr>
        <p:spPr bwMode="auto">
          <a:xfrm>
            <a:off x="2438400" y="4953000"/>
            <a:ext cx="609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56" name="Line 8"/>
          <p:cNvSpPr>
            <a:spLocks noChangeShapeType="1"/>
          </p:cNvSpPr>
          <p:nvPr/>
        </p:nvSpPr>
        <p:spPr bwMode="auto">
          <a:xfrm flipH="1">
            <a:off x="1998663" y="4953000"/>
            <a:ext cx="439737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57" name="Line 9"/>
          <p:cNvSpPr>
            <a:spLocks noChangeShapeType="1"/>
          </p:cNvSpPr>
          <p:nvPr/>
        </p:nvSpPr>
        <p:spPr bwMode="auto">
          <a:xfrm>
            <a:off x="2895600" y="4191000"/>
            <a:ext cx="838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58" name="Line 10"/>
          <p:cNvSpPr>
            <a:spLocks noChangeShapeType="1"/>
          </p:cNvSpPr>
          <p:nvPr/>
        </p:nvSpPr>
        <p:spPr bwMode="auto">
          <a:xfrm flipV="1">
            <a:off x="2895600" y="3657600"/>
            <a:ext cx="3048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59" name="Line 11"/>
          <p:cNvSpPr>
            <a:spLocks noChangeShapeType="1"/>
          </p:cNvSpPr>
          <p:nvPr/>
        </p:nvSpPr>
        <p:spPr bwMode="auto">
          <a:xfrm flipH="1" flipV="1">
            <a:off x="1752600" y="3733800"/>
            <a:ext cx="304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60" name="Line 12"/>
          <p:cNvSpPr>
            <a:spLocks noChangeShapeType="1"/>
          </p:cNvSpPr>
          <p:nvPr/>
        </p:nvSpPr>
        <p:spPr bwMode="auto">
          <a:xfrm flipH="1">
            <a:off x="1295400" y="4191000"/>
            <a:ext cx="762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61" name="Oval 13"/>
          <p:cNvSpPr>
            <a:spLocks noChangeArrowheads="1"/>
          </p:cNvSpPr>
          <p:nvPr/>
        </p:nvSpPr>
        <p:spPr bwMode="auto">
          <a:xfrm>
            <a:off x="4281488" y="5553075"/>
            <a:ext cx="307975" cy="261938"/>
          </a:xfrm>
          <a:prstGeom prst="ellipse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3262" name="Oval 14"/>
          <p:cNvSpPr>
            <a:spLocks noChangeArrowheads="1"/>
          </p:cNvSpPr>
          <p:nvPr/>
        </p:nvSpPr>
        <p:spPr bwMode="auto">
          <a:xfrm>
            <a:off x="4487863" y="5616575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63" name="Oval 15"/>
          <p:cNvSpPr>
            <a:spLocks noChangeArrowheads="1"/>
          </p:cNvSpPr>
          <p:nvPr/>
        </p:nvSpPr>
        <p:spPr bwMode="auto">
          <a:xfrm>
            <a:off x="3006725" y="5553075"/>
            <a:ext cx="307975" cy="261938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3264" name="Oval 16"/>
          <p:cNvSpPr>
            <a:spLocks noChangeArrowheads="1"/>
          </p:cNvSpPr>
          <p:nvPr/>
        </p:nvSpPr>
        <p:spPr bwMode="auto">
          <a:xfrm>
            <a:off x="3213100" y="5616575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65" name="Oval 17"/>
          <p:cNvSpPr>
            <a:spLocks noChangeArrowheads="1"/>
          </p:cNvSpPr>
          <p:nvPr/>
        </p:nvSpPr>
        <p:spPr bwMode="auto">
          <a:xfrm>
            <a:off x="1901825" y="5553075"/>
            <a:ext cx="307975" cy="261938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3266" name="Oval 18"/>
          <p:cNvSpPr>
            <a:spLocks noChangeArrowheads="1"/>
          </p:cNvSpPr>
          <p:nvPr/>
        </p:nvSpPr>
        <p:spPr bwMode="auto">
          <a:xfrm>
            <a:off x="2108200" y="5616575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67" name="Oval 19"/>
          <p:cNvSpPr>
            <a:spLocks noChangeArrowheads="1"/>
          </p:cNvSpPr>
          <p:nvPr/>
        </p:nvSpPr>
        <p:spPr bwMode="auto">
          <a:xfrm>
            <a:off x="457200" y="5553075"/>
            <a:ext cx="307975" cy="261938"/>
          </a:xfrm>
          <a:prstGeom prst="ellipse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3268" name="Oval 20"/>
          <p:cNvSpPr>
            <a:spLocks noChangeArrowheads="1"/>
          </p:cNvSpPr>
          <p:nvPr/>
        </p:nvSpPr>
        <p:spPr bwMode="auto">
          <a:xfrm>
            <a:off x="663575" y="5616575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69" name="Oval 21"/>
          <p:cNvSpPr>
            <a:spLocks noChangeArrowheads="1"/>
          </p:cNvSpPr>
          <p:nvPr/>
        </p:nvSpPr>
        <p:spPr bwMode="auto">
          <a:xfrm>
            <a:off x="3563938" y="4324350"/>
            <a:ext cx="307975" cy="261938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3270" name="Oval 22"/>
          <p:cNvSpPr>
            <a:spLocks noChangeArrowheads="1"/>
          </p:cNvSpPr>
          <p:nvPr/>
        </p:nvSpPr>
        <p:spPr bwMode="auto">
          <a:xfrm>
            <a:off x="3770313" y="4387850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71" name="Oval 23"/>
          <p:cNvSpPr>
            <a:spLocks noChangeArrowheads="1"/>
          </p:cNvSpPr>
          <p:nvPr/>
        </p:nvSpPr>
        <p:spPr bwMode="auto">
          <a:xfrm>
            <a:off x="1103313" y="4381500"/>
            <a:ext cx="307975" cy="261938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3272" name="Oval 24"/>
          <p:cNvSpPr>
            <a:spLocks noChangeArrowheads="1"/>
          </p:cNvSpPr>
          <p:nvPr/>
        </p:nvSpPr>
        <p:spPr bwMode="auto">
          <a:xfrm>
            <a:off x="1309688" y="4445000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368550" y="4845050"/>
            <a:ext cx="307975" cy="261938"/>
            <a:chOff x="3366" y="2963"/>
            <a:chExt cx="432" cy="384"/>
          </a:xfrm>
        </p:grpSpPr>
        <p:sp>
          <p:nvSpPr>
            <p:cNvPr id="1333274" name="Oval 26"/>
            <p:cNvSpPr>
              <a:spLocks noChangeArrowheads="1"/>
            </p:cNvSpPr>
            <p:nvPr/>
          </p:nvSpPr>
          <p:spPr bwMode="auto">
            <a:xfrm>
              <a:off x="3366" y="2963"/>
              <a:ext cx="432" cy="384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333275" name="Oval 27"/>
            <p:cNvSpPr>
              <a:spLocks noChangeArrowheads="1"/>
            </p:cNvSpPr>
            <p:nvPr/>
          </p:nvSpPr>
          <p:spPr bwMode="auto">
            <a:xfrm>
              <a:off x="3655" y="3055"/>
              <a:ext cx="62" cy="13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824163" y="4067176"/>
            <a:ext cx="307975" cy="261938"/>
            <a:chOff x="3366" y="2963"/>
            <a:chExt cx="432" cy="384"/>
          </a:xfrm>
        </p:grpSpPr>
        <p:sp>
          <p:nvSpPr>
            <p:cNvPr id="1333278" name="Oval 30"/>
            <p:cNvSpPr>
              <a:spLocks noChangeArrowheads="1"/>
            </p:cNvSpPr>
            <p:nvPr/>
          </p:nvSpPr>
          <p:spPr bwMode="auto">
            <a:xfrm>
              <a:off x="3366" y="2963"/>
              <a:ext cx="432" cy="384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333279" name="Oval 31"/>
            <p:cNvSpPr>
              <a:spLocks noChangeArrowheads="1"/>
            </p:cNvSpPr>
            <p:nvPr/>
          </p:nvSpPr>
          <p:spPr bwMode="auto">
            <a:xfrm>
              <a:off x="3655" y="3055"/>
              <a:ext cx="62" cy="13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1912938" y="4065588"/>
            <a:ext cx="307975" cy="261938"/>
            <a:chOff x="3366" y="2963"/>
            <a:chExt cx="432" cy="384"/>
          </a:xfrm>
        </p:grpSpPr>
        <p:sp>
          <p:nvSpPr>
            <p:cNvPr id="1333281" name="Oval 33"/>
            <p:cNvSpPr>
              <a:spLocks noChangeArrowheads="1"/>
            </p:cNvSpPr>
            <p:nvPr/>
          </p:nvSpPr>
          <p:spPr bwMode="auto">
            <a:xfrm>
              <a:off x="3366" y="2963"/>
              <a:ext cx="432" cy="384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333282" name="Oval 34"/>
            <p:cNvSpPr>
              <a:spLocks noChangeArrowheads="1"/>
            </p:cNvSpPr>
            <p:nvPr/>
          </p:nvSpPr>
          <p:spPr bwMode="auto">
            <a:xfrm>
              <a:off x="3655" y="3055"/>
              <a:ext cx="62" cy="13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3283" name="Oval 35"/>
          <p:cNvSpPr>
            <a:spLocks noChangeArrowheads="1"/>
          </p:cNvSpPr>
          <p:nvPr/>
        </p:nvSpPr>
        <p:spPr bwMode="auto">
          <a:xfrm>
            <a:off x="2370138" y="2447925"/>
            <a:ext cx="307975" cy="261938"/>
          </a:xfrm>
          <a:prstGeom prst="ellipse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3284" name="Oval 36"/>
          <p:cNvSpPr>
            <a:spLocks noChangeArrowheads="1"/>
          </p:cNvSpPr>
          <p:nvPr/>
        </p:nvSpPr>
        <p:spPr bwMode="auto">
          <a:xfrm>
            <a:off x="2576513" y="2511425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85" name="Oval 37"/>
          <p:cNvSpPr>
            <a:spLocks noChangeArrowheads="1"/>
          </p:cNvSpPr>
          <p:nvPr/>
        </p:nvSpPr>
        <p:spPr bwMode="auto">
          <a:xfrm>
            <a:off x="3119438" y="3540125"/>
            <a:ext cx="307975" cy="261938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3286" name="Oval 38"/>
          <p:cNvSpPr>
            <a:spLocks noChangeArrowheads="1"/>
          </p:cNvSpPr>
          <p:nvPr/>
        </p:nvSpPr>
        <p:spPr bwMode="auto">
          <a:xfrm>
            <a:off x="3325813" y="3603625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87" name="Oval 39"/>
          <p:cNvSpPr>
            <a:spLocks noChangeArrowheads="1"/>
          </p:cNvSpPr>
          <p:nvPr/>
        </p:nvSpPr>
        <p:spPr bwMode="auto">
          <a:xfrm>
            <a:off x="1619250" y="3538538"/>
            <a:ext cx="307975" cy="261937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3288" name="Oval 40"/>
          <p:cNvSpPr>
            <a:spLocks noChangeArrowheads="1"/>
          </p:cNvSpPr>
          <p:nvPr/>
        </p:nvSpPr>
        <p:spPr bwMode="auto">
          <a:xfrm>
            <a:off x="1825625" y="3602038"/>
            <a:ext cx="44450" cy="90487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F1186A-11DE-4A1A-8BE3-9FF3A8972082}" type="slidenum">
              <a:rPr lang="en-US"/>
              <a:pPr/>
              <a:t>54</a:t>
            </a:fld>
            <a:endParaRPr lang="en-US"/>
          </a:p>
        </p:txBody>
      </p:sp>
      <p:sp>
        <p:nvSpPr>
          <p:cNvPr id="44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8AFCF46-065B-434A-ACD2-8BAE16126117}" type="datetime5">
              <a:rPr lang="en-GB"/>
              <a:pPr/>
              <a:t>29-Oct-19</a:t>
            </a:fld>
            <a:endParaRPr lang="en-GB"/>
          </a:p>
        </p:txBody>
      </p:sp>
      <p:sp>
        <p:nvSpPr>
          <p:cNvPr id="1333250" name="AutoShape 2"/>
          <p:cNvSpPr>
            <a:spLocks noChangeArrowheads="1"/>
          </p:cNvSpPr>
          <p:nvPr/>
        </p:nvSpPr>
        <p:spPr bwMode="auto">
          <a:xfrm>
            <a:off x="515938" y="2479675"/>
            <a:ext cx="4013200" cy="3201988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Sperner Coloring</a:t>
            </a:r>
          </a:p>
        </p:txBody>
      </p:sp>
      <p:sp>
        <p:nvSpPr>
          <p:cNvPr id="1333252" name="Freeform 4"/>
          <p:cNvSpPr>
            <a:spLocks/>
          </p:cNvSpPr>
          <p:nvPr/>
        </p:nvSpPr>
        <p:spPr bwMode="auto">
          <a:xfrm>
            <a:off x="609600" y="4191000"/>
            <a:ext cx="1876425" cy="1477963"/>
          </a:xfrm>
          <a:custGeom>
            <a:avLst/>
            <a:gdLst/>
            <a:ahLst/>
            <a:cxnLst>
              <a:cxn ang="0">
                <a:pos x="1182" y="471"/>
              </a:cxn>
              <a:cxn ang="0">
                <a:pos x="941" y="0"/>
              </a:cxn>
              <a:cxn ang="0">
                <a:pos x="920" y="2"/>
              </a:cxn>
              <a:cxn ang="0">
                <a:pos x="0" y="931"/>
              </a:cxn>
              <a:cxn ang="0">
                <a:pos x="1182" y="471"/>
              </a:cxn>
            </a:cxnLst>
            <a:rect l="0" t="0" r="r" b="b"/>
            <a:pathLst>
              <a:path w="1182" h="931">
                <a:moveTo>
                  <a:pt x="1182" y="471"/>
                </a:moveTo>
                <a:lnTo>
                  <a:pt x="941" y="0"/>
                </a:lnTo>
                <a:lnTo>
                  <a:pt x="920" y="2"/>
                </a:lnTo>
                <a:lnTo>
                  <a:pt x="0" y="931"/>
                </a:lnTo>
                <a:lnTo>
                  <a:pt x="1182" y="471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53" name="Freeform 5"/>
          <p:cNvSpPr>
            <a:spLocks/>
          </p:cNvSpPr>
          <p:nvPr/>
        </p:nvSpPr>
        <p:spPr bwMode="auto">
          <a:xfrm>
            <a:off x="2452688" y="4194175"/>
            <a:ext cx="2124075" cy="1474788"/>
          </a:xfrm>
          <a:custGeom>
            <a:avLst/>
            <a:gdLst/>
            <a:ahLst/>
            <a:cxnLst>
              <a:cxn ang="0">
                <a:pos x="296" y="0"/>
              </a:cxn>
              <a:cxn ang="0">
                <a:pos x="0" y="469"/>
              </a:cxn>
              <a:cxn ang="0">
                <a:pos x="1338" y="929"/>
              </a:cxn>
              <a:cxn ang="0">
                <a:pos x="296" y="0"/>
              </a:cxn>
            </a:cxnLst>
            <a:rect l="0" t="0" r="r" b="b"/>
            <a:pathLst>
              <a:path w="1338" h="929">
                <a:moveTo>
                  <a:pt x="296" y="0"/>
                </a:moveTo>
                <a:lnTo>
                  <a:pt x="0" y="469"/>
                </a:lnTo>
                <a:lnTo>
                  <a:pt x="1338" y="929"/>
                </a:lnTo>
                <a:lnTo>
                  <a:pt x="296" y="0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54" name="Freeform 6"/>
          <p:cNvSpPr>
            <a:spLocks/>
          </p:cNvSpPr>
          <p:nvPr/>
        </p:nvSpPr>
        <p:spPr bwMode="auto">
          <a:xfrm>
            <a:off x="2089150" y="2497138"/>
            <a:ext cx="833438" cy="1685925"/>
          </a:xfrm>
          <a:custGeom>
            <a:avLst/>
            <a:gdLst/>
            <a:ahLst/>
            <a:cxnLst>
              <a:cxn ang="0">
                <a:pos x="0" y="1062"/>
              </a:cxn>
              <a:cxn ang="0">
                <a:pos x="525" y="1062"/>
              </a:cxn>
              <a:cxn ang="0">
                <a:pos x="263" y="0"/>
              </a:cxn>
              <a:cxn ang="0">
                <a:pos x="0" y="1062"/>
              </a:cxn>
            </a:cxnLst>
            <a:rect l="0" t="0" r="r" b="b"/>
            <a:pathLst>
              <a:path w="525" h="1062">
                <a:moveTo>
                  <a:pt x="0" y="1062"/>
                </a:moveTo>
                <a:lnTo>
                  <a:pt x="525" y="1062"/>
                </a:lnTo>
                <a:lnTo>
                  <a:pt x="263" y="0"/>
                </a:lnTo>
                <a:lnTo>
                  <a:pt x="0" y="1062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55" name="Line 7"/>
          <p:cNvSpPr>
            <a:spLocks noChangeShapeType="1"/>
          </p:cNvSpPr>
          <p:nvPr/>
        </p:nvSpPr>
        <p:spPr bwMode="auto">
          <a:xfrm>
            <a:off x="2438400" y="4953000"/>
            <a:ext cx="609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56" name="Line 8"/>
          <p:cNvSpPr>
            <a:spLocks noChangeShapeType="1"/>
          </p:cNvSpPr>
          <p:nvPr/>
        </p:nvSpPr>
        <p:spPr bwMode="auto">
          <a:xfrm flipH="1">
            <a:off x="1998663" y="4953000"/>
            <a:ext cx="439737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57" name="Line 9"/>
          <p:cNvSpPr>
            <a:spLocks noChangeShapeType="1"/>
          </p:cNvSpPr>
          <p:nvPr/>
        </p:nvSpPr>
        <p:spPr bwMode="auto">
          <a:xfrm>
            <a:off x="2895600" y="4191000"/>
            <a:ext cx="838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58" name="Line 10"/>
          <p:cNvSpPr>
            <a:spLocks noChangeShapeType="1"/>
          </p:cNvSpPr>
          <p:nvPr/>
        </p:nvSpPr>
        <p:spPr bwMode="auto">
          <a:xfrm flipV="1">
            <a:off x="2895600" y="3657600"/>
            <a:ext cx="3048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59" name="Line 11"/>
          <p:cNvSpPr>
            <a:spLocks noChangeShapeType="1"/>
          </p:cNvSpPr>
          <p:nvPr/>
        </p:nvSpPr>
        <p:spPr bwMode="auto">
          <a:xfrm flipH="1" flipV="1">
            <a:off x="1752600" y="3733800"/>
            <a:ext cx="304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60" name="Line 12"/>
          <p:cNvSpPr>
            <a:spLocks noChangeShapeType="1"/>
          </p:cNvSpPr>
          <p:nvPr/>
        </p:nvSpPr>
        <p:spPr bwMode="auto">
          <a:xfrm flipH="1">
            <a:off x="1295400" y="4191000"/>
            <a:ext cx="762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61" name="Oval 13"/>
          <p:cNvSpPr>
            <a:spLocks noChangeArrowheads="1"/>
          </p:cNvSpPr>
          <p:nvPr/>
        </p:nvSpPr>
        <p:spPr bwMode="auto">
          <a:xfrm>
            <a:off x="4281488" y="5553075"/>
            <a:ext cx="307975" cy="261938"/>
          </a:xfrm>
          <a:prstGeom prst="ellipse">
            <a:avLst/>
          </a:prstGeom>
          <a:solidFill>
            <a:srgbClr val="00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3262" name="Oval 14"/>
          <p:cNvSpPr>
            <a:spLocks noChangeArrowheads="1"/>
          </p:cNvSpPr>
          <p:nvPr/>
        </p:nvSpPr>
        <p:spPr bwMode="auto">
          <a:xfrm>
            <a:off x="4487863" y="5616575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63" name="Oval 15"/>
          <p:cNvSpPr>
            <a:spLocks noChangeArrowheads="1"/>
          </p:cNvSpPr>
          <p:nvPr/>
        </p:nvSpPr>
        <p:spPr bwMode="auto">
          <a:xfrm>
            <a:off x="3006725" y="5553075"/>
            <a:ext cx="307975" cy="261938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3264" name="Oval 16"/>
          <p:cNvSpPr>
            <a:spLocks noChangeArrowheads="1"/>
          </p:cNvSpPr>
          <p:nvPr/>
        </p:nvSpPr>
        <p:spPr bwMode="auto">
          <a:xfrm>
            <a:off x="3213100" y="5616575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65" name="Oval 17"/>
          <p:cNvSpPr>
            <a:spLocks noChangeArrowheads="1"/>
          </p:cNvSpPr>
          <p:nvPr/>
        </p:nvSpPr>
        <p:spPr bwMode="auto">
          <a:xfrm>
            <a:off x="1901825" y="5553075"/>
            <a:ext cx="307975" cy="261938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3266" name="Oval 18"/>
          <p:cNvSpPr>
            <a:spLocks noChangeArrowheads="1"/>
          </p:cNvSpPr>
          <p:nvPr/>
        </p:nvSpPr>
        <p:spPr bwMode="auto">
          <a:xfrm>
            <a:off x="2108200" y="5616575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67" name="Oval 19"/>
          <p:cNvSpPr>
            <a:spLocks noChangeArrowheads="1"/>
          </p:cNvSpPr>
          <p:nvPr/>
        </p:nvSpPr>
        <p:spPr bwMode="auto">
          <a:xfrm>
            <a:off x="457200" y="5553075"/>
            <a:ext cx="307975" cy="261938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3268" name="Oval 20"/>
          <p:cNvSpPr>
            <a:spLocks noChangeArrowheads="1"/>
          </p:cNvSpPr>
          <p:nvPr/>
        </p:nvSpPr>
        <p:spPr bwMode="auto">
          <a:xfrm>
            <a:off x="663575" y="5616575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69" name="Oval 21"/>
          <p:cNvSpPr>
            <a:spLocks noChangeArrowheads="1"/>
          </p:cNvSpPr>
          <p:nvPr/>
        </p:nvSpPr>
        <p:spPr bwMode="auto">
          <a:xfrm>
            <a:off x="3563938" y="4324350"/>
            <a:ext cx="307975" cy="261938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3270" name="Oval 22"/>
          <p:cNvSpPr>
            <a:spLocks noChangeArrowheads="1"/>
          </p:cNvSpPr>
          <p:nvPr/>
        </p:nvSpPr>
        <p:spPr bwMode="auto">
          <a:xfrm>
            <a:off x="3770313" y="4387850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71" name="Oval 23"/>
          <p:cNvSpPr>
            <a:spLocks noChangeArrowheads="1"/>
          </p:cNvSpPr>
          <p:nvPr/>
        </p:nvSpPr>
        <p:spPr bwMode="auto">
          <a:xfrm>
            <a:off x="1103313" y="4381500"/>
            <a:ext cx="307975" cy="261938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3272" name="Oval 24"/>
          <p:cNvSpPr>
            <a:spLocks noChangeArrowheads="1"/>
          </p:cNvSpPr>
          <p:nvPr/>
        </p:nvSpPr>
        <p:spPr bwMode="auto">
          <a:xfrm>
            <a:off x="1309688" y="4445000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368550" y="4845050"/>
            <a:ext cx="307975" cy="261938"/>
            <a:chOff x="3366" y="2963"/>
            <a:chExt cx="432" cy="384"/>
          </a:xfrm>
        </p:grpSpPr>
        <p:sp>
          <p:nvSpPr>
            <p:cNvPr id="1333274" name="Oval 26"/>
            <p:cNvSpPr>
              <a:spLocks noChangeArrowheads="1"/>
            </p:cNvSpPr>
            <p:nvPr/>
          </p:nvSpPr>
          <p:spPr bwMode="auto">
            <a:xfrm>
              <a:off x="3366" y="2963"/>
              <a:ext cx="432" cy="384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333275" name="Oval 27"/>
            <p:cNvSpPr>
              <a:spLocks noChangeArrowheads="1"/>
            </p:cNvSpPr>
            <p:nvPr/>
          </p:nvSpPr>
          <p:spPr bwMode="auto">
            <a:xfrm>
              <a:off x="3655" y="3055"/>
              <a:ext cx="62" cy="13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2824163" y="4067176"/>
            <a:ext cx="307975" cy="261938"/>
            <a:chOff x="3366" y="2963"/>
            <a:chExt cx="432" cy="384"/>
          </a:xfrm>
        </p:grpSpPr>
        <p:sp>
          <p:nvSpPr>
            <p:cNvPr id="1333278" name="Oval 30"/>
            <p:cNvSpPr>
              <a:spLocks noChangeArrowheads="1"/>
            </p:cNvSpPr>
            <p:nvPr/>
          </p:nvSpPr>
          <p:spPr bwMode="auto">
            <a:xfrm>
              <a:off x="3366" y="2963"/>
              <a:ext cx="432" cy="384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333279" name="Oval 31"/>
            <p:cNvSpPr>
              <a:spLocks noChangeArrowheads="1"/>
            </p:cNvSpPr>
            <p:nvPr/>
          </p:nvSpPr>
          <p:spPr bwMode="auto">
            <a:xfrm>
              <a:off x="3655" y="3055"/>
              <a:ext cx="62" cy="13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1912938" y="4065588"/>
            <a:ext cx="307975" cy="261938"/>
            <a:chOff x="3366" y="2963"/>
            <a:chExt cx="432" cy="384"/>
          </a:xfrm>
        </p:grpSpPr>
        <p:sp>
          <p:nvSpPr>
            <p:cNvPr id="1333281" name="Oval 33"/>
            <p:cNvSpPr>
              <a:spLocks noChangeArrowheads="1"/>
            </p:cNvSpPr>
            <p:nvPr/>
          </p:nvSpPr>
          <p:spPr bwMode="auto">
            <a:xfrm>
              <a:off x="3366" y="2963"/>
              <a:ext cx="432" cy="384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333282" name="Oval 34"/>
            <p:cNvSpPr>
              <a:spLocks noChangeArrowheads="1"/>
            </p:cNvSpPr>
            <p:nvPr/>
          </p:nvSpPr>
          <p:spPr bwMode="auto">
            <a:xfrm>
              <a:off x="3655" y="3055"/>
              <a:ext cx="62" cy="13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3283" name="Oval 35"/>
          <p:cNvSpPr>
            <a:spLocks noChangeArrowheads="1"/>
          </p:cNvSpPr>
          <p:nvPr/>
        </p:nvSpPr>
        <p:spPr bwMode="auto">
          <a:xfrm>
            <a:off x="2370138" y="2447925"/>
            <a:ext cx="307975" cy="26193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3284" name="Oval 36"/>
          <p:cNvSpPr>
            <a:spLocks noChangeArrowheads="1"/>
          </p:cNvSpPr>
          <p:nvPr/>
        </p:nvSpPr>
        <p:spPr bwMode="auto">
          <a:xfrm>
            <a:off x="2576513" y="2511425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85" name="Oval 37"/>
          <p:cNvSpPr>
            <a:spLocks noChangeArrowheads="1"/>
          </p:cNvSpPr>
          <p:nvPr/>
        </p:nvSpPr>
        <p:spPr bwMode="auto">
          <a:xfrm>
            <a:off x="3119438" y="3540125"/>
            <a:ext cx="307975" cy="261938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3286" name="Oval 38"/>
          <p:cNvSpPr>
            <a:spLocks noChangeArrowheads="1"/>
          </p:cNvSpPr>
          <p:nvPr/>
        </p:nvSpPr>
        <p:spPr bwMode="auto">
          <a:xfrm>
            <a:off x="3325813" y="3603625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87" name="Oval 39"/>
          <p:cNvSpPr>
            <a:spLocks noChangeArrowheads="1"/>
          </p:cNvSpPr>
          <p:nvPr/>
        </p:nvSpPr>
        <p:spPr bwMode="auto">
          <a:xfrm>
            <a:off x="1619250" y="3538538"/>
            <a:ext cx="307975" cy="261937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3288" name="Oval 40"/>
          <p:cNvSpPr>
            <a:spLocks noChangeArrowheads="1"/>
          </p:cNvSpPr>
          <p:nvPr/>
        </p:nvSpPr>
        <p:spPr bwMode="auto">
          <a:xfrm>
            <a:off x="1825625" y="3602038"/>
            <a:ext cx="44450" cy="90487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Text Box 122"/>
          <p:cNvSpPr txBox="1">
            <a:spLocks noChangeArrowheads="1"/>
          </p:cNvSpPr>
          <p:nvPr/>
        </p:nvSpPr>
        <p:spPr bwMode="auto">
          <a:xfrm>
            <a:off x="3589248" y="1866297"/>
            <a:ext cx="4863832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“Corners” have distinct colors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F1186A-11DE-4A1A-8BE3-9FF3A8972082}" type="slidenum">
              <a:rPr lang="en-US"/>
              <a:pPr/>
              <a:t>55</a:t>
            </a:fld>
            <a:endParaRPr lang="en-US"/>
          </a:p>
        </p:txBody>
      </p:sp>
      <p:sp>
        <p:nvSpPr>
          <p:cNvPr id="44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8AFCF46-065B-434A-ACD2-8BAE16126117}" type="datetime5">
              <a:rPr lang="en-GB"/>
              <a:pPr/>
              <a:t>29-Oct-19</a:t>
            </a:fld>
            <a:endParaRPr lang="en-GB"/>
          </a:p>
        </p:txBody>
      </p:sp>
      <p:sp>
        <p:nvSpPr>
          <p:cNvPr id="1333250" name="AutoShape 2"/>
          <p:cNvSpPr>
            <a:spLocks noChangeArrowheads="1"/>
          </p:cNvSpPr>
          <p:nvPr/>
        </p:nvSpPr>
        <p:spPr bwMode="auto">
          <a:xfrm>
            <a:off x="515938" y="2479675"/>
            <a:ext cx="4013200" cy="3201988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Sperner Coloring</a:t>
            </a:r>
          </a:p>
        </p:txBody>
      </p:sp>
      <p:sp>
        <p:nvSpPr>
          <p:cNvPr id="1333252" name="Freeform 4"/>
          <p:cNvSpPr>
            <a:spLocks/>
          </p:cNvSpPr>
          <p:nvPr/>
        </p:nvSpPr>
        <p:spPr bwMode="auto">
          <a:xfrm>
            <a:off x="609600" y="4191000"/>
            <a:ext cx="1876425" cy="1477963"/>
          </a:xfrm>
          <a:custGeom>
            <a:avLst/>
            <a:gdLst/>
            <a:ahLst/>
            <a:cxnLst>
              <a:cxn ang="0">
                <a:pos x="1182" y="471"/>
              </a:cxn>
              <a:cxn ang="0">
                <a:pos x="941" y="0"/>
              </a:cxn>
              <a:cxn ang="0">
                <a:pos x="920" y="2"/>
              </a:cxn>
              <a:cxn ang="0">
                <a:pos x="0" y="931"/>
              </a:cxn>
              <a:cxn ang="0">
                <a:pos x="1182" y="471"/>
              </a:cxn>
            </a:cxnLst>
            <a:rect l="0" t="0" r="r" b="b"/>
            <a:pathLst>
              <a:path w="1182" h="931">
                <a:moveTo>
                  <a:pt x="1182" y="471"/>
                </a:moveTo>
                <a:lnTo>
                  <a:pt x="941" y="0"/>
                </a:lnTo>
                <a:lnTo>
                  <a:pt x="920" y="2"/>
                </a:lnTo>
                <a:lnTo>
                  <a:pt x="0" y="931"/>
                </a:lnTo>
                <a:lnTo>
                  <a:pt x="1182" y="471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53" name="Freeform 5"/>
          <p:cNvSpPr>
            <a:spLocks/>
          </p:cNvSpPr>
          <p:nvPr/>
        </p:nvSpPr>
        <p:spPr bwMode="auto">
          <a:xfrm>
            <a:off x="2452688" y="4194175"/>
            <a:ext cx="2124075" cy="1474788"/>
          </a:xfrm>
          <a:custGeom>
            <a:avLst/>
            <a:gdLst/>
            <a:ahLst/>
            <a:cxnLst>
              <a:cxn ang="0">
                <a:pos x="296" y="0"/>
              </a:cxn>
              <a:cxn ang="0">
                <a:pos x="0" y="469"/>
              </a:cxn>
              <a:cxn ang="0">
                <a:pos x="1338" y="929"/>
              </a:cxn>
              <a:cxn ang="0">
                <a:pos x="296" y="0"/>
              </a:cxn>
            </a:cxnLst>
            <a:rect l="0" t="0" r="r" b="b"/>
            <a:pathLst>
              <a:path w="1338" h="929">
                <a:moveTo>
                  <a:pt x="296" y="0"/>
                </a:moveTo>
                <a:lnTo>
                  <a:pt x="0" y="469"/>
                </a:lnTo>
                <a:lnTo>
                  <a:pt x="1338" y="929"/>
                </a:lnTo>
                <a:lnTo>
                  <a:pt x="296" y="0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54" name="Freeform 6"/>
          <p:cNvSpPr>
            <a:spLocks/>
          </p:cNvSpPr>
          <p:nvPr/>
        </p:nvSpPr>
        <p:spPr bwMode="auto">
          <a:xfrm>
            <a:off x="2089150" y="2497138"/>
            <a:ext cx="833438" cy="1685925"/>
          </a:xfrm>
          <a:custGeom>
            <a:avLst/>
            <a:gdLst/>
            <a:ahLst/>
            <a:cxnLst>
              <a:cxn ang="0">
                <a:pos x="0" y="1062"/>
              </a:cxn>
              <a:cxn ang="0">
                <a:pos x="525" y="1062"/>
              </a:cxn>
              <a:cxn ang="0">
                <a:pos x="263" y="0"/>
              </a:cxn>
              <a:cxn ang="0">
                <a:pos x="0" y="1062"/>
              </a:cxn>
            </a:cxnLst>
            <a:rect l="0" t="0" r="r" b="b"/>
            <a:pathLst>
              <a:path w="525" h="1062">
                <a:moveTo>
                  <a:pt x="0" y="1062"/>
                </a:moveTo>
                <a:lnTo>
                  <a:pt x="525" y="1062"/>
                </a:lnTo>
                <a:lnTo>
                  <a:pt x="263" y="0"/>
                </a:lnTo>
                <a:lnTo>
                  <a:pt x="0" y="1062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55" name="Line 7"/>
          <p:cNvSpPr>
            <a:spLocks noChangeShapeType="1"/>
          </p:cNvSpPr>
          <p:nvPr/>
        </p:nvSpPr>
        <p:spPr bwMode="auto">
          <a:xfrm>
            <a:off x="2438400" y="4953000"/>
            <a:ext cx="609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56" name="Line 8"/>
          <p:cNvSpPr>
            <a:spLocks noChangeShapeType="1"/>
          </p:cNvSpPr>
          <p:nvPr/>
        </p:nvSpPr>
        <p:spPr bwMode="auto">
          <a:xfrm flipH="1">
            <a:off x="1998663" y="4953000"/>
            <a:ext cx="439737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57" name="Line 9"/>
          <p:cNvSpPr>
            <a:spLocks noChangeShapeType="1"/>
          </p:cNvSpPr>
          <p:nvPr/>
        </p:nvSpPr>
        <p:spPr bwMode="auto">
          <a:xfrm>
            <a:off x="2895600" y="4191000"/>
            <a:ext cx="838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58" name="Line 10"/>
          <p:cNvSpPr>
            <a:spLocks noChangeShapeType="1"/>
          </p:cNvSpPr>
          <p:nvPr/>
        </p:nvSpPr>
        <p:spPr bwMode="auto">
          <a:xfrm flipV="1">
            <a:off x="2895600" y="3657600"/>
            <a:ext cx="3048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59" name="Line 11"/>
          <p:cNvSpPr>
            <a:spLocks noChangeShapeType="1"/>
          </p:cNvSpPr>
          <p:nvPr/>
        </p:nvSpPr>
        <p:spPr bwMode="auto">
          <a:xfrm flipH="1" flipV="1">
            <a:off x="1752600" y="3733800"/>
            <a:ext cx="304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60" name="Line 12"/>
          <p:cNvSpPr>
            <a:spLocks noChangeShapeType="1"/>
          </p:cNvSpPr>
          <p:nvPr/>
        </p:nvSpPr>
        <p:spPr bwMode="auto">
          <a:xfrm flipH="1">
            <a:off x="1295400" y="4191000"/>
            <a:ext cx="762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61" name="Oval 13"/>
          <p:cNvSpPr>
            <a:spLocks noChangeArrowheads="1"/>
          </p:cNvSpPr>
          <p:nvPr/>
        </p:nvSpPr>
        <p:spPr bwMode="auto">
          <a:xfrm>
            <a:off x="4281488" y="5553075"/>
            <a:ext cx="307975" cy="261938"/>
          </a:xfrm>
          <a:prstGeom prst="ellipse">
            <a:avLst/>
          </a:prstGeom>
          <a:solidFill>
            <a:srgbClr val="00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3262" name="Oval 14"/>
          <p:cNvSpPr>
            <a:spLocks noChangeArrowheads="1"/>
          </p:cNvSpPr>
          <p:nvPr/>
        </p:nvSpPr>
        <p:spPr bwMode="auto">
          <a:xfrm>
            <a:off x="4487863" y="5616575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63" name="Oval 15"/>
          <p:cNvSpPr>
            <a:spLocks noChangeArrowheads="1"/>
          </p:cNvSpPr>
          <p:nvPr/>
        </p:nvSpPr>
        <p:spPr bwMode="auto">
          <a:xfrm>
            <a:off x="3006725" y="5553075"/>
            <a:ext cx="307975" cy="261938"/>
          </a:xfrm>
          <a:prstGeom prst="ellipse">
            <a:avLst/>
          </a:prstGeom>
          <a:solidFill>
            <a:srgbClr val="00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3264" name="Oval 16"/>
          <p:cNvSpPr>
            <a:spLocks noChangeArrowheads="1"/>
          </p:cNvSpPr>
          <p:nvPr/>
        </p:nvSpPr>
        <p:spPr bwMode="auto">
          <a:xfrm>
            <a:off x="3213100" y="5616575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65" name="Oval 17"/>
          <p:cNvSpPr>
            <a:spLocks noChangeArrowheads="1"/>
          </p:cNvSpPr>
          <p:nvPr/>
        </p:nvSpPr>
        <p:spPr bwMode="auto">
          <a:xfrm>
            <a:off x="1901825" y="5553075"/>
            <a:ext cx="307975" cy="261938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3266" name="Oval 18"/>
          <p:cNvSpPr>
            <a:spLocks noChangeArrowheads="1"/>
          </p:cNvSpPr>
          <p:nvPr/>
        </p:nvSpPr>
        <p:spPr bwMode="auto">
          <a:xfrm>
            <a:off x="2108200" y="5616575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67" name="Oval 19"/>
          <p:cNvSpPr>
            <a:spLocks noChangeArrowheads="1"/>
          </p:cNvSpPr>
          <p:nvPr/>
        </p:nvSpPr>
        <p:spPr bwMode="auto">
          <a:xfrm>
            <a:off x="457200" y="5553075"/>
            <a:ext cx="307975" cy="261938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3268" name="Oval 20"/>
          <p:cNvSpPr>
            <a:spLocks noChangeArrowheads="1"/>
          </p:cNvSpPr>
          <p:nvPr/>
        </p:nvSpPr>
        <p:spPr bwMode="auto">
          <a:xfrm>
            <a:off x="663575" y="5616575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69" name="Oval 21"/>
          <p:cNvSpPr>
            <a:spLocks noChangeArrowheads="1"/>
          </p:cNvSpPr>
          <p:nvPr/>
        </p:nvSpPr>
        <p:spPr bwMode="auto">
          <a:xfrm>
            <a:off x="3563938" y="4324350"/>
            <a:ext cx="307975" cy="26193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3270" name="Oval 22"/>
          <p:cNvSpPr>
            <a:spLocks noChangeArrowheads="1"/>
          </p:cNvSpPr>
          <p:nvPr/>
        </p:nvSpPr>
        <p:spPr bwMode="auto">
          <a:xfrm>
            <a:off x="3770313" y="4387850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71" name="Oval 23"/>
          <p:cNvSpPr>
            <a:spLocks noChangeArrowheads="1"/>
          </p:cNvSpPr>
          <p:nvPr/>
        </p:nvSpPr>
        <p:spPr bwMode="auto">
          <a:xfrm>
            <a:off x="1103313" y="4381500"/>
            <a:ext cx="307975" cy="261938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3272" name="Oval 24"/>
          <p:cNvSpPr>
            <a:spLocks noChangeArrowheads="1"/>
          </p:cNvSpPr>
          <p:nvPr/>
        </p:nvSpPr>
        <p:spPr bwMode="auto">
          <a:xfrm>
            <a:off x="1309688" y="4445000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368550" y="4845050"/>
            <a:ext cx="307975" cy="261938"/>
            <a:chOff x="3366" y="2963"/>
            <a:chExt cx="432" cy="384"/>
          </a:xfrm>
        </p:grpSpPr>
        <p:sp>
          <p:nvSpPr>
            <p:cNvPr id="1333274" name="Oval 26"/>
            <p:cNvSpPr>
              <a:spLocks noChangeArrowheads="1"/>
            </p:cNvSpPr>
            <p:nvPr/>
          </p:nvSpPr>
          <p:spPr bwMode="auto">
            <a:xfrm>
              <a:off x="3366" y="2963"/>
              <a:ext cx="432" cy="384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333275" name="Oval 27"/>
            <p:cNvSpPr>
              <a:spLocks noChangeArrowheads="1"/>
            </p:cNvSpPr>
            <p:nvPr/>
          </p:nvSpPr>
          <p:spPr bwMode="auto">
            <a:xfrm>
              <a:off x="3655" y="3055"/>
              <a:ext cx="62" cy="134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2824163" y="4067176"/>
            <a:ext cx="307975" cy="261938"/>
            <a:chOff x="3366" y="2963"/>
            <a:chExt cx="432" cy="384"/>
          </a:xfrm>
        </p:grpSpPr>
        <p:sp>
          <p:nvSpPr>
            <p:cNvPr id="1333278" name="Oval 30"/>
            <p:cNvSpPr>
              <a:spLocks noChangeArrowheads="1"/>
            </p:cNvSpPr>
            <p:nvPr/>
          </p:nvSpPr>
          <p:spPr bwMode="auto">
            <a:xfrm>
              <a:off x="3366" y="2963"/>
              <a:ext cx="432" cy="384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333279" name="Oval 31"/>
            <p:cNvSpPr>
              <a:spLocks noChangeArrowheads="1"/>
            </p:cNvSpPr>
            <p:nvPr/>
          </p:nvSpPr>
          <p:spPr bwMode="auto">
            <a:xfrm>
              <a:off x="3655" y="3055"/>
              <a:ext cx="62" cy="13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1912938" y="4065588"/>
            <a:ext cx="307975" cy="261938"/>
            <a:chOff x="3366" y="2963"/>
            <a:chExt cx="432" cy="384"/>
          </a:xfrm>
        </p:grpSpPr>
        <p:sp>
          <p:nvSpPr>
            <p:cNvPr id="1333281" name="Oval 33"/>
            <p:cNvSpPr>
              <a:spLocks noChangeArrowheads="1"/>
            </p:cNvSpPr>
            <p:nvPr/>
          </p:nvSpPr>
          <p:spPr bwMode="auto">
            <a:xfrm>
              <a:off x="3366" y="2963"/>
              <a:ext cx="432" cy="384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333282" name="Oval 34"/>
            <p:cNvSpPr>
              <a:spLocks noChangeArrowheads="1"/>
            </p:cNvSpPr>
            <p:nvPr/>
          </p:nvSpPr>
          <p:spPr bwMode="auto">
            <a:xfrm>
              <a:off x="3655" y="3055"/>
              <a:ext cx="62" cy="13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3283" name="Oval 35"/>
          <p:cNvSpPr>
            <a:spLocks noChangeArrowheads="1"/>
          </p:cNvSpPr>
          <p:nvPr/>
        </p:nvSpPr>
        <p:spPr bwMode="auto">
          <a:xfrm>
            <a:off x="2370138" y="2447925"/>
            <a:ext cx="307975" cy="26193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3284" name="Oval 36"/>
          <p:cNvSpPr>
            <a:spLocks noChangeArrowheads="1"/>
          </p:cNvSpPr>
          <p:nvPr/>
        </p:nvSpPr>
        <p:spPr bwMode="auto">
          <a:xfrm>
            <a:off x="2576513" y="2511425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85" name="Oval 37"/>
          <p:cNvSpPr>
            <a:spLocks noChangeArrowheads="1"/>
          </p:cNvSpPr>
          <p:nvPr/>
        </p:nvSpPr>
        <p:spPr bwMode="auto">
          <a:xfrm>
            <a:off x="3119438" y="3540125"/>
            <a:ext cx="307975" cy="261938"/>
          </a:xfrm>
          <a:prstGeom prst="ellipse">
            <a:avLst/>
          </a:prstGeom>
          <a:solidFill>
            <a:srgbClr val="00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3286" name="Oval 38"/>
          <p:cNvSpPr>
            <a:spLocks noChangeArrowheads="1"/>
          </p:cNvSpPr>
          <p:nvPr/>
        </p:nvSpPr>
        <p:spPr bwMode="auto">
          <a:xfrm>
            <a:off x="3325813" y="3603625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87" name="Oval 39"/>
          <p:cNvSpPr>
            <a:spLocks noChangeArrowheads="1"/>
          </p:cNvSpPr>
          <p:nvPr/>
        </p:nvSpPr>
        <p:spPr bwMode="auto">
          <a:xfrm>
            <a:off x="1619250" y="3538538"/>
            <a:ext cx="307975" cy="261937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3288" name="Oval 40"/>
          <p:cNvSpPr>
            <a:spLocks noChangeArrowheads="1"/>
          </p:cNvSpPr>
          <p:nvPr/>
        </p:nvSpPr>
        <p:spPr bwMode="auto">
          <a:xfrm>
            <a:off x="1825625" y="3602038"/>
            <a:ext cx="44450" cy="90487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Text Box 122"/>
          <p:cNvSpPr txBox="1">
            <a:spLocks noChangeArrowheads="1"/>
          </p:cNvSpPr>
          <p:nvPr/>
        </p:nvSpPr>
        <p:spPr bwMode="auto">
          <a:xfrm>
            <a:off x="4805155" y="2815110"/>
            <a:ext cx="3662673" cy="954107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Edge vertexes have corner colors</a:t>
            </a:r>
          </a:p>
        </p:txBody>
      </p:sp>
      <p:sp>
        <p:nvSpPr>
          <p:cNvPr id="48" name="Text Box 122"/>
          <p:cNvSpPr txBox="1">
            <a:spLocks noChangeArrowheads="1"/>
          </p:cNvSpPr>
          <p:nvPr/>
        </p:nvSpPr>
        <p:spPr bwMode="auto">
          <a:xfrm>
            <a:off x="3589248" y="1866297"/>
            <a:ext cx="4863832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“Corners” have distinct colors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F1186A-11DE-4A1A-8BE3-9FF3A8972082}" type="slidenum">
              <a:rPr lang="en-US"/>
              <a:pPr/>
              <a:t>56</a:t>
            </a:fld>
            <a:endParaRPr lang="en-US"/>
          </a:p>
        </p:txBody>
      </p:sp>
      <p:sp>
        <p:nvSpPr>
          <p:cNvPr id="44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8AFCF46-065B-434A-ACD2-8BAE16126117}" type="datetime5">
              <a:rPr lang="en-GB"/>
              <a:pPr/>
              <a:t>29-Oct-19</a:t>
            </a:fld>
            <a:endParaRPr lang="en-GB"/>
          </a:p>
        </p:txBody>
      </p:sp>
      <p:sp>
        <p:nvSpPr>
          <p:cNvPr id="1333250" name="AutoShape 2"/>
          <p:cNvSpPr>
            <a:spLocks noChangeArrowheads="1"/>
          </p:cNvSpPr>
          <p:nvPr/>
        </p:nvSpPr>
        <p:spPr bwMode="auto">
          <a:xfrm>
            <a:off x="515938" y="2479675"/>
            <a:ext cx="4013200" cy="3201988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Sperner Coloring</a:t>
            </a:r>
          </a:p>
        </p:txBody>
      </p:sp>
      <p:sp>
        <p:nvSpPr>
          <p:cNvPr id="1333252" name="Freeform 4"/>
          <p:cNvSpPr>
            <a:spLocks/>
          </p:cNvSpPr>
          <p:nvPr/>
        </p:nvSpPr>
        <p:spPr bwMode="auto">
          <a:xfrm>
            <a:off x="609600" y="4191000"/>
            <a:ext cx="1876425" cy="1477963"/>
          </a:xfrm>
          <a:custGeom>
            <a:avLst/>
            <a:gdLst/>
            <a:ahLst/>
            <a:cxnLst>
              <a:cxn ang="0">
                <a:pos x="1182" y="471"/>
              </a:cxn>
              <a:cxn ang="0">
                <a:pos x="941" y="0"/>
              </a:cxn>
              <a:cxn ang="0">
                <a:pos x="920" y="2"/>
              </a:cxn>
              <a:cxn ang="0">
                <a:pos x="0" y="931"/>
              </a:cxn>
              <a:cxn ang="0">
                <a:pos x="1182" y="471"/>
              </a:cxn>
            </a:cxnLst>
            <a:rect l="0" t="0" r="r" b="b"/>
            <a:pathLst>
              <a:path w="1182" h="931">
                <a:moveTo>
                  <a:pt x="1182" y="471"/>
                </a:moveTo>
                <a:lnTo>
                  <a:pt x="941" y="0"/>
                </a:lnTo>
                <a:lnTo>
                  <a:pt x="920" y="2"/>
                </a:lnTo>
                <a:lnTo>
                  <a:pt x="0" y="931"/>
                </a:lnTo>
                <a:lnTo>
                  <a:pt x="1182" y="471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53" name="Freeform 5"/>
          <p:cNvSpPr>
            <a:spLocks/>
          </p:cNvSpPr>
          <p:nvPr/>
        </p:nvSpPr>
        <p:spPr bwMode="auto">
          <a:xfrm>
            <a:off x="2452688" y="4194175"/>
            <a:ext cx="2124075" cy="1474788"/>
          </a:xfrm>
          <a:custGeom>
            <a:avLst/>
            <a:gdLst/>
            <a:ahLst/>
            <a:cxnLst>
              <a:cxn ang="0">
                <a:pos x="296" y="0"/>
              </a:cxn>
              <a:cxn ang="0">
                <a:pos x="0" y="469"/>
              </a:cxn>
              <a:cxn ang="0">
                <a:pos x="1338" y="929"/>
              </a:cxn>
              <a:cxn ang="0">
                <a:pos x="296" y="0"/>
              </a:cxn>
            </a:cxnLst>
            <a:rect l="0" t="0" r="r" b="b"/>
            <a:pathLst>
              <a:path w="1338" h="929">
                <a:moveTo>
                  <a:pt x="296" y="0"/>
                </a:moveTo>
                <a:lnTo>
                  <a:pt x="0" y="469"/>
                </a:lnTo>
                <a:lnTo>
                  <a:pt x="1338" y="929"/>
                </a:lnTo>
                <a:lnTo>
                  <a:pt x="296" y="0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54" name="Freeform 6"/>
          <p:cNvSpPr>
            <a:spLocks/>
          </p:cNvSpPr>
          <p:nvPr/>
        </p:nvSpPr>
        <p:spPr bwMode="auto">
          <a:xfrm>
            <a:off x="2089150" y="2497138"/>
            <a:ext cx="833438" cy="1685925"/>
          </a:xfrm>
          <a:custGeom>
            <a:avLst/>
            <a:gdLst/>
            <a:ahLst/>
            <a:cxnLst>
              <a:cxn ang="0">
                <a:pos x="0" y="1062"/>
              </a:cxn>
              <a:cxn ang="0">
                <a:pos x="525" y="1062"/>
              </a:cxn>
              <a:cxn ang="0">
                <a:pos x="263" y="0"/>
              </a:cxn>
              <a:cxn ang="0">
                <a:pos x="0" y="1062"/>
              </a:cxn>
            </a:cxnLst>
            <a:rect l="0" t="0" r="r" b="b"/>
            <a:pathLst>
              <a:path w="525" h="1062">
                <a:moveTo>
                  <a:pt x="0" y="1062"/>
                </a:moveTo>
                <a:lnTo>
                  <a:pt x="525" y="1062"/>
                </a:lnTo>
                <a:lnTo>
                  <a:pt x="263" y="0"/>
                </a:lnTo>
                <a:lnTo>
                  <a:pt x="0" y="1062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55" name="Line 7"/>
          <p:cNvSpPr>
            <a:spLocks noChangeShapeType="1"/>
          </p:cNvSpPr>
          <p:nvPr/>
        </p:nvSpPr>
        <p:spPr bwMode="auto">
          <a:xfrm>
            <a:off x="2438400" y="4953000"/>
            <a:ext cx="609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56" name="Line 8"/>
          <p:cNvSpPr>
            <a:spLocks noChangeShapeType="1"/>
          </p:cNvSpPr>
          <p:nvPr/>
        </p:nvSpPr>
        <p:spPr bwMode="auto">
          <a:xfrm flipH="1">
            <a:off x="1998663" y="4953000"/>
            <a:ext cx="439737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57" name="Line 9"/>
          <p:cNvSpPr>
            <a:spLocks noChangeShapeType="1"/>
          </p:cNvSpPr>
          <p:nvPr/>
        </p:nvSpPr>
        <p:spPr bwMode="auto">
          <a:xfrm>
            <a:off x="2895600" y="4191000"/>
            <a:ext cx="838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58" name="Line 10"/>
          <p:cNvSpPr>
            <a:spLocks noChangeShapeType="1"/>
          </p:cNvSpPr>
          <p:nvPr/>
        </p:nvSpPr>
        <p:spPr bwMode="auto">
          <a:xfrm flipV="1">
            <a:off x="2895600" y="3657600"/>
            <a:ext cx="3048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59" name="Line 11"/>
          <p:cNvSpPr>
            <a:spLocks noChangeShapeType="1"/>
          </p:cNvSpPr>
          <p:nvPr/>
        </p:nvSpPr>
        <p:spPr bwMode="auto">
          <a:xfrm flipH="1" flipV="1">
            <a:off x="1752600" y="3733800"/>
            <a:ext cx="304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60" name="Line 12"/>
          <p:cNvSpPr>
            <a:spLocks noChangeShapeType="1"/>
          </p:cNvSpPr>
          <p:nvPr/>
        </p:nvSpPr>
        <p:spPr bwMode="auto">
          <a:xfrm flipH="1">
            <a:off x="1295400" y="4191000"/>
            <a:ext cx="762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61" name="Oval 13"/>
          <p:cNvSpPr>
            <a:spLocks noChangeArrowheads="1"/>
          </p:cNvSpPr>
          <p:nvPr/>
        </p:nvSpPr>
        <p:spPr bwMode="auto">
          <a:xfrm>
            <a:off x="4281488" y="5553075"/>
            <a:ext cx="307975" cy="261938"/>
          </a:xfrm>
          <a:prstGeom prst="ellipse">
            <a:avLst/>
          </a:prstGeom>
          <a:solidFill>
            <a:srgbClr val="00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3262" name="Oval 14"/>
          <p:cNvSpPr>
            <a:spLocks noChangeArrowheads="1"/>
          </p:cNvSpPr>
          <p:nvPr/>
        </p:nvSpPr>
        <p:spPr bwMode="auto">
          <a:xfrm>
            <a:off x="4487863" y="5616575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63" name="Oval 15"/>
          <p:cNvSpPr>
            <a:spLocks noChangeArrowheads="1"/>
          </p:cNvSpPr>
          <p:nvPr/>
        </p:nvSpPr>
        <p:spPr bwMode="auto">
          <a:xfrm>
            <a:off x="3006725" y="5553075"/>
            <a:ext cx="307975" cy="261938"/>
          </a:xfrm>
          <a:prstGeom prst="ellipse">
            <a:avLst/>
          </a:prstGeom>
          <a:solidFill>
            <a:srgbClr val="00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3264" name="Oval 16"/>
          <p:cNvSpPr>
            <a:spLocks noChangeArrowheads="1"/>
          </p:cNvSpPr>
          <p:nvPr/>
        </p:nvSpPr>
        <p:spPr bwMode="auto">
          <a:xfrm>
            <a:off x="3213100" y="5616575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65" name="Oval 17"/>
          <p:cNvSpPr>
            <a:spLocks noChangeArrowheads="1"/>
          </p:cNvSpPr>
          <p:nvPr/>
        </p:nvSpPr>
        <p:spPr bwMode="auto">
          <a:xfrm>
            <a:off x="1901825" y="5553075"/>
            <a:ext cx="307975" cy="261938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3266" name="Oval 18"/>
          <p:cNvSpPr>
            <a:spLocks noChangeArrowheads="1"/>
          </p:cNvSpPr>
          <p:nvPr/>
        </p:nvSpPr>
        <p:spPr bwMode="auto">
          <a:xfrm>
            <a:off x="2108200" y="5616575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67" name="Oval 19"/>
          <p:cNvSpPr>
            <a:spLocks noChangeArrowheads="1"/>
          </p:cNvSpPr>
          <p:nvPr/>
        </p:nvSpPr>
        <p:spPr bwMode="auto">
          <a:xfrm>
            <a:off x="457200" y="5553075"/>
            <a:ext cx="307975" cy="261938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3268" name="Oval 20"/>
          <p:cNvSpPr>
            <a:spLocks noChangeArrowheads="1"/>
          </p:cNvSpPr>
          <p:nvPr/>
        </p:nvSpPr>
        <p:spPr bwMode="auto">
          <a:xfrm>
            <a:off x="663575" y="5616575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69" name="Oval 21"/>
          <p:cNvSpPr>
            <a:spLocks noChangeArrowheads="1"/>
          </p:cNvSpPr>
          <p:nvPr/>
        </p:nvSpPr>
        <p:spPr bwMode="auto">
          <a:xfrm>
            <a:off x="3563938" y="4324350"/>
            <a:ext cx="307975" cy="26193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3270" name="Oval 22"/>
          <p:cNvSpPr>
            <a:spLocks noChangeArrowheads="1"/>
          </p:cNvSpPr>
          <p:nvPr/>
        </p:nvSpPr>
        <p:spPr bwMode="auto">
          <a:xfrm>
            <a:off x="3770313" y="4387850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71" name="Oval 23"/>
          <p:cNvSpPr>
            <a:spLocks noChangeArrowheads="1"/>
          </p:cNvSpPr>
          <p:nvPr/>
        </p:nvSpPr>
        <p:spPr bwMode="auto">
          <a:xfrm>
            <a:off x="1103313" y="4381500"/>
            <a:ext cx="307975" cy="261938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3272" name="Oval 24"/>
          <p:cNvSpPr>
            <a:spLocks noChangeArrowheads="1"/>
          </p:cNvSpPr>
          <p:nvPr/>
        </p:nvSpPr>
        <p:spPr bwMode="auto">
          <a:xfrm>
            <a:off x="1309688" y="4445000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74" name="Oval 26"/>
          <p:cNvSpPr>
            <a:spLocks noChangeArrowheads="1"/>
          </p:cNvSpPr>
          <p:nvPr/>
        </p:nvSpPr>
        <p:spPr bwMode="auto">
          <a:xfrm>
            <a:off x="2368550" y="4845050"/>
            <a:ext cx="307975" cy="261938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3275" name="Oval 27"/>
          <p:cNvSpPr>
            <a:spLocks noChangeArrowheads="1"/>
          </p:cNvSpPr>
          <p:nvPr/>
        </p:nvSpPr>
        <p:spPr bwMode="auto">
          <a:xfrm>
            <a:off x="2574580" y="4907806"/>
            <a:ext cx="44200" cy="91405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78" name="Oval 30"/>
          <p:cNvSpPr>
            <a:spLocks noChangeArrowheads="1"/>
          </p:cNvSpPr>
          <p:nvPr/>
        </p:nvSpPr>
        <p:spPr bwMode="auto">
          <a:xfrm>
            <a:off x="2824163" y="4067176"/>
            <a:ext cx="307975" cy="26193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3279" name="Oval 31"/>
          <p:cNvSpPr>
            <a:spLocks noChangeArrowheads="1"/>
          </p:cNvSpPr>
          <p:nvPr/>
        </p:nvSpPr>
        <p:spPr bwMode="auto">
          <a:xfrm>
            <a:off x="3030193" y="4129932"/>
            <a:ext cx="44200" cy="91405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81" name="Oval 33"/>
          <p:cNvSpPr>
            <a:spLocks noChangeArrowheads="1"/>
          </p:cNvSpPr>
          <p:nvPr/>
        </p:nvSpPr>
        <p:spPr bwMode="auto">
          <a:xfrm>
            <a:off x="1912938" y="4065588"/>
            <a:ext cx="307975" cy="26193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3282" name="Oval 34"/>
          <p:cNvSpPr>
            <a:spLocks noChangeArrowheads="1"/>
          </p:cNvSpPr>
          <p:nvPr/>
        </p:nvSpPr>
        <p:spPr bwMode="auto">
          <a:xfrm>
            <a:off x="2118968" y="4128344"/>
            <a:ext cx="44200" cy="91405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83" name="Oval 35"/>
          <p:cNvSpPr>
            <a:spLocks noChangeArrowheads="1"/>
          </p:cNvSpPr>
          <p:nvPr/>
        </p:nvSpPr>
        <p:spPr bwMode="auto">
          <a:xfrm>
            <a:off x="2370138" y="2447925"/>
            <a:ext cx="307975" cy="26193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3284" name="Oval 36"/>
          <p:cNvSpPr>
            <a:spLocks noChangeArrowheads="1"/>
          </p:cNvSpPr>
          <p:nvPr/>
        </p:nvSpPr>
        <p:spPr bwMode="auto">
          <a:xfrm>
            <a:off x="2576513" y="2511425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85" name="Oval 37"/>
          <p:cNvSpPr>
            <a:spLocks noChangeArrowheads="1"/>
          </p:cNvSpPr>
          <p:nvPr/>
        </p:nvSpPr>
        <p:spPr bwMode="auto">
          <a:xfrm>
            <a:off x="3119438" y="3540125"/>
            <a:ext cx="307975" cy="261938"/>
          </a:xfrm>
          <a:prstGeom prst="ellipse">
            <a:avLst/>
          </a:prstGeom>
          <a:solidFill>
            <a:srgbClr val="00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3286" name="Oval 38"/>
          <p:cNvSpPr>
            <a:spLocks noChangeArrowheads="1"/>
          </p:cNvSpPr>
          <p:nvPr/>
        </p:nvSpPr>
        <p:spPr bwMode="auto">
          <a:xfrm>
            <a:off x="3325813" y="3603625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87" name="Oval 39"/>
          <p:cNvSpPr>
            <a:spLocks noChangeArrowheads="1"/>
          </p:cNvSpPr>
          <p:nvPr/>
        </p:nvSpPr>
        <p:spPr bwMode="auto">
          <a:xfrm>
            <a:off x="1619250" y="3538538"/>
            <a:ext cx="307975" cy="261937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3288" name="Oval 40"/>
          <p:cNvSpPr>
            <a:spLocks noChangeArrowheads="1"/>
          </p:cNvSpPr>
          <p:nvPr/>
        </p:nvSpPr>
        <p:spPr bwMode="auto">
          <a:xfrm>
            <a:off x="1825625" y="3602038"/>
            <a:ext cx="44450" cy="90487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Text Box 122"/>
          <p:cNvSpPr txBox="1">
            <a:spLocks noChangeArrowheads="1"/>
          </p:cNvSpPr>
          <p:nvPr/>
        </p:nvSpPr>
        <p:spPr bwMode="auto">
          <a:xfrm>
            <a:off x="4810079" y="2874104"/>
            <a:ext cx="3662673" cy="954107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Edge vertexes have corner colors</a:t>
            </a:r>
          </a:p>
        </p:txBody>
      </p:sp>
      <p:sp>
        <p:nvSpPr>
          <p:cNvPr id="48" name="Text Box 122"/>
          <p:cNvSpPr txBox="1">
            <a:spLocks noChangeArrowheads="1"/>
          </p:cNvSpPr>
          <p:nvPr/>
        </p:nvSpPr>
        <p:spPr bwMode="auto">
          <a:xfrm>
            <a:off x="3608920" y="1866297"/>
            <a:ext cx="4863832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“Corners” have distinct colors</a:t>
            </a:r>
          </a:p>
        </p:txBody>
      </p:sp>
      <p:sp>
        <p:nvSpPr>
          <p:cNvPr id="46" name="Text Box 122"/>
          <p:cNvSpPr txBox="1">
            <a:spLocks noChangeArrowheads="1"/>
          </p:cNvSpPr>
          <p:nvPr/>
        </p:nvSpPr>
        <p:spPr bwMode="auto">
          <a:xfrm>
            <a:off x="4810079" y="4324362"/>
            <a:ext cx="3662673" cy="954107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Every vertex has face boundary colors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060E13-554E-4946-9CDC-2A27CC240F1D}" type="slidenum">
              <a:rPr lang="en-US"/>
              <a:pPr/>
              <a:t>57</a:t>
            </a:fld>
            <a:endParaRPr lang="en-US"/>
          </a:p>
        </p:txBody>
      </p:sp>
      <p:sp>
        <p:nvSpPr>
          <p:cNvPr id="44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D1F8392-2698-4239-8EA7-735BFAB79B67}" type="datetime5">
              <a:rPr lang="en-GB"/>
              <a:pPr/>
              <a:t>29-Oct-19</a:t>
            </a:fld>
            <a:endParaRPr lang="en-GB"/>
          </a:p>
        </p:txBody>
      </p:sp>
      <p:sp>
        <p:nvSpPr>
          <p:cNvPr id="1337346" name="AutoShape 2"/>
          <p:cNvSpPr>
            <a:spLocks noChangeArrowheads="1"/>
          </p:cNvSpPr>
          <p:nvPr/>
        </p:nvSpPr>
        <p:spPr bwMode="auto">
          <a:xfrm>
            <a:off x="515938" y="2479675"/>
            <a:ext cx="4013200" cy="3201988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73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Sperner’s Lemma</a:t>
            </a:r>
          </a:p>
        </p:txBody>
      </p:sp>
      <p:sp>
        <p:nvSpPr>
          <p:cNvPr id="1337348" name="Freeform 4"/>
          <p:cNvSpPr>
            <a:spLocks/>
          </p:cNvSpPr>
          <p:nvPr/>
        </p:nvSpPr>
        <p:spPr bwMode="auto">
          <a:xfrm>
            <a:off x="609600" y="4191000"/>
            <a:ext cx="1876425" cy="1477963"/>
          </a:xfrm>
          <a:custGeom>
            <a:avLst/>
            <a:gdLst/>
            <a:ahLst/>
            <a:cxnLst>
              <a:cxn ang="0">
                <a:pos x="1182" y="471"/>
              </a:cxn>
              <a:cxn ang="0">
                <a:pos x="941" y="0"/>
              </a:cxn>
              <a:cxn ang="0">
                <a:pos x="920" y="2"/>
              </a:cxn>
              <a:cxn ang="0">
                <a:pos x="0" y="931"/>
              </a:cxn>
              <a:cxn ang="0">
                <a:pos x="1182" y="471"/>
              </a:cxn>
            </a:cxnLst>
            <a:rect l="0" t="0" r="r" b="b"/>
            <a:pathLst>
              <a:path w="1182" h="931">
                <a:moveTo>
                  <a:pt x="1182" y="471"/>
                </a:moveTo>
                <a:lnTo>
                  <a:pt x="941" y="0"/>
                </a:lnTo>
                <a:lnTo>
                  <a:pt x="920" y="2"/>
                </a:lnTo>
                <a:lnTo>
                  <a:pt x="0" y="931"/>
                </a:lnTo>
                <a:lnTo>
                  <a:pt x="1182" y="471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7349" name="Freeform 5"/>
          <p:cNvSpPr>
            <a:spLocks/>
          </p:cNvSpPr>
          <p:nvPr/>
        </p:nvSpPr>
        <p:spPr bwMode="auto">
          <a:xfrm>
            <a:off x="2452688" y="4194175"/>
            <a:ext cx="2124075" cy="1474788"/>
          </a:xfrm>
          <a:custGeom>
            <a:avLst/>
            <a:gdLst/>
            <a:ahLst/>
            <a:cxnLst>
              <a:cxn ang="0">
                <a:pos x="296" y="0"/>
              </a:cxn>
              <a:cxn ang="0">
                <a:pos x="0" y="469"/>
              </a:cxn>
              <a:cxn ang="0">
                <a:pos x="1338" y="929"/>
              </a:cxn>
              <a:cxn ang="0">
                <a:pos x="296" y="0"/>
              </a:cxn>
            </a:cxnLst>
            <a:rect l="0" t="0" r="r" b="b"/>
            <a:pathLst>
              <a:path w="1338" h="929">
                <a:moveTo>
                  <a:pt x="296" y="0"/>
                </a:moveTo>
                <a:lnTo>
                  <a:pt x="0" y="469"/>
                </a:lnTo>
                <a:lnTo>
                  <a:pt x="1338" y="929"/>
                </a:lnTo>
                <a:lnTo>
                  <a:pt x="296" y="0"/>
                </a:lnTo>
                <a:close/>
              </a:path>
            </a:pathLst>
          </a:custGeom>
          <a:solidFill>
            <a:schemeClr val="accent2"/>
          </a:solidFill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7350" name="Freeform 6"/>
          <p:cNvSpPr>
            <a:spLocks/>
          </p:cNvSpPr>
          <p:nvPr/>
        </p:nvSpPr>
        <p:spPr bwMode="auto">
          <a:xfrm>
            <a:off x="2089150" y="2497138"/>
            <a:ext cx="833438" cy="1685925"/>
          </a:xfrm>
          <a:custGeom>
            <a:avLst/>
            <a:gdLst/>
            <a:ahLst/>
            <a:cxnLst>
              <a:cxn ang="0">
                <a:pos x="0" y="1062"/>
              </a:cxn>
              <a:cxn ang="0">
                <a:pos x="525" y="1062"/>
              </a:cxn>
              <a:cxn ang="0">
                <a:pos x="263" y="0"/>
              </a:cxn>
              <a:cxn ang="0">
                <a:pos x="0" y="1062"/>
              </a:cxn>
            </a:cxnLst>
            <a:rect l="0" t="0" r="r" b="b"/>
            <a:pathLst>
              <a:path w="525" h="1062">
                <a:moveTo>
                  <a:pt x="0" y="1062"/>
                </a:moveTo>
                <a:lnTo>
                  <a:pt x="525" y="1062"/>
                </a:lnTo>
                <a:lnTo>
                  <a:pt x="263" y="0"/>
                </a:lnTo>
                <a:lnTo>
                  <a:pt x="0" y="1062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7351" name="Line 7"/>
          <p:cNvSpPr>
            <a:spLocks noChangeShapeType="1"/>
          </p:cNvSpPr>
          <p:nvPr/>
        </p:nvSpPr>
        <p:spPr bwMode="auto">
          <a:xfrm>
            <a:off x="2438400" y="4953000"/>
            <a:ext cx="609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7352" name="Line 8"/>
          <p:cNvSpPr>
            <a:spLocks noChangeShapeType="1"/>
          </p:cNvSpPr>
          <p:nvPr/>
        </p:nvSpPr>
        <p:spPr bwMode="auto">
          <a:xfrm flipH="1">
            <a:off x="1998663" y="4953000"/>
            <a:ext cx="439737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7353" name="Line 9"/>
          <p:cNvSpPr>
            <a:spLocks noChangeShapeType="1"/>
          </p:cNvSpPr>
          <p:nvPr/>
        </p:nvSpPr>
        <p:spPr bwMode="auto">
          <a:xfrm>
            <a:off x="2895600" y="4191000"/>
            <a:ext cx="838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7354" name="Line 10"/>
          <p:cNvSpPr>
            <a:spLocks noChangeShapeType="1"/>
          </p:cNvSpPr>
          <p:nvPr/>
        </p:nvSpPr>
        <p:spPr bwMode="auto">
          <a:xfrm flipV="1">
            <a:off x="2895600" y="3657600"/>
            <a:ext cx="3048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7355" name="Line 11"/>
          <p:cNvSpPr>
            <a:spLocks noChangeShapeType="1"/>
          </p:cNvSpPr>
          <p:nvPr/>
        </p:nvSpPr>
        <p:spPr bwMode="auto">
          <a:xfrm flipH="1" flipV="1">
            <a:off x="1752600" y="3733800"/>
            <a:ext cx="304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7356" name="Line 12"/>
          <p:cNvSpPr>
            <a:spLocks noChangeShapeType="1"/>
          </p:cNvSpPr>
          <p:nvPr/>
        </p:nvSpPr>
        <p:spPr bwMode="auto">
          <a:xfrm flipH="1">
            <a:off x="1295400" y="4191000"/>
            <a:ext cx="762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7357" name="Oval 13"/>
          <p:cNvSpPr>
            <a:spLocks noChangeArrowheads="1"/>
          </p:cNvSpPr>
          <p:nvPr/>
        </p:nvSpPr>
        <p:spPr bwMode="auto">
          <a:xfrm>
            <a:off x="4281488" y="5553075"/>
            <a:ext cx="307975" cy="26193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7358" name="Oval 14"/>
          <p:cNvSpPr>
            <a:spLocks noChangeArrowheads="1"/>
          </p:cNvSpPr>
          <p:nvPr/>
        </p:nvSpPr>
        <p:spPr bwMode="auto">
          <a:xfrm>
            <a:off x="4487863" y="5616575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7359" name="Oval 15"/>
          <p:cNvSpPr>
            <a:spLocks noChangeArrowheads="1"/>
          </p:cNvSpPr>
          <p:nvPr/>
        </p:nvSpPr>
        <p:spPr bwMode="auto">
          <a:xfrm>
            <a:off x="3006725" y="5553075"/>
            <a:ext cx="307975" cy="26193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7360" name="Oval 16"/>
          <p:cNvSpPr>
            <a:spLocks noChangeArrowheads="1"/>
          </p:cNvSpPr>
          <p:nvPr/>
        </p:nvSpPr>
        <p:spPr bwMode="auto">
          <a:xfrm>
            <a:off x="3213100" y="5616575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7361" name="Oval 17"/>
          <p:cNvSpPr>
            <a:spLocks noChangeArrowheads="1"/>
          </p:cNvSpPr>
          <p:nvPr/>
        </p:nvSpPr>
        <p:spPr bwMode="auto">
          <a:xfrm>
            <a:off x="1901825" y="5553075"/>
            <a:ext cx="307975" cy="261938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7362" name="Oval 18"/>
          <p:cNvSpPr>
            <a:spLocks noChangeArrowheads="1"/>
          </p:cNvSpPr>
          <p:nvPr/>
        </p:nvSpPr>
        <p:spPr bwMode="auto">
          <a:xfrm>
            <a:off x="2108200" y="5616575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7363" name="Oval 19"/>
          <p:cNvSpPr>
            <a:spLocks noChangeArrowheads="1"/>
          </p:cNvSpPr>
          <p:nvPr/>
        </p:nvSpPr>
        <p:spPr bwMode="auto">
          <a:xfrm>
            <a:off x="457200" y="5553075"/>
            <a:ext cx="307975" cy="261938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7364" name="Oval 20"/>
          <p:cNvSpPr>
            <a:spLocks noChangeArrowheads="1"/>
          </p:cNvSpPr>
          <p:nvPr/>
        </p:nvSpPr>
        <p:spPr bwMode="auto">
          <a:xfrm>
            <a:off x="663575" y="5616575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7365" name="Oval 21"/>
          <p:cNvSpPr>
            <a:spLocks noChangeArrowheads="1"/>
          </p:cNvSpPr>
          <p:nvPr/>
        </p:nvSpPr>
        <p:spPr bwMode="auto">
          <a:xfrm>
            <a:off x="3622675" y="4327525"/>
            <a:ext cx="307975" cy="26193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7366" name="Oval 22"/>
          <p:cNvSpPr>
            <a:spLocks noChangeArrowheads="1"/>
          </p:cNvSpPr>
          <p:nvPr/>
        </p:nvSpPr>
        <p:spPr bwMode="auto">
          <a:xfrm>
            <a:off x="3829050" y="4391025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7367" name="Oval 23"/>
          <p:cNvSpPr>
            <a:spLocks noChangeArrowheads="1"/>
          </p:cNvSpPr>
          <p:nvPr/>
        </p:nvSpPr>
        <p:spPr bwMode="auto">
          <a:xfrm>
            <a:off x="1058863" y="4383088"/>
            <a:ext cx="307975" cy="261937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7368" name="Oval 24"/>
          <p:cNvSpPr>
            <a:spLocks noChangeArrowheads="1"/>
          </p:cNvSpPr>
          <p:nvPr/>
        </p:nvSpPr>
        <p:spPr bwMode="auto">
          <a:xfrm>
            <a:off x="1265238" y="4446588"/>
            <a:ext cx="44450" cy="90487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368550" y="4845050"/>
            <a:ext cx="307975" cy="261938"/>
            <a:chOff x="3366" y="2963"/>
            <a:chExt cx="432" cy="384"/>
          </a:xfrm>
        </p:grpSpPr>
        <p:sp>
          <p:nvSpPr>
            <p:cNvPr id="1337370" name="Oval 26"/>
            <p:cNvSpPr>
              <a:spLocks noChangeArrowheads="1"/>
            </p:cNvSpPr>
            <p:nvPr/>
          </p:nvSpPr>
          <p:spPr bwMode="auto">
            <a:xfrm>
              <a:off x="3366" y="2963"/>
              <a:ext cx="432" cy="384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337371" name="Oval 27"/>
            <p:cNvSpPr>
              <a:spLocks noChangeArrowheads="1"/>
            </p:cNvSpPr>
            <p:nvPr/>
          </p:nvSpPr>
          <p:spPr bwMode="auto">
            <a:xfrm>
              <a:off x="3655" y="3055"/>
              <a:ext cx="62" cy="134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1912938" y="4065588"/>
            <a:ext cx="1219200" cy="263525"/>
            <a:chOff x="2426" y="2561"/>
            <a:chExt cx="768" cy="166"/>
          </a:xfrm>
        </p:grpSpPr>
        <p:grpSp>
          <p:nvGrpSpPr>
            <p:cNvPr id="4" name="Group 29"/>
            <p:cNvGrpSpPr>
              <a:grpSpLocks/>
            </p:cNvGrpSpPr>
            <p:nvPr/>
          </p:nvGrpSpPr>
          <p:grpSpPr bwMode="auto">
            <a:xfrm>
              <a:off x="3000" y="2562"/>
              <a:ext cx="194" cy="165"/>
              <a:chOff x="3366" y="2963"/>
              <a:chExt cx="432" cy="384"/>
            </a:xfrm>
          </p:grpSpPr>
          <p:sp>
            <p:nvSpPr>
              <p:cNvPr id="1337374" name="Oval 30"/>
              <p:cNvSpPr>
                <a:spLocks noChangeArrowheads="1"/>
              </p:cNvSpPr>
              <p:nvPr/>
            </p:nvSpPr>
            <p:spPr bwMode="auto">
              <a:xfrm>
                <a:off x="3366" y="2963"/>
                <a:ext cx="432" cy="384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337375" name="Oval 31"/>
              <p:cNvSpPr>
                <a:spLocks noChangeArrowheads="1"/>
              </p:cNvSpPr>
              <p:nvPr/>
            </p:nvSpPr>
            <p:spPr bwMode="auto">
              <a:xfrm>
                <a:off x="3655" y="3055"/>
                <a:ext cx="62" cy="134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32"/>
            <p:cNvGrpSpPr>
              <a:grpSpLocks/>
            </p:cNvGrpSpPr>
            <p:nvPr/>
          </p:nvGrpSpPr>
          <p:grpSpPr bwMode="auto">
            <a:xfrm>
              <a:off x="2426" y="2561"/>
              <a:ext cx="194" cy="165"/>
              <a:chOff x="3366" y="2963"/>
              <a:chExt cx="432" cy="384"/>
            </a:xfrm>
          </p:grpSpPr>
          <p:sp>
            <p:nvSpPr>
              <p:cNvPr id="1337377" name="Oval 33"/>
              <p:cNvSpPr>
                <a:spLocks noChangeArrowheads="1"/>
              </p:cNvSpPr>
              <p:nvPr/>
            </p:nvSpPr>
            <p:spPr bwMode="auto">
              <a:xfrm>
                <a:off x="3366" y="2963"/>
                <a:ext cx="432" cy="384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337378" name="Oval 34"/>
              <p:cNvSpPr>
                <a:spLocks noChangeArrowheads="1"/>
              </p:cNvSpPr>
              <p:nvPr/>
            </p:nvSpPr>
            <p:spPr bwMode="auto">
              <a:xfrm>
                <a:off x="3655" y="3055"/>
                <a:ext cx="62" cy="134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337379" name="Oval 35"/>
          <p:cNvSpPr>
            <a:spLocks noChangeArrowheads="1"/>
          </p:cNvSpPr>
          <p:nvPr/>
        </p:nvSpPr>
        <p:spPr bwMode="auto">
          <a:xfrm>
            <a:off x="2370138" y="2447925"/>
            <a:ext cx="307975" cy="26193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7380" name="Oval 36"/>
          <p:cNvSpPr>
            <a:spLocks noChangeArrowheads="1"/>
          </p:cNvSpPr>
          <p:nvPr/>
        </p:nvSpPr>
        <p:spPr bwMode="auto">
          <a:xfrm>
            <a:off x="2576513" y="2511425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7381" name="Oval 37"/>
          <p:cNvSpPr>
            <a:spLocks noChangeArrowheads="1"/>
          </p:cNvSpPr>
          <p:nvPr/>
        </p:nvSpPr>
        <p:spPr bwMode="auto">
          <a:xfrm>
            <a:off x="3119438" y="3540125"/>
            <a:ext cx="307975" cy="26193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7382" name="Oval 38"/>
          <p:cNvSpPr>
            <a:spLocks noChangeArrowheads="1"/>
          </p:cNvSpPr>
          <p:nvPr/>
        </p:nvSpPr>
        <p:spPr bwMode="auto">
          <a:xfrm>
            <a:off x="3325813" y="3603625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7383" name="Oval 39"/>
          <p:cNvSpPr>
            <a:spLocks noChangeArrowheads="1"/>
          </p:cNvSpPr>
          <p:nvPr/>
        </p:nvSpPr>
        <p:spPr bwMode="auto">
          <a:xfrm>
            <a:off x="1619250" y="3538538"/>
            <a:ext cx="307975" cy="261937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337384" name="Oval 40"/>
          <p:cNvSpPr>
            <a:spLocks noChangeArrowheads="1"/>
          </p:cNvSpPr>
          <p:nvPr/>
        </p:nvSpPr>
        <p:spPr bwMode="auto">
          <a:xfrm>
            <a:off x="1825625" y="3602038"/>
            <a:ext cx="44450" cy="90487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ext Box 122"/>
          <p:cNvSpPr txBox="1">
            <a:spLocks noChangeArrowheads="1"/>
          </p:cNvSpPr>
          <p:nvPr/>
        </p:nvSpPr>
        <p:spPr bwMode="auto">
          <a:xfrm>
            <a:off x="3185652" y="2333331"/>
            <a:ext cx="5704972" cy="954107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In any Sperner coloring, at least one </a:t>
            </a:r>
            <a:r>
              <a:rPr lang="en-US" sz="2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-simplex has all </a:t>
            </a:r>
            <a:r>
              <a:rPr lang="en-US" sz="2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n+1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colors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5">
            <a:extLst>
              <a:ext uri="{FF2B5EF4-FFF2-40B4-BE49-F238E27FC236}">
                <a16:creationId xmlns:a16="http://schemas.microsoft.com/office/drawing/2014/main" id="{2757A2F9-3F74-40C3-B780-F4AB9DAE90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41FB97-23F2-4B70-B7B6-41958FD1036C}" type="slidenum">
              <a:rPr lang="en-US" altLang="en-US"/>
              <a:pPr/>
              <a:t>58</a:t>
            </a:fld>
            <a:endParaRPr lang="en-US" altLang="en-US"/>
          </a:p>
        </p:txBody>
      </p:sp>
      <p:sp>
        <p:nvSpPr>
          <p:cNvPr id="44" name="Date Placeholder 6">
            <a:extLst>
              <a:ext uri="{FF2B5EF4-FFF2-40B4-BE49-F238E27FC236}">
                <a16:creationId xmlns:a16="http://schemas.microsoft.com/office/drawing/2014/main" id="{7F870012-2866-4BC2-81CD-E41EE550748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993A42B-6444-42A7-A3F2-6546BA69349C}" type="datetime5">
              <a:rPr lang="en-GB" altLang="en-US"/>
              <a:pPr/>
              <a:t>29-Oct-19</a:t>
            </a:fld>
            <a:endParaRPr lang="en-GB" altLang="en-US"/>
          </a:p>
        </p:txBody>
      </p:sp>
      <p:sp>
        <p:nvSpPr>
          <p:cNvPr id="1337346" name="AutoShape 2">
            <a:extLst>
              <a:ext uri="{FF2B5EF4-FFF2-40B4-BE49-F238E27FC236}">
                <a16:creationId xmlns:a16="http://schemas.microsoft.com/office/drawing/2014/main" id="{61F1F88E-15C0-449B-BC75-5A5900229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38" y="2479675"/>
            <a:ext cx="4013200" cy="3201988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337347" name="Rectangle 3">
            <a:extLst>
              <a:ext uri="{FF2B5EF4-FFF2-40B4-BE49-F238E27FC236}">
                <a16:creationId xmlns:a16="http://schemas.microsoft.com/office/drawing/2014/main" id="{00234D05-D90B-4503-ABE5-F4FF42DD9A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Sperner’s Lemma</a:t>
            </a:r>
          </a:p>
        </p:txBody>
      </p:sp>
      <p:sp>
        <p:nvSpPr>
          <p:cNvPr id="1337348" name="Freeform 4">
            <a:extLst>
              <a:ext uri="{FF2B5EF4-FFF2-40B4-BE49-F238E27FC236}">
                <a16:creationId xmlns:a16="http://schemas.microsoft.com/office/drawing/2014/main" id="{ECF48B5F-827E-4582-B67B-6ABC4001E3FB}"/>
              </a:ext>
            </a:extLst>
          </p:cNvPr>
          <p:cNvSpPr>
            <a:spLocks/>
          </p:cNvSpPr>
          <p:nvPr/>
        </p:nvSpPr>
        <p:spPr bwMode="auto">
          <a:xfrm>
            <a:off x="609600" y="4191000"/>
            <a:ext cx="1876425" cy="1477963"/>
          </a:xfrm>
          <a:custGeom>
            <a:avLst/>
            <a:gdLst>
              <a:gd name="T0" fmla="*/ 1182 w 1182"/>
              <a:gd name="T1" fmla="*/ 471 h 931"/>
              <a:gd name="T2" fmla="*/ 941 w 1182"/>
              <a:gd name="T3" fmla="*/ 0 h 931"/>
              <a:gd name="T4" fmla="*/ 920 w 1182"/>
              <a:gd name="T5" fmla="*/ 2 h 931"/>
              <a:gd name="T6" fmla="*/ 0 w 1182"/>
              <a:gd name="T7" fmla="*/ 931 h 931"/>
              <a:gd name="T8" fmla="*/ 1182 w 1182"/>
              <a:gd name="T9" fmla="*/ 471 h 9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82" h="931">
                <a:moveTo>
                  <a:pt x="1182" y="471"/>
                </a:moveTo>
                <a:lnTo>
                  <a:pt x="941" y="0"/>
                </a:lnTo>
                <a:lnTo>
                  <a:pt x="920" y="2"/>
                </a:lnTo>
                <a:lnTo>
                  <a:pt x="0" y="931"/>
                </a:lnTo>
                <a:lnTo>
                  <a:pt x="1182" y="471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337349" name="Freeform 5">
            <a:extLst>
              <a:ext uri="{FF2B5EF4-FFF2-40B4-BE49-F238E27FC236}">
                <a16:creationId xmlns:a16="http://schemas.microsoft.com/office/drawing/2014/main" id="{6A3A4577-7E95-4814-90B1-777854BB2F28}"/>
              </a:ext>
            </a:extLst>
          </p:cNvPr>
          <p:cNvSpPr>
            <a:spLocks/>
          </p:cNvSpPr>
          <p:nvPr/>
        </p:nvSpPr>
        <p:spPr bwMode="auto">
          <a:xfrm>
            <a:off x="2452688" y="4194175"/>
            <a:ext cx="2124075" cy="1474788"/>
          </a:xfrm>
          <a:custGeom>
            <a:avLst/>
            <a:gdLst>
              <a:gd name="T0" fmla="*/ 296 w 1338"/>
              <a:gd name="T1" fmla="*/ 0 h 929"/>
              <a:gd name="T2" fmla="*/ 0 w 1338"/>
              <a:gd name="T3" fmla="*/ 469 h 929"/>
              <a:gd name="T4" fmla="*/ 1338 w 1338"/>
              <a:gd name="T5" fmla="*/ 929 h 929"/>
              <a:gd name="T6" fmla="*/ 296 w 1338"/>
              <a:gd name="T7" fmla="*/ 0 h 9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38" h="929">
                <a:moveTo>
                  <a:pt x="296" y="0"/>
                </a:moveTo>
                <a:lnTo>
                  <a:pt x="0" y="469"/>
                </a:lnTo>
                <a:lnTo>
                  <a:pt x="1338" y="929"/>
                </a:lnTo>
                <a:lnTo>
                  <a:pt x="296" y="0"/>
                </a:lnTo>
                <a:close/>
              </a:path>
            </a:pathLst>
          </a:custGeom>
          <a:solidFill>
            <a:schemeClr val="accent2"/>
          </a:solidFill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337350" name="Freeform 6">
            <a:extLst>
              <a:ext uri="{FF2B5EF4-FFF2-40B4-BE49-F238E27FC236}">
                <a16:creationId xmlns:a16="http://schemas.microsoft.com/office/drawing/2014/main" id="{D25ACFFB-9D37-4318-8A1A-730C4495AA22}"/>
              </a:ext>
            </a:extLst>
          </p:cNvPr>
          <p:cNvSpPr>
            <a:spLocks/>
          </p:cNvSpPr>
          <p:nvPr/>
        </p:nvSpPr>
        <p:spPr bwMode="auto">
          <a:xfrm>
            <a:off x="2089150" y="2497138"/>
            <a:ext cx="833438" cy="1685925"/>
          </a:xfrm>
          <a:custGeom>
            <a:avLst/>
            <a:gdLst>
              <a:gd name="T0" fmla="*/ 0 w 525"/>
              <a:gd name="T1" fmla="*/ 1062 h 1062"/>
              <a:gd name="T2" fmla="*/ 525 w 525"/>
              <a:gd name="T3" fmla="*/ 1062 h 1062"/>
              <a:gd name="T4" fmla="*/ 263 w 525"/>
              <a:gd name="T5" fmla="*/ 0 h 1062"/>
              <a:gd name="T6" fmla="*/ 0 w 525"/>
              <a:gd name="T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5" h="1062">
                <a:moveTo>
                  <a:pt x="0" y="1062"/>
                </a:moveTo>
                <a:lnTo>
                  <a:pt x="525" y="1062"/>
                </a:lnTo>
                <a:lnTo>
                  <a:pt x="263" y="0"/>
                </a:lnTo>
                <a:lnTo>
                  <a:pt x="0" y="1062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337351" name="Line 7">
            <a:extLst>
              <a:ext uri="{FF2B5EF4-FFF2-40B4-BE49-F238E27FC236}">
                <a16:creationId xmlns:a16="http://schemas.microsoft.com/office/drawing/2014/main" id="{1C64D405-2F0C-4747-B0E9-2662CEB9787E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953000"/>
            <a:ext cx="609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337352" name="Line 8">
            <a:extLst>
              <a:ext uri="{FF2B5EF4-FFF2-40B4-BE49-F238E27FC236}">
                <a16:creationId xmlns:a16="http://schemas.microsoft.com/office/drawing/2014/main" id="{15A4E38B-40A3-478A-AD04-77460101CD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98663" y="4953000"/>
            <a:ext cx="439737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337353" name="Line 9">
            <a:extLst>
              <a:ext uri="{FF2B5EF4-FFF2-40B4-BE49-F238E27FC236}">
                <a16:creationId xmlns:a16="http://schemas.microsoft.com/office/drawing/2014/main" id="{564AE762-2B41-4AC2-AD81-5F9B53E5D25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191000"/>
            <a:ext cx="838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337354" name="Line 10">
            <a:extLst>
              <a:ext uri="{FF2B5EF4-FFF2-40B4-BE49-F238E27FC236}">
                <a16:creationId xmlns:a16="http://schemas.microsoft.com/office/drawing/2014/main" id="{A76A0B71-CF5E-426B-85C1-C0BD281E92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657600"/>
            <a:ext cx="3048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337355" name="Line 11">
            <a:extLst>
              <a:ext uri="{FF2B5EF4-FFF2-40B4-BE49-F238E27FC236}">
                <a16:creationId xmlns:a16="http://schemas.microsoft.com/office/drawing/2014/main" id="{AC413ED3-0FC7-4A7E-9364-49AC2C11C08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752600" y="3733800"/>
            <a:ext cx="304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337356" name="Line 12">
            <a:extLst>
              <a:ext uri="{FF2B5EF4-FFF2-40B4-BE49-F238E27FC236}">
                <a16:creationId xmlns:a16="http://schemas.microsoft.com/office/drawing/2014/main" id="{9E8D549C-217C-4B34-89AD-EDFA10B4B36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95400" y="4191000"/>
            <a:ext cx="762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337357" name="Oval 13">
            <a:extLst>
              <a:ext uri="{FF2B5EF4-FFF2-40B4-BE49-F238E27FC236}">
                <a16:creationId xmlns:a16="http://schemas.microsoft.com/office/drawing/2014/main" id="{C0ECE4D5-574B-403E-B7DB-8EF87F366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1488" y="5553075"/>
            <a:ext cx="307975" cy="26193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337358" name="Oval 14">
            <a:extLst>
              <a:ext uri="{FF2B5EF4-FFF2-40B4-BE49-F238E27FC236}">
                <a16:creationId xmlns:a16="http://schemas.microsoft.com/office/drawing/2014/main" id="{0C0AD010-B63C-4B92-B624-8EBF5802A7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7863" y="5616575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337359" name="Oval 15">
            <a:extLst>
              <a:ext uri="{FF2B5EF4-FFF2-40B4-BE49-F238E27FC236}">
                <a16:creationId xmlns:a16="http://schemas.microsoft.com/office/drawing/2014/main" id="{6DFEB178-EEB0-4ED7-8C2A-8D50940B37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6725" y="5553075"/>
            <a:ext cx="307975" cy="26193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337360" name="Oval 16">
            <a:extLst>
              <a:ext uri="{FF2B5EF4-FFF2-40B4-BE49-F238E27FC236}">
                <a16:creationId xmlns:a16="http://schemas.microsoft.com/office/drawing/2014/main" id="{93AF650B-DFAC-4820-89AE-4420C9FD0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3100" y="5616575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337361" name="Oval 17">
            <a:extLst>
              <a:ext uri="{FF2B5EF4-FFF2-40B4-BE49-F238E27FC236}">
                <a16:creationId xmlns:a16="http://schemas.microsoft.com/office/drawing/2014/main" id="{DD781EC4-82BA-4099-82CF-A833AEE7D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1825" y="5553075"/>
            <a:ext cx="307975" cy="261938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337362" name="Oval 18">
            <a:extLst>
              <a:ext uri="{FF2B5EF4-FFF2-40B4-BE49-F238E27FC236}">
                <a16:creationId xmlns:a16="http://schemas.microsoft.com/office/drawing/2014/main" id="{001249A4-5EFD-4186-B2A6-34E3964D5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8200" y="5616575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337363" name="Oval 19">
            <a:extLst>
              <a:ext uri="{FF2B5EF4-FFF2-40B4-BE49-F238E27FC236}">
                <a16:creationId xmlns:a16="http://schemas.microsoft.com/office/drawing/2014/main" id="{5C0E9259-CF40-48FD-AA31-81913081D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553075"/>
            <a:ext cx="307975" cy="261938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337364" name="Oval 20">
            <a:extLst>
              <a:ext uri="{FF2B5EF4-FFF2-40B4-BE49-F238E27FC236}">
                <a16:creationId xmlns:a16="http://schemas.microsoft.com/office/drawing/2014/main" id="{A45229B8-9D36-471B-87FD-F801227361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575" y="5616575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337365" name="Oval 21">
            <a:extLst>
              <a:ext uri="{FF2B5EF4-FFF2-40B4-BE49-F238E27FC236}">
                <a16:creationId xmlns:a16="http://schemas.microsoft.com/office/drawing/2014/main" id="{234FC301-65D6-4B8B-AFB6-44BA5D1F7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2675" y="4327525"/>
            <a:ext cx="307975" cy="26193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337366" name="Oval 22">
            <a:extLst>
              <a:ext uri="{FF2B5EF4-FFF2-40B4-BE49-F238E27FC236}">
                <a16:creationId xmlns:a16="http://schemas.microsoft.com/office/drawing/2014/main" id="{AA363B9D-FE5D-42C9-8DA9-640985392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9050" y="4391025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337367" name="Oval 23">
            <a:extLst>
              <a:ext uri="{FF2B5EF4-FFF2-40B4-BE49-F238E27FC236}">
                <a16:creationId xmlns:a16="http://schemas.microsoft.com/office/drawing/2014/main" id="{E19BFFF5-EACC-48B8-A506-B4881BA4C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8863" y="4383088"/>
            <a:ext cx="307975" cy="261937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337368" name="Oval 24">
            <a:extLst>
              <a:ext uri="{FF2B5EF4-FFF2-40B4-BE49-F238E27FC236}">
                <a16:creationId xmlns:a16="http://schemas.microsoft.com/office/drawing/2014/main" id="{547FD722-203F-4208-95BD-6FDA8B86E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5238" y="4446588"/>
            <a:ext cx="44450" cy="90487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grpSp>
        <p:nvGrpSpPr>
          <p:cNvPr id="1337369" name="Group 25">
            <a:extLst>
              <a:ext uri="{FF2B5EF4-FFF2-40B4-BE49-F238E27FC236}">
                <a16:creationId xmlns:a16="http://schemas.microsoft.com/office/drawing/2014/main" id="{389510AC-BBE6-4DB1-B08F-B2B749DE847C}"/>
              </a:ext>
            </a:extLst>
          </p:cNvPr>
          <p:cNvGrpSpPr>
            <a:grpSpLocks/>
          </p:cNvGrpSpPr>
          <p:nvPr/>
        </p:nvGrpSpPr>
        <p:grpSpPr bwMode="auto">
          <a:xfrm>
            <a:off x="2368550" y="4845050"/>
            <a:ext cx="307975" cy="261938"/>
            <a:chOff x="3366" y="2963"/>
            <a:chExt cx="432" cy="384"/>
          </a:xfrm>
        </p:grpSpPr>
        <p:sp>
          <p:nvSpPr>
            <p:cNvPr id="1337370" name="Oval 26">
              <a:extLst>
                <a:ext uri="{FF2B5EF4-FFF2-40B4-BE49-F238E27FC236}">
                  <a16:creationId xmlns:a16="http://schemas.microsoft.com/office/drawing/2014/main" id="{A1628261-FA03-45C2-9550-15F6DAA386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6" y="2963"/>
              <a:ext cx="432" cy="384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 dirty="0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7371" name="Oval 27">
              <a:extLst>
                <a:ext uri="{FF2B5EF4-FFF2-40B4-BE49-F238E27FC236}">
                  <a16:creationId xmlns:a16="http://schemas.microsoft.com/office/drawing/2014/main" id="{ABB4D89F-B522-4051-A1AE-286A33C0F5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5" y="3055"/>
              <a:ext cx="62" cy="134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337372" name="Group 28">
            <a:extLst>
              <a:ext uri="{FF2B5EF4-FFF2-40B4-BE49-F238E27FC236}">
                <a16:creationId xmlns:a16="http://schemas.microsoft.com/office/drawing/2014/main" id="{D47343CB-6B90-4209-87FD-9C661A636688}"/>
              </a:ext>
            </a:extLst>
          </p:cNvPr>
          <p:cNvGrpSpPr>
            <a:grpSpLocks/>
          </p:cNvGrpSpPr>
          <p:nvPr/>
        </p:nvGrpSpPr>
        <p:grpSpPr bwMode="auto">
          <a:xfrm>
            <a:off x="1912938" y="4065588"/>
            <a:ext cx="1219200" cy="263525"/>
            <a:chOff x="2426" y="2561"/>
            <a:chExt cx="768" cy="166"/>
          </a:xfrm>
        </p:grpSpPr>
        <p:grpSp>
          <p:nvGrpSpPr>
            <p:cNvPr id="1337373" name="Group 29">
              <a:extLst>
                <a:ext uri="{FF2B5EF4-FFF2-40B4-BE49-F238E27FC236}">
                  <a16:creationId xmlns:a16="http://schemas.microsoft.com/office/drawing/2014/main" id="{D008DFBA-9928-4C90-B0EA-6465ECC047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00" y="2562"/>
              <a:ext cx="194" cy="165"/>
              <a:chOff x="3366" y="2963"/>
              <a:chExt cx="432" cy="384"/>
            </a:xfrm>
          </p:grpSpPr>
          <p:sp>
            <p:nvSpPr>
              <p:cNvPr id="1337374" name="Oval 30">
                <a:extLst>
                  <a:ext uri="{FF2B5EF4-FFF2-40B4-BE49-F238E27FC236}">
                    <a16:creationId xmlns:a16="http://schemas.microsoft.com/office/drawing/2014/main" id="{38014CC1-3928-4EFE-9E57-065A58B946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6" y="2963"/>
                <a:ext cx="432" cy="384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 dirty="0">
                  <a:solidFill>
                    <a:srgbClr val="0000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337375" name="Oval 31">
                <a:extLst>
                  <a:ext uri="{FF2B5EF4-FFF2-40B4-BE49-F238E27FC236}">
                    <a16:creationId xmlns:a16="http://schemas.microsoft.com/office/drawing/2014/main" id="{6BD6FD93-8585-4D35-B3B8-4858386442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5" y="3055"/>
                <a:ext cx="62" cy="134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337376" name="Group 32">
              <a:extLst>
                <a:ext uri="{FF2B5EF4-FFF2-40B4-BE49-F238E27FC236}">
                  <a16:creationId xmlns:a16="http://schemas.microsoft.com/office/drawing/2014/main" id="{9F973E3B-73C8-4B2B-AFBF-443481A84B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26" y="2561"/>
              <a:ext cx="194" cy="165"/>
              <a:chOff x="3366" y="2963"/>
              <a:chExt cx="432" cy="384"/>
            </a:xfrm>
          </p:grpSpPr>
          <p:sp>
            <p:nvSpPr>
              <p:cNvPr id="1337377" name="Oval 33">
                <a:extLst>
                  <a:ext uri="{FF2B5EF4-FFF2-40B4-BE49-F238E27FC236}">
                    <a16:creationId xmlns:a16="http://schemas.microsoft.com/office/drawing/2014/main" id="{AE4689C0-1B7B-4CB8-A817-3989A4B3CB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6" y="2963"/>
                <a:ext cx="432" cy="384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altLang="en-US" dirty="0">
                  <a:solidFill>
                    <a:srgbClr val="0000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337378" name="Oval 34">
                <a:extLst>
                  <a:ext uri="{FF2B5EF4-FFF2-40B4-BE49-F238E27FC236}">
                    <a16:creationId xmlns:a16="http://schemas.microsoft.com/office/drawing/2014/main" id="{BE6A217A-076F-4633-A7FB-83E4EBD6DA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5" y="3055"/>
                <a:ext cx="62" cy="134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1337379" name="Oval 35">
            <a:extLst>
              <a:ext uri="{FF2B5EF4-FFF2-40B4-BE49-F238E27FC236}">
                <a16:creationId xmlns:a16="http://schemas.microsoft.com/office/drawing/2014/main" id="{58D055D8-CDCE-4E6D-BC61-39B935032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0138" y="2447925"/>
            <a:ext cx="307975" cy="26193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337380" name="Oval 36">
            <a:extLst>
              <a:ext uri="{FF2B5EF4-FFF2-40B4-BE49-F238E27FC236}">
                <a16:creationId xmlns:a16="http://schemas.microsoft.com/office/drawing/2014/main" id="{AF257EF7-AA3A-4603-9115-D8337AABC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6513" y="2511425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337381" name="Oval 37">
            <a:extLst>
              <a:ext uri="{FF2B5EF4-FFF2-40B4-BE49-F238E27FC236}">
                <a16:creationId xmlns:a16="http://schemas.microsoft.com/office/drawing/2014/main" id="{93B5F1C7-EDB4-45AA-877E-3CA7DA398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9438" y="3540125"/>
            <a:ext cx="307975" cy="26193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337382" name="Oval 38">
            <a:extLst>
              <a:ext uri="{FF2B5EF4-FFF2-40B4-BE49-F238E27FC236}">
                <a16:creationId xmlns:a16="http://schemas.microsoft.com/office/drawing/2014/main" id="{008D8366-1E66-4F0F-933F-343B37159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5813" y="3603625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337383" name="Oval 39">
            <a:extLst>
              <a:ext uri="{FF2B5EF4-FFF2-40B4-BE49-F238E27FC236}">
                <a16:creationId xmlns:a16="http://schemas.microsoft.com/office/drawing/2014/main" id="{60A5F8C6-4696-4DDE-A20C-D4003055D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3538538"/>
            <a:ext cx="307975" cy="261937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337384" name="Oval 40">
            <a:extLst>
              <a:ext uri="{FF2B5EF4-FFF2-40B4-BE49-F238E27FC236}">
                <a16:creationId xmlns:a16="http://schemas.microsoft.com/office/drawing/2014/main" id="{BB738BCD-F0C9-42E6-A9F4-DE3E61FD9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5625" y="3602038"/>
            <a:ext cx="44450" cy="90487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337385" name="Text Box 41">
            <a:extLst>
              <a:ext uri="{FF2B5EF4-FFF2-40B4-BE49-F238E27FC236}">
                <a16:creationId xmlns:a16="http://schemas.microsoft.com/office/drawing/2014/main" id="{D8607440-14CB-4072-91AC-9936BE391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6013" y="1938338"/>
            <a:ext cx="430688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dirty="0">
                <a:solidFill>
                  <a:srgbClr val="0000FF"/>
                </a:solidFill>
                <a:latin typeface="Arial" panose="020B0604020202020204" pitchFamily="34" charset="0"/>
              </a:rPr>
              <a:t>If the boundary has a </a:t>
            </a:r>
            <a:r>
              <a:rPr lang="en-US" altLang="en-US" sz="3200" dirty="0" err="1">
                <a:solidFill>
                  <a:srgbClr val="0000FF"/>
                </a:solidFill>
                <a:latin typeface="Arial" panose="020B0604020202020204" pitchFamily="34" charset="0"/>
              </a:rPr>
              <a:t>Sperner</a:t>
            </a:r>
            <a:r>
              <a:rPr lang="en-US" altLang="en-US" sz="3200" dirty="0">
                <a:solidFill>
                  <a:srgbClr val="0000FF"/>
                </a:solidFill>
                <a:latin typeface="Arial" panose="020B0604020202020204" pitchFamily="34" charset="0"/>
              </a:rPr>
              <a:t> coloring, then at least one triangle has all three colors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484806" cy="1143000"/>
          </a:xfrm>
        </p:spPr>
        <p:txBody>
          <a:bodyPr/>
          <a:lstStyle/>
          <a:p>
            <a:r>
              <a:rPr lang="en-US" dirty="0"/>
              <a:t>Asynchronous </a:t>
            </a:r>
            <a:r>
              <a:rPr lang="en-US" i="1" dirty="0"/>
              <a:t>k</a:t>
            </a:r>
            <a:r>
              <a:rPr lang="en-US" dirty="0"/>
              <a:t>-Set Agreement is Impossible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7061-BA2E-4D6F-B15F-ACB42A044AC7}" type="datetime5">
              <a:rPr lang="en-US" smtClean="0"/>
              <a:pPr/>
              <a:t>29-Oct-19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295F75-C4A9-44C0-BFBB-F9713B270148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7" name="Text Box 45"/>
          <p:cNvSpPr txBox="1">
            <a:spLocks noChangeArrowheads="1"/>
          </p:cNvSpPr>
          <p:nvPr/>
        </p:nvSpPr>
        <p:spPr bwMode="auto">
          <a:xfrm>
            <a:off x="1711721" y="2782042"/>
            <a:ext cx="5956318" cy="2062103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3-process asynchronous read-write protocol complex is a subdivided triangle</a:t>
            </a: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(trust me)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All Agree on One Input</a:t>
            </a:r>
          </a:p>
        </p:txBody>
      </p:sp>
      <p:sp>
        <p:nvSpPr>
          <p:cNvPr id="33796" name="AutoShape 2"/>
          <p:cNvSpPr>
            <a:spLocks noChangeArrowheads="1"/>
          </p:cNvSpPr>
          <p:nvPr/>
        </p:nvSpPr>
        <p:spPr bwMode="auto">
          <a:xfrm>
            <a:off x="3490913" y="1890713"/>
            <a:ext cx="4724400" cy="2886075"/>
          </a:xfrm>
          <a:custGeom>
            <a:avLst/>
            <a:gdLst>
              <a:gd name="T0" fmla="*/ 516665665 w 21600"/>
              <a:gd name="T1" fmla="*/ 0 h 21600"/>
              <a:gd name="T2" fmla="*/ 151315970 w 21600"/>
              <a:gd name="T3" fmla="*/ 56468592 h 21600"/>
              <a:gd name="T4" fmla="*/ 0 w 21600"/>
              <a:gd name="T5" fmla="*/ 192810918 h 21600"/>
              <a:gd name="T6" fmla="*/ 151315970 w 21600"/>
              <a:gd name="T7" fmla="*/ 329153127 h 21600"/>
              <a:gd name="T8" fmla="*/ 516665665 w 21600"/>
              <a:gd name="T9" fmla="*/ 385621569 h 21600"/>
              <a:gd name="T10" fmla="*/ 882015196 w 21600"/>
              <a:gd name="T11" fmla="*/ 329153127 h 21600"/>
              <a:gd name="T12" fmla="*/ 1033331330 w 21600"/>
              <a:gd name="T13" fmla="*/ 192810918 h 21600"/>
              <a:gd name="T14" fmla="*/ 882015196 w 21600"/>
              <a:gd name="T15" fmla="*/ 564685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806" y="10800"/>
                </a:moveTo>
                <a:cubicBezTo>
                  <a:pt x="1806" y="15767"/>
                  <a:pt x="5833" y="19794"/>
                  <a:pt x="10800" y="19794"/>
                </a:cubicBezTo>
                <a:cubicBezTo>
                  <a:pt x="15767" y="19794"/>
                  <a:pt x="19794" y="15767"/>
                  <a:pt x="19794" y="10800"/>
                </a:cubicBezTo>
                <a:cubicBezTo>
                  <a:pt x="19794" y="5833"/>
                  <a:pt x="15767" y="1806"/>
                  <a:pt x="10800" y="1806"/>
                </a:cubicBezTo>
                <a:cubicBezTo>
                  <a:pt x="5833" y="1806"/>
                  <a:pt x="1806" y="5833"/>
                  <a:pt x="1806" y="10800"/>
                </a:cubicBezTo>
                <a:close/>
              </a:path>
            </a:pathLst>
          </a:custGeom>
          <a:solidFill>
            <a:schemeClr val="accent1">
              <a:alpha val="23921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AutoShape 3"/>
          <p:cNvSpPr>
            <a:spLocks noChangeArrowheads="1"/>
          </p:cNvSpPr>
          <p:nvPr/>
        </p:nvSpPr>
        <p:spPr bwMode="auto">
          <a:xfrm>
            <a:off x="2209800" y="3810000"/>
            <a:ext cx="4724400" cy="2886075"/>
          </a:xfrm>
          <a:custGeom>
            <a:avLst/>
            <a:gdLst>
              <a:gd name="T0" fmla="*/ 516665665 w 21600"/>
              <a:gd name="T1" fmla="*/ 0 h 21600"/>
              <a:gd name="T2" fmla="*/ 151315970 w 21600"/>
              <a:gd name="T3" fmla="*/ 56468592 h 21600"/>
              <a:gd name="T4" fmla="*/ 0 w 21600"/>
              <a:gd name="T5" fmla="*/ 192810918 h 21600"/>
              <a:gd name="T6" fmla="*/ 151315970 w 21600"/>
              <a:gd name="T7" fmla="*/ 329153127 h 21600"/>
              <a:gd name="T8" fmla="*/ 516665665 w 21600"/>
              <a:gd name="T9" fmla="*/ 385621569 h 21600"/>
              <a:gd name="T10" fmla="*/ 882015196 w 21600"/>
              <a:gd name="T11" fmla="*/ 329153127 h 21600"/>
              <a:gd name="T12" fmla="*/ 1033331330 w 21600"/>
              <a:gd name="T13" fmla="*/ 192810918 h 21600"/>
              <a:gd name="T14" fmla="*/ 882015196 w 21600"/>
              <a:gd name="T15" fmla="*/ 564685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806" y="10800"/>
                </a:moveTo>
                <a:cubicBezTo>
                  <a:pt x="1806" y="15767"/>
                  <a:pt x="5833" y="19794"/>
                  <a:pt x="10800" y="19794"/>
                </a:cubicBezTo>
                <a:cubicBezTo>
                  <a:pt x="15767" y="19794"/>
                  <a:pt x="19794" y="15767"/>
                  <a:pt x="19794" y="10800"/>
                </a:cubicBezTo>
                <a:cubicBezTo>
                  <a:pt x="19794" y="5833"/>
                  <a:pt x="15767" y="1806"/>
                  <a:pt x="10800" y="1806"/>
                </a:cubicBezTo>
                <a:cubicBezTo>
                  <a:pt x="5833" y="1806"/>
                  <a:pt x="1806" y="5833"/>
                  <a:pt x="1806" y="10800"/>
                </a:cubicBezTo>
                <a:close/>
              </a:path>
            </a:pathLst>
          </a:custGeom>
          <a:solidFill>
            <a:schemeClr val="accent2">
              <a:alpha val="23921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AutoShape 5"/>
          <p:cNvSpPr>
            <a:spLocks noChangeArrowheads="1"/>
          </p:cNvSpPr>
          <p:nvPr/>
        </p:nvSpPr>
        <p:spPr bwMode="auto">
          <a:xfrm>
            <a:off x="566738" y="1797050"/>
            <a:ext cx="4724400" cy="2886075"/>
          </a:xfrm>
          <a:custGeom>
            <a:avLst/>
            <a:gdLst>
              <a:gd name="T0" fmla="*/ 516665665 w 21600"/>
              <a:gd name="T1" fmla="*/ 0 h 21600"/>
              <a:gd name="T2" fmla="*/ 151315970 w 21600"/>
              <a:gd name="T3" fmla="*/ 56468592 h 21600"/>
              <a:gd name="T4" fmla="*/ 0 w 21600"/>
              <a:gd name="T5" fmla="*/ 192810918 h 21600"/>
              <a:gd name="T6" fmla="*/ 151315970 w 21600"/>
              <a:gd name="T7" fmla="*/ 329153127 h 21600"/>
              <a:gd name="T8" fmla="*/ 516665665 w 21600"/>
              <a:gd name="T9" fmla="*/ 385621569 h 21600"/>
              <a:gd name="T10" fmla="*/ 882015196 w 21600"/>
              <a:gd name="T11" fmla="*/ 329153127 h 21600"/>
              <a:gd name="T12" fmla="*/ 1033331330 w 21600"/>
              <a:gd name="T13" fmla="*/ 192810918 h 21600"/>
              <a:gd name="T14" fmla="*/ 882015196 w 21600"/>
              <a:gd name="T15" fmla="*/ 564685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806" y="10800"/>
                </a:moveTo>
                <a:cubicBezTo>
                  <a:pt x="1806" y="15767"/>
                  <a:pt x="5833" y="19794"/>
                  <a:pt x="10800" y="19794"/>
                </a:cubicBezTo>
                <a:cubicBezTo>
                  <a:pt x="15767" y="19794"/>
                  <a:pt x="19794" y="15767"/>
                  <a:pt x="19794" y="10800"/>
                </a:cubicBezTo>
                <a:cubicBezTo>
                  <a:pt x="19794" y="5833"/>
                  <a:pt x="15767" y="1806"/>
                  <a:pt x="10800" y="1806"/>
                </a:cubicBezTo>
                <a:cubicBezTo>
                  <a:pt x="5833" y="1806"/>
                  <a:pt x="1806" y="5833"/>
                  <a:pt x="1806" y="10800"/>
                </a:cubicBezTo>
                <a:close/>
              </a:path>
            </a:pathLst>
          </a:custGeom>
          <a:solidFill>
            <a:srgbClr val="FF7C80">
              <a:alpha val="23921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998913" y="4551363"/>
            <a:ext cx="1146175" cy="1000125"/>
            <a:chOff x="1043" y="2546"/>
            <a:chExt cx="869" cy="740"/>
          </a:xfrm>
        </p:grpSpPr>
        <p:sp>
          <p:nvSpPr>
            <p:cNvPr id="33824" name="Freeform 7"/>
            <p:cNvSpPr>
              <a:spLocks/>
            </p:cNvSpPr>
            <p:nvPr/>
          </p:nvSpPr>
          <p:spPr bwMode="auto">
            <a:xfrm>
              <a:off x="1769" y="3004"/>
              <a:ext cx="143" cy="278"/>
            </a:xfrm>
            <a:custGeom>
              <a:avLst/>
              <a:gdLst>
                <a:gd name="T0" fmla="*/ 0 w 143"/>
                <a:gd name="T1" fmla="*/ 0 h 278"/>
                <a:gd name="T2" fmla="*/ 143 w 143"/>
                <a:gd name="T3" fmla="*/ 42 h 278"/>
                <a:gd name="T4" fmla="*/ 143 w 143"/>
                <a:gd name="T5" fmla="*/ 242 h 278"/>
                <a:gd name="T6" fmla="*/ 100 w 143"/>
                <a:gd name="T7" fmla="*/ 278 h 278"/>
                <a:gd name="T8" fmla="*/ 93 w 143"/>
                <a:gd name="T9" fmla="*/ 100 h 278"/>
                <a:gd name="T10" fmla="*/ 7 w 143"/>
                <a:gd name="T11" fmla="*/ 50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5" name="Freeform 8"/>
            <p:cNvSpPr>
              <a:spLocks/>
            </p:cNvSpPr>
            <p:nvPr/>
          </p:nvSpPr>
          <p:spPr bwMode="auto">
            <a:xfrm>
              <a:off x="1737" y="2814"/>
              <a:ext cx="86" cy="221"/>
            </a:xfrm>
            <a:custGeom>
              <a:avLst/>
              <a:gdLst>
                <a:gd name="T0" fmla="*/ 0 w 143"/>
                <a:gd name="T1" fmla="*/ 0 h 278"/>
                <a:gd name="T2" fmla="*/ 86 w 143"/>
                <a:gd name="T3" fmla="*/ 33 h 278"/>
                <a:gd name="T4" fmla="*/ 86 w 143"/>
                <a:gd name="T5" fmla="*/ 192 h 278"/>
                <a:gd name="T6" fmla="*/ 60 w 143"/>
                <a:gd name="T7" fmla="*/ 221 h 278"/>
                <a:gd name="T8" fmla="*/ 56 w 143"/>
                <a:gd name="T9" fmla="*/ 79 h 278"/>
                <a:gd name="T10" fmla="*/ 4 w 143"/>
                <a:gd name="T11" fmla="*/ 40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6" name="Freeform 9"/>
            <p:cNvSpPr>
              <a:spLocks/>
            </p:cNvSpPr>
            <p:nvPr/>
          </p:nvSpPr>
          <p:spPr bwMode="auto">
            <a:xfrm flipH="1">
              <a:off x="1043" y="3008"/>
              <a:ext cx="143" cy="278"/>
            </a:xfrm>
            <a:custGeom>
              <a:avLst/>
              <a:gdLst>
                <a:gd name="T0" fmla="*/ 0 w 143"/>
                <a:gd name="T1" fmla="*/ 0 h 278"/>
                <a:gd name="T2" fmla="*/ 143 w 143"/>
                <a:gd name="T3" fmla="*/ 42 h 278"/>
                <a:gd name="T4" fmla="*/ 143 w 143"/>
                <a:gd name="T5" fmla="*/ 242 h 278"/>
                <a:gd name="T6" fmla="*/ 100 w 143"/>
                <a:gd name="T7" fmla="*/ 278 h 278"/>
                <a:gd name="T8" fmla="*/ 93 w 143"/>
                <a:gd name="T9" fmla="*/ 100 h 278"/>
                <a:gd name="T10" fmla="*/ 7 w 143"/>
                <a:gd name="T11" fmla="*/ 50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7" name="Freeform 10"/>
            <p:cNvSpPr>
              <a:spLocks/>
            </p:cNvSpPr>
            <p:nvPr/>
          </p:nvSpPr>
          <p:spPr bwMode="auto">
            <a:xfrm flipH="1">
              <a:off x="1133" y="2833"/>
              <a:ext cx="86" cy="221"/>
            </a:xfrm>
            <a:custGeom>
              <a:avLst/>
              <a:gdLst>
                <a:gd name="T0" fmla="*/ 0 w 143"/>
                <a:gd name="T1" fmla="*/ 0 h 278"/>
                <a:gd name="T2" fmla="*/ 86 w 143"/>
                <a:gd name="T3" fmla="*/ 33 h 278"/>
                <a:gd name="T4" fmla="*/ 86 w 143"/>
                <a:gd name="T5" fmla="*/ 192 h 278"/>
                <a:gd name="T6" fmla="*/ 60 w 143"/>
                <a:gd name="T7" fmla="*/ 221 h 278"/>
                <a:gd name="T8" fmla="*/ 56 w 143"/>
                <a:gd name="T9" fmla="*/ 79 h 278"/>
                <a:gd name="T10" fmla="*/ 4 w 143"/>
                <a:gd name="T11" fmla="*/ 40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8" name="AutoShape 11"/>
            <p:cNvSpPr>
              <a:spLocks noChangeArrowheads="1"/>
            </p:cNvSpPr>
            <p:nvPr/>
          </p:nvSpPr>
          <p:spPr bwMode="auto">
            <a:xfrm flipV="1">
              <a:off x="1163" y="2546"/>
              <a:ext cx="657" cy="557"/>
            </a:xfrm>
            <a:custGeom>
              <a:avLst/>
              <a:gdLst>
                <a:gd name="T0" fmla="*/ 17 w 21600"/>
                <a:gd name="T1" fmla="*/ 7 h 21600"/>
                <a:gd name="T2" fmla="*/ 10 w 21600"/>
                <a:gd name="T3" fmla="*/ 14 h 21600"/>
                <a:gd name="T4" fmla="*/ 2 w 21600"/>
                <a:gd name="T5" fmla="*/ 7 h 21600"/>
                <a:gd name="T6" fmla="*/ 1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4 w 21600"/>
                <a:gd name="T13" fmla="*/ 4498 h 21600"/>
                <a:gd name="T14" fmla="*/ 17096 w 21600"/>
                <a:gd name="T15" fmla="*/ 171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66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33829" name="Rectangle 12"/>
            <p:cNvSpPr>
              <a:spLocks noChangeArrowheads="1"/>
            </p:cNvSpPr>
            <p:nvPr/>
          </p:nvSpPr>
          <p:spPr bwMode="auto">
            <a:xfrm>
              <a:off x="1163" y="3110"/>
              <a:ext cx="657" cy="157"/>
            </a:xfrm>
            <a:prstGeom prst="rect">
              <a:avLst/>
            </a:prstGeom>
            <a:solidFill>
              <a:srgbClr val="9966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0" name="Freeform 13"/>
            <p:cNvSpPr>
              <a:spLocks/>
            </p:cNvSpPr>
            <p:nvPr/>
          </p:nvSpPr>
          <p:spPr bwMode="auto">
            <a:xfrm>
              <a:off x="1694" y="2640"/>
              <a:ext cx="86" cy="221"/>
            </a:xfrm>
            <a:custGeom>
              <a:avLst/>
              <a:gdLst>
                <a:gd name="T0" fmla="*/ 0 w 143"/>
                <a:gd name="T1" fmla="*/ 0 h 278"/>
                <a:gd name="T2" fmla="*/ 86 w 143"/>
                <a:gd name="T3" fmla="*/ 33 h 278"/>
                <a:gd name="T4" fmla="*/ 86 w 143"/>
                <a:gd name="T5" fmla="*/ 192 h 278"/>
                <a:gd name="T6" fmla="*/ 60 w 143"/>
                <a:gd name="T7" fmla="*/ 221 h 278"/>
                <a:gd name="T8" fmla="*/ 56 w 143"/>
                <a:gd name="T9" fmla="*/ 79 h 278"/>
                <a:gd name="T10" fmla="*/ 4 w 143"/>
                <a:gd name="T11" fmla="*/ 40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1" name="Freeform 14"/>
            <p:cNvSpPr>
              <a:spLocks/>
            </p:cNvSpPr>
            <p:nvPr/>
          </p:nvSpPr>
          <p:spPr bwMode="auto">
            <a:xfrm flipH="1">
              <a:off x="1186" y="2640"/>
              <a:ext cx="86" cy="221"/>
            </a:xfrm>
            <a:custGeom>
              <a:avLst/>
              <a:gdLst>
                <a:gd name="T0" fmla="*/ 0 w 143"/>
                <a:gd name="T1" fmla="*/ 0 h 278"/>
                <a:gd name="T2" fmla="*/ 86 w 143"/>
                <a:gd name="T3" fmla="*/ 33 h 278"/>
                <a:gd name="T4" fmla="*/ 86 w 143"/>
                <a:gd name="T5" fmla="*/ 192 h 278"/>
                <a:gd name="T6" fmla="*/ 60 w 143"/>
                <a:gd name="T7" fmla="*/ 221 h 278"/>
                <a:gd name="T8" fmla="*/ 56 w 143"/>
                <a:gd name="T9" fmla="*/ 79 h 278"/>
                <a:gd name="T10" fmla="*/ 4 w 143"/>
                <a:gd name="T11" fmla="*/ 40 h 278"/>
                <a:gd name="T12" fmla="*/ 0 w 143"/>
                <a:gd name="T13" fmla="*/ 0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278"/>
                <a:gd name="T23" fmla="*/ 143 w 143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278">
                  <a:moveTo>
                    <a:pt x="0" y="0"/>
                  </a:moveTo>
                  <a:lnTo>
                    <a:pt x="143" y="42"/>
                  </a:lnTo>
                  <a:lnTo>
                    <a:pt x="143" y="242"/>
                  </a:lnTo>
                  <a:lnTo>
                    <a:pt x="100" y="278"/>
                  </a:lnTo>
                  <a:lnTo>
                    <a:pt x="93" y="100"/>
                  </a:lnTo>
                  <a:lnTo>
                    <a:pt x="7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01" name="AutoShape 15"/>
          <p:cNvSpPr>
            <a:spLocks noChangeArrowheads="1"/>
          </p:cNvSpPr>
          <p:nvPr/>
        </p:nvSpPr>
        <p:spPr bwMode="auto">
          <a:xfrm>
            <a:off x="409575" y="1479550"/>
            <a:ext cx="1981200" cy="1066800"/>
          </a:xfrm>
          <a:prstGeom prst="cloudCallout">
            <a:avLst>
              <a:gd name="adj1" fmla="val 19713"/>
              <a:gd name="adj2" fmla="val 82440"/>
            </a:avLst>
          </a:prstGeom>
          <a:solidFill>
            <a:schemeClr val="bg1">
              <a:alpha val="70195"/>
            </a:schemeClr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US" sz="4400" b="1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19</a:t>
            </a:r>
          </a:p>
        </p:txBody>
      </p:sp>
      <p:sp>
        <p:nvSpPr>
          <p:cNvPr id="33802" name="AutoShape 16"/>
          <p:cNvSpPr>
            <a:spLocks noChangeArrowheads="1"/>
          </p:cNvSpPr>
          <p:nvPr/>
        </p:nvSpPr>
        <p:spPr bwMode="auto">
          <a:xfrm>
            <a:off x="6591300" y="1389063"/>
            <a:ext cx="1981200" cy="1066800"/>
          </a:xfrm>
          <a:prstGeom prst="cloudCallout">
            <a:avLst>
              <a:gd name="adj1" fmla="val -35977"/>
              <a:gd name="adj2" fmla="val 93306"/>
            </a:avLst>
          </a:prstGeom>
          <a:solidFill>
            <a:schemeClr val="bg1">
              <a:alpha val="70195"/>
            </a:schemeClr>
          </a:solidFill>
          <a:ln w="38100">
            <a:solidFill>
              <a:srgbClr val="00FF99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US" sz="4400" b="1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19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879600" y="2784475"/>
            <a:ext cx="1447800" cy="1295400"/>
            <a:chOff x="3168" y="1824"/>
            <a:chExt cx="912" cy="816"/>
          </a:xfrm>
        </p:grpSpPr>
        <p:sp>
          <p:nvSpPr>
            <p:cNvPr id="33815" name="Freeform 18"/>
            <p:cNvSpPr>
              <a:spLocks/>
            </p:cNvSpPr>
            <p:nvPr/>
          </p:nvSpPr>
          <p:spPr bwMode="auto">
            <a:xfrm>
              <a:off x="3936" y="2064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6" name="Freeform 19"/>
            <p:cNvSpPr>
              <a:spLocks/>
            </p:cNvSpPr>
            <p:nvPr/>
          </p:nvSpPr>
          <p:spPr bwMode="auto">
            <a:xfrm>
              <a:off x="3728" y="1920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7" name="Freeform 20"/>
            <p:cNvSpPr>
              <a:spLocks/>
            </p:cNvSpPr>
            <p:nvPr/>
          </p:nvSpPr>
          <p:spPr bwMode="auto">
            <a:xfrm>
              <a:off x="3504" y="1824"/>
              <a:ext cx="144" cy="288"/>
            </a:xfrm>
            <a:custGeom>
              <a:avLst/>
              <a:gdLst>
                <a:gd name="T0" fmla="*/ 0 w 144"/>
                <a:gd name="T1" fmla="*/ 41 h 336"/>
                <a:gd name="T2" fmla="*/ 96 w 144"/>
                <a:gd name="T3" fmla="*/ 0 h 336"/>
                <a:gd name="T4" fmla="*/ 144 w 144"/>
                <a:gd name="T5" fmla="*/ 41 h 336"/>
                <a:gd name="T6" fmla="*/ 144 w 144"/>
                <a:gd name="T7" fmla="*/ 288 h 336"/>
                <a:gd name="T8" fmla="*/ 96 w 144"/>
                <a:gd name="T9" fmla="*/ 247 h 336"/>
                <a:gd name="T10" fmla="*/ 96 w 144"/>
                <a:gd name="T11" fmla="*/ 82 h 336"/>
                <a:gd name="T12" fmla="*/ 0 w 144"/>
                <a:gd name="T13" fmla="*/ 123 h 336"/>
                <a:gd name="T14" fmla="*/ 0 w 144"/>
                <a:gd name="T15" fmla="*/ 41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8" name="Freeform 21"/>
            <p:cNvSpPr>
              <a:spLocks/>
            </p:cNvSpPr>
            <p:nvPr/>
          </p:nvSpPr>
          <p:spPr bwMode="auto">
            <a:xfrm>
              <a:off x="3243" y="1824"/>
              <a:ext cx="789" cy="535"/>
            </a:xfrm>
            <a:custGeom>
              <a:avLst/>
              <a:gdLst>
                <a:gd name="T0" fmla="*/ 261 w 789"/>
                <a:gd name="T1" fmla="*/ 0 h 535"/>
                <a:gd name="T2" fmla="*/ 789 w 789"/>
                <a:gd name="T3" fmla="*/ 336 h 535"/>
                <a:gd name="T4" fmla="*/ 494 w 789"/>
                <a:gd name="T5" fmla="*/ 535 h 535"/>
                <a:gd name="T6" fmla="*/ 0 w 789"/>
                <a:gd name="T7" fmla="*/ 96 h 535"/>
                <a:gd name="T8" fmla="*/ 261 w 789"/>
                <a:gd name="T9" fmla="*/ 0 h 5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9"/>
                <a:gd name="T16" fmla="*/ 0 h 535"/>
                <a:gd name="T17" fmla="*/ 789 w 789"/>
                <a:gd name="T18" fmla="*/ 535 h 5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9" h="535">
                  <a:moveTo>
                    <a:pt x="261" y="0"/>
                  </a:moveTo>
                  <a:lnTo>
                    <a:pt x="789" y="336"/>
                  </a:lnTo>
                  <a:lnTo>
                    <a:pt x="494" y="535"/>
                  </a:lnTo>
                  <a:lnTo>
                    <a:pt x="0" y="96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9" name="Freeform 22"/>
            <p:cNvSpPr>
              <a:spLocks/>
            </p:cNvSpPr>
            <p:nvPr/>
          </p:nvSpPr>
          <p:spPr bwMode="auto">
            <a:xfrm>
              <a:off x="3253" y="1920"/>
              <a:ext cx="491" cy="567"/>
            </a:xfrm>
            <a:custGeom>
              <a:avLst/>
              <a:gdLst>
                <a:gd name="T0" fmla="*/ 11 w 491"/>
                <a:gd name="T1" fmla="*/ 0 h 567"/>
                <a:gd name="T2" fmla="*/ 491 w 491"/>
                <a:gd name="T3" fmla="*/ 432 h 567"/>
                <a:gd name="T4" fmla="*/ 484 w 491"/>
                <a:gd name="T5" fmla="*/ 567 h 567"/>
                <a:gd name="T6" fmla="*/ 0 w 491"/>
                <a:gd name="T7" fmla="*/ 119 h 567"/>
                <a:gd name="T8" fmla="*/ 11 w 491"/>
                <a:gd name="T9" fmla="*/ 0 h 5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"/>
                <a:gd name="T16" fmla="*/ 0 h 567"/>
                <a:gd name="T17" fmla="*/ 491 w 491"/>
                <a:gd name="T18" fmla="*/ 567 h 5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" h="567">
                  <a:moveTo>
                    <a:pt x="11" y="0"/>
                  </a:moveTo>
                  <a:lnTo>
                    <a:pt x="491" y="432"/>
                  </a:lnTo>
                  <a:lnTo>
                    <a:pt x="484" y="567"/>
                  </a:lnTo>
                  <a:lnTo>
                    <a:pt x="0" y="119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0" name="Freeform 23"/>
            <p:cNvSpPr>
              <a:spLocks/>
            </p:cNvSpPr>
            <p:nvPr/>
          </p:nvSpPr>
          <p:spPr bwMode="auto">
            <a:xfrm>
              <a:off x="3728" y="2160"/>
              <a:ext cx="304" cy="327"/>
            </a:xfrm>
            <a:custGeom>
              <a:avLst/>
              <a:gdLst>
                <a:gd name="T0" fmla="*/ 304 w 304"/>
                <a:gd name="T1" fmla="*/ 0 h 327"/>
                <a:gd name="T2" fmla="*/ 304 w 304"/>
                <a:gd name="T3" fmla="*/ 96 h 327"/>
                <a:gd name="T4" fmla="*/ 0 w 304"/>
                <a:gd name="T5" fmla="*/ 327 h 327"/>
                <a:gd name="T6" fmla="*/ 18 w 304"/>
                <a:gd name="T7" fmla="*/ 181 h 327"/>
                <a:gd name="T8" fmla="*/ 304 w 304"/>
                <a:gd name="T9" fmla="*/ 0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327"/>
                <a:gd name="T17" fmla="*/ 304 w 304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327">
                  <a:moveTo>
                    <a:pt x="304" y="0"/>
                  </a:moveTo>
                  <a:lnTo>
                    <a:pt x="304" y="96"/>
                  </a:lnTo>
                  <a:lnTo>
                    <a:pt x="0" y="327"/>
                  </a:lnTo>
                  <a:lnTo>
                    <a:pt x="18" y="181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1" name="Freeform 24"/>
            <p:cNvSpPr>
              <a:spLocks/>
            </p:cNvSpPr>
            <p:nvPr/>
          </p:nvSpPr>
          <p:spPr bwMode="auto">
            <a:xfrm>
              <a:off x="3504" y="2304"/>
              <a:ext cx="240" cy="336"/>
            </a:xfrm>
            <a:custGeom>
              <a:avLst/>
              <a:gdLst>
                <a:gd name="T0" fmla="*/ 137 w 336"/>
                <a:gd name="T1" fmla="*/ 0 h 432"/>
                <a:gd name="T2" fmla="*/ 240 w 336"/>
                <a:gd name="T3" fmla="*/ 75 h 432"/>
                <a:gd name="T4" fmla="*/ 69 w 336"/>
                <a:gd name="T5" fmla="*/ 112 h 432"/>
                <a:gd name="T6" fmla="*/ 69 w 336"/>
                <a:gd name="T7" fmla="*/ 336 h 432"/>
                <a:gd name="T8" fmla="*/ 0 w 336"/>
                <a:gd name="T9" fmla="*/ 261 h 432"/>
                <a:gd name="T10" fmla="*/ 0 w 336"/>
                <a:gd name="T11" fmla="*/ 37 h 432"/>
                <a:gd name="T12" fmla="*/ 137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2" name="Freeform 25"/>
            <p:cNvSpPr>
              <a:spLocks/>
            </p:cNvSpPr>
            <p:nvPr/>
          </p:nvSpPr>
          <p:spPr bwMode="auto">
            <a:xfrm>
              <a:off x="3312" y="2160"/>
              <a:ext cx="240" cy="288"/>
            </a:xfrm>
            <a:custGeom>
              <a:avLst/>
              <a:gdLst>
                <a:gd name="T0" fmla="*/ 137 w 336"/>
                <a:gd name="T1" fmla="*/ 0 h 432"/>
                <a:gd name="T2" fmla="*/ 240 w 336"/>
                <a:gd name="T3" fmla="*/ 64 h 432"/>
                <a:gd name="T4" fmla="*/ 69 w 336"/>
                <a:gd name="T5" fmla="*/ 96 h 432"/>
                <a:gd name="T6" fmla="*/ 69 w 336"/>
                <a:gd name="T7" fmla="*/ 288 h 432"/>
                <a:gd name="T8" fmla="*/ 0 w 336"/>
                <a:gd name="T9" fmla="*/ 224 h 432"/>
                <a:gd name="T10" fmla="*/ 0 w 336"/>
                <a:gd name="T11" fmla="*/ 32 h 432"/>
                <a:gd name="T12" fmla="*/ 137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3" name="Freeform 26"/>
            <p:cNvSpPr>
              <a:spLocks/>
            </p:cNvSpPr>
            <p:nvPr/>
          </p:nvSpPr>
          <p:spPr bwMode="auto">
            <a:xfrm>
              <a:off x="3168" y="2016"/>
              <a:ext cx="192" cy="288"/>
            </a:xfrm>
            <a:custGeom>
              <a:avLst/>
              <a:gdLst>
                <a:gd name="T0" fmla="*/ 110 w 336"/>
                <a:gd name="T1" fmla="*/ 0 h 432"/>
                <a:gd name="T2" fmla="*/ 192 w 336"/>
                <a:gd name="T3" fmla="*/ 64 h 432"/>
                <a:gd name="T4" fmla="*/ 55 w 336"/>
                <a:gd name="T5" fmla="*/ 96 h 432"/>
                <a:gd name="T6" fmla="*/ 55 w 336"/>
                <a:gd name="T7" fmla="*/ 288 h 432"/>
                <a:gd name="T8" fmla="*/ 0 w 336"/>
                <a:gd name="T9" fmla="*/ 224 h 432"/>
                <a:gd name="T10" fmla="*/ 0 w 336"/>
                <a:gd name="T11" fmla="*/ 32 h 432"/>
                <a:gd name="T12" fmla="*/ 110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 flipH="1">
            <a:off x="5165725" y="2786063"/>
            <a:ext cx="1447800" cy="1295400"/>
            <a:chOff x="3168" y="1824"/>
            <a:chExt cx="912" cy="816"/>
          </a:xfrm>
        </p:grpSpPr>
        <p:sp>
          <p:nvSpPr>
            <p:cNvPr id="33806" name="Freeform 28"/>
            <p:cNvSpPr>
              <a:spLocks/>
            </p:cNvSpPr>
            <p:nvPr/>
          </p:nvSpPr>
          <p:spPr bwMode="auto">
            <a:xfrm>
              <a:off x="3936" y="2064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7" name="Freeform 29"/>
            <p:cNvSpPr>
              <a:spLocks/>
            </p:cNvSpPr>
            <p:nvPr/>
          </p:nvSpPr>
          <p:spPr bwMode="auto">
            <a:xfrm>
              <a:off x="3728" y="1920"/>
              <a:ext cx="144" cy="336"/>
            </a:xfrm>
            <a:custGeom>
              <a:avLst/>
              <a:gdLst>
                <a:gd name="T0" fmla="*/ 0 w 144"/>
                <a:gd name="T1" fmla="*/ 48 h 336"/>
                <a:gd name="T2" fmla="*/ 96 w 144"/>
                <a:gd name="T3" fmla="*/ 0 h 336"/>
                <a:gd name="T4" fmla="*/ 144 w 144"/>
                <a:gd name="T5" fmla="*/ 48 h 336"/>
                <a:gd name="T6" fmla="*/ 144 w 144"/>
                <a:gd name="T7" fmla="*/ 336 h 336"/>
                <a:gd name="T8" fmla="*/ 96 w 144"/>
                <a:gd name="T9" fmla="*/ 288 h 336"/>
                <a:gd name="T10" fmla="*/ 96 w 144"/>
                <a:gd name="T11" fmla="*/ 96 h 336"/>
                <a:gd name="T12" fmla="*/ 0 w 144"/>
                <a:gd name="T13" fmla="*/ 144 h 336"/>
                <a:gd name="T14" fmla="*/ 0 w 144"/>
                <a:gd name="T15" fmla="*/ 48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8" name="Freeform 30"/>
            <p:cNvSpPr>
              <a:spLocks/>
            </p:cNvSpPr>
            <p:nvPr/>
          </p:nvSpPr>
          <p:spPr bwMode="auto">
            <a:xfrm>
              <a:off x="3504" y="1824"/>
              <a:ext cx="144" cy="288"/>
            </a:xfrm>
            <a:custGeom>
              <a:avLst/>
              <a:gdLst>
                <a:gd name="T0" fmla="*/ 0 w 144"/>
                <a:gd name="T1" fmla="*/ 41 h 336"/>
                <a:gd name="T2" fmla="*/ 96 w 144"/>
                <a:gd name="T3" fmla="*/ 0 h 336"/>
                <a:gd name="T4" fmla="*/ 144 w 144"/>
                <a:gd name="T5" fmla="*/ 41 h 336"/>
                <a:gd name="T6" fmla="*/ 144 w 144"/>
                <a:gd name="T7" fmla="*/ 288 h 336"/>
                <a:gd name="T8" fmla="*/ 96 w 144"/>
                <a:gd name="T9" fmla="*/ 247 h 336"/>
                <a:gd name="T10" fmla="*/ 96 w 144"/>
                <a:gd name="T11" fmla="*/ 82 h 336"/>
                <a:gd name="T12" fmla="*/ 0 w 144"/>
                <a:gd name="T13" fmla="*/ 123 h 336"/>
                <a:gd name="T14" fmla="*/ 0 w 144"/>
                <a:gd name="T15" fmla="*/ 41 h 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"/>
                <a:gd name="T25" fmla="*/ 0 h 336"/>
                <a:gd name="T26" fmla="*/ 144 w 144"/>
                <a:gd name="T27" fmla="*/ 336 h 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" h="336">
                  <a:moveTo>
                    <a:pt x="0" y="48"/>
                  </a:moveTo>
                  <a:lnTo>
                    <a:pt x="96" y="0"/>
                  </a:lnTo>
                  <a:lnTo>
                    <a:pt x="144" y="48"/>
                  </a:lnTo>
                  <a:lnTo>
                    <a:pt x="144" y="336"/>
                  </a:lnTo>
                  <a:lnTo>
                    <a:pt x="96" y="288"/>
                  </a:lnTo>
                  <a:lnTo>
                    <a:pt x="96" y="96"/>
                  </a:lnTo>
                  <a:lnTo>
                    <a:pt x="0" y="14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9" name="Freeform 31"/>
            <p:cNvSpPr>
              <a:spLocks/>
            </p:cNvSpPr>
            <p:nvPr/>
          </p:nvSpPr>
          <p:spPr bwMode="auto">
            <a:xfrm>
              <a:off x="3243" y="1824"/>
              <a:ext cx="789" cy="535"/>
            </a:xfrm>
            <a:custGeom>
              <a:avLst/>
              <a:gdLst>
                <a:gd name="T0" fmla="*/ 261 w 789"/>
                <a:gd name="T1" fmla="*/ 0 h 535"/>
                <a:gd name="T2" fmla="*/ 789 w 789"/>
                <a:gd name="T3" fmla="*/ 336 h 535"/>
                <a:gd name="T4" fmla="*/ 494 w 789"/>
                <a:gd name="T5" fmla="*/ 535 h 535"/>
                <a:gd name="T6" fmla="*/ 0 w 789"/>
                <a:gd name="T7" fmla="*/ 96 h 535"/>
                <a:gd name="T8" fmla="*/ 261 w 789"/>
                <a:gd name="T9" fmla="*/ 0 h 5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9"/>
                <a:gd name="T16" fmla="*/ 0 h 535"/>
                <a:gd name="T17" fmla="*/ 789 w 789"/>
                <a:gd name="T18" fmla="*/ 535 h 5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9" h="535">
                  <a:moveTo>
                    <a:pt x="261" y="0"/>
                  </a:moveTo>
                  <a:lnTo>
                    <a:pt x="789" y="336"/>
                  </a:lnTo>
                  <a:lnTo>
                    <a:pt x="494" y="535"/>
                  </a:lnTo>
                  <a:lnTo>
                    <a:pt x="0" y="96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0" name="Freeform 32"/>
            <p:cNvSpPr>
              <a:spLocks/>
            </p:cNvSpPr>
            <p:nvPr/>
          </p:nvSpPr>
          <p:spPr bwMode="auto">
            <a:xfrm>
              <a:off x="3253" y="1920"/>
              <a:ext cx="491" cy="567"/>
            </a:xfrm>
            <a:custGeom>
              <a:avLst/>
              <a:gdLst>
                <a:gd name="T0" fmla="*/ 11 w 491"/>
                <a:gd name="T1" fmla="*/ 0 h 567"/>
                <a:gd name="T2" fmla="*/ 491 w 491"/>
                <a:gd name="T3" fmla="*/ 432 h 567"/>
                <a:gd name="T4" fmla="*/ 484 w 491"/>
                <a:gd name="T5" fmla="*/ 567 h 567"/>
                <a:gd name="T6" fmla="*/ 0 w 491"/>
                <a:gd name="T7" fmla="*/ 119 h 567"/>
                <a:gd name="T8" fmla="*/ 11 w 491"/>
                <a:gd name="T9" fmla="*/ 0 h 5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"/>
                <a:gd name="T16" fmla="*/ 0 h 567"/>
                <a:gd name="T17" fmla="*/ 491 w 491"/>
                <a:gd name="T18" fmla="*/ 567 h 5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" h="567">
                  <a:moveTo>
                    <a:pt x="11" y="0"/>
                  </a:moveTo>
                  <a:lnTo>
                    <a:pt x="491" y="432"/>
                  </a:lnTo>
                  <a:lnTo>
                    <a:pt x="484" y="567"/>
                  </a:lnTo>
                  <a:lnTo>
                    <a:pt x="0" y="119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1" name="Freeform 33"/>
            <p:cNvSpPr>
              <a:spLocks/>
            </p:cNvSpPr>
            <p:nvPr/>
          </p:nvSpPr>
          <p:spPr bwMode="auto">
            <a:xfrm>
              <a:off x="3728" y="2160"/>
              <a:ext cx="304" cy="327"/>
            </a:xfrm>
            <a:custGeom>
              <a:avLst/>
              <a:gdLst>
                <a:gd name="T0" fmla="*/ 304 w 304"/>
                <a:gd name="T1" fmla="*/ 0 h 327"/>
                <a:gd name="T2" fmla="*/ 304 w 304"/>
                <a:gd name="T3" fmla="*/ 96 h 327"/>
                <a:gd name="T4" fmla="*/ 0 w 304"/>
                <a:gd name="T5" fmla="*/ 327 h 327"/>
                <a:gd name="T6" fmla="*/ 18 w 304"/>
                <a:gd name="T7" fmla="*/ 181 h 327"/>
                <a:gd name="T8" fmla="*/ 304 w 304"/>
                <a:gd name="T9" fmla="*/ 0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327"/>
                <a:gd name="T17" fmla="*/ 304 w 304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327">
                  <a:moveTo>
                    <a:pt x="304" y="0"/>
                  </a:moveTo>
                  <a:lnTo>
                    <a:pt x="304" y="96"/>
                  </a:lnTo>
                  <a:lnTo>
                    <a:pt x="0" y="327"/>
                  </a:lnTo>
                  <a:lnTo>
                    <a:pt x="18" y="181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2" name="Freeform 34"/>
            <p:cNvSpPr>
              <a:spLocks/>
            </p:cNvSpPr>
            <p:nvPr/>
          </p:nvSpPr>
          <p:spPr bwMode="auto">
            <a:xfrm>
              <a:off x="3504" y="2304"/>
              <a:ext cx="240" cy="336"/>
            </a:xfrm>
            <a:custGeom>
              <a:avLst/>
              <a:gdLst>
                <a:gd name="T0" fmla="*/ 137 w 336"/>
                <a:gd name="T1" fmla="*/ 0 h 432"/>
                <a:gd name="T2" fmla="*/ 240 w 336"/>
                <a:gd name="T3" fmla="*/ 75 h 432"/>
                <a:gd name="T4" fmla="*/ 69 w 336"/>
                <a:gd name="T5" fmla="*/ 112 h 432"/>
                <a:gd name="T6" fmla="*/ 69 w 336"/>
                <a:gd name="T7" fmla="*/ 336 h 432"/>
                <a:gd name="T8" fmla="*/ 0 w 336"/>
                <a:gd name="T9" fmla="*/ 261 h 432"/>
                <a:gd name="T10" fmla="*/ 0 w 336"/>
                <a:gd name="T11" fmla="*/ 37 h 432"/>
                <a:gd name="T12" fmla="*/ 137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3" name="Freeform 35"/>
            <p:cNvSpPr>
              <a:spLocks/>
            </p:cNvSpPr>
            <p:nvPr/>
          </p:nvSpPr>
          <p:spPr bwMode="auto">
            <a:xfrm>
              <a:off x="3312" y="2160"/>
              <a:ext cx="240" cy="288"/>
            </a:xfrm>
            <a:custGeom>
              <a:avLst/>
              <a:gdLst>
                <a:gd name="T0" fmla="*/ 137 w 336"/>
                <a:gd name="T1" fmla="*/ 0 h 432"/>
                <a:gd name="T2" fmla="*/ 240 w 336"/>
                <a:gd name="T3" fmla="*/ 64 h 432"/>
                <a:gd name="T4" fmla="*/ 69 w 336"/>
                <a:gd name="T5" fmla="*/ 96 h 432"/>
                <a:gd name="T6" fmla="*/ 69 w 336"/>
                <a:gd name="T7" fmla="*/ 288 h 432"/>
                <a:gd name="T8" fmla="*/ 0 w 336"/>
                <a:gd name="T9" fmla="*/ 224 h 432"/>
                <a:gd name="T10" fmla="*/ 0 w 336"/>
                <a:gd name="T11" fmla="*/ 32 h 432"/>
                <a:gd name="T12" fmla="*/ 137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4" name="Freeform 36"/>
            <p:cNvSpPr>
              <a:spLocks/>
            </p:cNvSpPr>
            <p:nvPr/>
          </p:nvSpPr>
          <p:spPr bwMode="auto">
            <a:xfrm>
              <a:off x="3168" y="2016"/>
              <a:ext cx="192" cy="288"/>
            </a:xfrm>
            <a:custGeom>
              <a:avLst/>
              <a:gdLst>
                <a:gd name="T0" fmla="*/ 110 w 336"/>
                <a:gd name="T1" fmla="*/ 0 h 432"/>
                <a:gd name="T2" fmla="*/ 192 w 336"/>
                <a:gd name="T3" fmla="*/ 64 h 432"/>
                <a:gd name="T4" fmla="*/ 55 w 336"/>
                <a:gd name="T5" fmla="*/ 96 h 432"/>
                <a:gd name="T6" fmla="*/ 55 w 336"/>
                <a:gd name="T7" fmla="*/ 288 h 432"/>
                <a:gd name="T8" fmla="*/ 0 w 336"/>
                <a:gd name="T9" fmla="*/ 224 h 432"/>
                <a:gd name="T10" fmla="*/ 0 w 336"/>
                <a:gd name="T11" fmla="*/ 32 h 432"/>
                <a:gd name="T12" fmla="*/ 110 w 336"/>
                <a:gd name="T13" fmla="*/ 0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432"/>
                <a:gd name="T23" fmla="*/ 336 w 336"/>
                <a:gd name="T24" fmla="*/ 432 h 4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432">
                  <a:moveTo>
                    <a:pt x="192" y="0"/>
                  </a:moveTo>
                  <a:lnTo>
                    <a:pt x="336" y="96"/>
                  </a:lnTo>
                  <a:lnTo>
                    <a:pt x="96" y="144"/>
                  </a:lnTo>
                  <a:lnTo>
                    <a:pt x="96" y="432"/>
                  </a:lnTo>
                  <a:lnTo>
                    <a:pt x="0" y="336"/>
                  </a:lnTo>
                  <a:lnTo>
                    <a:pt x="0" y="4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05" name="AutoShape 37"/>
          <p:cNvSpPr>
            <a:spLocks noChangeArrowheads="1"/>
          </p:cNvSpPr>
          <p:nvPr/>
        </p:nvSpPr>
        <p:spPr bwMode="auto">
          <a:xfrm>
            <a:off x="5881688" y="4092575"/>
            <a:ext cx="1981200" cy="1066800"/>
          </a:xfrm>
          <a:prstGeom prst="cloudCallout">
            <a:avLst>
              <a:gd name="adj1" fmla="val -73079"/>
              <a:gd name="adj2" fmla="val 43454"/>
            </a:avLst>
          </a:prstGeom>
          <a:solidFill>
            <a:schemeClr val="bg1"/>
          </a:solidFill>
          <a:ln w="38100">
            <a:solidFill>
              <a:srgbClr val="9966FF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US" sz="4400" b="1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19</a:t>
            </a:r>
          </a:p>
        </p:txBody>
      </p:sp>
      <p:sp>
        <p:nvSpPr>
          <p:cNvPr id="39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fld id="{4E8BDBEA-5ABB-4842-80BE-9E94F4C3D640}" type="datetime5">
              <a:rPr lang="en-US"/>
              <a:pPr/>
              <a:t>29-Oct-19</a:t>
            </a:fld>
            <a:endParaRPr lang="en-US" dirty="0"/>
          </a:p>
        </p:txBody>
      </p:sp>
      <p:sp>
        <p:nvSpPr>
          <p:cNvPr id="4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64844EFD-EF4E-41CC-9CE0-1AB8DA1413EE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42" name="Text Box 122"/>
          <p:cNvSpPr txBox="1">
            <a:spLocks noChangeArrowheads="1"/>
          </p:cNvSpPr>
          <p:nvPr/>
        </p:nvSpPr>
        <p:spPr bwMode="auto">
          <a:xfrm>
            <a:off x="5761373" y="5757122"/>
            <a:ext cx="1904689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consensus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83B567-6401-46C2-9F22-9B30498B440B}" type="slidenum">
              <a:rPr lang="en-US"/>
              <a:pPr/>
              <a:t>60</a:t>
            </a:fld>
            <a:endParaRPr lang="en-US"/>
          </a:p>
        </p:txBody>
      </p:sp>
      <p:sp>
        <p:nvSpPr>
          <p:cNvPr id="135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i="1" dirty="0"/>
              <a:t>2</a:t>
            </a:r>
            <a:r>
              <a:rPr lang="en-US" sz="4000" dirty="0"/>
              <a:t>-Set Agreement</a:t>
            </a:r>
          </a:p>
        </p:txBody>
      </p:sp>
      <p:sp>
        <p:nvSpPr>
          <p:cNvPr id="1351683" name="AutoShape 3"/>
          <p:cNvSpPr>
            <a:spLocks noChangeArrowheads="1"/>
          </p:cNvSpPr>
          <p:nvPr/>
        </p:nvSpPr>
        <p:spPr bwMode="auto">
          <a:xfrm>
            <a:off x="2400300" y="1947863"/>
            <a:ext cx="4367213" cy="3171825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chemeClr val="hlink"/>
              </a:gs>
              <a:gs pos="5000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protocol complex</a:t>
            </a:r>
          </a:p>
        </p:txBody>
      </p:sp>
      <p:sp>
        <p:nvSpPr>
          <p:cNvPr id="1351691" name="Oval 11"/>
          <p:cNvSpPr>
            <a:spLocks noChangeArrowheads="1"/>
          </p:cNvSpPr>
          <p:nvPr/>
        </p:nvSpPr>
        <p:spPr bwMode="auto">
          <a:xfrm>
            <a:off x="4440238" y="1827213"/>
            <a:ext cx="290512" cy="249237"/>
          </a:xfrm>
          <a:prstGeom prst="ellipse">
            <a:avLst/>
          </a:pr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0000FF"/>
              </a:solidFill>
            </a:endParaRPr>
          </a:p>
        </p:txBody>
      </p:sp>
      <p:sp>
        <p:nvSpPr>
          <p:cNvPr id="1351692" name="Oval 12"/>
          <p:cNvSpPr>
            <a:spLocks noChangeArrowheads="1"/>
          </p:cNvSpPr>
          <p:nvPr/>
        </p:nvSpPr>
        <p:spPr bwMode="auto">
          <a:xfrm>
            <a:off x="4633913" y="1887538"/>
            <a:ext cx="42862" cy="85725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1699" name="Oval 19"/>
          <p:cNvSpPr>
            <a:spLocks noChangeArrowheads="1"/>
          </p:cNvSpPr>
          <p:nvPr/>
        </p:nvSpPr>
        <p:spPr bwMode="auto">
          <a:xfrm>
            <a:off x="2239963" y="4991100"/>
            <a:ext cx="307975" cy="261938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0000FF"/>
              </a:solidFill>
            </a:endParaRPr>
          </a:p>
        </p:txBody>
      </p:sp>
      <p:sp>
        <p:nvSpPr>
          <p:cNvPr id="1351700" name="Oval 20"/>
          <p:cNvSpPr>
            <a:spLocks noChangeArrowheads="1"/>
          </p:cNvSpPr>
          <p:nvPr/>
        </p:nvSpPr>
        <p:spPr bwMode="auto">
          <a:xfrm>
            <a:off x="2446338" y="5054600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1701" name="Oval 21"/>
          <p:cNvSpPr>
            <a:spLocks noChangeArrowheads="1"/>
          </p:cNvSpPr>
          <p:nvPr/>
        </p:nvSpPr>
        <p:spPr bwMode="auto">
          <a:xfrm>
            <a:off x="4735513" y="4991100"/>
            <a:ext cx="307975" cy="261938"/>
          </a:xfrm>
          <a:prstGeom prst="ellipse">
            <a:avLst/>
          </a:prstGeom>
          <a:solidFill>
            <a:srgbClr val="FF33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0000FF"/>
              </a:solidFill>
            </a:endParaRPr>
          </a:p>
        </p:txBody>
      </p:sp>
      <p:sp>
        <p:nvSpPr>
          <p:cNvPr id="1351702" name="Oval 22"/>
          <p:cNvSpPr>
            <a:spLocks noChangeArrowheads="1"/>
          </p:cNvSpPr>
          <p:nvPr/>
        </p:nvSpPr>
        <p:spPr bwMode="auto">
          <a:xfrm>
            <a:off x="4941888" y="5054600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1703" name="Oval 23"/>
          <p:cNvSpPr>
            <a:spLocks noChangeArrowheads="1"/>
          </p:cNvSpPr>
          <p:nvPr/>
        </p:nvSpPr>
        <p:spPr bwMode="auto">
          <a:xfrm>
            <a:off x="6621463" y="4991100"/>
            <a:ext cx="307975" cy="26193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0000FF"/>
              </a:solidFill>
            </a:endParaRPr>
          </a:p>
        </p:txBody>
      </p:sp>
      <p:sp>
        <p:nvSpPr>
          <p:cNvPr id="1351704" name="Oval 24"/>
          <p:cNvSpPr>
            <a:spLocks noChangeArrowheads="1"/>
          </p:cNvSpPr>
          <p:nvPr/>
        </p:nvSpPr>
        <p:spPr bwMode="auto">
          <a:xfrm>
            <a:off x="6827838" y="5054600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1705" name="Oval 25"/>
          <p:cNvSpPr>
            <a:spLocks noChangeArrowheads="1"/>
          </p:cNvSpPr>
          <p:nvPr/>
        </p:nvSpPr>
        <p:spPr bwMode="auto">
          <a:xfrm>
            <a:off x="4073525" y="4991100"/>
            <a:ext cx="307975" cy="261938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0000FF"/>
              </a:solidFill>
            </a:endParaRPr>
          </a:p>
        </p:txBody>
      </p:sp>
      <p:sp>
        <p:nvSpPr>
          <p:cNvPr id="1351706" name="Oval 26"/>
          <p:cNvSpPr>
            <a:spLocks noChangeArrowheads="1"/>
          </p:cNvSpPr>
          <p:nvPr/>
        </p:nvSpPr>
        <p:spPr bwMode="auto">
          <a:xfrm>
            <a:off x="4279900" y="5054600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1707" name="Oval 27"/>
          <p:cNvSpPr>
            <a:spLocks noChangeArrowheads="1"/>
          </p:cNvSpPr>
          <p:nvPr/>
        </p:nvSpPr>
        <p:spPr bwMode="auto">
          <a:xfrm>
            <a:off x="5170488" y="2887663"/>
            <a:ext cx="307975" cy="261937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0000FF"/>
              </a:solidFill>
            </a:endParaRPr>
          </a:p>
        </p:txBody>
      </p:sp>
      <p:sp>
        <p:nvSpPr>
          <p:cNvPr id="1351708" name="Oval 28"/>
          <p:cNvSpPr>
            <a:spLocks noChangeArrowheads="1"/>
          </p:cNvSpPr>
          <p:nvPr/>
        </p:nvSpPr>
        <p:spPr bwMode="auto">
          <a:xfrm>
            <a:off x="5376863" y="2951163"/>
            <a:ext cx="44450" cy="90487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1709" name="Oval 29"/>
          <p:cNvSpPr>
            <a:spLocks noChangeArrowheads="1"/>
          </p:cNvSpPr>
          <p:nvPr/>
        </p:nvSpPr>
        <p:spPr bwMode="auto">
          <a:xfrm>
            <a:off x="3690938" y="2886075"/>
            <a:ext cx="307975" cy="261938"/>
          </a:xfrm>
          <a:prstGeom prst="ellipse">
            <a:avLst/>
          </a:pr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0000FF"/>
              </a:solidFill>
            </a:endParaRPr>
          </a:p>
        </p:txBody>
      </p:sp>
      <p:sp>
        <p:nvSpPr>
          <p:cNvPr id="1351710" name="Oval 30"/>
          <p:cNvSpPr>
            <a:spLocks noChangeArrowheads="1"/>
          </p:cNvSpPr>
          <p:nvPr/>
        </p:nvSpPr>
        <p:spPr bwMode="auto">
          <a:xfrm>
            <a:off x="3897313" y="2949575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1711" name="Oval 31"/>
          <p:cNvSpPr>
            <a:spLocks noChangeArrowheads="1"/>
          </p:cNvSpPr>
          <p:nvPr/>
        </p:nvSpPr>
        <p:spPr bwMode="auto">
          <a:xfrm>
            <a:off x="3211513" y="3579813"/>
            <a:ext cx="290512" cy="249237"/>
          </a:xfrm>
          <a:prstGeom prst="ellipse">
            <a:avLst/>
          </a:prstGeom>
          <a:solidFill>
            <a:srgbClr val="C000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0000FF"/>
              </a:solidFill>
            </a:endParaRPr>
          </a:p>
        </p:txBody>
      </p:sp>
      <p:sp>
        <p:nvSpPr>
          <p:cNvPr id="1351712" name="Oval 32"/>
          <p:cNvSpPr>
            <a:spLocks noChangeArrowheads="1"/>
          </p:cNvSpPr>
          <p:nvPr/>
        </p:nvSpPr>
        <p:spPr bwMode="auto">
          <a:xfrm>
            <a:off x="3405188" y="3640138"/>
            <a:ext cx="42862" cy="85725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1713" name="Oval 33"/>
          <p:cNvSpPr>
            <a:spLocks noChangeArrowheads="1"/>
          </p:cNvSpPr>
          <p:nvPr/>
        </p:nvSpPr>
        <p:spPr bwMode="auto">
          <a:xfrm>
            <a:off x="5665788" y="3578225"/>
            <a:ext cx="290512" cy="249238"/>
          </a:xfrm>
          <a:prstGeom prst="ellipse">
            <a:avLst/>
          </a:pr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0000FF"/>
              </a:solidFill>
            </a:endParaRPr>
          </a:p>
        </p:txBody>
      </p:sp>
      <p:sp>
        <p:nvSpPr>
          <p:cNvPr id="1351714" name="Oval 34"/>
          <p:cNvSpPr>
            <a:spLocks noChangeArrowheads="1"/>
          </p:cNvSpPr>
          <p:nvPr/>
        </p:nvSpPr>
        <p:spPr bwMode="auto">
          <a:xfrm>
            <a:off x="5859463" y="3638550"/>
            <a:ext cx="42862" cy="85725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1717" name="AutoShape 37"/>
          <p:cNvSpPr>
            <a:spLocks noChangeArrowheads="1"/>
          </p:cNvSpPr>
          <p:nvPr/>
        </p:nvSpPr>
        <p:spPr bwMode="auto">
          <a:xfrm>
            <a:off x="4311650" y="1727200"/>
            <a:ext cx="576263" cy="439738"/>
          </a:xfrm>
          <a:prstGeom prst="wedgeRoundRectCallout">
            <a:avLst>
              <a:gd name="adj1" fmla="val -365438"/>
              <a:gd name="adj2" fmla="val 200179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0000FF"/>
              </a:solidFill>
            </a:endParaRPr>
          </a:p>
        </p:txBody>
      </p:sp>
      <p:sp>
        <p:nvSpPr>
          <p:cNvPr id="1351718" name="AutoShape 38"/>
          <p:cNvSpPr>
            <a:spLocks noChangeArrowheads="1"/>
          </p:cNvSpPr>
          <p:nvPr/>
        </p:nvSpPr>
        <p:spPr bwMode="auto">
          <a:xfrm>
            <a:off x="2117725" y="4884738"/>
            <a:ext cx="4899025" cy="439737"/>
          </a:xfrm>
          <a:prstGeom prst="wedgeRoundRectCallout">
            <a:avLst>
              <a:gd name="adj1" fmla="val 10937"/>
              <a:gd name="adj2" fmla="val 151152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0000FF"/>
              </a:solidFill>
            </a:endParaRPr>
          </a:p>
        </p:txBody>
      </p:sp>
      <p:sp>
        <p:nvSpPr>
          <p:cNvPr id="38" name="Text Box 45"/>
          <p:cNvSpPr txBox="1">
            <a:spLocks noChangeArrowheads="1"/>
          </p:cNvSpPr>
          <p:nvPr/>
        </p:nvSpPr>
        <p:spPr bwMode="auto">
          <a:xfrm>
            <a:off x="735187" y="3041999"/>
            <a:ext cx="2318840" cy="584775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Only 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runs</a:t>
            </a:r>
            <a:endParaRPr lang="en-US" sz="3200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45"/>
          <p:cNvSpPr txBox="1">
            <a:spLocks noChangeArrowheads="1"/>
          </p:cNvSpPr>
          <p:nvPr/>
        </p:nvSpPr>
        <p:spPr bwMode="auto">
          <a:xfrm>
            <a:off x="4313056" y="5922850"/>
            <a:ext cx="3373039" cy="584775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Only </a:t>
            </a:r>
            <a:r>
              <a:rPr lang="en-US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run</a:t>
            </a:r>
            <a:endParaRPr lang="en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 Box 45"/>
          <p:cNvSpPr txBox="1">
            <a:spLocks noChangeArrowheads="1"/>
          </p:cNvSpPr>
          <p:nvPr/>
        </p:nvSpPr>
        <p:spPr bwMode="auto">
          <a:xfrm>
            <a:off x="2875904" y="3622103"/>
            <a:ext cx="3392160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Sperner coloring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51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51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7" grpId="0" animBg="1"/>
      <p:bldP spid="1351718" grpId="0" animBg="1"/>
      <p:bldP spid="38" grpId="0" animBg="1"/>
      <p:bldP spid="39" grpId="0" animBg="1"/>
      <p:bldP spid="41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83B567-6401-46C2-9F22-9B30498B440B}" type="slidenum">
              <a:rPr lang="en-US"/>
              <a:pPr/>
              <a:t>61</a:t>
            </a:fld>
            <a:endParaRPr lang="en-US"/>
          </a:p>
        </p:txBody>
      </p:sp>
      <p:sp>
        <p:nvSpPr>
          <p:cNvPr id="135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Impossibility of </a:t>
            </a:r>
            <a:r>
              <a:rPr lang="en-US" sz="4000" i="1" dirty="0"/>
              <a:t>2</a:t>
            </a:r>
            <a:r>
              <a:rPr lang="en-US" sz="4000" dirty="0"/>
              <a:t>-Set Agreement</a:t>
            </a:r>
          </a:p>
        </p:txBody>
      </p:sp>
      <p:sp>
        <p:nvSpPr>
          <p:cNvPr id="1351683" name="AutoShape 3"/>
          <p:cNvSpPr>
            <a:spLocks noChangeArrowheads="1"/>
          </p:cNvSpPr>
          <p:nvPr/>
        </p:nvSpPr>
        <p:spPr bwMode="auto">
          <a:xfrm>
            <a:off x="2400300" y="1947863"/>
            <a:ext cx="4367213" cy="3171825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chemeClr val="hlink"/>
              </a:gs>
              <a:gs pos="5000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protocol complex</a:t>
            </a:r>
          </a:p>
        </p:txBody>
      </p:sp>
      <p:sp>
        <p:nvSpPr>
          <p:cNvPr id="1351691" name="Oval 11"/>
          <p:cNvSpPr>
            <a:spLocks noChangeArrowheads="1"/>
          </p:cNvSpPr>
          <p:nvPr/>
        </p:nvSpPr>
        <p:spPr bwMode="auto">
          <a:xfrm>
            <a:off x="4440238" y="1827213"/>
            <a:ext cx="290512" cy="249237"/>
          </a:xfrm>
          <a:prstGeom prst="ellipse">
            <a:avLst/>
          </a:pr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0000FF"/>
              </a:solidFill>
            </a:endParaRPr>
          </a:p>
        </p:txBody>
      </p:sp>
      <p:sp>
        <p:nvSpPr>
          <p:cNvPr id="1351692" name="Oval 12"/>
          <p:cNvSpPr>
            <a:spLocks noChangeArrowheads="1"/>
          </p:cNvSpPr>
          <p:nvPr/>
        </p:nvSpPr>
        <p:spPr bwMode="auto">
          <a:xfrm>
            <a:off x="4633913" y="1887538"/>
            <a:ext cx="42862" cy="85725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1699" name="Oval 19"/>
          <p:cNvSpPr>
            <a:spLocks noChangeArrowheads="1"/>
          </p:cNvSpPr>
          <p:nvPr/>
        </p:nvSpPr>
        <p:spPr bwMode="auto">
          <a:xfrm>
            <a:off x="2239963" y="4991100"/>
            <a:ext cx="307975" cy="261938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0000FF"/>
              </a:solidFill>
            </a:endParaRPr>
          </a:p>
        </p:txBody>
      </p:sp>
      <p:sp>
        <p:nvSpPr>
          <p:cNvPr id="1351700" name="Oval 20"/>
          <p:cNvSpPr>
            <a:spLocks noChangeArrowheads="1"/>
          </p:cNvSpPr>
          <p:nvPr/>
        </p:nvSpPr>
        <p:spPr bwMode="auto">
          <a:xfrm>
            <a:off x="2446338" y="5054600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1701" name="Oval 21"/>
          <p:cNvSpPr>
            <a:spLocks noChangeArrowheads="1"/>
          </p:cNvSpPr>
          <p:nvPr/>
        </p:nvSpPr>
        <p:spPr bwMode="auto">
          <a:xfrm>
            <a:off x="4735513" y="4991100"/>
            <a:ext cx="307975" cy="261938"/>
          </a:xfrm>
          <a:prstGeom prst="ellipse">
            <a:avLst/>
          </a:prstGeom>
          <a:solidFill>
            <a:srgbClr val="FF33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0000FF"/>
              </a:solidFill>
            </a:endParaRPr>
          </a:p>
        </p:txBody>
      </p:sp>
      <p:sp>
        <p:nvSpPr>
          <p:cNvPr id="1351702" name="Oval 22"/>
          <p:cNvSpPr>
            <a:spLocks noChangeArrowheads="1"/>
          </p:cNvSpPr>
          <p:nvPr/>
        </p:nvSpPr>
        <p:spPr bwMode="auto">
          <a:xfrm>
            <a:off x="4941888" y="5054600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1703" name="Oval 23"/>
          <p:cNvSpPr>
            <a:spLocks noChangeArrowheads="1"/>
          </p:cNvSpPr>
          <p:nvPr/>
        </p:nvSpPr>
        <p:spPr bwMode="auto">
          <a:xfrm>
            <a:off x="6621463" y="4991100"/>
            <a:ext cx="307975" cy="26193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0000FF"/>
              </a:solidFill>
            </a:endParaRPr>
          </a:p>
        </p:txBody>
      </p:sp>
      <p:sp>
        <p:nvSpPr>
          <p:cNvPr id="1351704" name="Oval 24"/>
          <p:cNvSpPr>
            <a:spLocks noChangeArrowheads="1"/>
          </p:cNvSpPr>
          <p:nvPr/>
        </p:nvSpPr>
        <p:spPr bwMode="auto">
          <a:xfrm>
            <a:off x="6827838" y="5054600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1705" name="Oval 25"/>
          <p:cNvSpPr>
            <a:spLocks noChangeArrowheads="1"/>
          </p:cNvSpPr>
          <p:nvPr/>
        </p:nvSpPr>
        <p:spPr bwMode="auto">
          <a:xfrm>
            <a:off x="4073525" y="4991100"/>
            <a:ext cx="307975" cy="261938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0000FF"/>
              </a:solidFill>
            </a:endParaRPr>
          </a:p>
        </p:txBody>
      </p:sp>
      <p:sp>
        <p:nvSpPr>
          <p:cNvPr id="1351706" name="Oval 26"/>
          <p:cNvSpPr>
            <a:spLocks noChangeArrowheads="1"/>
          </p:cNvSpPr>
          <p:nvPr/>
        </p:nvSpPr>
        <p:spPr bwMode="auto">
          <a:xfrm>
            <a:off x="4279900" y="5054600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1707" name="Oval 27"/>
          <p:cNvSpPr>
            <a:spLocks noChangeArrowheads="1"/>
          </p:cNvSpPr>
          <p:nvPr/>
        </p:nvSpPr>
        <p:spPr bwMode="auto">
          <a:xfrm>
            <a:off x="5170488" y="2887663"/>
            <a:ext cx="307975" cy="261937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0000FF"/>
              </a:solidFill>
            </a:endParaRPr>
          </a:p>
        </p:txBody>
      </p:sp>
      <p:sp>
        <p:nvSpPr>
          <p:cNvPr id="1351708" name="Oval 28"/>
          <p:cNvSpPr>
            <a:spLocks noChangeArrowheads="1"/>
          </p:cNvSpPr>
          <p:nvPr/>
        </p:nvSpPr>
        <p:spPr bwMode="auto">
          <a:xfrm>
            <a:off x="5376863" y="2951163"/>
            <a:ext cx="44450" cy="90487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1709" name="Oval 29"/>
          <p:cNvSpPr>
            <a:spLocks noChangeArrowheads="1"/>
          </p:cNvSpPr>
          <p:nvPr/>
        </p:nvSpPr>
        <p:spPr bwMode="auto">
          <a:xfrm>
            <a:off x="3690938" y="2886075"/>
            <a:ext cx="307975" cy="261938"/>
          </a:xfrm>
          <a:prstGeom prst="ellipse">
            <a:avLst/>
          </a:pr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0000FF"/>
              </a:solidFill>
            </a:endParaRPr>
          </a:p>
        </p:txBody>
      </p:sp>
      <p:sp>
        <p:nvSpPr>
          <p:cNvPr id="1351710" name="Oval 30"/>
          <p:cNvSpPr>
            <a:spLocks noChangeArrowheads="1"/>
          </p:cNvSpPr>
          <p:nvPr/>
        </p:nvSpPr>
        <p:spPr bwMode="auto">
          <a:xfrm>
            <a:off x="3897313" y="2949575"/>
            <a:ext cx="44450" cy="90488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1711" name="Oval 31"/>
          <p:cNvSpPr>
            <a:spLocks noChangeArrowheads="1"/>
          </p:cNvSpPr>
          <p:nvPr/>
        </p:nvSpPr>
        <p:spPr bwMode="auto">
          <a:xfrm>
            <a:off x="3211513" y="3579813"/>
            <a:ext cx="290512" cy="249237"/>
          </a:xfrm>
          <a:prstGeom prst="ellipse">
            <a:avLst/>
          </a:prstGeom>
          <a:solidFill>
            <a:srgbClr val="C000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0000FF"/>
              </a:solidFill>
            </a:endParaRPr>
          </a:p>
        </p:txBody>
      </p:sp>
      <p:sp>
        <p:nvSpPr>
          <p:cNvPr id="1351712" name="Oval 32"/>
          <p:cNvSpPr>
            <a:spLocks noChangeArrowheads="1"/>
          </p:cNvSpPr>
          <p:nvPr/>
        </p:nvSpPr>
        <p:spPr bwMode="auto">
          <a:xfrm>
            <a:off x="3405188" y="3640138"/>
            <a:ext cx="42862" cy="85725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1713" name="Oval 33"/>
          <p:cNvSpPr>
            <a:spLocks noChangeArrowheads="1"/>
          </p:cNvSpPr>
          <p:nvPr/>
        </p:nvSpPr>
        <p:spPr bwMode="auto">
          <a:xfrm>
            <a:off x="5665788" y="3578225"/>
            <a:ext cx="290512" cy="249238"/>
          </a:xfrm>
          <a:prstGeom prst="ellipse">
            <a:avLst/>
          </a:pr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0000FF"/>
              </a:solidFill>
            </a:endParaRPr>
          </a:p>
        </p:txBody>
      </p:sp>
      <p:sp>
        <p:nvSpPr>
          <p:cNvPr id="1351714" name="Oval 34"/>
          <p:cNvSpPr>
            <a:spLocks noChangeArrowheads="1"/>
          </p:cNvSpPr>
          <p:nvPr/>
        </p:nvSpPr>
        <p:spPr bwMode="auto">
          <a:xfrm>
            <a:off x="5859463" y="3638550"/>
            <a:ext cx="42862" cy="85725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Text Box 45"/>
          <p:cNvSpPr txBox="1">
            <a:spLocks noChangeArrowheads="1"/>
          </p:cNvSpPr>
          <p:nvPr/>
        </p:nvSpPr>
        <p:spPr bwMode="auto">
          <a:xfrm>
            <a:off x="2890652" y="2619213"/>
            <a:ext cx="3392160" cy="584775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Sperner coloring</a:t>
            </a:r>
            <a:endParaRPr lang="en-US" sz="3200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Isosceles Triangle 28"/>
          <p:cNvSpPr/>
          <p:nvPr/>
        </p:nvSpPr>
        <p:spPr>
          <a:xfrm rot="3031713">
            <a:off x="4336026" y="3436373"/>
            <a:ext cx="663677" cy="737420"/>
          </a:xfrm>
          <a:prstGeom prst="triangle">
            <a:avLst/>
          </a:prstGeom>
          <a:solidFill>
            <a:schemeClr val="accent6">
              <a:lumMod val="75000"/>
            </a:schemeClr>
          </a:solidFill>
          <a:ln w="38100">
            <a:solidFill>
              <a:srgbClr val="002060"/>
            </a:solidFill>
          </a:ln>
        </p:spPr>
        <p:txBody>
          <a:bodyPr rtlCol="0" anchor="ctr">
            <a:spAutoFit/>
          </a:bodyPr>
          <a:lstStyle/>
          <a:p>
            <a:pPr algn="ctr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4030663" y="3422497"/>
            <a:ext cx="1083852" cy="1003863"/>
            <a:chOff x="4030663" y="3422497"/>
            <a:chExt cx="1083852" cy="1003863"/>
          </a:xfrm>
        </p:grpSpPr>
        <p:sp>
          <p:nvSpPr>
            <p:cNvPr id="31" name="Oval 31"/>
            <p:cNvSpPr>
              <a:spLocks noChangeArrowheads="1"/>
            </p:cNvSpPr>
            <p:nvPr/>
          </p:nvSpPr>
          <p:spPr bwMode="auto">
            <a:xfrm>
              <a:off x="4824003" y="3422497"/>
              <a:ext cx="290512" cy="249237"/>
            </a:xfrm>
            <a:prstGeom prst="ellipse">
              <a:avLst/>
            </a:prstGeom>
            <a:solidFill>
              <a:srgbClr val="C000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srgbClr val="0000FF"/>
                </a:solidFill>
              </a:endParaRPr>
            </a:p>
          </p:txBody>
        </p:sp>
        <p:sp>
          <p:nvSpPr>
            <p:cNvPr id="32" name="Oval 32"/>
            <p:cNvSpPr>
              <a:spLocks noChangeArrowheads="1"/>
            </p:cNvSpPr>
            <p:nvPr/>
          </p:nvSpPr>
          <p:spPr bwMode="auto">
            <a:xfrm>
              <a:off x="5017678" y="3482822"/>
              <a:ext cx="42862" cy="85725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23"/>
            <p:cNvSpPr>
              <a:spLocks noChangeArrowheads="1"/>
            </p:cNvSpPr>
            <p:nvPr/>
          </p:nvSpPr>
          <p:spPr bwMode="auto">
            <a:xfrm>
              <a:off x="4030663" y="3639164"/>
              <a:ext cx="307975" cy="26193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srgbClr val="0000FF"/>
                </a:solidFill>
              </a:endParaRPr>
            </a:p>
          </p:txBody>
        </p:sp>
        <p:sp>
          <p:nvSpPr>
            <p:cNvPr id="34" name="Oval 24"/>
            <p:cNvSpPr>
              <a:spLocks noChangeArrowheads="1"/>
            </p:cNvSpPr>
            <p:nvPr/>
          </p:nvSpPr>
          <p:spPr bwMode="auto">
            <a:xfrm>
              <a:off x="4237038" y="3702664"/>
              <a:ext cx="44450" cy="90488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11"/>
            <p:cNvSpPr>
              <a:spLocks noChangeArrowheads="1"/>
            </p:cNvSpPr>
            <p:nvPr/>
          </p:nvSpPr>
          <p:spPr bwMode="auto">
            <a:xfrm>
              <a:off x="4445154" y="4177123"/>
              <a:ext cx="290512" cy="249237"/>
            </a:xfrm>
            <a:prstGeom prst="ellipse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solidFill>
                  <a:srgbClr val="0000FF"/>
                </a:solidFill>
              </a:endParaRPr>
            </a:p>
          </p:txBody>
        </p:sp>
        <p:sp>
          <p:nvSpPr>
            <p:cNvPr id="40" name="Oval 12"/>
            <p:cNvSpPr>
              <a:spLocks noChangeArrowheads="1"/>
            </p:cNvSpPr>
            <p:nvPr/>
          </p:nvSpPr>
          <p:spPr bwMode="auto">
            <a:xfrm>
              <a:off x="4638829" y="4237448"/>
              <a:ext cx="42862" cy="85725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" name="Text Box 45"/>
          <p:cNvSpPr txBox="1">
            <a:spLocks noChangeArrowheads="1"/>
          </p:cNvSpPr>
          <p:nvPr/>
        </p:nvSpPr>
        <p:spPr bwMode="auto">
          <a:xfrm>
            <a:off x="5373584" y="3686022"/>
            <a:ext cx="1619354" cy="584775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3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colors</a:t>
            </a:r>
          </a:p>
        </p:txBody>
      </p:sp>
      <p:sp>
        <p:nvSpPr>
          <p:cNvPr id="45" name="Text Box 45"/>
          <p:cNvSpPr txBox="1">
            <a:spLocks noChangeArrowheads="1"/>
          </p:cNvSpPr>
          <p:nvPr/>
        </p:nvSpPr>
        <p:spPr bwMode="auto">
          <a:xfrm>
            <a:off x="1010444" y="5613143"/>
            <a:ext cx="7289176" cy="584775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Contradiction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: at most </a:t>
            </a:r>
            <a:r>
              <a:rPr lang="en-US" sz="3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can be chosen</a:t>
            </a:r>
          </a:p>
        </p:txBody>
      </p:sp>
      <p:sp>
        <p:nvSpPr>
          <p:cNvPr id="44" name="Text Box 45"/>
          <p:cNvSpPr txBox="1">
            <a:spLocks noChangeArrowheads="1"/>
          </p:cNvSpPr>
          <p:nvPr/>
        </p:nvSpPr>
        <p:spPr bwMode="auto">
          <a:xfrm>
            <a:off x="3369918" y="4708576"/>
            <a:ext cx="4604146" cy="584775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Execution with </a:t>
            </a:r>
            <a:r>
              <a:rPr lang="en-US" sz="3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chosen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5" grpId="0" animBg="1"/>
      <p:bldP spid="44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73CBF-10DE-4750-99DD-42E9FFC2D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857500"/>
            <a:ext cx="7772400" cy="1143000"/>
          </a:xfrm>
        </p:spPr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264149-75C5-49A1-9538-195F94FB7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D9C7-2207-40D0-BD10-0B54F2F3DC18}" type="datetime5">
              <a:rPr lang="en-US" smtClean="0"/>
              <a:pPr/>
              <a:t>29-Oct-19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79C2A1-8542-4D08-9C65-50EFD9DA4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08CE-920D-4F6F-98C9-0491388AB413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9293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9662913-7592-44AC-A320-BDEE55E73DA9}" type="slidenum">
              <a:rPr lang="ar-SA" smtClean="0">
                <a:cs typeface="Arial" pitchFamily="34" charset="0"/>
              </a:rPr>
              <a:pPr/>
              <a:t>63</a:t>
            </a:fld>
            <a:endParaRPr lang="en-US">
              <a:cs typeface="Arial" pitchFamily="34" charset="0"/>
            </a:endParaRPr>
          </a:p>
        </p:txBody>
      </p:sp>
      <p:sp>
        <p:nvSpPr>
          <p:cNvPr id="194564" name="Rectangle 2"/>
          <p:cNvSpPr>
            <a:spLocks noChangeArrowheads="1"/>
          </p:cNvSpPr>
          <p:nvPr/>
        </p:nvSpPr>
        <p:spPr bwMode="auto">
          <a:xfrm>
            <a:off x="0" y="178226"/>
            <a:ext cx="91440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hlinkClick r:id="rId3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> 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        </a:t>
            </a:r>
            <a:b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endParaRPr 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7" name="Picture 6" descr="license.im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700" y="12700"/>
            <a:ext cx="804672" cy="2834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1317606"/>
            <a:ext cx="9144000" cy="280076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This work is licensed under a </a:t>
            </a:r>
            <a:r>
              <a:rPr lang="en-US" dirty="0">
                <a:latin typeface="Arial" pitchFamily="34" charset="0"/>
                <a:cs typeface="Arial" pitchFamily="34" charset="0"/>
                <a:hlinkClick r:id="rId5"/>
              </a:rPr>
              <a:t>Creative Commons Attribution-Noncommercial 3.0 </a:t>
            </a:r>
            <a:r>
              <a:rPr lang="en-US" dirty="0" err="1">
                <a:latin typeface="Arial" pitchFamily="34" charset="0"/>
                <a:cs typeface="Arial" pitchFamily="34" charset="0"/>
                <a:hlinkClick r:id="rId5"/>
              </a:rPr>
              <a:t>Unported</a:t>
            </a:r>
            <a:r>
              <a:rPr lang="en-US" dirty="0">
                <a:latin typeface="Arial" pitchFamily="34" charset="0"/>
                <a:cs typeface="Arial" pitchFamily="34" charset="0"/>
                <a:hlinkClick r:id="rId5"/>
              </a:rPr>
              <a:t> License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Agree on </a:t>
            </a:r>
            <a:r>
              <a:rPr lang="en-US" sz="4000" dirty="0">
                <a:latin typeface="cmsy10"/>
              </a:rPr>
              <a:t>·</a:t>
            </a:r>
            <a:r>
              <a:rPr lang="en-US" sz="4000" dirty="0"/>
              <a:t> </a:t>
            </a:r>
            <a:r>
              <a:rPr lang="en-US" sz="4000" i="1" dirty="0"/>
              <a:t>k</a:t>
            </a:r>
            <a:r>
              <a:rPr lang="en-US" sz="4000" dirty="0"/>
              <a:t> Inputs</a:t>
            </a:r>
          </a:p>
        </p:txBody>
      </p:sp>
      <p:grpSp>
        <p:nvGrpSpPr>
          <p:cNvPr id="2" name="Group 40"/>
          <p:cNvGrpSpPr/>
          <p:nvPr/>
        </p:nvGrpSpPr>
        <p:grpSpPr>
          <a:xfrm>
            <a:off x="409575" y="1389063"/>
            <a:ext cx="8162925" cy="5307012"/>
            <a:chOff x="409575" y="1389063"/>
            <a:chExt cx="8162925" cy="5307012"/>
          </a:xfrm>
        </p:grpSpPr>
        <p:sp>
          <p:nvSpPr>
            <p:cNvPr id="33796" name="AutoShape 2"/>
            <p:cNvSpPr>
              <a:spLocks noChangeArrowheads="1"/>
            </p:cNvSpPr>
            <p:nvPr/>
          </p:nvSpPr>
          <p:spPr bwMode="auto">
            <a:xfrm>
              <a:off x="3490913" y="1890713"/>
              <a:ext cx="4724400" cy="2886075"/>
            </a:xfrm>
            <a:custGeom>
              <a:avLst/>
              <a:gdLst>
                <a:gd name="T0" fmla="*/ 516665665 w 21600"/>
                <a:gd name="T1" fmla="*/ 0 h 21600"/>
                <a:gd name="T2" fmla="*/ 151315970 w 21600"/>
                <a:gd name="T3" fmla="*/ 56468592 h 21600"/>
                <a:gd name="T4" fmla="*/ 0 w 21600"/>
                <a:gd name="T5" fmla="*/ 192810918 h 21600"/>
                <a:gd name="T6" fmla="*/ 151315970 w 21600"/>
                <a:gd name="T7" fmla="*/ 329153127 h 21600"/>
                <a:gd name="T8" fmla="*/ 516665665 w 21600"/>
                <a:gd name="T9" fmla="*/ 385621569 h 21600"/>
                <a:gd name="T10" fmla="*/ 882015196 w 21600"/>
                <a:gd name="T11" fmla="*/ 329153127 h 21600"/>
                <a:gd name="T12" fmla="*/ 1033331330 w 21600"/>
                <a:gd name="T13" fmla="*/ 192810918 h 21600"/>
                <a:gd name="T14" fmla="*/ 882015196 w 21600"/>
                <a:gd name="T15" fmla="*/ 56468592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806" y="10800"/>
                  </a:moveTo>
                  <a:cubicBezTo>
                    <a:pt x="1806" y="15767"/>
                    <a:pt x="5833" y="19794"/>
                    <a:pt x="10800" y="19794"/>
                  </a:cubicBezTo>
                  <a:cubicBezTo>
                    <a:pt x="15767" y="19794"/>
                    <a:pt x="19794" y="15767"/>
                    <a:pt x="19794" y="10800"/>
                  </a:cubicBezTo>
                  <a:cubicBezTo>
                    <a:pt x="19794" y="5833"/>
                    <a:pt x="15767" y="1806"/>
                    <a:pt x="10800" y="1806"/>
                  </a:cubicBezTo>
                  <a:cubicBezTo>
                    <a:pt x="5833" y="1806"/>
                    <a:pt x="1806" y="5833"/>
                    <a:pt x="1806" y="10800"/>
                  </a:cubicBezTo>
                  <a:close/>
                </a:path>
              </a:pathLst>
            </a:custGeom>
            <a:solidFill>
              <a:schemeClr val="accent1">
                <a:alpha val="23921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3797" name="AutoShape 3"/>
            <p:cNvSpPr>
              <a:spLocks noChangeArrowheads="1"/>
            </p:cNvSpPr>
            <p:nvPr/>
          </p:nvSpPr>
          <p:spPr bwMode="auto">
            <a:xfrm>
              <a:off x="2209800" y="3810000"/>
              <a:ext cx="4724400" cy="2886075"/>
            </a:xfrm>
            <a:custGeom>
              <a:avLst/>
              <a:gdLst>
                <a:gd name="T0" fmla="*/ 516665665 w 21600"/>
                <a:gd name="T1" fmla="*/ 0 h 21600"/>
                <a:gd name="T2" fmla="*/ 151315970 w 21600"/>
                <a:gd name="T3" fmla="*/ 56468592 h 21600"/>
                <a:gd name="T4" fmla="*/ 0 w 21600"/>
                <a:gd name="T5" fmla="*/ 192810918 h 21600"/>
                <a:gd name="T6" fmla="*/ 151315970 w 21600"/>
                <a:gd name="T7" fmla="*/ 329153127 h 21600"/>
                <a:gd name="T8" fmla="*/ 516665665 w 21600"/>
                <a:gd name="T9" fmla="*/ 385621569 h 21600"/>
                <a:gd name="T10" fmla="*/ 882015196 w 21600"/>
                <a:gd name="T11" fmla="*/ 329153127 h 21600"/>
                <a:gd name="T12" fmla="*/ 1033331330 w 21600"/>
                <a:gd name="T13" fmla="*/ 192810918 h 21600"/>
                <a:gd name="T14" fmla="*/ 882015196 w 21600"/>
                <a:gd name="T15" fmla="*/ 56468592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806" y="10800"/>
                  </a:moveTo>
                  <a:cubicBezTo>
                    <a:pt x="1806" y="15767"/>
                    <a:pt x="5833" y="19794"/>
                    <a:pt x="10800" y="19794"/>
                  </a:cubicBezTo>
                  <a:cubicBezTo>
                    <a:pt x="15767" y="19794"/>
                    <a:pt x="19794" y="15767"/>
                    <a:pt x="19794" y="10800"/>
                  </a:cubicBezTo>
                  <a:cubicBezTo>
                    <a:pt x="19794" y="5833"/>
                    <a:pt x="15767" y="1806"/>
                    <a:pt x="10800" y="1806"/>
                  </a:cubicBezTo>
                  <a:cubicBezTo>
                    <a:pt x="5833" y="1806"/>
                    <a:pt x="1806" y="5833"/>
                    <a:pt x="1806" y="10800"/>
                  </a:cubicBezTo>
                  <a:close/>
                </a:path>
              </a:pathLst>
            </a:custGeom>
            <a:solidFill>
              <a:schemeClr val="accent2">
                <a:alpha val="23921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3799" name="AutoShape 5"/>
            <p:cNvSpPr>
              <a:spLocks noChangeArrowheads="1"/>
            </p:cNvSpPr>
            <p:nvPr/>
          </p:nvSpPr>
          <p:spPr bwMode="auto">
            <a:xfrm>
              <a:off x="566738" y="1797050"/>
              <a:ext cx="4724400" cy="2886075"/>
            </a:xfrm>
            <a:custGeom>
              <a:avLst/>
              <a:gdLst>
                <a:gd name="T0" fmla="*/ 516665665 w 21600"/>
                <a:gd name="T1" fmla="*/ 0 h 21600"/>
                <a:gd name="T2" fmla="*/ 151315970 w 21600"/>
                <a:gd name="T3" fmla="*/ 56468592 h 21600"/>
                <a:gd name="T4" fmla="*/ 0 w 21600"/>
                <a:gd name="T5" fmla="*/ 192810918 h 21600"/>
                <a:gd name="T6" fmla="*/ 151315970 w 21600"/>
                <a:gd name="T7" fmla="*/ 329153127 h 21600"/>
                <a:gd name="T8" fmla="*/ 516665665 w 21600"/>
                <a:gd name="T9" fmla="*/ 385621569 h 21600"/>
                <a:gd name="T10" fmla="*/ 882015196 w 21600"/>
                <a:gd name="T11" fmla="*/ 329153127 h 21600"/>
                <a:gd name="T12" fmla="*/ 1033331330 w 21600"/>
                <a:gd name="T13" fmla="*/ 192810918 h 21600"/>
                <a:gd name="T14" fmla="*/ 882015196 w 21600"/>
                <a:gd name="T15" fmla="*/ 56468592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806" y="10800"/>
                  </a:moveTo>
                  <a:cubicBezTo>
                    <a:pt x="1806" y="15767"/>
                    <a:pt x="5833" y="19794"/>
                    <a:pt x="10800" y="19794"/>
                  </a:cubicBezTo>
                  <a:cubicBezTo>
                    <a:pt x="15767" y="19794"/>
                    <a:pt x="19794" y="15767"/>
                    <a:pt x="19794" y="10800"/>
                  </a:cubicBezTo>
                  <a:cubicBezTo>
                    <a:pt x="19794" y="5833"/>
                    <a:pt x="15767" y="1806"/>
                    <a:pt x="10800" y="1806"/>
                  </a:cubicBezTo>
                  <a:cubicBezTo>
                    <a:pt x="5833" y="1806"/>
                    <a:pt x="1806" y="5833"/>
                    <a:pt x="1806" y="10800"/>
                  </a:cubicBezTo>
                  <a:close/>
                </a:path>
              </a:pathLst>
            </a:custGeom>
            <a:solidFill>
              <a:srgbClr val="FF7C80">
                <a:alpha val="23921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998913" y="4551363"/>
              <a:ext cx="1146175" cy="1000125"/>
              <a:chOff x="1043" y="2546"/>
              <a:chExt cx="869" cy="740"/>
            </a:xfrm>
          </p:grpSpPr>
          <p:sp>
            <p:nvSpPr>
              <p:cNvPr id="33824" name="Freeform 7"/>
              <p:cNvSpPr>
                <a:spLocks/>
              </p:cNvSpPr>
              <p:nvPr/>
            </p:nvSpPr>
            <p:spPr bwMode="auto">
              <a:xfrm>
                <a:off x="1769" y="3004"/>
                <a:ext cx="143" cy="278"/>
              </a:xfrm>
              <a:custGeom>
                <a:avLst/>
                <a:gdLst>
                  <a:gd name="T0" fmla="*/ 0 w 143"/>
                  <a:gd name="T1" fmla="*/ 0 h 278"/>
                  <a:gd name="T2" fmla="*/ 143 w 143"/>
                  <a:gd name="T3" fmla="*/ 42 h 278"/>
                  <a:gd name="T4" fmla="*/ 143 w 143"/>
                  <a:gd name="T5" fmla="*/ 242 h 278"/>
                  <a:gd name="T6" fmla="*/ 100 w 143"/>
                  <a:gd name="T7" fmla="*/ 278 h 278"/>
                  <a:gd name="T8" fmla="*/ 93 w 143"/>
                  <a:gd name="T9" fmla="*/ 100 h 278"/>
                  <a:gd name="T10" fmla="*/ 7 w 143"/>
                  <a:gd name="T11" fmla="*/ 50 h 278"/>
                  <a:gd name="T12" fmla="*/ 0 w 143"/>
                  <a:gd name="T13" fmla="*/ 0 h 2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3"/>
                  <a:gd name="T22" fmla="*/ 0 h 278"/>
                  <a:gd name="T23" fmla="*/ 143 w 143"/>
                  <a:gd name="T24" fmla="*/ 278 h 2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3" h="278">
                    <a:moveTo>
                      <a:pt x="0" y="0"/>
                    </a:moveTo>
                    <a:lnTo>
                      <a:pt x="143" y="42"/>
                    </a:lnTo>
                    <a:lnTo>
                      <a:pt x="143" y="242"/>
                    </a:lnTo>
                    <a:lnTo>
                      <a:pt x="100" y="278"/>
                    </a:lnTo>
                    <a:lnTo>
                      <a:pt x="93" y="100"/>
                    </a:lnTo>
                    <a:lnTo>
                      <a:pt x="7" y="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3825" name="Freeform 8"/>
              <p:cNvSpPr>
                <a:spLocks/>
              </p:cNvSpPr>
              <p:nvPr/>
            </p:nvSpPr>
            <p:spPr bwMode="auto">
              <a:xfrm>
                <a:off x="1737" y="2814"/>
                <a:ext cx="86" cy="221"/>
              </a:xfrm>
              <a:custGeom>
                <a:avLst/>
                <a:gdLst>
                  <a:gd name="T0" fmla="*/ 0 w 143"/>
                  <a:gd name="T1" fmla="*/ 0 h 278"/>
                  <a:gd name="T2" fmla="*/ 86 w 143"/>
                  <a:gd name="T3" fmla="*/ 33 h 278"/>
                  <a:gd name="T4" fmla="*/ 86 w 143"/>
                  <a:gd name="T5" fmla="*/ 192 h 278"/>
                  <a:gd name="T6" fmla="*/ 60 w 143"/>
                  <a:gd name="T7" fmla="*/ 221 h 278"/>
                  <a:gd name="T8" fmla="*/ 56 w 143"/>
                  <a:gd name="T9" fmla="*/ 79 h 278"/>
                  <a:gd name="T10" fmla="*/ 4 w 143"/>
                  <a:gd name="T11" fmla="*/ 40 h 278"/>
                  <a:gd name="T12" fmla="*/ 0 w 143"/>
                  <a:gd name="T13" fmla="*/ 0 h 2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3"/>
                  <a:gd name="T22" fmla="*/ 0 h 278"/>
                  <a:gd name="T23" fmla="*/ 143 w 143"/>
                  <a:gd name="T24" fmla="*/ 278 h 2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3" h="278">
                    <a:moveTo>
                      <a:pt x="0" y="0"/>
                    </a:moveTo>
                    <a:lnTo>
                      <a:pt x="143" y="42"/>
                    </a:lnTo>
                    <a:lnTo>
                      <a:pt x="143" y="242"/>
                    </a:lnTo>
                    <a:lnTo>
                      <a:pt x="100" y="278"/>
                    </a:lnTo>
                    <a:lnTo>
                      <a:pt x="93" y="100"/>
                    </a:lnTo>
                    <a:lnTo>
                      <a:pt x="7" y="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3826" name="Freeform 9"/>
              <p:cNvSpPr>
                <a:spLocks/>
              </p:cNvSpPr>
              <p:nvPr/>
            </p:nvSpPr>
            <p:spPr bwMode="auto">
              <a:xfrm flipH="1">
                <a:off x="1043" y="3008"/>
                <a:ext cx="143" cy="278"/>
              </a:xfrm>
              <a:custGeom>
                <a:avLst/>
                <a:gdLst>
                  <a:gd name="T0" fmla="*/ 0 w 143"/>
                  <a:gd name="T1" fmla="*/ 0 h 278"/>
                  <a:gd name="T2" fmla="*/ 143 w 143"/>
                  <a:gd name="T3" fmla="*/ 42 h 278"/>
                  <a:gd name="T4" fmla="*/ 143 w 143"/>
                  <a:gd name="T5" fmla="*/ 242 h 278"/>
                  <a:gd name="T6" fmla="*/ 100 w 143"/>
                  <a:gd name="T7" fmla="*/ 278 h 278"/>
                  <a:gd name="T8" fmla="*/ 93 w 143"/>
                  <a:gd name="T9" fmla="*/ 100 h 278"/>
                  <a:gd name="T10" fmla="*/ 7 w 143"/>
                  <a:gd name="T11" fmla="*/ 50 h 278"/>
                  <a:gd name="T12" fmla="*/ 0 w 143"/>
                  <a:gd name="T13" fmla="*/ 0 h 2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3"/>
                  <a:gd name="T22" fmla="*/ 0 h 278"/>
                  <a:gd name="T23" fmla="*/ 143 w 143"/>
                  <a:gd name="T24" fmla="*/ 278 h 2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3" h="278">
                    <a:moveTo>
                      <a:pt x="0" y="0"/>
                    </a:moveTo>
                    <a:lnTo>
                      <a:pt x="143" y="42"/>
                    </a:lnTo>
                    <a:lnTo>
                      <a:pt x="143" y="242"/>
                    </a:lnTo>
                    <a:lnTo>
                      <a:pt x="100" y="278"/>
                    </a:lnTo>
                    <a:lnTo>
                      <a:pt x="93" y="100"/>
                    </a:lnTo>
                    <a:lnTo>
                      <a:pt x="7" y="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3827" name="Freeform 10"/>
              <p:cNvSpPr>
                <a:spLocks/>
              </p:cNvSpPr>
              <p:nvPr/>
            </p:nvSpPr>
            <p:spPr bwMode="auto">
              <a:xfrm flipH="1">
                <a:off x="1133" y="2833"/>
                <a:ext cx="86" cy="221"/>
              </a:xfrm>
              <a:custGeom>
                <a:avLst/>
                <a:gdLst>
                  <a:gd name="T0" fmla="*/ 0 w 143"/>
                  <a:gd name="T1" fmla="*/ 0 h 278"/>
                  <a:gd name="T2" fmla="*/ 86 w 143"/>
                  <a:gd name="T3" fmla="*/ 33 h 278"/>
                  <a:gd name="T4" fmla="*/ 86 w 143"/>
                  <a:gd name="T5" fmla="*/ 192 h 278"/>
                  <a:gd name="T6" fmla="*/ 60 w 143"/>
                  <a:gd name="T7" fmla="*/ 221 h 278"/>
                  <a:gd name="T8" fmla="*/ 56 w 143"/>
                  <a:gd name="T9" fmla="*/ 79 h 278"/>
                  <a:gd name="T10" fmla="*/ 4 w 143"/>
                  <a:gd name="T11" fmla="*/ 40 h 278"/>
                  <a:gd name="T12" fmla="*/ 0 w 143"/>
                  <a:gd name="T13" fmla="*/ 0 h 2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3"/>
                  <a:gd name="T22" fmla="*/ 0 h 278"/>
                  <a:gd name="T23" fmla="*/ 143 w 143"/>
                  <a:gd name="T24" fmla="*/ 278 h 2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3" h="278">
                    <a:moveTo>
                      <a:pt x="0" y="0"/>
                    </a:moveTo>
                    <a:lnTo>
                      <a:pt x="143" y="42"/>
                    </a:lnTo>
                    <a:lnTo>
                      <a:pt x="143" y="242"/>
                    </a:lnTo>
                    <a:lnTo>
                      <a:pt x="100" y="278"/>
                    </a:lnTo>
                    <a:lnTo>
                      <a:pt x="93" y="100"/>
                    </a:lnTo>
                    <a:lnTo>
                      <a:pt x="7" y="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3828" name="AutoShape 11"/>
              <p:cNvSpPr>
                <a:spLocks noChangeArrowheads="1"/>
              </p:cNvSpPr>
              <p:nvPr/>
            </p:nvSpPr>
            <p:spPr bwMode="auto">
              <a:xfrm flipV="1">
                <a:off x="1163" y="2546"/>
                <a:ext cx="657" cy="557"/>
              </a:xfrm>
              <a:custGeom>
                <a:avLst/>
                <a:gdLst>
                  <a:gd name="T0" fmla="*/ 17 w 21600"/>
                  <a:gd name="T1" fmla="*/ 7 h 21600"/>
                  <a:gd name="T2" fmla="*/ 10 w 21600"/>
                  <a:gd name="T3" fmla="*/ 14 h 21600"/>
                  <a:gd name="T4" fmla="*/ 2 w 21600"/>
                  <a:gd name="T5" fmla="*/ 7 h 21600"/>
                  <a:gd name="T6" fmla="*/ 1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4 w 21600"/>
                  <a:gd name="T13" fmla="*/ 4498 h 21600"/>
                  <a:gd name="T14" fmla="*/ 17096 w 21600"/>
                  <a:gd name="T15" fmla="*/ 1710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66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3829" name="Rectangle 12"/>
              <p:cNvSpPr>
                <a:spLocks noChangeArrowheads="1"/>
              </p:cNvSpPr>
              <p:nvPr/>
            </p:nvSpPr>
            <p:spPr bwMode="auto">
              <a:xfrm>
                <a:off x="1163" y="3110"/>
                <a:ext cx="657" cy="157"/>
              </a:xfrm>
              <a:prstGeom prst="rect">
                <a:avLst/>
              </a:prstGeom>
              <a:solidFill>
                <a:srgbClr val="9966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3830" name="Freeform 13"/>
              <p:cNvSpPr>
                <a:spLocks/>
              </p:cNvSpPr>
              <p:nvPr/>
            </p:nvSpPr>
            <p:spPr bwMode="auto">
              <a:xfrm>
                <a:off x="1694" y="2640"/>
                <a:ext cx="86" cy="221"/>
              </a:xfrm>
              <a:custGeom>
                <a:avLst/>
                <a:gdLst>
                  <a:gd name="T0" fmla="*/ 0 w 143"/>
                  <a:gd name="T1" fmla="*/ 0 h 278"/>
                  <a:gd name="T2" fmla="*/ 86 w 143"/>
                  <a:gd name="T3" fmla="*/ 33 h 278"/>
                  <a:gd name="T4" fmla="*/ 86 w 143"/>
                  <a:gd name="T5" fmla="*/ 192 h 278"/>
                  <a:gd name="T6" fmla="*/ 60 w 143"/>
                  <a:gd name="T7" fmla="*/ 221 h 278"/>
                  <a:gd name="T8" fmla="*/ 56 w 143"/>
                  <a:gd name="T9" fmla="*/ 79 h 278"/>
                  <a:gd name="T10" fmla="*/ 4 w 143"/>
                  <a:gd name="T11" fmla="*/ 40 h 278"/>
                  <a:gd name="T12" fmla="*/ 0 w 143"/>
                  <a:gd name="T13" fmla="*/ 0 h 2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3"/>
                  <a:gd name="T22" fmla="*/ 0 h 278"/>
                  <a:gd name="T23" fmla="*/ 143 w 143"/>
                  <a:gd name="T24" fmla="*/ 278 h 2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3" h="278">
                    <a:moveTo>
                      <a:pt x="0" y="0"/>
                    </a:moveTo>
                    <a:lnTo>
                      <a:pt x="143" y="42"/>
                    </a:lnTo>
                    <a:lnTo>
                      <a:pt x="143" y="242"/>
                    </a:lnTo>
                    <a:lnTo>
                      <a:pt x="100" y="278"/>
                    </a:lnTo>
                    <a:lnTo>
                      <a:pt x="93" y="100"/>
                    </a:lnTo>
                    <a:lnTo>
                      <a:pt x="7" y="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3831" name="Freeform 14"/>
              <p:cNvSpPr>
                <a:spLocks/>
              </p:cNvSpPr>
              <p:nvPr/>
            </p:nvSpPr>
            <p:spPr bwMode="auto">
              <a:xfrm flipH="1">
                <a:off x="1186" y="2640"/>
                <a:ext cx="86" cy="221"/>
              </a:xfrm>
              <a:custGeom>
                <a:avLst/>
                <a:gdLst>
                  <a:gd name="T0" fmla="*/ 0 w 143"/>
                  <a:gd name="T1" fmla="*/ 0 h 278"/>
                  <a:gd name="T2" fmla="*/ 86 w 143"/>
                  <a:gd name="T3" fmla="*/ 33 h 278"/>
                  <a:gd name="T4" fmla="*/ 86 w 143"/>
                  <a:gd name="T5" fmla="*/ 192 h 278"/>
                  <a:gd name="T6" fmla="*/ 60 w 143"/>
                  <a:gd name="T7" fmla="*/ 221 h 278"/>
                  <a:gd name="T8" fmla="*/ 56 w 143"/>
                  <a:gd name="T9" fmla="*/ 79 h 278"/>
                  <a:gd name="T10" fmla="*/ 4 w 143"/>
                  <a:gd name="T11" fmla="*/ 40 h 278"/>
                  <a:gd name="T12" fmla="*/ 0 w 143"/>
                  <a:gd name="T13" fmla="*/ 0 h 2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3"/>
                  <a:gd name="T22" fmla="*/ 0 h 278"/>
                  <a:gd name="T23" fmla="*/ 143 w 143"/>
                  <a:gd name="T24" fmla="*/ 278 h 2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3" h="278">
                    <a:moveTo>
                      <a:pt x="0" y="0"/>
                    </a:moveTo>
                    <a:lnTo>
                      <a:pt x="143" y="42"/>
                    </a:lnTo>
                    <a:lnTo>
                      <a:pt x="143" y="242"/>
                    </a:lnTo>
                    <a:lnTo>
                      <a:pt x="100" y="278"/>
                    </a:lnTo>
                    <a:lnTo>
                      <a:pt x="93" y="100"/>
                    </a:lnTo>
                    <a:lnTo>
                      <a:pt x="7" y="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33801" name="AutoShape 15"/>
            <p:cNvSpPr>
              <a:spLocks noChangeArrowheads="1"/>
            </p:cNvSpPr>
            <p:nvPr/>
          </p:nvSpPr>
          <p:spPr bwMode="auto">
            <a:xfrm>
              <a:off x="409575" y="1479550"/>
              <a:ext cx="1981200" cy="1066800"/>
            </a:xfrm>
            <a:prstGeom prst="cloudCallout">
              <a:avLst>
                <a:gd name="adj1" fmla="val 19713"/>
                <a:gd name="adj2" fmla="val 82440"/>
              </a:avLst>
            </a:prstGeom>
            <a:solidFill>
              <a:schemeClr val="bg1">
                <a:alpha val="70195"/>
              </a:schemeClr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0" u="none" strike="noStrike" kern="1200" cap="none" spc="0" normalizeH="0" baseline="0" noProof="0">
                  <a:ln>
                    <a:noFill/>
                  </a:ln>
                  <a:solidFill>
                    <a:srgbClr val="33CC33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19</a:t>
              </a:r>
            </a:p>
          </p:txBody>
        </p:sp>
        <p:sp>
          <p:nvSpPr>
            <p:cNvPr id="33802" name="AutoShape 16"/>
            <p:cNvSpPr>
              <a:spLocks noChangeArrowheads="1"/>
            </p:cNvSpPr>
            <p:nvPr/>
          </p:nvSpPr>
          <p:spPr bwMode="auto">
            <a:xfrm>
              <a:off x="6591300" y="1389063"/>
              <a:ext cx="1981200" cy="1066800"/>
            </a:xfrm>
            <a:prstGeom prst="cloudCallout">
              <a:avLst>
                <a:gd name="adj1" fmla="val -35977"/>
                <a:gd name="adj2" fmla="val 93306"/>
              </a:avLst>
            </a:prstGeom>
            <a:solidFill>
              <a:schemeClr val="bg1">
                <a:alpha val="70195"/>
              </a:schemeClr>
            </a:solidFill>
            <a:ln w="38100">
              <a:solidFill>
                <a:srgbClr val="00FF99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0" u="none" strike="noStrike" kern="1200" cap="none" spc="0" normalizeH="0" baseline="0" noProof="0" dirty="0">
                  <a:ln>
                    <a:noFill/>
                  </a:ln>
                  <a:solidFill>
                    <a:srgbClr val="33CC33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19</a:t>
              </a:r>
            </a:p>
          </p:txBody>
        </p: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1879600" y="2784475"/>
              <a:ext cx="1447800" cy="1295400"/>
              <a:chOff x="3168" y="1824"/>
              <a:chExt cx="912" cy="816"/>
            </a:xfrm>
          </p:grpSpPr>
          <p:sp>
            <p:nvSpPr>
              <p:cNvPr id="33815" name="Freeform 18"/>
              <p:cNvSpPr>
                <a:spLocks/>
              </p:cNvSpPr>
              <p:nvPr/>
            </p:nvSpPr>
            <p:spPr bwMode="auto">
              <a:xfrm>
                <a:off x="3936" y="2064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3816" name="Freeform 19"/>
              <p:cNvSpPr>
                <a:spLocks/>
              </p:cNvSpPr>
              <p:nvPr/>
            </p:nvSpPr>
            <p:spPr bwMode="auto">
              <a:xfrm>
                <a:off x="3728" y="1920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3817" name="Freeform 20"/>
              <p:cNvSpPr>
                <a:spLocks/>
              </p:cNvSpPr>
              <p:nvPr/>
            </p:nvSpPr>
            <p:spPr bwMode="auto">
              <a:xfrm>
                <a:off x="3504" y="1824"/>
                <a:ext cx="144" cy="288"/>
              </a:xfrm>
              <a:custGeom>
                <a:avLst/>
                <a:gdLst>
                  <a:gd name="T0" fmla="*/ 0 w 144"/>
                  <a:gd name="T1" fmla="*/ 41 h 336"/>
                  <a:gd name="T2" fmla="*/ 96 w 144"/>
                  <a:gd name="T3" fmla="*/ 0 h 336"/>
                  <a:gd name="T4" fmla="*/ 144 w 144"/>
                  <a:gd name="T5" fmla="*/ 41 h 336"/>
                  <a:gd name="T6" fmla="*/ 144 w 144"/>
                  <a:gd name="T7" fmla="*/ 288 h 336"/>
                  <a:gd name="T8" fmla="*/ 96 w 144"/>
                  <a:gd name="T9" fmla="*/ 247 h 336"/>
                  <a:gd name="T10" fmla="*/ 96 w 144"/>
                  <a:gd name="T11" fmla="*/ 82 h 336"/>
                  <a:gd name="T12" fmla="*/ 0 w 144"/>
                  <a:gd name="T13" fmla="*/ 123 h 336"/>
                  <a:gd name="T14" fmla="*/ 0 w 144"/>
                  <a:gd name="T15" fmla="*/ 41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3818" name="Freeform 21"/>
              <p:cNvSpPr>
                <a:spLocks/>
              </p:cNvSpPr>
              <p:nvPr/>
            </p:nvSpPr>
            <p:spPr bwMode="auto">
              <a:xfrm>
                <a:off x="3243" y="1824"/>
                <a:ext cx="789" cy="535"/>
              </a:xfrm>
              <a:custGeom>
                <a:avLst/>
                <a:gdLst>
                  <a:gd name="T0" fmla="*/ 261 w 789"/>
                  <a:gd name="T1" fmla="*/ 0 h 535"/>
                  <a:gd name="T2" fmla="*/ 789 w 789"/>
                  <a:gd name="T3" fmla="*/ 336 h 535"/>
                  <a:gd name="T4" fmla="*/ 494 w 789"/>
                  <a:gd name="T5" fmla="*/ 535 h 535"/>
                  <a:gd name="T6" fmla="*/ 0 w 789"/>
                  <a:gd name="T7" fmla="*/ 96 h 535"/>
                  <a:gd name="T8" fmla="*/ 261 w 789"/>
                  <a:gd name="T9" fmla="*/ 0 h 5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9"/>
                  <a:gd name="T16" fmla="*/ 0 h 535"/>
                  <a:gd name="T17" fmla="*/ 789 w 789"/>
                  <a:gd name="T18" fmla="*/ 535 h 5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9" h="535">
                    <a:moveTo>
                      <a:pt x="261" y="0"/>
                    </a:moveTo>
                    <a:lnTo>
                      <a:pt x="789" y="336"/>
                    </a:lnTo>
                    <a:lnTo>
                      <a:pt x="494" y="535"/>
                    </a:lnTo>
                    <a:lnTo>
                      <a:pt x="0" y="96"/>
                    </a:lnTo>
                    <a:lnTo>
                      <a:pt x="261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3819" name="Freeform 22"/>
              <p:cNvSpPr>
                <a:spLocks/>
              </p:cNvSpPr>
              <p:nvPr/>
            </p:nvSpPr>
            <p:spPr bwMode="auto">
              <a:xfrm>
                <a:off x="3253" y="1920"/>
                <a:ext cx="491" cy="567"/>
              </a:xfrm>
              <a:custGeom>
                <a:avLst/>
                <a:gdLst>
                  <a:gd name="T0" fmla="*/ 11 w 491"/>
                  <a:gd name="T1" fmla="*/ 0 h 567"/>
                  <a:gd name="T2" fmla="*/ 491 w 491"/>
                  <a:gd name="T3" fmla="*/ 432 h 567"/>
                  <a:gd name="T4" fmla="*/ 484 w 491"/>
                  <a:gd name="T5" fmla="*/ 567 h 567"/>
                  <a:gd name="T6" fmla="*/ 0 w 491"/>
                  <a:gd name="T7" fmla="*/ 119 h 567"/>
                  <a:gd name="T8" fmla="*/ 11 w 491"/>
                  <a:gd name="T9" fmla="*/ 0 h 5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1"/>
                  <a:gd name="T16" fmla="*/ 0 h 567"/>
                  <a:gd name="T17" fmla="*/ 491 w 491"/>
                  <a:gd name="T18" fmla="*/ 567 h 5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1" h="567">
                    <a:moveTo>
                      <a:pt x="11" y="0"/>
                    </a:moveTo>
                    <a:lnTo>
                      <a:pt x="491" y="432"/>
                    </a:lnTo>
                    <a:lnTo>
                      <a:pt x="484" y="567"/>
                    </a:lnTo>
                    <a:lnTo>
                      <a:pt x="0" y="119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3820" name="Freeform 23"/>
              <p:cNvSpPr>
                <a:spLocks/>
              </p:cNvSpPr>
              <p:nvPr/>
            </p:nvSpPr>
            <p:spPr bwMode="auto">
              <a:xfrm>
                <a:off x="3728" y="2160"/>
                <a:ext cx="304" cy="327"/>
              </a:xfrm>
              <a:custGeom>
                <a:avLst/>
                <a:gdLst>
                  <a:gd name="T0" fmla="*/ 304 w 304"/>
                  <a:gd name="T1" fmla="*/ 0 h 327"/>
                  <a:gd name="T2" fmla="*/ 304 w 304"/>
                  <a:gd name="T3" fmla="*/ 96 h 327"/>
                  <a:gd name="T4" fmla="*/ 0 w 304"/>
                  <a:gd name="T5" fmla="*/ 327 h 327"/>
                  <a:gd name="T6" fmla="*/ 18 w 304"/>
                  <a:gd name="T7" fmla="*/ 181 h 327"/>
                  <a:gd name="T8" fmla="*/ 304 w 304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327"/>
                  <a:gd name="T17" fmla="*/ 304 w 304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327">
                    <a:moveTo>
                      <a:pt x="304" y="0"/>
                    </a:moveTo>
                    <a:lnTo>
                      <a:pt x="304" y="96"/>
                    </a:lnTo>
                    <a:lnTo>
                      <a:pt x="0" y="327"/>
                    </a:lnTo>
                    <a:lnTo>
                      <a:pt x="18" y="181"/>
                    </a:lnTo>
                    <a:lnTo>
                      <a:pt x="304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3821" name="Freeform 24"/>
              <p:cNvSpPr>
                <a:spLocks/>
              </p:cNvSpPr>
              <p:nvPr/>
            </p:nvSpPr>
            <p:spPr bwMode="auto">
              <a:xfrm>
                <a:off x="3504" y="2304"/>
                <a:ext cx="240" cy="336"/>
              </a:xfrm>
              <a:custGeom>
                <a:avLst/>
                <a:gdLst>
                  <a:gd name="T0" fmla="*/ 137 w 336"/>
                  <a:gd name="T1" fmla="*/ 0 h 432"/>
                  <a:gd name="T2" fmla="*/ 240 w 336"/>
                  <a:gd name="T3" fmla="*/ 75 h 432"/>
                  <a:gd name="T4" fmla="*/ 69 w 336"/>
                  <a:gd name="T5" fmla="*/ 112 h 432"/>
                  <a:gd name="T6" fmla="*/ 69 w 336"/>
                  <a:gd name="T7" fmla="*/ 336 h 432"/>
                  <a:gd name="T8" fmla="*/ 0 w 336"/>
                  <a:gd name="T9" fmla="*/ 261 h 432"/>
                  <a:gd name="T10" fmla="*/ 0 w 336"/>
                  <a:gd name="T11" fmla="*/ 37 h 432"/>
                  <a:gd name="T12" fmla="*/ 137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3822" name="Freeform 25"/>
              <p:cNvSpPr>
                <a:spLocks/>
              </p:cNvSpPr>
              <p:nvPr/>
            </p:nvSpPr>
            <p:spPr bwMode="auto">
              <a:xfrm>
                <a:off x="3312" y="2160"/>
                <a:ext cx="240" cy="288"/>
              </a:xfrm>
              <a:custGeom>
                <a:avLst/>
                <a:gdLst>
                  <a:gd name="T0" fmla="*/ 137 w 336"/>
                  <a:gd name="T1" fmla="*/ 0 h 432"/>
                  <a:gd name="T2" fmla="*/ 240 w 336"/>
                  <a:gd name="T3" fmla="*/ 64 h 432"/>
                  <a:gd name="T4" fmla="*/ 69 w 336"/>
                  <a:gd name="T5" fmla="*/ 96 h 432"/>
                  <a:gd name="T6" fmla="*/ 69 w 336"/>
                  <a:gd name="T7" fmla="*/ 288 h 432"/>
                  <a:gd name="T8" fmla="*/ 0 w 336"/>
                  <a:gd name="T9" fmla="*/ 224 h 432"/>
                  <a:gd name="T10" fmla="*/ 0 w 336"/>
                  <a:gd name="T11" fmla="*/ 32 h 432"/>
                  <a:gd name="T12" fmla="*/ 137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3823" name="Freeform 26"/>
              <p:cNvSpPr>
                <a:spLocks/>
              </p:cNvSpPr>
              <p:nvPr/>
            </p:nvSpPr>
            <p:spPr bwMode="auto">
              <a:xfrm>
                <a:off x="3168" y="2016"/>
                <a:ext cx="192" cy="288"/>
              </a:xfrm>
              <a:custGeom>
                <a:avLst/>
                <a:gdLst>
                  <a:gd name="T0" fmla="*/ 110 w 336"/>
                  <a:gd name="T1" fmla="*/ 0 h 432"/>
                  <a:gd name="T2" fmla="*/ 192 w 336"/>
                  <a:gd name="T3" fmla="*/ 64 h 432"/>
                  <a:gd name="T4" fmla="*/ 55 w 336"/>
                  <a:gd name="T5" fmla="*/ 96 h 432"/>
                  <a:gd name="T6" fmla="*/ 55 w 336"/>
                  <a:gd name="T7" fmla="*/ 288 h 432"/>
                  <a:gd name="T8" fmla="*/ 0 w 336"/>
                  <a:gd name="T9" fmla="*/ 224 h 432"/>
                  <a:gd name="T10" fmla="*/ 0 w 336"/>
                  <a:gd name="T11" fmla="*/ 32 h 432"/>
                  <a:gd name="T12" fmla="*/ 110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grpSp>
          <p:nvGrpSpPr>
            <p:cNvPr id="5" name="Group 27"/>
            <p:cNvGrpSpPr>
              <a:grpSpLocks/>
            </p:cNvGrpSpPr>
            <p:nvPr/>
          </p:nvGrpSpPr>
          <p:grpSpPr bwMode="auto">
            <a:xfrm flipH="1">
              <a:off x="5165725" y="2786063"/>
              <a:ext cx="1447800" cy="1295400"/>
              <a:chOff x="3168" y="1824"/>
              <a:chExt cx="912" cy="816"/>
            </a:xfrm>
          </p:grpSpPr>
          <p:sp>
            <p:nvSpPr>
              <p:cNvPr id="33806" name="Freeform 28"/>
              <p:cNvSpPr>
                <a:spLocks/>
              </p:cNvSpPr>
              <p:nvPr/>
            </p:nvSpPr>
            <p:spPr bwMode="auto">
              <a:xfrm>
                <a:off x="3936" y="2064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3807" name="Freeform 29"/>
              <p:cNvSpPr>
                <a:spLocks/>
              </p:cNvSpPr>
              <p:nvPr/>
            </p:nvSpPr>
            <p:spPr bwMode="auto">
              <a:xfrm>
                <a:off x="3728" y="1920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3808" name="Freeform 30"/>
              <p:cNvSpPr>
                <a:spLocks/>
              </p:cNvSpPr>
              <p:nvPr/>
            </p:nvSpPr>
            <p:spPr bwMode="auto">
              <a:xfrm>
                <a:off x="3504" y="1824"/>
                <a:ext cx="144" cy="288"/>
              </a:xfrm>
              <a:custGeom>
                <a:avLst/>
                <a:gdLst>
                  <a:gd name="T0" fmla="*/ 0 w 144"/>
                  <a:gd name="T1" fmla="*/ 41 h 336"/>
                  <a:gd name="T2" fmla="*/ 96 w 144"/>
                  <a:gd name="T3" fmla="*/ 0 h 336"/>
                  <a:gd name="T4" fmla="*/ 144 w 144"/>
                  <a:gd name="T5" fmla="*/ 41 h 336"/>
                  <a:gd name="T6" fmla="*/ 144 w 144"/>
                  <a:gd name="T7" fmla="*/ 288 h 336"/>
                  <a:gd name="T8" fmla="*/ 96 w 144"/>
                  <a:gd name="T9" fmla="*/ 247 h 336"/>
                  <a:gd name="T10" fmla="*/ 96 w 144"/>
                  <a:gd name="T11" fmla="*/ 82 h 336"/>
                  <a:gd name="T12" fmla="*/ 0 w 144"/>
                  <a:gd name="T13" fmla="*/ 123 h 336"/>
                  <a:gd name="T14" fmla="*/ 0 w 144"/>
                  <a:gd name="T15" fmla="*/ 41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3809" name="Freeform 31"/>
              <p:cNvSpPr>
                <a:spLocks/>
              </p:cNvSpPr>
              <p:nvPr/>
            </p:nvSpPr>
            <p:spPr bwMode="auto">
              <a:xfrm>
                <a:off x="3243" y="1824"/>
                <a:ext cx="789" cy="535"/>
              </a:xfrm>
              <a:custGeom>
                <a:avLst/>
                <a:gdLst>
                  <a:gd name="T0" fmla="*/ 261 w 789"/>
                  <a:gd name="T1" fmla="*/ 0 h 535"/>
                  <a:gd name="T2" fmla="*/ 789 w 789"/>
                  <a:gd name="T3" fmla="*/ 336 h 535"/>
                  <a:gd name="T4" fmla="*/ 494 w 789"/>
                  <a:gd name="T5" fmla="*/ 535 h 535"/>
                  <a:gd name="T6" fmla="*/ 0 w 789"/>
                  <a:gd name="T7" fmla="*/ 96 h 535"/>
                  <a:gd name="T8" fmla="*/ 261 w 789"/>
                  <a:gd name="T9" fmla="*/ 0 h 5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9"/>
                  <a:gd name="T16" fmla="*/ 0 h 535"/>
                  <a:gd name="T17" fmla="*/ 789 w 789"/>
                  <a:gd name="T18" fmla="*/ 535 h 5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9" h="535">
                    <a:moveTo>
                      <a:pt x="261" y="0"/>
                    </a:moveTo>
                    <a:lnTo>
                      <a:pt x="789" y="336"/>
                    </a:lnTo>
                    <a:lnTo>
                      <a:pt x="494" y="535"/>
                    </a:lnTo>
                    <a:lnTo>
                      <a:pt x="0" y="96"/>
                    </a:lnTo>
                    <a:lnTo>
                      <a:pt x="261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3810" name="Freeform 32"/>
              <p:cNvSpPr>
                <a:spLocks/>
              </p:cNvSpPr>
              <p:nvPr/>
            </p:nvSpPr>
            <p:spPr bwMode="auto">
              <a:xfrm>
                <a:off x="3253" y="1920"/>
                <a:ext cx="491" cy="567"/>
              </a:xfrm>
              <a:custGeom>
                <a:avLst/>
                <a:gdLst>
                  <a:gd name="T0" fmla="*/ 11 w 491"/>
                  <a:gd name="T1" fmla="*/ 0 h 567"/>
                  <a:gd name="T2" fmla="*/ 491 w 491"/>
                  <a:gd name="T3" fmla="*/ 432 h 567"/>
                  <a:gd name="T4" fmla="*/ 484 w 491"/>
                  <a:gd name="T5" fmla="*/ 567 h 567"/>
                  <a:gd name="T6" fmla="*/ 0 w 491"/>
                  <a:gd name="T7" fmla="*/ 119 h 567"/>
                  <a:gd name="T8" fmla="*/ 11 w 491"/>
                  <a:gd name="T9" fmla="*/ 0 h 5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1"/>
                  <a:gd name="T16" fmla="*/ 0 h 567"/>
                  <a:gd name="T17" fmla="*/ 491 w 491"/>
                  <a:gd name="T18" fmla="*/ 567 h 5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1" h="567">
                    <a:moveTo>
                      <a:pt x="11" y="0"/>
                    </a:moveTo>
                    <a:lnTo>
                      <a:pt x="491" y="432"/>
                    </a:lnTo>
                    <a:lnTo>
                      <a:pt x="484" y="567"/>
                    </a:lnTo>
                    <a:lnTo>
                      <a:pt x="0" y="119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3811" name="Freeform 33"/>
              <p:cNvSpPr>
                <a:spLocks/>
              </p:cNvSpPr>
              <p:nvPr/>
            </p:nvSpPr>
            <p:spPr bwMode="auto">
              <a:xfrm>
                <a:off x="3728" y="2160"/>
                <a:ext cx="304" cy="327"/>
              </a:xfrm>
              <a:custGeom>
                <a:avLst/>
                <a:gdLst>
                  <a:gd name="T0" fmla="*/ 304 w 304"/>
                  <a:gd name="T1" fmla="*/ 0 h 327"/>
                  <a:gd name="T2" fmla="*/ 304 w 304"/>
                  <a:gd name="T3" fmla="*/ 96 h 327"/>
                  <a:gd name="T4" fmla="*/ 0 w 304"/>
                  <a:gd name="T5" fmla="*/ 327 h 327"/>
                  <a:gd name="T6" fmla="*/ 18 w 304"/>
                  <a:gd name="T7" fmla="*/ 181 h 327"/>
                  <a:gd name="T8" fmla="*/ 304 w 304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327"/>
                  <a:gd name="T17" fmla="*/ 304 w 304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327">
                    <a:moveTo>
                      <a:pt x="304" y="0"/>
                    </a:moveTo>
                    <a:lnTo>
                      <a:pt x="304" y="96"/>
                    </a:lnTo>
                    <a:lnTo>
                      <a:pt x="0" y="327"/>
                    </a:lnTo>
                    <a:lnTo>
                      <a:pt x="18" y="181"/>
                    </a:lnTo>
                    <a:lnTo>
                      <a:pt x="304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3812" name="Freeform 34"/>
              <p:cNvSpPr>
                <a:spLocks/>
              </p:cNvSpPr>
              <p:nvPr/>
            </p:nvSpPr>
            <p:spPr bwMode="auto">
              <a:xfrm>
                <a:off x="3504" y="2304"/>
                <a:ext cx="240" cy="336"/>
              </a:xfrm>
              <a:custGeom>
                <a:avLst/>
                <a:gdLst>
                  <a:gd name="T0" fmla="*/ 137 w 336"/>
                  <a:gd name="T1" fmla="*/ 0 h 432"/>
                  <a:gd name="T2" fmla="*/ 240 w 336"/>
                  <a:gd name="T3" fmla="*/ 75 h 432"/>
                  <a:gd name="T4" fmla="*/ 69 w 336"/>
                  <a:gd name="T5" fmla="*/ 112 h 432"/>
                  <a:gd name="T6" fmla="*/ 69 w 336"/>
                  <a:gd name="T7" fmla="*/ 336 h 432"/>
                  <a:gd name="T8" fmla="*/ 0 w 336"/>
                  <a:gd name="T9" fmla="*/ 261 h 432"/>
                  <a:gd name="T10" fmla="*/ 0 w 336"/>
                  <a:gd name="T11" fmla="*/ 37 h 432"/>
                  <a:gd name="T12" fmla="*/ 137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3813" name="Freeform 35"/>
              <p:cNvSpPr>
                <a:spLocks/>
              </p:cNvSpPr>
              <p:nvPr/>
            </p:nvSpPr>
            <p:spPr bwMode="auto">
              <a:xfrm>
                <a:off x="3312" y="2160"/>
                <a:ext cx="240" cy="288"/>
              </a:xfrm>
              <a:custGeom>
                <a:avLst/>
                <a:gdLst>
                  <a:gd name="T0" fmla="*/ 137 w 336"/>
                  <a:gd name="T1" fmla="*/ 0 h 432"/>
                  <a:gd name="T2" fmla="*/ 240 w 336"/>
                  <a:gd name="T3" fmla="*/ 64 h 432"/>
                  <a:gd name="T4" fmla="*/ 69 w 336"/>
                  <a:gd name="T5" fmla="*/ 96 h 432"/>
                  <a:gd name="T6" fmla="*/ 69 w 336"/>
                  <a:gd name="T7" fmla="*/ 288 h 432"/>
                  <a:gd name="T8" fmla="*/ 0 w 336"/>
                  <a:gd name="T9" fmla="*/ 224 h 432"/>
                  <a:gd name="T10" fmla="*/ 0 w 336"/>
                  <a:gd name="T11" fmla="*/ 32 h 432"/>
                  <a:gd name="T12" fmla="*/ 137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3814" name="Freeform 36"/>
              <p:cNvSpPr>
                <a:spLocks/>
              </p:cNvSpPr>
              <p:nvPr/>
            </p:nvSpPr>
            <p:spPr bwMode="auto">
              <a:xfrm>
                <a:off x="3168" y="2016"/>
                <a:ext cx="192" cy="288"/>
              </a:xfrm>
              <a:custGeom>
                <a:avLst/>
                <a:gdLst>
                  <a:gd name="T0" fmla="*/ 110 w 336"/>
                  <a:gd name="T1" fmla="*/ 0 h 432"/>
                  <a:gd name="T2" fmla="*/ 192 w 336"/>
                  <a:gd name="T3" fmla="*/ 64 h 432"/>
                  <a:gd name="T4" fmla="*/ 55 w 336"/>
                  <a:gd name="T5" fmla="*/ 96 h 432"/>
                  <a:gd name="T6" fmla="*/ 55 w 336"/>
                  <a:gd name="T7" fmla="*/ 288 h 432"/>
                  <a:gd name="T8" fmla="*/ 0 w 336"/>
                  <a:gd name="T9" fmla="*/ 224 h 432"/>
                  <a:gd name="T10" fmla="*/ 0 w 336"/>
                  <a:gd name="T11" fmla="*/ 32 h 432"/>
                  <a:gd name="T12" fmla="*/ 110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400" b="0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33805" name="AutoShape 37"/>
            <p:cNvSpPr>
              <a:spLocks noChangeArrowheads="1"/>
            </p:cNvSpPr>
            <p:nvPr/>
          </p:nvSpPr>
          <p:spPr bwMode="auto">
            <a:xfrm>
              <a:off x="5881688" y="4092575"/>
              <a:ext cx="1981200" cy="1066800"/>
            </a:xfrm>
            <a:prstGeom prst="cloudCallout">
              <a:avLst>
                <a:gd name="adj1" fmla="val -73079"/>
                <a:gd name="adj2" fmla="val 43454"/>
              </a:avLst>
            </a:prstGeom>
            <a:solidFill>
              <a:schemeClr val="bg1"/>
            </a:solidFill>
            <a:ln w="38100">
              <a:solidFill>
                <a:srgbClr val="9966FF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0" u="none" strike="noStrike" kern="1200" cap="none" spc="0" normalizeH="0" baseline="0" noProof="0" dirty="0">
                  <a:ln>
                    <a:noFill/>
                  </a:ln>
                  <a:solidFill>
                    <a:srgbClr val="2D2DB9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21</a:t>
              </a:r>
            </a:p>
          </p:txBody>
        </p:sp>
      </p:grpSp>
      <p:sp>
        <p:nvSpPr>
          <p:cNvPr id="39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8BDBEA-5ABB-4842-80BE-9E94F4C3D640}" type="datetime5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29-Oct-19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844EFD-EF4E-41CC-9CE0-1AB8DA1413EE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2" name="Text Box 122"/>
          <p:cNvSpPr txBox="1">
            <a:spLocks noChangeArrowheads="1"/>
          </p:cNvSpPr>
          <p:nvPr/>
        </p:nvSpPr>
        <p:spPr bwMode="auto">
          <a:xfrm>
            <a:off x="5291695" y="5757122"/>
            <a:ext cx="2844048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-set agreement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Agree on </a:t>
            </a:r>
            <a:r>
              <a:rPr lang="en-US" sz="4000" dirty="0">
                <a:latin typeface="cmsy10"/>
              </a:rPr>
              <a:t>·</a:t>
            </a:r>
            <a:r>
              <a:rPr lang="en-US" sz="4000" dirty="0"/>
              <a:t> </a:t>
            </a:r>
            <a:r>
              <a:rPr lang="en-US" sz="4000" i="1" dirty="0"/>
              <a:t>k</a:t>
            </a:r>
            <a:r>
              <a:rPr lang="en-US" sz="4000" dirty="0"/>
              <a:t> Inputs</a:t>
            </a:r>
          </a:p>
        </p:txBody>
      </p:sp>
      <p:grpSp>
        <p:nvGrpSpPr>
          <p:cNvPr id="2" name="Group 40"/>
          <p:cNvGrpSpPr/>
          <p:nvPr/>
        </p:nvGrpSpPr>
        <p:grpSpPr>
          <a:xfrm>
            <a:off x="409575" y="1389063"/>
            <a:ext cx="8162925" cy="5307012"/>
            <a:chOff x="409575" y="1389063"/>
            <a:chExt cx="8162925" cy="5307012"/>
          </a:xfrm>
        </p:grpSpPr>
        <p:sp>
          <p:nvSpPr>
            <p:cNvPr id="33796" name="AutoShape 2"/>
            <p:cNvSpPr>
              <a:spLocks noChangeArrowheads="1"/>
            </p:cNvSpPr>
            <p:nvPr/>
          </p:nvSpPr>
          <p:spPr bwMode="auto">
            <a:xfrm>
              <a:off x="3490913" y="1890713"/>
              <a:ext cx="4724400" cy="2886075"/>
            </a:xfrm>
            <a:custGeom>
              <a:avLst/>
              <a:gdLst>
                <a:gd name="T0" fmla="*/ 516665665 w 21600"/>
                <a:gd name="T1" fmla="*/ 0 h 21600"/>
                <a:gd name="T2" fmla="*/ 151315970 w 21600"/>
                <a:gd name="T3" fmla="*/ 56468592 h 21600"/>
                <a:gd name="T4" fmla="*/ 0 w 21600"/>
                <a:gd name="T5" fmla="*/ 192810918 h 21600"/>
                <a:gd name="T6" fmla="*/ 151315970 w 21600"/>
                <a:gd name="T7" fmla="*/ 329153127 h 21600"/>
                <a:gd name="T8" fmla="*/ 516665665 w 21600"/>
                <a:gd name="T9" fmla="*/ 385621569 h 21600"/>
                <a:gd name="T10" fmla="*/ 882015196 w 21600"/>
                <a:gd name="T11" fmla="*/ 329153127 h 21600"/>
                <a:gd name="T12" fmla="*/ 1033331330 w 21600"/>
                <a:gd name="T13" fmla="*/ 192810918 h 21600"/>
                <a:gd name="T14" fmla="*/ 882015196 w 21600"/>
                <a:gd name="T15" fmla="*/ 56468592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806" y="10800"/>
                  </a:moveTo>
                  <a:cubicBezTo>
                    <a:pt x="1806" y="15767"/>
                    <a:pt x="5833" y="19794"/>
                    <a:pt x="10800" y="19794"/>
                  </a:cubicBezTo>
                  <a:cubicBezTo>
                    <a:pt x="15767" y="19794"/>
                    <a:pt x="19794" y="15767"/>
                    <a:pt x="19794" y="10800"/>
                  </a:cubicBezTo>
                  <a:cubicBezTo>
                    <a:pt x="19794" y="5833"/>
                    <a:pt x="15767" y="1806"/>
                    <a:pt x="10800" y="1806"/>
                  </a:cubicBezTo>
                  <a:cubicBezTo>
                    <a:pt x="5833" y="1806"/>
                    <a:pt x="1806" y="5833"/>
                    <a:pt x="1806" y="10800"/>
                  </a:cubicBezTo>
                  <a:close/>
                </a:path>
              </a:pathLst>
            </a:custGeom>
            <a:solidFill>
              <a:schemeClr val="accent1">
                <a:alpha val="23921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797" name="AutoShape 3"/>
            <p:cNvSpPr>
              <a:spLocks noChangeArrowheads="1"/>
            </p:cNvSpPr>
            <p:nvPr/>
          </p:nvSpPr>
          <p:spPr bwMode="auto">
            <a:xfrm>
              <a:off x="2209800" y="3810000"/>
              <a:ext cx="4724400" cy="2886075"/>
            </a:xfrm>
            <a:custGeom>
              <a:avLst/>
              <a:gdLst>
                <a:gd name="T0" fmla="*/ 516665665 w 21600"/>
                <a:gd name="T1" fmla="*/ 0 h 21600"/>
                <a:gd name="T2" fmla="*/ 151315970 w 21600"/>
                <a:gd name="T3" fmla="*/ 56468592 h 21600"/>
                <a:gd name="T4" fmla="*/ 0 w 21600"/>
                <a:gd name="T5" fmla="*/ 192810918 h 21600"/>
                <a:gd name="T6" fmla="*/ 151315970 w 21600"/>
                <a:gd name="T7" fmla="*/ 329153127 h 21600"/>
                <a:gd name="T8" fmla="*/ 516665665 w 21600"/>
                <a:gd name="T9" fmla="*/ 385621569 h 21600"/>
                <a:gd name="T10" fmla="*/ 882015196 w 21600"/>
                <a:gd name="T11" fmla="*/ 329153127 h 21600"/>
                <a:gd name="T12" fmla="*/ 1033331330 w 21600"/>
                <a:gd name="T13" fmla="*/ 192810918 h 21600"/>
                <a:gd name="T14" fmla="*/ 882015196 w 21600"/>
                <a:gd name="T15" fmla="*/ 56468592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806" y="10800"/>
                  </a:moveTo>
                  <a:cubicBezTo>
                    <a:pt x="1806" y="15767"/>
                    <a:pt x="5833" y="19794"/>
                    <a:pt x="10800" y="19794"/>
                  </a:cubicBezTo>
                  <a:cubicBezTo>
                    <a:pt x="15767" y="19794"/>
                    <a:pt x="19794" y="15767"/>
                    <a:pt x="19794" y="10800"/>
                  </a:cubicBezTo>
                  <a:cubicBezTo>
                    <a:pt x="19794" y="5833"/>
                    <a:pt x="15767" y="1806"/>
                    <a:pt x="10800" y="1806"/>
                  </a:cubicBezTo>
                  <a:cubicBezTo>
                    <a:pt x="5833" y="1806"/>
                    <a:pt x="1806" y="5833"/>
                    <a:pt x="1806" y="10800"/>
                  </a:cubicBezTo>
                  <a:close/>
                </a:path>
              </a:pathLst>
            </a:custGeom>
            <a:solidFill>
              <a:schemeClr val="accent2">
                <a:alpha val="23921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799" name="AutoShape 5"/>
            <p:cNvSpPr>
              <a:spLocks noChangeArrowheads="1"/>
            </p:cNvSpPr>
            <p:nvPr/>
          </p:nvSpPr>
          <p:spPr bwMode="auto">
            <a:xfrm>
              <a:off x="566738" y="1797050"/>
              <a:ext cx="4724400" cy="2886075"/>
            </a:xfrm>
            <a:custGeom>
              <a:avLst/>
              <a:gdLst>
                <a:gd name="T0" fmla="*/ 516665665 w 21600"/>
                <a:gd name="T1" fmla="*/ 0 h 21600"/>
                <a:gd name="T2" fmla="*/ 151315970 w 21600"/>
                <a:gd name="T3" fmla="*/ 56468592 h 21600"/>
                <a:gd name="T4" fmla="*/ 0 w 21600"/>
                <a:gd name="T5" fmla="*/ 192810918 h 21600"/>
                <a:gd name="T6" fmla="*/ 151315970 w 21600"/>
                <a:gd name="T7" fmla="*/ 329153127 h 21600"/>
                <a:gd name="T8" fmla="*/ 516665665 w 21600"/>
                <a:gd name="T9" fmla="*/ 385621569 h 21600"/>
                <a:gd name="T10" fmla="*/ 882015196 w 21600"/>
                <a:gd name="T11" fmla="*/ 329153127 h 21600"/>
                <a:gd name="T12" fmla="*/ 1033331330 w 21600"/>
                <a:gd name="T13" fmla="*/ 192810918 h 21600"/>
                <a:gd name="T14" fmla="*/ 882015196 w 21600"/>
                <a:gd name="T15" fmla="*/ 56468592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806" y="10800"/>
                  </a:moveTo>
                  <a:cubicBezTo>
                    <a:pt x="1806" y="15767"/>
                    <a:pt x="5833" y="19794"/>
                    <a:pt x="10800" y="19794"/>
                  </a:cubicBezTo>
                  <a:cubicBezTo>
                    <a:pt x="15767" y="19794"/>
                    <a:pt x="19794" y="15767"/>
                    <a:pt x="19794" y="10800"/>
                  </a:cubicBezTo>
                  <a:cubicBezTo>
                    <a:pt x="19794" y="5833"/>
                    <a:pt x="15767" y="1806"/>
                    <a:pt x="10800" y="1806"/>
                  </a:cubicBezTo>
                  <a:cubicBezTo>
                    <a:pt x="5833" y="1806"/>
                    <a:pt x="1806" y="5833"/>
                    <a:pt x="1806" y="10800"/>
                  </a:cubicBezTo>
                  <a:close/>
                </a:path>
              </a:pathLst>
            </a:custGeom>
            <a:solidFill>
              <a:srgbClr val="FF7C80">
                <a:alpha val="23921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998913" y="4551363"/>
              <a:ext cx="1146175" cy="1000125"/>
              <a:chOff x="1043" y="2546"/>
              <a:chExt cx="869" cy="740"/>
            </a:xfrm>
          </p:grpSpPr>
          <p:sp>
            <p:nvSpPr>
              <p:cNvPr id="33824" name="Freeform 7"/>
              <p:cNvSpPr>
                <a:spLocks/>
              </p:cNvSpPr>
              <p:nvPr/>
            </p:nvSpPr>
            <p:spPr bwMode="auto">
              <a:xfrm>
                <a:off x="1769" y="3004"/>
                <a:ext cx="143" cy="278"/>
              </a:xfrm>
              <a:custGeom>
                <a:avLst/>
                <a:gdLst>
                  <a:gd name="T0" fmla="*/ 0 w 143"/>
                  <a:gd name="T1" fmla="*/ 0 h 278"/>
                  <a:gd name="T2" fmla="*/ 143 w 143"/>
                  <a:gd name="T3" fmla="*/ 42 h 278"/>
                  <a:gd name="T4" fmla="*/ 143 w 143"/>
                  <a:gd name="T5" fmla="*/ 242 h 278"/>
                  <a:gd name="T6" fmla="*/ 100 w 143"/>
                  <a:gd name="T7" fmla="*/ 278 h 278"/>
                  <a:gd name="T8" fmla="*/ 93 w 143"/>
                  <a:gd name="T9" fmla="*/ 100 h 278"/>
                  <a:gd name="T10" fmla="*/ 7 w 143"/>
                  <a:gd name="T11" fmla="*/ 50 h 278"/>
                  <a:gd name="T12" fmla="*/ 0 w 143"/>
                  <a:gd name="T13" fmla="*/ 0 h 2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3"/>
                  <a:gd name="T22" fmla="*/ 0 h 278"/>
                  <a:gd name="T23" fmla="*/ 143 w 143"/>
                  <a:gd name="T24" fmla="*/ 278 h 2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3" h="278">
                    <a:moveTo>
                      <a:pt x="0" y="0"/>
                    </a:moveTo>
                    <a:lnTo>
                      <a:pt x="143" y="42"/>
                    </a:lnTo>
                    <a:lnTo>
                      <a:pt x="143" y="242"/>
                    </a:lnTo>
                    <a:lnTo>
                      <a:pt x="100" y="278"/>
                    </a:lnTo>
                    <a:lnTo>
                      <a:pt x="93" y="100"/>
                    </a:lnTo>
                    <a:lnTo>
                      <a:pt x="7" y="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25" name="Freeform 8"/>
              <p:cNvSpPr>
                <a:spLocks/>
              </p:cNvSpPr>
              <p:nvPr/>
            </p:nvSpPr>
            <p:spPr bwMode="auto">
              <a:xfrm>
                <a:off x="1737" y="2814"/>
                <a:ext cx="86" cy="221"/>
              </a:xfrm>
              <a:custGeom>
                <a:avLst/>
                <a:gdLst>
                  <a:gd name="T0" fmla="*/ 0 w 143"/>
                  <a:gd name="T1" fmla="*/ 0 h 278"/>
                  <a:gd name="T2" fmla="*/ 86 w 143"/>
                  <a:gd name="T3" fmla="*/ 33 h 278"/>
                  <a:gd name="T4" fmla="*/ 86 w 143"/>
                  <a:gd name="T5" fmla="*/ 192 h 278"/>
                  <a:gd name="T6" fmla="*/ 60 w 143"/>
                  <a:gd name="T7" fmla="*/ 221 h 278"/>
                  <a:gd name="T8" fmla="*/ 56 w 143"/>
                  <a:gd name="T9" fmla="*/ 79 h 278"/>
                  <a:gd name="T10" fmla="*/ 4 w 143"/>
                  <a:gd name="T11" fmla="*/ 40 h 278"/>
                  <a:gd name="T12" fmla="*/ 0 w 143"/>
                  <a:gd name="T13" fmla="*/ 0 h 2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3"/>
                  <a:gd name="T22" fmla="*/ 0 h 278"/>
                  <a:gd name="T23" fmla="*/ 143 w 143"/>
                  <a:gd name="T24" fmla="*/ 278 h 2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3" h="278">
                    <a:moveTo>
                      <a:pt x="0" y="0"/>
                    </a:moveTo>
                    <a:lnTo>
                      <a:pt x="143" y="42"/>
                    </a:lnTo>
                    <a:lnTo>
                      <a:pt x="143" y="242"/>
                    </a:lnTo>
                    <a:lnTo>
                      <a:pt x="100" y="278"/>
                    </a:lnTo>
                    <a:lnTo>
                      <a:pt x="93" y="100"/>
                    </a:lnTo>
                    <a:lnTo>
                      <a:pt x="7" y="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26" name="Freeform 9"/>
              <p:cNvSpPr>
                <a:spLocks/>
              </p:cNvSpPr>
              <p:nvPr/>
            </p:nvSpPr>
            <p:spPr bwMode="auto">
              <a:xfrm flipH="1">
                <a:off x="1043" y="3008"/>
                <a:ext cx="143" cy="278"/>
              </a:xfrm>
              <a:custGeom>
                <a:avLst/>
                <a:gdLst>
                  <a:gd name="T0" fmla="*/ 0 w 143"/>
                  <a:gd name="T1" fmla="*/ 0 h 278"/>
                  <a:gd name="T2" fmla="*/ 143 w 143"/>
                  <a:gd name="T3" fmla="*/ 42 h 278"/>
                  <a:gd name="T4" fmla="*/ 143 w 143"/>
                  <a:gd name="T5" fmla="*/ 242 h 278"/>
                  <a:gd name="T6" fmla="*/ 100 w 143"/>
                  <a:gd name="T7" fmla="*/ 278 h 278"/>
                  <a:gd name="T8" fmla="*/ 93 w 143"/>
                  <a:gd name="T9" fmla="*/ 100 h 278"/>
                  <a:gd name="T10" fmla="*/ 7 w 143"/>
                  <a:gd name="T11" fmla="*/ 50 h 278"/>
                  <a:gd name="T12" fmla="*/ 0 w 143"/>
                  <a:gd name="T13" fmla="*/ 0 h 2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3"/>
                  <a:gd name="T22" fmla="*/ 0 h 278"/>
                  <a:gd name="T23" fmla="*/ 143 w 143"/>
                  <a:gd name="T24" fmla="*/ 278 h 2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3" h="278">
                    <a:moveTo>
                      <a:pt x="0" y="0"/>
                    </a:moveTo>
                    <a:lnTo>
                      <a:pt x="143" y="42"/>
                    </a:lnTo>
                    <a:lnTo>
                      <a:pt x="143" y="242"/>
                    </a:lnTo>
                    <a:lnTo>
                      <a:pt x="100" y="278"/>
                    </a:lnTo>
                    <a:lnTo>
                      <a:pt x="93" y="100"/>
                    </a:lnTo>
                    <a:lnTo>
                      <a:pt x="7" y="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27" name="Freeform 10"/>
              <p:cNvSpPr>
                <a:spLocks/>
              </p:cNvSpPr>
              <p:nvPr/>
            </p:nvSpPr>
            <p:spPr bwMode="auto">
              <a:xfrm flipH="1">
                <a:off x="1133" y="2833"/>
                <a:ext cx="86" cy="221"/>
              </a:xfrm>
              <a:custGeom>
                <a:avLst/>
                <a:gdLst>
                  <a:gd name="T0" fmla="*/ 0 w 143"/>
                  <a:gd name="T1" fmla="*/ 0 h 278"/>
                  <a:gd name="T2" fmla="*/ 86 w 143"/>
                  <a:gd name="T3" fmla="*/ 33 h 278"/>
                  <a:gd name="T4" fmla="*/ 86 w 143"/>
                  <a:gd name="T5" fmla="*/ 192 h 278"/>
                  <a:gd name="T6" fmla="*/ 60 w 143"/>
                  <a:gd name="T7" fmla="*/ 221 h 278"/>
                  <a:gd name="T8" fmla="*/ 56 w 143"/>
                  <a:gd name="T9" fmla="*/ 79 h 278"/>
                  <a:gd name="T10" fmla="*/ 4 w 143"/>
                  <a:gd name="T11" fmla="*/ 40 h 278"/>
                  <a:gd name="T12" fmla="*/ 0 w 143"/>
                  <a:gd name="T13" fmla="*/ 0 h 2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3"/>
                  <a:gd name="T22" fmla="*/ 0 h 278"/>
                  <a:gd name="T23" fmla="*/ 143 w 143"/>
                  <a:gd name="T24" fmla="*/ 278 h 2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3" h="278">
                    <a:moveTo>
                      <a:pt x="0" y="0"/>
                    </a:moveTo>
                    <a:lnTo>
                      <a:pt x="143" y="42"/>
                    </a:lnTo>
                    <a:lnTo>
                      <a:pt x="143" y="242"/>
                    </a:lnTo>
                    <a:lnTo>
                      <a:pt x="100" y="278"/>
                    </a:lnTo>
                    <a:lnTo>
                      <a:pt x="93" y="100"/>
                    </a:lnTo>
                    <a:lnTo>
                      <a:pt x="7" y="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28" name="AutoShape 11"/>
              <p:cNvSpPr>
                <a:spLocks noChangeArrowheads="1"/>
              </p:cNvSpPr>
              <p:nvPr/>
            </p:nvSpPr>
            <p:spPr bwMode="auto">
              <a:xfrm flipV="1">
                <a:off x="1163" y="2546"/>
                <a:ext cx="657" cy="557"/>
              </a:xfrm>
              <a:custGeom>
                <a:avLst/>
                <a:gdLst>
                  <a:gd name="T0" fmla="*/ 17 w 21600"/>
                  <a:gd name="T1" fmla="*/ 7 h 21600"/>
                  <a:gd name="T2" fmla="*/ 10 w 21600"/>
                  <a:gd name="T3" fmla="*/ 14 h 21600"/>
                  <a:gd name="T4" fmla="*/ 2 w 21600"/>
                  <a:gd name="T5" fmla="*/ 7 h 21600"/>
                  <a:gd name="T6" fmla="*/ 1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4 w 21600"/>
                  <a:gd name="T13" fmla="*/ 4498 h 21600"/>
                  <a:gd name="T14" fmla="*/ 17096 w 21600"/>
                  <a:gd name="T15" fmla="*/ 1710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66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29" name="Rectangle 12"/>
              <p:cNvSpPr>
                <a:spLocks noChangeArrowheads="1"/>
              </p:cNvSpPr>
              <p:nvPr/>
            </p:nvSpPr>
            <p:spPr bwMode="auto">
              <a:xfrm>
                <a:off x="1163" y="3110"/>
                <a:ext cx="657" cy="157"/>
              </a:xfrm>
              <a:prstGeom prst="rect">
                <a:avLst/>
              </a:prstGeom>
              <a:solidFill>
                <a:srgbClr val="9966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30" name="Freeform 13"/>
              <p:cNvSpPr>
                <a:spLocks/>
              </p:cNvSpPr>
              <p:nvPr/>
            </p:nvSpPr>
            <p:spPr bwMode="auto">
              <a:xfrm>
                <a:off x="1694" y="2640"/>
                <a:ext cx="86" cy="221"/>
              </a:xfrm>
              <a:custGeom>
                <a:avLst/>
                <a:gdLst>
                  <a:gd name="T0" fmla="*/ 0 w 143"/>
                  <a:gd name="T1" fmla="*/ 0 h 278"/>
                  <a:gd name="T2" fmla="*/ 86 w 143"/>
                  <a:gd name="T3" fmla="*/ 33 h 278"/>
                  <a:gd name="T4" fmla="*/ 86 w 143"/>
                  <a:gd name="T5" fmla="*/ 192 h 278"/>
                  <a:gd name="T6" fmla="*/ 60 w 143"/>
                  <a:gd name="T7" fmla="*/ 221 h 278"/>
                  <a:gd name="T8" fmla="*/ 56 w 143"/>
                  <a:gd name="T9" fmla="*/ 79 h 278"/>
                  <a:gd name="T10" fmla="*/ 4 w 143"/>
                  <a:gd name="T11" fmla="*/ 40 h 278"/>
                  <a:gd name="T12" fmla="*/ 0 w 143"/>
                  <a:gd name="T13" fmla="*/ 0 h 2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3"/>
                  <a:gd name="T22" fmla="*/ 0 h 278"/>
                  <a:gd name="T23" fmla="*/ 143 w 143"/>
                  <a:gd name="T24" fmla="*/ 278 h 2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3" h="278">
                    <a:moveTo>
                      <a:pt x="0" y="0"/>
                    </a:moveTo>
                    <a:lnTo>
                      <a:pt x="143" y="42"/>
                    </a:lnTo>
                    <a:lnTo>
                      <a:pt x="143" y="242"/>
                    </a:lnTo>
                    <a:lnTo>
                      <a:pt x="100" y="278"/>
                    </a:lnTo>
                    <a:lnTo>
                      <a:pt x="93" y="100"/>
                    </a:lnTo>
                    <a:lnTo>
                      <a:pt x="7" y="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31" name="Freeform 14"/>
              <p:cNvSpPr>
                <a:spLocks/>
              </p:cNvSpPr>
              <p:nvPr/>
            </p:nvSpPr>
            <p:spPr bwMode="auto">
              <a:xfrm flipH="1">
                <a:off x="1186" y="2640"/>
                <a:ext cx="86" cy="221"/>
              </a:xfrm>
              <a:custGeom>
                <a:avLst/>
                <a:gdLst>
                  <a:gd name="T0" fmla="*/ 0 w 143"/>
                  <a:gd name="T1" fmla="*/ 0 h 278"/>
                  <a:gd name="T2" fmla="*/ 86 w 143"/>
                  <a:gd name="T3" fmla="*/ 33 h 278"/>
                  <a:gd name="T4" fmla="*/ 86 w 143"/>
                  <a:gd name="T5" fmla="*/ 192 h 278"/>
                  <a:gd name="T6" fmla="*/ 60 w 143"/>
                  <a:gd name="T7" fmla="*/ 221 h 278"/>
                  <a:gd name="T8" fmla="*/ 56 w 143"/>
                  <a:gd name="T9" fmla="*/ 79 h 278"/>
                  <a:gd name="T10" fmla="*/ 4 w 143"/>
                  <a:gd name="T11" fmla="*/ 40 h 278"/>
                  <a:gd name="T12" fmla="*/ 0 w 143"/>
                  <a:gd name="T13" fmla="*/ 0 h 2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3"/>
                  <a:gd name="T22" fmla="*/ 0 h 278"/>
                  <a:gd name="T23" fmla="*/ 143 w 143"/>
                  <a:gd name="T24" fmla="*/ 278 h 2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3" h="278">
                    <a:moveTo>
                      <a:pt x="0" y="0"/>
                    </a:moveTo>
                    <a:lnTo>
                      <a:pt x="143" y="42"/>
                    </a:lnTo>
                    <a:lnTo>
                      <a:pt x="143" y="242"/>
                    </a:lnTo>
                    <a:lnTo>
                      <a:pt x="100" y="278"/>
                    </a:lnTo>
                    <a:lnTo>
                      <a:pt x="93" y="100"/>
                    </a:lnTo>
                    <a:lnTo>
                      <a:pt x="7" y="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3801" name="AutoShape 15"/>
            <p:cNvSpPr>
              <a:spLocks noChangeArrowheads="1"/>
            </p:cNvSpPr>
            <p:nvPr/>
          </p:nvSpPr>
          <p:spPr bwMode="auto">
            <a:xfrm>
              <a:off x="409575" y="1479550"/>
              <a:ext cx="1981200" cy="1066800"/>
            </a:xfrm>
            <a:prstGeom prst="cloudCallout">
              <a:avLst>
                <a:gd name="adj1" fmla="val 19713"/>
                <a:gd name="adj2" fmla="val 82440"/>
              </a:avLst>
            </a:prstGeom>
            <a:solidFill>
              <a:schemeClr val="bg1">
                <a:alpha val="70195"/>
              </a:schemeClr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en-US" sz="4400" b="1">
                  <a:solidFill>
                    <a:srgbClr val="33CC33"/>
                  </a:solidFill>
                  <a:latin typeface="Arial" pitchFamily="34" charset="0"/>
                  <a:cs typeface="Arial" pitchFamily="34" charset="0"/>
                </a:rPr>
                <a:t>19</a:t>
              </a:r>
            </a:p>
          </p:txBody>
        </p:sp>
        <p:sp>
          <p:nvSpPr>
            <p:cNvPr id="33802" name="AutoShape 16"/>
            <p:cNvSpPr>
              <a:spLocks noChangeArrowheads="1"/>
            </p:cNvSpPr>
            <p:nvPr/>
          </p:nvSpPr>
          <p:spPr bwMode="auto">
            <a:xfrm>
              <a:off x="6591300" y="1389063"/>
              <a:ext cx="1981200" cy="1066800"/>
            </a:xfrm>
            <a:prstGeom prst="cloudCallout">
              <a:avLst>
                <a:gd name="adj1" fmla="val -35977"/>
                <a:gd name="adj2" fmla="val 93306"/>
              </a:avLst>
            </a:prstGeom>
            <a:solidFill>
              <a:schemeClr val="bg1">
                <a:alpha val="70195"/>
              </a:schemeClr>
            </a:solidFill>
            <a:ln w="38100">
              <a:solidFill>
                <a:srgbClr val="00FF99"/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en-US" sz="4400" b="1" dirty="0">
                  <a:solidFill>
                    <a:srgbClr val="33CC33"/>
                  </a:solidFill>
                  <a:latin typeface="Arial" pitchFamily="34" charset="0"/>
                  <a:cs typeface="Arial" pitchFamily="34" charset="0"/>
                </a:rPr>
                <a:t>19</a:t>
              </a:r>
            </a:p>
          </p:txBody>
        </p: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1879600" y="2784475"/>
              <a:ext cx="1447800" cy="1295400"/>
              <a:chOff x="3168" y="1824"/>
              <a:chExt cx="912" cy="816"/>
            </a:xfrm>
          </p:grpSpPr>
          <p:sp>
            <p:nvSpPr>
              <p:cNvPr id="33815" name="Freeform 18"/>
              <p:cNvSpPr>
                <a:spLocks/>
              </p:cNvSpPr>
              <p:nvPr/>
            </p:nvSpPr>
            <p:spPr bwMode="auto">
              <a:xfrm>
                <a:off x="3936" y="2064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16" name="Freeform 19"/>
              <p:cNvSpPr>
                <a:spLocks/>
              </p:cNvSpPr>
              <p:nvPr/>
            </p:nvSpPr>
            <p:spPr bwMode="auto">
              <a:xfrm>
                <a:off x="3728" y="1920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17" name="Freeform 20"/>
              <p:cNvSpPr>
                <a:spLocks/>
              </p:cNvSpPr>
              <p:nvPr/>
            </p:nvSpPr>
            <p:spPr bwMode="auto">
              <a:xfrm>
                <a:off x="3504" y="1824"/>
                <a:ext cx="144" cy="288"/>
              </a:xfrm>
              <a:custGeom>
                <a:avLst/>
                <a:gdLst>
                  <a:gd name="T0" fmla="*/ 0 w 144"/>
                  <a:gd name="T1" fmla="*/ 41 h 336"/>
                  <a:gd name="T2" fmla="*/ 96 w 144"/>
                  <a:gd name="T3" fmla="*/ 0 h 336"/>
                  <a:gd name="T4" fmla="*/ 144 w 144"/>
                  <a:gd name="T5" fmla="*/ 41 h 336"/>
                  <a:gd name="T6" fmla="*/ 144 w 144"/>
                  <a:gd name="T7" fmla="*/ 288 h 336"/>
                  <a:gd name="T8" fmla="*/ 96 w 144"/>
                  <a:gd name="T9" fmla="*/ 247 h 336"/>
                  <a:gd name="T10" fmla="*/ 96 w 144"/>
                  <a:gd name="T11" fmla="*/ 82 h 336"/>
                  <a:gd name="T12" fmla="*/ 0 w 144"/>
                  <a:gd name="T13" fmla="*/ 123 h 336"/>
                  <a:gd name="T14" fmla="*/ 0 w 144"/>
                  <a:gd name="T15" fmla="*/ 41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18" name="Freeform 21"/>
              <p:cNvSpPr>
                <a:spLocks/>
              </p:cNvSpPr>
              <p:nvPr/>
            </p:nvSpPr>
            <p:spPr bwMode="auto">
              <a:xfrm>
                <a:off x="3243" y="1824"/>
                <a:ext cx="789" cy="535"/>
              </a:xfrm>
              <a:custGeom>
                <a:avLst/>
                <a:gdLst>
                  <a:gd name="T0" fmla="*/ 261 w 789"/>
                  <a:gd name="T1" fmla="*/ 0 h 535"/>
                  <a:gd name="T2" fmla="*/ 789 w 789"/>
                  <a:gd name="T3" fmla="*/ 336 h 535"/>
                  <a:gd name="T4" fmla="*/ 494 w 789"/>
                  <a:gd name="T5" fmla="*/ 535 h 535"/>
                  <a:gd name="T6" fmla="*/ 0 w 789"/>
                  <a:gd name="T7" fmla="*/ 96 h 535"/>
                  <a:gd name="T8" fmla="*/ 261 w 789"/>
                  <a:gd name="T9" fmla="*/ 0 h 5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9"/>
                  <a:gd name="T16" fmla="*/ 0 h 535"/>
                  <a:gd name="T17" fmla="*/ 789 w 789"/>
                  <a:gd name="T18" fmla="*/ 535 h 5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9" h="535">
                    <a:moveTo>
                      <a:pt x="261" y="0"/>
                    </a:moveTo>
                    <a:lnTo>
                      <a:pt x="789" y="336"/>
                    </a:lnTo>
                    <a:lnTo>
                      <a:pt x="494" y="535"/>
                    </a:lnTo>
                    <a:lnTo>
                      <a:pt x="0" y="96"/>
                    </a:lnTo>
                    <a:lnTo>
                      <a:pt x="261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19" name="Freeform 22"/>
              <p:cNvSpPr>
                <a:spLocks/>
              </p:cNvSpPr>
              <p:nvPr/>
            </p:nvSpPr>
            <p:spPr bwMode="auto">
              <a:xfrm>
                <a:off x="3253" y="1920"/>
                <a:ext cx="491" cy="567"/>
              </a:xfrm>
              <a:custGeom>
                <a:avLst/>
                <a:gdLst>
                  <a:gd name="T0" fmla="*/ 11 w 491"/>
                  <a:gd name="T1" fmla="*/ 0 h 567"/>
                  <a:gd name="T2" fmla="*/ 491 w 491"/>
                  <a:gd name="T3" fmla="*/ 432 h 567"/>
                  <a:gd name="T4" fmla="*/ 484 w 491"/>
                  <a:gd name="T5" fmla="*/ 567 h 567"/>
                  <a:gd name="T6" fmla="*/ 0 w 491"/>
                  <a:gd name="T7" fmla="*/ 119 h 567"/>
                  <a:gd name="T8" fmla="*/ 11 w 491"/>
                  <a:gd name="T9" fmla="*/ 0 h 5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1"/>
                  <a:gd name="T16" fmla="*/ 0 h 567"/>
                  <a:gd name="T17" fmla="*/ 491 w 491"/>
                  <a:gd name="T18" fmla="*/ 567 h 5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1" h="567">
                    <a:moveTo>
                      <a:pt x="11" y="0"/>
                    </a:moveTo>
                    <a:lnTo>
                      <a:pt x="491" y="432"/>
                    </a:lnTo>
                    <a:lnTo>
                      <a:pt x="484" y="567"/>
                    </a:lnTo>
                    <a:lnTo>
                      <a:pt x="0" y="119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20" name="Freeform 23"/>
              <p:cNvSpPr>
                <a:spLocks/>
              </p:cNvSpPr>
              <p:nvPr/>
            </p:nvSpPr>
            <p:spPr bwMode="auto">
              <a:xfrm>
                <a:off x="3728" y="2160"/>
                <a:ext cx="304" cy="327"/>
              </a:xfrm>
              <a:custGeom>
                <a:avLst/>
                <a:gdLst>
                  <a:gd name="T0" fmla="*/ 304 w 304"/>
                  <a:gd name="T1" fmla="*/ 0 h 327"/>
                  <a:gd name="T2" fmla="*/ 304 w 304"/>
                  <a:gd name="T3" fmla="*/ 96 h 327"/>
                  <a:gd name="T4" fmla="*/ 0 w 304"/>
                  <a:gd name="T5" fmla="*/ 327 h 327"/>
                  <a:gd name="T6" fmla="*/ 18 w 304"/>
                  <a:gd name="T7" fmla="*/ 181 h 327"/>
                  <a:gd name="T8" fmla="*/ 304 w 304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327"/>
                  <a:gd name="T17" fmla="*/ 304 w 304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327">
                    <a:moveTo>
                      <a:pt x="304" y="0"/>
                    </a:moveTo>
                    <a:lnTo>
                      <a:pt x="304" y="96"/>
                    </a:lnTo>
                    <a:lnTo>
                      <a:pt x="0" y="327"/>
                    </a:lnTo>
                    <a:lnTo>
                      <a:pt x="18" y="181"/>
                    </a:lnTo>
                    <a:lnTo>
                      <a:pt x="304" y="0"/>
                    </a:lnTo>
                    <a:close/>
                  </a:path>
                </a:pathLst>
              </a:cu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21" name="Freeform 24"/>
              <p:cNvSpPr>
                <a:spLocks/>
              </p:cNvSpPr>
              <p:nvPr/>
            </p:nvSpPr>
            <p:spPr bwMode="auto">
              <a:xfrm>
                <a:off x="3504" y="2304"/>
                <a:ext cx="240" cy="336"/>
              </a:xfrm>
              <a:custGeom>
                <a:avLst/>
                <a:gdLst>
                  <a:gd name="T0" fmla="*/ 137 w 336"/>
                  <a:gd name="T1" fmla="*/ 0 h 432"/>
                  <a:gd name="T2" fmla="*/ 240 w 336"/>
                  <a:gd name="T3" fmla="*/ 75 h 432"/>
                  <a:gd name="T4" fmla="*/ 69 w 336"/>
                  <a:gd name="T5" fmla="*/ 112 h 432"/>
                  <a:gd name="T6" fmla="*/ 69 w 336"/>
                  <a:gd name="T7" fmla="*/ 336 h 432"/>
                  <a:gd name="T8" fmla="*/ 0 w 336"/>
                  <a:gd name="T9" fmla="*/ 261 h 432"/>
                  <a:gd name="T10" fmla="*/ 0 w 336"/>
                  <a:gd name="T11" fmla="*/ 37 h 432"/>
                  <a:gd name="T12" fmla="*/ 137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22" name="Freeform 25"/>
              <p:cNvSpPr>
                <a:spLocks/>
              </p:cNvSpPr>
              <p:nvPr/>
            </p:nvSpPr>
            <p:spPr bwMode="auto">
              <a:xfrm>
                <a:off x="3312" y="2160"/>
                <a:ext cx="240" cy="288"/>
              </a:xfrm>
              <a:custGeom>
                <a:avLst/>
                <a:gdLst>
                  <a:gd name="T0" fmla="*/ 137 w 336"/>
                  <a:gd name="T1" fmla="*/ 0 h 432"/>
                  <a:gd name="T2" fmla="*/ 240 w 336"/>
                  <a:gd name="T3" fmla="*/ 64 h 432"/>
                  <a:gd name="T4" fmla="*/ 69 w 336"/>
                  <a:gd name="T5" fmla="*/ 96 h 432"/>
                  <a:gd name="T6" fmla="*/ 69 w 336"/>
                  <a:gd name="T7" fmla="*/ 288 h 432"/>
                  <a:gd name="T8" fmla="*/ 0 w 336"/>
                  <a:gd name="T9" fmla="*/ 224 h 432"/>
                  <a:gd name="T10" fmla="*/ 0 w 336"/>
                  <a:gd name="T11" fmla="*/ 32 h 432"/>
                  <a:gd name="T12" fmla="*/ 137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23" name="Freeform 26"/>
              <p:cNvSpPr>
                <a:spLocks/>
              </p:cNvSpPr>
              <p:nvPr/>
            </p:nvSpPr>
            <p:spPr bwMode="auto">
              <a:xfrm>
                <a:off x="3168" y="2016"/>
                <a:ext cx="192" cy="288"/>
              </a:xfrm>
              <a:custGeom>
                <a:avLst/>
                <a:gdLst>
                  <a:gd name="T0" fmla="*/ 110 w 336"/>
                  <a:gd name="T1" fmla="*/ 0 h 432"/>
                  <a:gd name="T2" fmla="*/ 192 w 336"/>
                  <a:gd name="T3" fmla="*/ 64 h 432"/>
                  <a:gd name="T4" fmla="*/ 55 w 336"/>
                  <a:gd name="T5" fmla="*/ 96 h 432"/>
                  <a:gd name="T6" fmla="*/ 55 w 336"/>
                  <a:gd name="T7" fmla="*/ 288 h 432"/>
                  <a:gd name="T8" fmla="*/ 0 w 336"/>
                  <a:gd name="T9" fmla="*/ 224 h 432"/>
                  <a:gd name="T10" fmla="*/ 0 w 336"/>
                  <a:gd name="T11" fmla="*/ 32 h 432"/>
                  <a:gd name="T12" fmla="*/ 110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" name="Group 27"/>
            <p:cNvGrpSpPr>
              <a:grpSpLocks/>
            </p:cNvGrpSpPr>
            <p:nvPr/>
          </p:nvGrpSpPr>
          <p:grpSpPr bwMode="auto">
            <a:xfrm flipH="1">
              <a:off x="5165725" y="2786063"/>
              <a:ext cx="1447800" cy="1295400"/>
              <a:chOff x="3168" y="1824"/>
              <a:chExt cx="912" cy="816"/>
            </a:xfrm>
          </p:grpSpPr>
          <p:sp>
            <p:nvSpPr>
              <p:cNvPr id="33806" name="Freeform 28"/>
              <p:cNvSpPr>
                <a:spLocks/>
              </p:cNvSpPr>
              <p:nvPr/>
            </p:nvSpPr>
            <p:spPr bwMode="auto">
              <a:xfrm>
                <a:off x="3936" y="2064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07" name="Freeform 29"/>
              <p:cNvSpPr>
                <a:spLocks/>
              </p:cNvSpPr>
              <p:nvPr/>
            </p:nvSpPr>
            <p:spPr bwMode="auto">
              <a:xfrm>
                <a:off x="3728" y="1920"/>
                <a:ext cx="144" cy="336"/>
              </a:xfrm>
              <a:custGeom>
                <a:avLst/>
                <a:gdLst>
                  <a:gd name="T0" fmla="*/ 0 w 144"/>
                  <a:gd name="T1" fmla="*/ 48 h 336"/>
                  <a:gd name="T2" fmla="*/ 96 w 144"/>
                  <a:gd name="T3" fmla="*/ 0 h 336"/>
                  <a:gd name="T4" fmla="*/ 144 w 144"/>
                  <a:gd name="T5" fmla="*/ 48 h 336"/>
                  <a:gd name="T6" fmla="*/ 144 w 144"/>
                  <a:gd name="T7" fmla="*/ 336 h 336"/>
                  <a:gd name="T8" fmla="*/ 96 w 144"/>
                  <a:gd name="T9" fmla="*/ 288 h 336"/>
                  <a:gd name="T10" fmla="*/ 96 w 144"/>
                  <a:gd name="T11" fmla="*/ 96 h 336"/>
                  <a:gd name="T12" fmla="*/ 0 w 144"/>
                  <a:gd name="T13" fmla="*/ 144 h 336"/>
                  <a:gd name="T14" fmla="*/ 0 w 144"/>
                  <a:gd name="T15" fmla="*/ 48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08" name="Freeform 30"/>
              <p:cNvSpPr>
                <a:spLocks/>
              </p:cNvSpPr>
              <p:nvPr/>
            </p:nvSpPr>
            <p:spPr bwMode="auto">
              <a:xfrm>
                <a:off x="3504" y="1824"/>
                <a:ext cx="144" cy="288"/>
              </a:xfrm>
              <a:custGeom>
                <a:avLst/>
                <a:gdLst>
                  <a:gd name="T0" fmla="*/ 0 w 144"/>
                  <a:gd name="T1" fmla="*/ 41 h 336"/>
                  <a:gd name="T2" fmla="*/ 96 w 144"/>
                  <a:gd name="T3" fmla="*/ 0 h 336"/>
                  <a:gd name="T4" fmla="*/ 144 w 144"/>
                  <a:gd name="T5" fmla="*/ 41 h 336"/>
                  <a:gd name="T6" fmla="*/ 144 w 144"/>
                  <a:gd name="T7" fmla="*/ 288 h 336"/>
                  <a:gd name="T8" fmla="*/ 96 w 144"/>
                  <a:gd name="T9" fmla="*/ 247 h 336"/>
                  <a:gd name="T10" fmla="*/ 96 w 144"/>
                  <a:gd name="T11" fmla="*/ 82 h 336"/>
                  <a:gd name="T12" fmla="*/ 0 w 144"/>
                  <a:gd name="T13" fmla="*/ 123 h 336"/>
                  <a:gd name="T14" fmla="*/ 0 w 144"/>
                  <a:gd name="T15" fmla="*/ 41 h 3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"/>
                  <a:gd name="T25" fmla="*/ 0 h 336"/>
                  <a:gd name="T26" fmla="*/ 144 w 144"/>
                  <a:gd name="T27" fmla="*/ 336 h 3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" h="336">
                    <a:moveTo>
                      <a:pt x="0" y="48"/>
                    </a:moveTo>
                    <a:lnTo>
                      <a:pt x="96" y="0"/>
                    </a:lnTo>
                    <a:lnTo>
                      <a:pt x="144" y="48"/>
                    </a:lnTo>
                    <a:lnTo>
                      <a:pt x="144" y="336"/>
                    </a:lnTo>
                    <a:lnTo>
                      <a:pt x="96" y="288"/>
                    </a:lnTo>
                    <a:lnTo>
                      <a:pt x="96" y="96"/>
                    </a:lnTo>
                    <a:lnTo>
                      <a:pt x="0" y="14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09" name="Freeform 31"/>
              <p:cNvSpPr>
                <a:spLocks/>
              </p:cNvSpPr>
              <p:nvPr/>
            </p:nvSpPr>
            <p:spPr bwMode="auto">
              <a:xfrm>
                <a:off x="3243" y="1824"/>
                <a:ext cx="789" cy="535"/>
              </a:xfrm>
              <a:custGeom>
                <a:avLst/>
                <a:gdLst>
                  <a:gd name="T0" fmla="*/ 261 w 789"/>
                  <a:gd name="T1" fmla="*/ 0 h 535"/>
                  <a:gd name="T2" fmla="*/ 789 w 789"/>
                  <a:gd name="T3" fmla="*/ 336 h 535"/>
                  <a:gd name="T4" fmla="*/ 494 w 789"/>
                  <a:gd name="T5" fmla="*/ 535 h 535"/>
                  <a:gd name="T6" fmla="*/ 0 w 789"/>
                  <a:gd name="T7" fmla="*/ 96 h 535"/>
                  <a:gd name="T8" fmla="*/ 261 w 789"/>
                  <a:gd name="T9" fmla="*/ 0 h 5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9"/>
                  <a:gd name="T16" fmla="*/ 0 h 535"/>
                  <a:gd name="T17" fmla="*/ 789 w 789"/>
                  <a:gd name="T18" fmla="*/ 535 h 5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9" h="535">
                    <a:moveTo>
                      <a:pt x="261" y="0"/>
                    </a:moveTo>
                    <a:lnTo>
                      <a:pt x="789" y="336"/>
                    </a:lnTo>
                    <a:lnTo>
                      <a:pt x="494" y="535"/>
                    </a:lnTo>
                    <a:lnTo>
                      <a:pt x="0" y="96"/>
                    </a:lnTo>
                    <a:lnTo>
                      <a:pt x="261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10" name="Freeform 32"/>
              <p:cNvSpPr>
                <a:spLocks/>
              </p:cNvSpPr>
              <p:nvPr/>
            </p:nvSpPr>
            <p:spPr bwMode="auto">
              <a:xfrm>
                <a:off x="3253" y="1920"/>
                <a:ext cx="491" cy="567"/>
              </a:xfrm>
              <a:custGeom>
                <a:avLst/>
                <a:gdLst>
                  <a:gd name="T0" fmla="*/ 11 w 491"/>
                  <a:gd name="T1" fmla="*/ 0 h 567"/>
                  <a:gd name="T2" fmla="*/ 491 w 491"/>
                  <a:gd name="T3" fmla="*/ 432 h 567"/>
                  <a:gd name="T4" fmla="*/ 484 w 491"/>
                  <a:gd name="T5" fmla="*/ 567 h 567"/>
                  <a:gd name="T6" fmla="*/ 0 w 491"/>
                  <a:gd name="T7" fmla="*/ 119 h 567"/>
                  <a:gd name="T8" fmla="*/ 11 w 491"/>
                  <a:gd name="T9" fmla="*/ 0 h 5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1"/>
                  <a:gd name="T16" fmla="*/ 0 h 567"/>
                  <a:gd name="T17" fmla="*/ 491 w 491"/>
                  <a:gd name="T18" fmla="*/ 567 h 5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1" h="567">
                    <a:moveTo>
                      <a:pt x="11" y="0"/>
                    </a:moveTo>
                    <a:lnTo>
                      <a:pt x="491" y="432"/>
                    </a:lnTo>
                    <a:lnTo>
                      <a:pt x="484" y="567"/>
                    </a:lnTo>
                    <a:lnTo>
                      <a:pt x="0" y="119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11" name="Freeform 33"/>
              <p:cNvSpPr>
                <a:spLocks/>
              </p:cNvSpPr>
              <p:nvPr/>
            </p:nvSpPr>
            <p:spPr bwMode="auto">
              <a:xfrm>
                <a:off x="3728" y="2160"/>
                <a:ext cx="304" cy="327"/>
              </a:xfrm>
              <a:custGeom>
                <a:avLst/>
                <a:gdLst>
                  <a:gd name="T0" fmla="*/ 304 w 304"/>
                  <a:gd name="T1" fmla="*/ 0 h 327"/>
                  <a:gd name="T2" fmla="*/ 304 w 304"/>
                  <a:gd name="T3" fmla="*/ 96 h 327"/>
                  <a:gd name="T4" fmla="*/ 0 w 304"/>
                  <a:gd name="T5" fmla="*/ 327 h 327"/>
                  <a:gd name="T6" fmla="*/ 18 w 304"/>
                  <a:gd name="T7" fmla="*/ 181 h 327"/>
                  <a:gd name="T8" fmla="*/ 304 w 304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327"/>
                  <a:gd name="T17" fmla="*/ 304 w 304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327">
                    <a:moveTo>
                      <a:pt x="304" y="0"/>
                    </a:moveTo>
                    <a:lnTo>
                      <a:pt x="304" y="96"/>
                    </a:lnTo>
                    <a:lnTo>
                      <a:pt x="0" y="327"/>
                    </a:lnTo>
                    <a:lnTo>
                      <a:pt x="18" y="181"/>
                    </a:lnTo>
                    <a:lnTo>
                      <a:pt x="304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12" name="Freeform 34"/>
              <p:cNvSpPr>
                <a:spLocks/>
              </p:cNvSpPr>
              <p:nvPr/>
            </p:nvSpPr>
            <p:spPr bwMode="auto">
              <a:xfrm>
                <a:off x="3504" y="2304"/>
                <a:ext cx="240" cy="336"/>
              </a:xfrm>
              <a:custGeom>
                <a:avLst/>
                <a:gdLst>
                  <a:gd name="T0" fmla="*/ 137 w 336"/>
                  <a:gd name="T1" fmla="*/ 0 h 432"/>
                  <a:gd name="T2" fmla="*/ 240 w 336"/>
                  <a:gd name="T3" fmla="*/ 75 h 432"/>
                  <a:gd name="T4" fmla="*/ 69 w 336"/>
                  <a:gd name="T5" fmla="*/ 112 h 432"/>
                  <a:gd name="T6" fmla="*/ 69 w 336"/>
                  <a:gd name="T7" fmla="*/ 336 h 432"/>
                  <a:gd name="T8" fmla="*/ 0 w 336"/>
                  <a:gd name="T9" fmla="*/ 261 h 432"/>
                  <a:gd name="T10" fmla="*/ 0 w 336"/>
                  <a:gd name="T11" fmla="*/ 37 h 432"/>
                  <a:gd name="T12" fmla="*/ 137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13" name="Freeform 35"/>
              <p:cNvSpPr>
                <a:spLocks/>
              </p:cNvSpPr>
              <p:nvPr/>
            </p:nvSpPr>
            <p:spPr bwMode="auto">
              <a:xfrm>
                <a:off x="3312" y="2160"/>
                <a:ext cx="240" cy="288"/>
              </a:xfrm>
              <a:custGeom>
                <a:avLst/>
                <a:gdLst>
                  <a:gd name="T0" fmla="*/ 137 w 336"/>
                  <a:gd name="T1" fmla="*/ 0 h 432"/>
                  <a:gd name="T2" fmla="*/ 240 w 336"/>
                  <a:gd name="T3" fmla="*/ 64 h 432"/>
                  <a:gd name="T4" fmla="*/ 69 w 336"/>
                  <a:gd name="T5" fmla="*/ 96 h 432"/>
                  <a:gd name="T6" fmla="*/ 69 w 336"/>
                  <a:gd name="T7" fmla="*/ 288 h 432"/>
                  <a:gd name="T8" fmla="*/ 0 w 336"/>
                  <a:gd name="T9" fmla="*/ 224 h 432"/>
                  <a:gd name="T10" fmla="*/ 0 w 336"/>
                  <a:gd name="T11" fmla="*/ 32 h 432"/>
                  <a:gd name="T12" fmla="*/ 137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14" name="Freeform 36"/>
              <p:cNvSpPr>
                <a:spLocks/>
              </p:cNvSpPr>
              <p:nvPr/>
            </p:nvSpPr>
            <p:spPr bwMode="auto">
              <a:xfrm>
                <a:off x="3168" y="2016"/>
                <a:ext cx="192" cy="288"/>
              </a:xfrm>
              <a:custGeom>
                <a:avLst/>
                <a:gdLst>
                  <a:gd name="T0" fmla="*/ 110 w 336"/>
                  <a:gd name="T1" fmla="*/ 0 h 432"/>
                  <a:gd name="T2" fmla="*/ 192 w 336"/>
                  <a:gd name="T3" fmla="*/ 64 h 432"/>
                  <a:gd name="T4" fmla="*/ 55 w 336"/>
                  <a:gd name="T5" fmla="*/ 96 h 432"/>
                  <a:gd name="T6" fmla="*/ 55 w 336"/>
                  <a:gd name="T7" fmla="*/ 288 h 432"/>
                  <a:gd name="T8" fmla="*/ 0 w 336"/>
                  <a:gd name="T9" fmla="*/ 224 h 432"/>
                  <a:gd name="T10" fmla="*/ 0 w 336"/>
                  <a:gd name="T11" fmla="*/ 32 h 432"/>
                  <a:gd name="T12" fmla="*/ 110 w 336"/>
                  <a:gd name="T13" fmla="*/ 0 h 4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432"/>
                  <a:gd name="T23" fmla="*/ 336 w 336"/>
                  <a:gd name="T24" fmla="*/ 432 h 4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432">
                    <a:moveTo>
                      <a:pt x="192" y="0"/>
                    </a:moveTo>
                    <a:lnTo>
                      <a:pt x="336" y="96"/>
                    </a:lnTo>
                    <a:lnTo>
                      <a:pt x="96" y="144"/>
                    </a:lnTo>
                    <a:lnTo>
                      <a:pt x="96" y="432"/>
                    </a:lnTo>
                    <a:lnTo>
                      <a:pt x="0" y="336"/>
                    </a:lnTo>
                    <a:lnTo>
                      <a:pt x="0" y="48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3805" name="AutoShape 37"/>
            <p:cNvSpPr>
              <a:spLocks noChangeArrowheads="1"/>
            </p:cNvSpPr>
            <p:nvPr/>
          </p:nvSpPr>
          <p:spPr bwMode="auto">
            <a:xfrm>
              <a:off x="5881688" y="4092575"/>
              <a:ext cx="1981200" cy="1066800"/>
            </a:xfrm>
            <a:prstGeom prst="cloudCallout">
              <a:avLst>
                <a:gd name="adj1" fmla="val -73079"/>
                <a:gd name="adj2" fmla="val 43454"/>
              </a:avLst>
            </a:prstGeom>
            <a:solidFill>
              <a:schemeClr val="bg1"/>
            </a:solidFill>
            <a:ln w="38100">
              <a:solidFill>
                <a:srgbClr val="9966FF"/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en-US" sz="4400" b="1" dirty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Arial" pitchFamily="34" charset="0"/>
                  <a:cs typeface="Arial" pitchFamily="34" charset="0"/>
                </a:rPr>
                <a:t>21</a:t>
              </a:r>
            </a:p>
          </p:txBody>
        </p:sp>
      </p:grpSp>
      <p:sp>
        <p:nvSpPr>
          <p:cNvPr id="39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fld id="{4E8BDBEA-5ABB-4842-80BE-9E94F4C3D640}" type="datetime5">
              <a:rPr lang="en-US"/>
              <a:pPr/>
              <a:t>29-Oct-19</a:t>
            </a:fld>
            <a:endParaRPr lang="en-US" dirty="0"/>
          </a:p>
        </p:txBody>
      </p:sp>
      <p:sp>
        <p:nvSpPr>
          <p:cNvPr id="4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64844EFD-EF4E-41CC-9CE0-1AB8DA1413EE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42" name="Text Box 122"/>
          <p:cNvSpPr txBox="1">
            <a:spLocks noChangeArrowheads="1"/>
          </p:cNvSpPr>
          <p:nvPr/>
        </p:nvSpPr>
        <p:spPr bwMode="auto">
          <a:xfrm>
            <a:off x="5291695" y="5757122"/>
            <a:ext cx="2844048" cy="523220"/>
          </a:xfrm>
          <a:prstGeom prst="rect">
            <a:avLst/>
          </a:prstGeom>
          <a:solidFill>
            <a:schemeClr val="bg1">
              <a:alpha val="89999"/>
            </a:schemeClr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-set agreement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4065F-88EE-4CEC-B355-46B0B37C6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439" y="2857500"/>
            <a:ext cx="7772400" cy="1143000"/>
          </a:xfrm>
        </p:spPr>
        <p:txBody>
          <a:bodyPr/>
          <a:lstStyle/>
          <a:p>
            <a:r>
              <a:rPr lang="en-US" dirty="0"/>
              <a:t>Combinatorial Topology</a:t>
            </a:r>
            <a:br>
              <a:rPr lang="en-US" dirty="0"/>
            </a:br>
            <a:r>
              <a:rPr lang="en-US" dirty="0"/>
              <a:t>(standing on one foot)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060D59-FBBB-4BD7-A570-764A2AFE3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4D9C7-2207-40D0-BD10-0B54F2F3DC18}" type="datetime5">
              <a:rPr lang="en-US" smtClean="0"/>
              <a:pPr/>
              <a:t>29-Oct-19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54AF71-62A6-4ABD-BB37-987DD6A40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08CE-920D-4F6F-98C9-0491388AB41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82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Blank Presentation.pot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Comic Sans MS" pitchFamily="66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32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4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Comic Sans MS" pitchFamily="66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8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3834</TotalTime>
  <Words>1531</Words>
  <Application>Microsoft Office PowerPoint</Application>
  <PresentationFormat>Overhead</PresentationFormat>
  <Paragraphs>567</Paragraphs>
  <Slides>63</Slides>
  <Notes>61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80" baseType="lpstr">
      <vt:lpstr>CMEX10</vt:lpstr>
      <vt:lpstr>Symbol</vt:lpstr>
      <vt:lpstr>Arial</vt:lpstr>
      <vt:lpstr>CMR7</vt:lpstr>
      <vt:lpstr>CMSY7</vt:lpstr>
      <vt:lpstr>CMMI10</vt:lpstr>
      <vt:lpstr>Courier New</vt:lpstr>
      <vt:lpstr>CMMI7</vt:lpstr>
      <vt:lpstr>Comic Sans MS</vt:lpstr>
      <vt:lpstr>CMMI10</vt:lpstr>
      <vt:lpstr>CMR10</vt:lpstr>
      <vt:lpstr>CMSY10ORIG</vt:lpstr>
      <vt:lpstr>Marlett</vt:lpstr>
      <vt:lpstr>cmsy10</vt:lpstr>
      <vt:lpstr>Blank Presentation.pot</vt:lpstr>
      <vt:lpstr>Blank Presentation</vt:lpstr>
      <vt:lpstr>Bitmap Image</vt:lpstr>
      <vt:lpstr>Combinatorial Topology and Distributed Computing</vt:lpstr>
      <vt:lpstr>Overview</vt:lpstr>
      <vt:lpstr>But first, two puzzles</vt:lpstr>
      <vt:lpstr>Each process has an input …</vt:lpstr>
      <vt:lpstr>They Communicate …</vt:lpstr>
      <vt:lpstr>All Agree on One Input</vt:lpstr>
      <vt:lpstr>Agree on · k Inputs</vt:lpstr>
      <vt:lpstr>Agree on · k Inputs</vt:lpstr>
      <vt:lpstr>Combinatorial Topology (standing on one foot)</vt:lpstr>
      <vt:lpstr>A Vertex</vt:lpstr>
      <vt:lpstr>Simplexes</vt:lpstr>
      <vt:lpstr>Simplicial Complex</vt:lpstr>
      <vt:lpstr>Simplicial Maps</vt:lpstr>
      <vt:lpstr>Simplicial Map</vt:lpstr>
      <vt:lpstr>Carrier Map</vt:lpstr>
      <vt:lpstr>Vertex = Process State</vt:lpstr>
      <vt:lpstr>Simplex = Global State</vt:lpstr>
      <vt:lpstr>Complex = Global States</vt:lpstr>
      <vt:lpstr>Input Complex for Binary Consensus</vt:lpstr>
      <vt:lpstr>Output Complex for Binary Consensus</vt:lpstr>
      <vt:lpstr>Carrier Map for Consensus</vt:lpstr>
      <vt:lpstr>Carrier Map for Consensus</vt:lpstr>
      <vt:lpstr>Carrier Map for Consensus</vt:lpstr>
      <vt:lpstr>Task Specification</vt:lpstr>
      <vt:lpstr>Protocol</vt:lpstr>
      <vt:lpstr>Protocol</vt:lpstr>
      <vt:lpstr>Protocol</vt:lpstr>
      <vt:lpstr>Protocol</vt:lpstr>
      <vt:lpstr>Protocol</vt:lpstr>
      <vt:lpstr>Protocol</vt:lpstr>
      <vt:lpstr>Protocol Complex</vt:lpstr>
      <vt:lpstr>Example: Synchronous Message-Passing</vt:lpstr>
      <vt:lpstr>Failures: Fail-Stop</vt:lpstr>
      <vt:lpstr>Single Input: Round Zero</vt:lpstr>
      <vt:lpstr>Round Zero Protocol Complex</vt:lpstr>
      <vt:lpstr>Single Input: Round One</vt:lpstr>
      <vt:lpstr>Single Input: Round One</vt:lpstr>
      <vt:lpstr>Single Input: Round One</vt:lpstr>
      <vt:lpstr>Single Input: Round One</vt:lpstr>
      <vt:lpstr>Protocol Complex: Round One</vt:lpstr>
      <vt:lpstr>Protocol Complex: Round Two</vt:lpstr>
      <vt:lpstr>Protocol Complex Evolution</vt:lpstr>
      <vt:lpstr>Summary</vt:lpstr>
      <vt:lpstr>Decision Map</vt:lpstr>
      <vt:lpstr>Lower Bound Strategy</vt:lpstr>
      <vt:lpstr>Consensus Example</vt:lpstr>
      <vt:lpstr>Consensus Example</vt:lpstr>
      <vt:lpstr>Consensus Example</vt:lpstr>
      <vt:lpstr>Consensus Example</vt:lpstr>
      <vt:lpstr>Consensus Example</vt:lpstr>
      <vt:lpstr>Theorem</vt:lpstr>
      <vt:lpstr>If Adversary keeps Protocol Complex path-connected …</vt:lpstr>
      <vt:lpstr>Sperner Coloring</vt:lpstr>
      <vt:lpstr>Sperner Coloring</vt:lpstr>
      <vt:lpstr>Sperner Coloring</vt:lpstr>
      <vt:lpstr>Sperner Coloring</vt:lpstr>
      <vt:lpstr>Sperner’s Lemma</vt:lpstr>
      <vt:lpstr>Sperner’s Lemma</vt:lpstr>
      <vt:lpstr>Asynchronous k-Set Agreement is Impossible</vt:lpstr>
      <vt:lpstr>2-Set Agreement</vt:lpstr>
      <vt:lpstr>Impossibility of 2-Set Agreement</vt:lpstr>
      <vt:lpstr>Thank You!</vt:lpstr>
      <vt:lpstr>PowerPoint Presentation</vt:lpstr>
    </vt:vector>
  </TitlesOfParts>
  <Company>Brown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Algebraic Topology and Distributed Computing</dc:title>
  <dc:creator>Maurice Herlihy</dc:creator>
  <cp:lastModifiedBy>Maurice Herlihy</cp:lastModifiedBy>
  <cp:revision>46</cp:revision>
  <cp:lastPrinted>1999-05-13T01:42:18Z</cp:lastPrinted>
  <dcterms:created xsi:type="dcterms:W3CDTF">1999-05-12T13:47:53Z</dcterms:created>
  <dcterms:modified xsi:type="dcterms:W3CDTF">2019-10-29T16:41:19Z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iveCommonsLicenseID">
    <vt:lpwstr>standard&amp;commercial=n&amp;derivatives=y&amp;jurisdiction=</vt:lpwstr>
  </property>
  <property fmtid="{D5CDD505-2E9C-101B-9397-08002B2CF9AE}" pid="3" name="CreativeCommonsLicenseURL">
    <vt:lpwstr>http://creativecommons.org/licenses/by-nc/3.0/</vt:lpwstr>
  </property>
  <property fmtid="{D5CDD505-2E9C-101B-9397-08002B2CF9AE}" pid="4" name="CreativeCommonsLicenseXml">
    <vt:lpwstr>&lt;?xml version="1.0" encoding="utf-8"?&gt;&lt;result&gt;&lt;license-uri&gt;http://creativecommons.org/licenses/by-nc/3.0/&lt;/license-uri&gt;&lt;license-name&gt;Attribution-Noncommercial 3.0 Unported&lt;/license-name&gt;&lt;rdf&gt;&lt;rdf:RDF xmlns="http://creativecommons.org/ns#" xmlns:dc="http:/</vt:lpwstr>
  </property>
</Properties>
</file>