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35" r:id="rId3"/>
    <p:sldId id="293" r:id="rId4"/>
    <p:sldId id="366" r:id="rId5"/>
    <p:sldId id="336" r:id="rId6"/>
    <p:sldId id="291" r:id="rId7"/>
    <p:sldId id="337" r:id="rId8"/>
    <p:sldId id="327" r:id="rId9"/>
    <p:sldId id="330" r:id="rId10"/>
    <p:sldId id="292" r:id="rId11"/>
    <p:sldId id="333" r:id="rId12"/>
    <p:sldId id="306" r:id="rId13"/>
    <p:sldId id="309" r:id="rId14"/>
    <p:sldId id="364" r:id="rId15"/>
    <p:sldId id="338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39" r:id="rId24"/>
    <p:sldId id="348" r:id="rId25"/>
    <p:sldId id="349" r:id="rId26"/>
    <p:sldId id="370" r:id="rId27"/>
    <p:sldId id="371" r:id="rId28"/>
    <p:sldId id="372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51" r:id="rId37"/>
    <p:sldId id="363" r:id="rId38"/>
    <p:sldId id="368" r:id="rId3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95E2F9-BF84-4AA2-B3BE-C27FA49BCF5E}">
          <p14:sldIdLst>
            <p14:sldId id="256"/>
            <p14:sldId id="335"/>
            <p14:sldId id="293"/>
            <p14:sldId id="366"/>
            <p14:sldId id="336"/>
            <p14:sldId id="291"/>
            <p14:sldId id="337"/>
            <p14:sldId id="327"/>
            <p14:sldId id="330"/>
            <p14:sldId id="292"/>
            <p14:sldId id="333"/>
            <p14:sldId id="306"/>
            <p14:sldId id="309"/>
            <p14:sldId id="364"/>
            <p14:sldId id="338"/>
            <p14:sldId id="340"/>
            <p14:sldId id="341"/>
            <p14:sldId id="342"/>
            <p14:sldId id="343"/>
            <p14:sldId id="344"/>
            <p14:sldId id="345"/>
            <p14:sldId id="346"/>
            <p14:sldId id="339"/>
            <p14:sldId id="348"/>
            <p14:sldId id="349"/>
            <p14:sldId id="370"/>
            <p14:sldId id="371"/>
            <p14:sldId id="372"/>
            <p14:sldId id="374"/>
            <p14:sldId id="375"/>
            <p14:sldId id="376"/>
            <p14:sldId id="377"/>
            <p14:sldId id="378"/>
            <p14:sldId id="379"/>
            <p14:sldId id="380"/>
            <p14:sldId id="351"/>
            <p14:sldId id="363"/>
          </p14:sldIdLst>
        </p14:section>
        <p14:section name="Backup" id="{D34646D2-E783-4098-AA27-A2297F7F120A}">
          <p14:sldIdLst>
            <p14:sldId id="368"/>
          </p14:sldIdLst>
        </p14:section>
        <p14:section name="Unused" id="{B4152241-83A7-4E73-A3D2-2161B42FAE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0202"/>
    <a:srgbClr val="E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51"/>
    <p:restoredTop sz="83576" autoAdjust="0"/>
  </p:normalViewPr>
  <p:slideViewPr>
    <p:cSldViewPr snapToGrid="0" snapToObjects="1">
      <p:cViewPr varScale="1">
        <p:scale>
          <a:sx n="147" d="100"/>
          <a:sy n="147" d="100"/>
        </p:scale>
        <p:origin x="1360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Vasilis\SkyDrive\Documents\phd\presentations\2015_optik2_lpd\graphs\AS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C:\Users\Vasilis\SkyDrive\Documents\phd\presentations\2015_optik2_lpd\graphs\AS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tudor/work/paper-waitfree/data/spaa_slides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C:\Users\Vasilis\SkyDrive\Documents\phd\presentations\2015_ascy_asplos\graphs\OPTI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0.244775</c:v>
                </c:pt>
                <c:pt idx="1">
                  <c:v>0.152343</c:v>
                </c:pt>
                <c:pt idx="2">
                  <c:v>0.189399</c:v>
                </c:pt>
                <c:pt idx="3">
                  <c:v>0.229447</c:v>
                </c:pt>
                <c:pt idx="4">
                  <c:v>0.265339</c:v>
                </c:pt>
                <c:pt idx="5">
                  <c:v>0.299108</c:v>
                </c:pt>
                <c:pt idx="6">
                  <c:v>0.332644</c:v>
                </c:pt>
                <c:pt idx="7">
                  <c:v>0.363185</c:v>
                </c:pt>
                <c:pt idx="8">
                  <c:v>0.389759</c:v>
                </c:pt>
                <c:pt idx="9">
                  <c:v>0.410628</c:v>
                </c:pt>
                <c:pt idx="10">
                  <c:v>0.218016</c:v>
                </c:pt>
                <c:pt idx="11">
                  <c:v>0.208286</c:v>
                </c:pt>
                <c:pt idx="12">
                  <c:v>0.214801</c:v>
                </c:pt>
                <c:pt idx="13">
                  <c:v>0.231275</c:v>
                </c:pt>
                <c:pt idx="14">
                  <c:v>0.248298</c:v>
                </c:pt>
                <c:pt idx="15">
                  <c:v>0.270287</c:v>
                </c:pt>
                <c:pt idx="16">
                  <c:v>0.289873</c:v>
                </c:pt>
                <c:pt idx="17">
                  <c:v>0.310762</c:v>
                </c:pt>
                <c:pt idx="18">
                  <c:v>0.326478</c:v>
                </c:pt>
                <c:pt idx="19">
                  <c:v>0.343089</c:v>
                </c:pt>
                <c:pt idx="20">
                  <c:v>0.342357</c:v>
                </c:pt>
                <c:pt idx="21">
                  <c:v>0.346744</c:v>
                </c:pt>
                <c:pt idx="22">
                  <c:v>0.356245</c:v>
                </c:pt>
                <c:pt idx="23">
                  <c:v>0.368355</c:v>
                </c:pt>
                <c:pt idx="24">
                  <c:v>0.382204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0.447943</c:v>
                </c:pt>
                <c:pt idx="30">
                  <c:v>0.447035</c:v>
                </c:pt>
                <c:pt idx="31">
                  <c:v>0.45279</c:v>
                </c:pt>
                <c:pt idx="32">
                  <c:v>0.4578</c:v>
                </c:pt>
                <c:pt idx="33">
                  <c:v>0.464845</c:v>
                </c:pt>
                <c:pt idx="34">
                  <c:v>0.473468</c:v>
                </c:pt>
                <c:pt idx="35">
                  <c:v>0.484378</c:v>
                </c:pt>
                <c:pt idx="36">
                  <c:v>0.49163</c:v>
                </c:pt>
                <c:pt idx="37">
                  <c:v>0.5017</c:v>
                </c:pt>
                <c:pt idx="38">
                  <c:v>0.511744</c:v>
                </c:pt>
                <c:pt idx="39">
                  <c:v>0.515103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0.50623</c:v>
                </c:pt>
                <c:pt idx="1">
                  <c:v>0.484142</c:v>
                </c:pt>
                <c:pt idx="2">
                  <c:v>0.84065</c:v>
                </c:pt>
                <c:pt idx="3">
                  <c:v>1.259232</c:v>
                </c:pt>
                <c:pt idx="4">
                  <c:v>1.554448</c:v>
                </c:pt>
                <c:pt idx="5">
                  <c:v>1.834277</c:v>
                </c:pt>
                <c:pt idx="6">
                  <c:v>2.103061</c:v>
                </c:pt>
                <c:pt idx="7">
                  <c:v>2.359589</c:v>
                </c:pt>
                <c:pt idx="8">
                  <c:v>2.527408</c:v>
                </c:pt>
                <c:pt idx="9">
                  <c:v>2.786993</c:v>
                </c:pt>
                <c:pt idx="10">
                  <c:v>2.919125999999999</c:v>
                </c:pt>
                <c:pt idx="11">
                  <c:v>3.161118</c:v>
                </c:pt>
                <c:pt idx="12">
                  <c:v>3.274626</c:v>
                </c:pt>
                <c:pt idx="13">
                  <c:v>3.650173</c:v>
                </c:pt>
                <c:pt idx="14">
                  <c:v>3.892730999999999</c:v>
                </c:pt>
                <c:pt idx="15">
                  <c:v>3.967698</c:v>
                </c:pt>
                <c:pt idx="16">
                  <c:v>4.263657</c:v>
                </c:pt>
                <c:pt idx="17">
                  <c:v>4.509353</c:v>
                </c:pt>
                <c:pt idx="18">
                  <c:v>4.767117999999987</c:v>
                </c:pt>
                <c:pt idx="19">
                  <c:v>4.677392</c:v>
                </c:pt>
                <c:pt idx="20">
                  <c:v>5.174696</c:v>
                </c:pt>
                <c:pt idx="21">
                  <c:v>5.295543</c:v>
                </c:pt>
                <c:pt idx="22">
                  <c:v>5.40333</c:v>
                </c:pt>
                <c:pt idx="23">
                  <c:v>5.157558999999989</c:v>
                </c:pt>
                <c:pt idx="24">
                  <c:v>6.70274</c:v>
                </c:pt>
                <c:pt idx="25">
                  <c:v>6.941123</c:v>
                </c:pt>
                <c:pt idx="26">
                  <c:v>6.708104999999992</c:v>
                </c:pt>
                <c:pt idx="27">
                  <c:v>6.999621</c:v>
                </c:pt>
                <c:pt idx="28">
                  <c:v>7.553659</c:v>
                </c:pt>
                <c:pt idx="29">
                  <c:v>7.675529</c:v>
                </c:pt>
                <c:pt idx="30">
                  <c:v>7.582022</c:v>
                </c:pt>
                <c:pt idx="31">
                  <c:v>8.046697</c:v>
                </c:pt>
                <c:pt idx="32">
                  <c:v>8.364202</c:v>
                </c:pt>
                <c:pt idx="33">
                  <c:v>8.044595000000001</c:v>
                </c:pt>
                <c:pt idx="34">
                  <c:v>8.092225000000001</c:v>
                </c:pt>
                <c:pt idx="35">
                  <c:v>9.989460000000002</c:v>
                </c:pt>
                <c:pt idx="36">
                  <c:v>10.023542</c:v>
                </c:pt>
                <c:pt idx="37">
                  <c:v>9.865858000000002</c:v>
                </c:pt>
                <c:pt idx="38">
                  <c:v>10.116187</c:v>
                </c:pt>
                <c:pt idx="39">
                  <c:v>10.721642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934720"/>
        <c:axId val="649109120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54493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# </a:t>
                </a:r>
                <a:r>
                  <a:rPr lang="en-US" sz="2400" dirty="0" smtClean="0"/>
                  <a:t>Threads</a:t>
                </a:r>
                <a:endParaRPr lang="en-US" sz="2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09120"/>
        <c:crosses val="autoZero"/>
        <c:auto val="1"/>
        <c:lblAlgn val="ctr"/>
        <c:lblOffset val="100"/>
        <c:noMultiLvlLbl val="0"/>
      </c:catAx>
      <c:valAx>
        <c:axId val="6491091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93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0.244775</c:v>
                </c:pt>
                <c:pt idx="1">
                  <c:v>0.152343</c:v>
                </c:pt>
                <c:pt idx="2">
                  <c:v>0.189399</c:v>
                </c:pt>
                <c:pt idx="3">
                  <c:v>0.229447</c:v>
                </c:pt>
                <c:pt idx="4">
                  <c:v>0.265339</c:v>
                </c:pt>
                <c:pt idx="5">
                  <c:v>0.299108</c:v>
                </c:pt>
                <c:pt idx="6">
                  <c:v>0.332644</c:v>
                </c:pt>
                <c:pt idx="7">
                  <c:v>0.363185</c:v>
                </c:pt>
                <c:pt idx="8">
                  <c:v>0.389759</c:v>
                </c:pt>
                <c:pt idx="9">
                  <c:v>0.410628</c:v>
                </c:pt>
                <c:pt idx="10">
                  <c:v>0.218016</c:v>
                </c:pt>
                <c:pt idx="11">
                  <c:v>0.208286</c:v>
                </c:pt>
                <c:pt idx="12">
                  <c:v>0.214801</c:v>
                </c:pt>
                <c:pt idx="13">
                  <c:v>0.231275</c:v>
                </c:pt>
                <c:pt idx="14">
                  <c:v>0.248298</c:v>
                </c:pt>
                <c:pt idx="15">
                  <c:v>0.270287</c:v>
                </c:pt>
                <c:pt idx="16">
                  <c:v>0.289873</c:v>
                </c:pt>
                <c:pt idx="17">
                  <c:v>0.310762</c:v>
                </c:pt>
                <c:pt idx="18">
                  <c:v>0.326478</c:v>
                </c:pt>
                <c:pt idx="19">
                  <c:v>0.343089</c:v>
                </c:pt>
                <c:pt idx="20">
                  <c:v>0.342357</c:v>
                </c:pt>
                <c:pt idx="21">
                  <c:v>0.346744</c:v>
                </c:pt>
                <c:pt idx="22">
                  <c:v>0.356245</c:v>
                </c:pt>
                <c:pt idx="23">
                  <c:v>0.368355</c:v>
                </c:pt>
                <c:pt idx="24">
                  <c:v>0.382204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0.447943</c:v>
                </c:pt>
                <c:pt idx="30">
                  <c:v>0.447035</c:v>
                </c:pt>
                <c:pt idx="31">
                  <c:v>0.45279</c:v>
                </c:pt>
                <c:pt idx="32">
                  <c:v>0.4578</c:v>
                </c:pt>
                <c:pt idx="33">
                  <c:v>0.464845</c:v>
                </c:pt>
                <c:pt idx="34">
                  <c:v>0.473468</c:v>
                </c:pt>
                <c:pt idx="35">
                  <c:v>0.484378</c:v>
                </c:pt>
                <c:pt idx="36">
                  <c:v>0.49163</c:v>
                </c:pt>
                <c:pt idx="37">
                  <c:v>0.5017</c:v>
                </c:pt>
                <c:pt idx="38">
                  <c:v>0.511744</c:v>
                </c:pt>
                <c:pt idx="39">
                  <c:v>0.515103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0.50623</c:v>
                </c:pt>
                <c:pt idx="1">
                  <c:v>0.484142</c:v>
                </c:pt>
                <c:pt idx="2">
                  <c:v>0.84065</c:v>
                </c:pt>
                <c:pt idx="3">
                  <c:v>1.259232</c:v>
                </c:pt>
                <c:pt idx="4">
                  <c:v>1.554448</c:v>
                </c:pt>
                <c:pt idx="5">
                  <c:v>1.834277</c:v>
                </c:pt>
                <c:pt idx="6">
                  <c:v>2.103061</c:v>
                </c:pt>
                <c:pt idx="7">
                  <c:v>2.359589</c:v>
                </c:pt>
                <c:pt idx="8">
                  <c:v>2.527408</c:v>
                </c:pt>
                <c:pt idx="9">
                  <c:v>2.786993</c:v>
                </c:pt>
                <c:pt idx="10">
                  <c:v>2.919125999999999</c:v>
                </c:pt>
                <c:pt idx="11">
                  <c:v>3.161118</c:v>
                </c:pt>
                <c:pt idx="12">
                  <c:v>3.274626</c:v>
                </c:pt>
                <c:pt idx="13">
                  <c:v>3.650173</c:v>
                </c:pt>
                <c:pt idx="14">
                  <c:v>3.892730999999999</c:v>
                </c:pt>
                <c:pt idx="15">
                  <c:v>3.967698</c:v>
                </c:pt>
                <c:pt idx="16">
                  <c:v>4.263657</c:v>
                </c:pt>
                <c:pt idx="17">
                  <c:v>4.509353</c:v>
                </c:pt>
                <c:pt idx="18">
                  <c:v>4.767117999999991</c:v>
                </c:pt>
                <c:pt idx="19">
                  <c:v>4.677392</c:v>
                </c:pt>
                <c:pt idx="20">
                  <c:v>5.174696</c:v>
                </c:pt>
                <c:pt idx="21">
                  <c:v>5.295543</c:v>
                </c:pt>
                <c:pt idx="22">
                  <c:v>5.40333</c:v>
                </c:pt>
                <c:pt idx="23">
                  <c:v>5.157558999999993</c:v>
                </c:pt>
                <c:pt idx="24">
                  <c:v>6.70274</c:v>
                </c:pt>
                <c:pt idx="25">
                  <c:v>6.941123</c:v>
                </c:pt>
                <c:pt idx="26">
                  <c:v>6.708104999999994</c:v>
                </c:pt>
                <c:pt idx="27">
                  <c:v>6.999621</c:v>
                </c:pt>
                <c:pt idx="28">
                  <c:v>7.553659</c:v>
                </c:pt>
                <c:pt idx="29">
                  <c:v>7.675529</c:v>
                </c:pt>
                <c:pt idx="30">
                  <c:v>7.582022</c:v>
                </c:pt>
                <c:pt idx="31">
                  <c:v>8.046697</c:v>
                </c:pt>
                <c:pt idx="32">
                  <c:v>8.364202</c:v>
                </c:pt>
                <c:pt idx="33">
                  <c:v>8.044595000000001</c:v>
                </c:pt>
                <c:pt idx="34">
                  <c:v>8.092225000000001</c:v>
                </c:pt>
                <c:pt idx="35">
                  <c:v>9.989460000000002</c:v>
                </c:pt>
                <c:pt idx="36">
                  <c:v>10.023542</c:v>
                </c:pt>
                <c:pt idx="37">
                  <c:v>9.865858000000002</c:v>
                </c:pt>
                <c:pt idx="38">
                  <c:v>10.116187</c:v>
                </c:pt>
                <c:pt idx="39">
                  <c:v>10.721642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3539312"/>
        <c:axId val="6735418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673539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541856"/>
        <c:crosses val="autoZero"/>
        <c:auto val="1"/>
        <c:lblAlgn val="ctr"/>
        <c:lblOffset val="100"/>
        <c:noMultiLvlLbl val="0"/>
      </c:catAx>
      <c:valAx>
        <c:axId val="673541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53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'locking vs wait-free'!$F$11</c:f>
              <c:strCache>
                <c:ptCount val="1"/>
                <c:pt idx="0">
                  <c:v>Blocking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wait-free'!$F$12:$F$31</c:f>
              <c:numCache>
                <c:formatCode>General</c:formatCode>
                <c:ptCount val="20"/>
                <c:pt idx="0">
                  <c:v>0.522</c:v>
                </c:pt>
                <c:pt idx="1">
                  <c:v>0.899</c:v>
                </c:pt>
                <c:pt idx="2">
                  <c:v>1.464</c:v>
                </c:pt>
                <c:pt idx="3">
                  <c:v>2.036</c:v>
                </c:pt>
                <c:pt idx="4">
                  <c:v>2.513</c:v>
                </c:pt>
                <c:pt idx="5">
                  <c:v>2.878</c:v>
                </c:pt>
                <c:pt idx="6">
                  <c:v>3.367</c:v>
                </c:pt>
                <c:pt idx="7">
                  <c:v>3.808</c:v>
                </c:pt>
                <c:pt idx="8">
                  <c:v>4.454</c:v>
                </c:pt>
                <c:pt idx="9">
                  <c:v>4.85</c:v>
                </c:pt>
                <c:pt idx="10">
                  <c:v>5.385</c:v>
                </c:pt>
                <c:pt idx="11">
                  <c:v>5.858</c:v>
                </c:pt>
                <c:pt idx="12">
                  <c:v>6.521999999999998</c:v>
                </c:pt>
                <c:pt idx="13">
                  <c:v>7.169</c:v>
                </c:pt>
                <c:pt idx="14">
                  <c:v>7.833</c:v>
                </c:pt>
                <c:pt idx="15">
                  <c:v>8.55</c:v>
                </c:pt>
                <c:pt idx="16">
                  <c:v>9.43</c:v>
                </c:pt>
                <c:pt idx="17">
                  <c:v>10.202</c:v>
                </c:pt>
                <c:pt idx="18">
                  <c:v>10.75</c:v>
                </c:pt>
                <c:pt idx="19">
                  <c:v>11.236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'locking vs wait-free'!$G$11</c:f>
              <c:strCache>
                <c:ptCount val="1"/>
                <c:pt idx="0">
                  <c:v>Lock-free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wait-free'!$G$12:$G$31</c:f>
              <c:numCache>
                <c:formatCode>General</c:formatCode>
                <c:ptCount val="20"/>
                <c:pt idx="0">
                  <c:v>0.442</c:v>
                </c:pt>
                <c:pt idx="1">
                  <c:v>0.735</c:v>
                </c:pt>
                <c:pt idx="2">
                  <c:v>1.37</c:v>
                </c:pt>
                <c:pt idx="3">
                  <c:v>1.921</c:v>
                </c:pt>
                <c:pt idx="4">
                  <c:v>2.318999999999999</c:v>
                </c:pt>
                <c:pt idx="5">
                  <c:v>2.693</c:v>
                </c:pt>
                <c:pt idx="6">
                  <c:v>3.139</c:v>
                </c:pt>
                <c:pt idx="7">
                  <c:v>3.68</c:v>
                </c:pt>
                <c:pt idx="8">
                  <c:v>3.855999999999998</c:v>
                </c:pt>
                <c:pt idx="9">
                  <c:v>4.406</c:v>
                </c:pt>
                <c:pt idx="10">
                  <c:v>4.759</c:v>
                </c:pt>
                <c:pt idx="11">
                  <c:v>4.923</c:v>
                </c:pt>
                <c:pt idx="12">
                  <c:v>6.093</c:v>
                </c:pt>
                <c:pt idx="13">
                  <c:v>6.638</c:v>
                </c:pt>
                <c:pt idx="14">
                  <c:v>7.124999999999996</c:v>
                </c:pt>
                <c:pt idx="15">
                  <c:v>7.547</c:v>
                </c:pt>
                <c:pt idx="16">
                  <c:v>9.089</c:v>
                </c:pt>
                <c:pt idx="17">
                  <c:v>9.675</c:v>
                </c:pt>
                <c:pt idx="18">
                  <c:v>10.093</c:v>
                </c:pt>
                <c:pt idx="19">
                  <c:v>11.304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'locking vs wait-free'!$H$11</c:f>
              <c:strCache>
                <c:ptCount val="1"/>
                <c:pt idx="0">
                  <c:v>Wait-free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wait-free'!$H$12:$H$31</c:f>
              <c:numCache>
                <c:formatCode>General</c:formatCode>
                <c:ptCount val="20"/>
                <c:pt idx="0">
                  <c:v>0.248571428571429</c:v>
                </c:pt>
                <c:pt idx="1">
                  <c:v>0.428095238095238</c:v>
                </c:pt>
                <c:pt idx="2">
                  <c:v>0.697142857142857</c:v>
                </c:pt>
                <c:pt idx="3">
                  <c:v>0.969523809523809</c:v>
                </c:pt>
                <c:pt idx="4">
                  <c:v>1.196666666666667</c:v>
                </c:pt>
                <c:pt idx="5">
                  <c:v>1.37047619047619</c:v>
                </c:pt>
                <c:pt idx="6">
                  <c:v>1.603333333333333</c:v>
                </c:pt>
                <c:pt idx="7">
                  <c:v>1.813333333333333</c:v>
                </c:pt>
                <c:pt idx="8">
                  <c:v>2.120952380952381</c:v>
                </c:pt>
                <c:pt idx="9">
                  <c:v>2.309523809523807</c:v>
                </c:pt>
                <c:pt idx="10">
                  <c:v>2.564285714285714</c:v>
                </c:pt>
                <c:pt idx="11">
                  <c:v>2.789523809523809</c:v>
                </c:pt>
                <c:pt idx="12">
                  <c:v>3.105714285714286</c:v>
                </c:pt>
                <c:pt idx="13">
                  <c:v>3.413809523809522</c:v>
                </c:pt>
                <c:pt idx="14">
                  <c:v>3.73</c:v>
                </c:pt>
                <c:pt idx="15">
                  <c:v>4.071428571428571</c:v>
                </c:pt>
                <c:pt idx="16">
                  <c:v>4.49047619047619</c:v>
                </c:pt>
                <c:pt idx="17">
                  <c:v>4.858095238095234</c:v>
                </c:pt>
                <c:pt idx="18">
                  <c:v>5.119047619047619</c:v>
                </c:pt>
                <c:pt idx="19">
                  <c:v>5.350476190476191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7527808"/>
        <c:axId val="674794432"/>
      </c:lineChart>
      <c:catAx>
        <c:axId val="1027527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 Narrow" charset="0"/>
                    <a:ea typeface="Arial Narrow" charset="0"/>
                    <a:cs typeface="Arial Narrow" charset="0"/>
                  </a:defRPr>
                </a:pPr>
                <a:r>
                  <a:rPr lang="en-US"/>
                  <a:t>Number of threads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pPr>
            <a:endParaRPr lang="en-US"/>
          </a:p>
        </c:txPr>
        <c:crossAx val="674794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7479443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 Narrow" charset="0"/>
                    <a:ea typeface="Arial Narrow" charset="0"/>
                    <a:cs typeface="Arial Narrow" charset="0"/>
                  </a:defRPr>
                </a:pPr>
                <a:r>
                  <a:rPr lang="en-US"/>
                  <a:t>Throughput (Mops/s)</a:t>
                </a:r>
              </a:p>
            </c:rich>
          </c:tx>
          <c:layout>
            <c:manualLayout>
              <c:xMode val="edge"/>
              <c:yMode val="edge"/>
              <c:x val="0.0259287095332536"/>
              <c:y val="0.2212837223333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pPr>
            <a:endParaRPr lang="en-US"/>
          </a:p>
        </c:txPr>
        <c:crossAx val="10275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000" b="0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'LL (3)'!$B$46</c:f>
              <c:strCache>
                <c:ptCount val="1"/>
                <c:pt idx="0">
                  <c:v>lock-free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'LL (3)'!$A$47:$A$86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'LL (3)'!$B$47:$B$86</c:f>
              <c:numCache>
                <c:formatCode>General</c:formatCode>
                <c:ptCount val="40"/>
                <c:pt idx="0">
                  <c:v>0.854708</c:v>
                </c:pt>
                <c:pt idx="1">
                  <c:v>1.740352</c:v>
                </c:pt>
                <c:pt idx="2">
                  <c:v>2.558094</c:v>
                </c:pt>
                <c:pt idx="3">
                  <c:v>3.424414</c:v>
                </c:pt>
                <c:pt idx="4">
                  <c:v>4.28782</c:v>
                </c:pt>
                <c:pt idx="5">
                  <c:v>5.098596999999994</c:v>
                </c:pt>
                <c:pt idx="6">
                  <c:v>6.116921999999994</c:v>
                </c:pt>
                <c:pt idx="7">
                  <c:v>6.783235</c:v>
                </c:pt>
                <c:pt idx="8">
                  <c:v>7.660509999999993</c:v>
                </c:pt>
                <c:pt idx="9">
                  <c:v>8.626294</c:v>
                </c:pt>
                <c:pt idx="10">
                  <c:v>9.579713000000003</c:v>
                </c:pt>
                <c:pt idx="11">
                  <c:v>10.012778</c:v>
                </c:pt>
                <c:pt idx="12">
                  <c:v>11.197262</c:v>
                </c:pt>
                <c:pt idx="13">
                  <c:v>12.02262</c:v>
                </c:pt>
                <c:pt idx="14">
                  <c:v>12.78149</c:v>
                </c:pt>
                <c:pt idx="15">
                  <c:v>13.396141</c:v>
                </c:pt>
                <c:pt idx="16">
                  <c:v>14.653468</c:v>
                </c:pt>
                <c:pt idx="17">
                  <c:v>15.411342</c:v>
                </c:pt>
                <c:pt idx="18">
                  <c:v>16.611917</c:v>
                </c:pt>
                <c:pt idx="19">
                  <c:v>17.20023</c:v>
                </c:pt>
                <c:pt idx="20">
                  <c:v>17.34857999999998</c:v>
                </c:pt>
                <c:pt idx="21">
                  <c:v>18.937585</c:v>
                </c:pt>
                <c:pt idx="22">
                  <c:v>19.122076</c:v>
                </c:pt>
                <c:pt idx="23">
                  <c:v>20.378573</c:v>
                </c:pt>
                <c:pt idx="24">
                  <c:v>21.204786</c:v>
                </c:pt>
                <c:pt idx="25">
                  <c:v>22.177006</c:v>
                </c:pt>
                <c:pt idx="26">
                  <c:v>22.369865</c:v>
                </c:pt>
                <c:pt idx="27">
                  <c:v>23.20632</c:v>
                </c:pt>
                <c:pt idx="28">
                  <c:v>24.666372</c:v>
                </c:pt>
                <c:pt idx="29">
                  <c:v>25.51075000000001</c:v>
                </c:pt>
                <c:pt idx="30">
                  <c:v>25.63179299999999</c:v>
                </c:pt>
                <c:pt idx="31">
                  <c:v>26.665638</c:v>
                </c:pt>
                <c:pt idx="32">
                  <c:v>27.87807099999999</c:v>
                </c:pt>
                <c:pt idx="33">
                  <c:v>28.958941</c:v>
                </c:pt>
                <c:pt idx="34">
                  <c:v>29.890512</c:v>
                </c:pt>
                <c:pt idx="35">
                  <c:v>30.567526</c:v>
                </c:pt>
                <c:pt idx="36">
                  <c:v>31.526301</c:v>
                </c:pt>
                <c:pt idx="37">
                  <c:v>32.667512</c:v>
                </c:pt>
                <c:pt idx="38">
                  <c:v>31.917434</c:v>
                </c:pt>
                <c:pt idx="39">
                  <c:v>34.910231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'LL (3)'!$C$46</c:f>
              <c:strCache>
                <c:ptCount val="1"/>
                <c:pt idx="0">
                  <c:v>lock-based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'LL (3)'!$A$47:$A$86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'LL (3)'!$C$47:$C$86</c:f>
              <c:numCache>
                <c:formatCode>General</c:formatCode>
                <c:ptCount val="40"/>
                <c:pt idx="0">
                  <c:v>1.203882</c:v>
                </c:pt>
                <c:pt idx="1">
                  <c:v>2.503844</c:v>
                </c:pt>
                <c:pt idx="2">
                  <c:v>3.800114</c:v>
                </c:pt>
                <c:pt idx="3">
                  <c:v>4.915858</c:v>
                </c:pt>
                <c:pt idx="4">
                  <c:v>6.209026</c:v>
                </c:pt>
                <c:pt idx="5">
                  <c:v>7.353492</c:v>
                </c:pt>
                <c:pt idx="6">
                  <c:v>8.378124</c:v>
                </c:pt>
                <c:pt idx="7">
                  <c:v>9.944168999999998</c:v>
                </c:pt>
                <c:pt idx="8">
                  <c:v>11.412592</c:v>
                </c:pt>
                <c:pt idx="9">
                  <c:v>12.253518</c:v>
                </c:pt>
                <c:pt idx="10">
                  <c:v>14.19771</c:v>
                </c:pt>
                <c:pt idx="11">
                  <c:v>14.967674</c:v>
                </c:pt>
                <c:pt idx="12">
                  <c:v>16.229314</c:v>
                </c:pt>
                <c:pt idx="13">
                  <c:v>16.717572</c:v>
                </c:pt>
                <c:pt idx="14">
                  <c:v>18.411931</c:v>
                </c:pt>
                <c:pt idx="15">
                  <c:v>19.526252</c:v>
                </c:pt>
                <c:pt idx="16">
                  <c:v>21.677408</c:v>
                </c:pt>
                <c:pt idx="17">
                  <c:v>22.51592</c:v>
                </c:pt>
                <c:pt idx="18">
                  <c:v>23.181786</c:v>
                </c:pt>
                <c:pt idx="19">
                  <c:v>24.546906</c:v>
                </c:pt>
                <c:pt idx="20">
                  <c:v>25.456812</c:v>
                </c:pt>
                <c:pt idx="21">
                  <c:v>26.825327</c:v>
                </c:pt>
                <c:pt idx="22">
                  <c:v>27.590628</c:v>
                </c:pt>
                <c:pt idx="23">
                  <c:v>30.16472</c:v>
                </c:pt>
                <c:pt idx="24">
                  <c:v>29.903142</c:v>
                </c:pt>
                <c:pt idx="25">
                  <c:v>31.98462199999998</c:v>
                </c:pt>
                <c:pt idx="26">
                  <c:v>32.384308</c:v>
                </c:pt>
                <c:pt idx="27">
                  <c:v>34.737813</c:v>
                </c:pt>
                <c:pt idx="28">
                  <c:v>35.111163</c:v>
                </c:pt>
                <c:pt idx="29">
                  <c:v>36.32842</c:v>
                </c:pt>
                <c:pt idx="30">
                  <c:v>36.415677</c:v>
                </c:pt>
                <c:pt idx="31">
                  <c:v>38.72800400000001</c:v>
                </c:pt>
                <c:pt idx="32">
                  <c:v>40.12912400000001</c:v>
                </c:pt>
                <c:pt idx="33">
                  <c:v>41.42481</c:v>
                </c:pt>
                <c:pt idx="34">
                  <c:v>41.651324</c:v>
                </c:pt>
                <c:pt idx="35">
                  <c:v>42.699134</c:v>
                </c:pt>
                <c:pt idx="36">
                  <c:v>43.498048</c:v>
                </c:pt>
                <c:pt idx="37">
                  <c:v>45.765956</c:v>
                </c:pt>
                <c:pt idx="38">
                  <c:v>46.638655</c:v>
                </c:pt>
                <c:pt idx="39">
                  <c:v>46.290622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1547008"/>
        <c:axId val="75355483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'LL (3)'!$A$46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81154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554832"/>
        <c:crosses val="autoZero"/>
        <c:auto val="1"/>
        <c:lblAlgn val="ctr"/>
        <c:lblOffset val="100"/>
        <c:noMultiLvlLbl val="0"/>
      </c:catAx>
      <c:valAx>
        <c:axId val="7535548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54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Queue,</a:t>
            </a:r>
            <a:r>
              <a:rPr lang="en-US" sz="2000" baseline="0" dirty="0" smtClean="0"/>
              <a:t> 40 threads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Lock-based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Non-blocking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087952"/>
        <c:axId val="673967616"/>
      </c:barChart>
      <c:catAx>
        <c:axId val="64908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67616"/>
        <c:crosses val="autoZero"/>
        <c:auto val="1"/>
        <c:lblAlgn val="ctr"/>
        <c:lblOffset val="100"/>
        <c:noMultiLvlLbl val="0"/>
      </c:catAx>
      <c:valAx>
        <c:axId val="67396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/>
                  <a:t>Throughput (Mop/s)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08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9563D-8559-4657-B8F6-F5C8269E4860}" type="datetimeFigureOut">
              <a:rPr lang="fr-FR" altLang="en-US"/>
              <a:pPr/>
              <a:t>12/12/2017</a:t>
            </a:fld>
            <a:endParaRPr lang="fr-FR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F6347-83E1-4BAE-994F-0F77B1D6E28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8006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B1F3A0-B704-42D0-8232-8400FB0AD644}" type="datetimeFigureOut">
              <a:rPr lang="fr-FR" altLang="en-US"/>
              <a:pPr/>
              <a:t>12/12/2017</a:t>
            </a:fld>
            <a:endParaRPr lang="fr-FR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en-US" smtClean="0"/>
              <a:t>Cliquez pour modifier les styles du texte du masque</a:t>
            </a:r>
          </a:p>
          <a:p>
            <a:pPr lvl="1"/>
            <a:r>
              <a:rPr lang="fr-CH" altLang="en-US" smtClean="0"/>
              <a:t>Deuxième niveau</a:t>
            </a:r>
          </a:p>
          <a:p>
            <a:pPr lvl="2"/>
            <a:r>
              <a:rPr lang="fr-CH" altLang="en-US" smtClean="0"/>
              <a:t>Troisième niveau</a:t>
            </a:r>
          </a:p>
          <a:p>
            <a:pPr lvl="3"/>
            <a:r>
              <a:rPr lang="fr-CH" altLang="en-US" smtClean="0"/>
              <a:t>Quatrième niveau</a:t>
            </a:r>
          </a:p>
          <a:p>
            <a:pPr lvl="4"/>
            <a:r>
              <a:rPr lang="fr-CH" altLang="en-US" smtClean="0"/>
              <a:t>Cinquième niveau</a:t>
            </a:r>
            <a:endParaRPr lang="fr-FR" alt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8C636-8961-42A5-A627-887A43D44986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0786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7917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956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28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1197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29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8713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30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3218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31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6302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9638"/>
            <a:ext cx="11080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000134" y="3098871"/>
            <a:ext cx="6441122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 smtClean="0"/>
              <a:t>Cliquez pour modifier le style du titre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0638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holders, space,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821866" y="1153120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Chart Placeholder 8"/>
          <p:cNvSpPr>
            <a:spLocks noGrp="1"/>
          </p:cNvSpPr>
          <p:nvPr>
            <p:ph type="chart" sz="quarter" idx="15"/>
          </p:nvPr>
        </p:nvSpPr>
        <p:spPr>
          <a:xfrm>
            <a:off x="4546082" y="1153120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Chart Placeholder 8"/>
          <p:cNvSpPr>
            <a:spLocks noGrp="1"/>
          </p:cNvSpPr>
          <p:nvPr>
            <p:ph type="chart" sz="quarter" idx="16"/>
          </p:nvPr>
        </p:nvSpPr>
        <p:spPr>
          <a:xfrm>
            <a:off x="821866" y="3220184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Chart Placeholder 8"/>
          <p:cNvSpPr>
            <a:spLocks noGrp="1"/>
          </p:cNvSpPr>
          <p:nvPr>
            <p:ph type="chart" sz="quarter" idx="17"/>
          </p:nvPr>
        </p:nvSpPr>
        <p:spPr>
          <a:xfrm>
            <a:off x="4546082" y="3220184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holder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153120"/>
            <a:ext cx="4096638" cy="47370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153119"/>
            <a:ext cx="4096638" cy="47370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holders with titles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579592"/>
            <a:ext cx="4096638" cy="42841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579592"/>
            <a:ext cx="4096638" cy="42841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4313" y="1153120"/>
            <a:ext cx="4098919" cy="42647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346484" y="1150147"/>
            <a:ext cx="4098919" cy="42647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9144" y="739774"/>
            <a:ext cx="7306416" cy="109728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1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5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1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8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6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1890" y="6579618"/>
            <a:ext cx="1633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Asynchronized Concurrency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5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4167187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81500" y="1141413"/>
            <a:ext cx="4167187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2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627323" y="1141413"/>
            <a:ext cx="6816590" cy="5127625"/>
          </a:xfrm>
          <a:prstGeom prst="rect">
            <a:avLst/>
          </a:prstGeom>
        </p:spPr>
        <p:txBody>
          <a:bodyPr anchor="ctr"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7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9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 &amp;</a:t>
            </a:r>
            <a:r>
              <a:rPr lang="en-US" sz="1000" b="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OPTIK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punchline, spac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2836190"/>
            <a:ext cx="8229600" cy="3055564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09490" y="6427218"/>
            <a:ext cx="1633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Asynchronized Concurrency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09490" y="6427218"/>
            <a:ext cx="1494320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Asynchronized Concurrency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9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spac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2836190"/>
            <a:ext cx="8229600" cy="3457034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holder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15312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15312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Chart Placeholder 8"/>
          <p:cNvSpPr>
            <a:spLocks noGrp="1"/>
          </p:cNvSpPr>
          <p:nvPr>
            <p:ph type="chart" sz="quarter" idx="15"/>
          </p:nvPr>
        </p:nvSpPr>
        <p:spPr>
          <a:xfrm>
            <a:off x="211940" y="3529084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Chart Placeholder 8"/>
          <p:cNvSpPr>
            <a:spLocks noGrp="1"/>
          </p:cNvSpPr>
          <p:nvPr>
            <p:ph type="chart" sz="quarter" idx="16"/>
          </p:nvPr>
        </p:nvSpPr>
        <p:spPr>
          <a:xfrm>
            <a:off x="4346484" y="352829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45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 bwMode="auto">
          <a:xfrm>
            <a:off x="5629275" y="6457950"/>
            <a:ext cx="3146425" cy="239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900" b="1" dirty="0" smtClean="0">
                <a:solidFill>
                  <a:srgbClr val="7F7F7F"/>
                </a:solidFill>
                <a:latin typeface="Arial Narrow"/>
                <a:cs typeface="Arial Narrow"/>
              </a:rPr>
              <a:t>Igor Zablotchi | </a:t>
            </a:r>
            <a:r>
              <a:rPr lang="fr-CH" sz="900" b="0" dirty="0" smtClean="0">
                <a:solidFill>
                  <a:srgbClr val="7F7F7F"/>
                </a:solidFill>
                <a:latin typeface="Arial Narrow"/>
                <a:cs typeface="Arial Narrow"/>
              </a:rPr>
              <a:t>12</a:t>
            </a:r>
            <a:r>
              <a:rPr lang="fr-CH" sz="900" dirty="0" smtClean="0">
                <a:solidFill>
                  <a:srgbClr val="7F7F7F"/>
                </a:solidFill>
                <a:latin typeface="Arial Narrow"/>
                <a:cs typeface="Arial Narrow"/>
              </a:rPr>
              <a:t>.2017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900" dirty="0" smtClean="0">
              <a:solidFill>
                <a:srgbClr val="7F7F7F"/>
              </a:solidFill>
              <a:latin typeface="Arial Narrow"/>
              <a:cs typeface="Arial Narrow"/>
            </a:endParaRPr>
          </a:p>
        </p:txBody>
      </p:sp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8629650" y="6457950"/>
            <a:ext cx="523875" cy="2397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0C66501-5265-4AAD-8904-DB77D17ABF4E}" type="slidenum">
              <a:rPr lang="fr-FR" altLang="en-US" sz="900">
                <a:solidFill>
                  <a:srgbClr val="A6A6A6"/>
                </a:solidFill>
                <a:latin typeface="Arial Narrow" panose="020B0606020202030204" pitchFamily="34" charset="0"/>
              </a:rPr>
              <a:pPr algn="r" eaLnBrk="1" hangingPunct="1"/>
              <a:t>‹#›</a:t>
            </a:fld>
            <a:endParaRPr lang="fr-FR" altLang="en-US" sz="900">
              <a:solidFill>
                <a:srgbClr val="A6A6A6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  <p:sldLayoutId id="2147484797" r:id="rId2"/>
    <p:sldLayoutId id="2147484801" r:id="rId3"/>
    <p:sldLayoutId id="2147484810" r:id="rId4"/>
    <p:sldLayoutId id="2147484802" r:id="rId5"/>
    <p:sldLayoutId id="2147484840" r:id="rId6"/>
    <p:sldLayoutId id="2147484807" r:id="rId7"/>
    <p:sldLayoutId id="2147484809" r:id="rId8"/>
    <p:sldLayoutId id="2147484803" r:id="rId9"/>
    <p:sldLayoutId id="2147484808" r:id="rId10"/>
    <p:sldLayoutId id="2147484804" r:id="rId11"/>
    <p:sldLayoutId id="2147484805" r:id="rId12"/>
    <p:sldLayoutId id="2147484806" r:id="rId13"/>
    <p:sldLayoutId id="2147484798" r:id="rId14"/>
    <p:sldLayoutId id="2147484799" r:id="rId15"/>
    <p:sldLayoutId id="2147484800" r:id="rId16"/>
    <p:sldLayoutId id="2147484794" r:id="rId17"/>
    <p:sldLayoutId id="2147484818" r:id="rId18"/>
    <p:sldLayoutId id="2147484821" r:id="rId19"/>
    <p:sldLayoutId id="2147484832" r:id="rId20"/>
    <p:sldLayoutId id="2147484841" r:id="rId21"/>
    <p:sldLayoutId id="2147484834" r:id="rId22"/>
    <p:sldLayoutId id="2147484839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991" y="2882740"/>
            <a:ext cx="8706679" cy="599847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Concurrent Data Structures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dirty="0" smtClean="0"/>
              <a:t>Concurrent Algorithms 2017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27991" y="4267411"/>
            <a:ext cx="8706679" cy="691939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i="0" kern="1200" spc="100">
                <a:solidFill>
                  <a:schemeClr val="tx1"/>
                </a:solidFill>
                <a:latin typeface="Impact"/>
                <a:ea typeface="MS PGothic" panose="020B0600070205080204" pitchFamily="34" charset="-128"/>
                <a:cs typeface="Impact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chemeClr val="accent4"/>
                </a:solidFill>
              </a:rPr>
              <a:t>Igor Zablotchi</a:t>
            </a:r>
          </a:p>
          <a:p>
            <a:endParaRPr lang="en-US" sz="2000" b="0" dirty="0">
              <a:solidFill>
                <a:schemeClr val="accent4"/>
              </a:solidFill>
            </a:endParaRPr>
          </a:p>
          <a:p>
            <a:endParaRPr lang="en-US" sz="1600" b="0" dirty="0" smtClean="0">
              <a:solidFill>
                <a:schemeClr val="accent4"/>
              </a:solidFill>
            </a:endParaRPr>
          </a:p>
          <a:p>
            <a:r>
              <a:rPr lang="en-US" sz="1600" b="0" dirty="0" smtClean="0">
                <a:solidFill>
                  <a:schemeClr val="accent4"/>
                </a:solidFill>
              </a:rPr>
              <a:t>(based in part on slides by Tudor David and </a:t>
            </a:r>
            <a:r>
              <a:rPr lang="en-US" sz="1600" b="0" dirty="0" err="1" smtClean="0">
                <a:solidFill>
                  <a:schemeClr val="accent4"/>
                </a:solidFill>
              </a:rPr>
              <a:t>Vasileios</a:t>
            </a:r>
            <a:r>
              <a:rPr lang="en-US" sz="1600" b="0" dirty="0" smtClean="0">
                <a:solidFill>
                  <a:schemeClr val="accent4"/>
                </a:solidFill>
              </a:rPr>
              <a:t> </a:t>
            </a:r>
            <a:r>
              <a:rPr lang="en-US" sz="1600" b="0" dirty="0" err="1" smtClean="0">
                <a:solidFill>
                  <a:schemeClr val="accent4"/>
                </a:solidFill>
              </a:rPr>
              <a:t>Trigonakis</a:t>
            </a:r>
            <a:r>
              <a:rPr lang="en-US" sz="1600" b="0" dirty="0" smtClean="0">
                <a:solidFill>
                  <a:schemeClr val="accent4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19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Parenthesis: Target platform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2-socket Intel </a:t>
            </a:r>
            <a:r>
              <a:rPr lang="en-US" b="1" dirty="0"/>
              <a:t>Xeon E5-2680 v2 </a:t>
            </a:r>
            <a:r>
              <a:rPr lang="en-US" b="1" dirty="0" smtClean="0"/>
              <a:t>Ivy Bridge</a:t>
            </a:r>
          </a:p>
          <a:p>
            <a:pPr lvl="1"/>
            <a:r>
              <a:rPr lang="en-US" dirty="0" smtClean="0"/>
              <a:t>20 cores @ </a:t>
            </a:r>
            <a:r>
              <a:rPr lang="en-US" dirty="0"/>
              <a:t>2.8 </a:t>
            </a:r>
            <a:r>
              <a:rPr lang="en-US" dirty="0" smtClean="0"/>
              <a:t>GHz, 40 hyper-threads</a:t>
            </a:r>
          </a:p>
          <a:p>
            <a:pPr lvl="1"/>
            <a:r>
              <a:rPr lang="en-US" dirty="0" smtClean="0"/>
              <a:t>25 MB LLC (per socket)</a:t>
            </a:r>
          </a:p>
          <a:p>
            <a:pPr lvl="1"/>
            <a:r>
              <a:rPr lang="en-US" dirty="0" smtClean="0"/>
              <a:t>256GB RAM</a:t>
            </a:r>
            <a:endParaRPr lang="en-US" dirty="0"/>
          </a:p>
        </p:txBody>
      </p:sp>
      <p:cxnSp>
        <p:nvCxnSpPr>
          <p:cNvPr id="17" name="Straight Connector 16"/>
          <p:cNvCxnSpPr>
            <a:stCxn id="14" idx="3"/>
            <a:endCxn id="47" idx="1"/>
          </p:cNvCxnSpPr>
          <p:nvPr/>
        </p:nvCxnSpPr>
        <p:spPr>
          <a:xfrm>
            <a:off x="4293450" y="4631547"/>
            <a:ext cx="499784" cy="32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268474" y="3711103"/>
            <a:ext cx="2024976" cy="1840887"/>
            <a:chOff x="2305051" y="4251545"/>
            <a:chExt cx="2024976" cy="1840887"/>
          </a:xfrm>
        </p:grpSpPr>
        <p:sp>
          <p:nvSpPr>
            <p:cNvPr id="14" name="Rectangle 13"/>
            <p:cNvSpPr/>
            <p:nvPr/>
          </p:nvSpPr>
          <p:spPr>
            <a:xfrm>
              <a:off x="2305051" y="4251545"/>
              <a:ext cx="2024976" cy="1840887"/>
            </a:xfrm>
            <a:prstGeom prst="rect">
              <a:avLst/>
            </a:prstGeom>
            <a:solidFill>
              <a:schemeClr val="accent6"/>
            </a:solidFill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392257" y="4489064"/>
              <a:ext cx="1831171" cy="1362627"/>
              <a:chOff x="2392257" y="4489064"/>
              <a:chExt cx="1831171" cy="1362627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392257" y="4489064"/>
                <a:ext cx="1831171" cy="304652"/>
                <a:chOff x="2392257" y="4381620"/>
                <a:chExt cx="1831171" cy="304652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2392257" y="5019663"/>
                <a:ext cx="1831171" cy="304652"/>
                <a:chOff x="2392257" y="4381620"/>
                <a:chExt cx="1831171" cy="30465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2892845" y="5550262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391989" y="5550261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793234" y="3714400"/>
            <a:ext cx="2024976" cy="1840887"/>
            <a:chOff x="2305051" y="4251545"/>
            <a:chExt cx="2024976" cy="1840887"/>
          </a:xfrm>
        </p:grpSpPr>
        <p:sp>
          <p:nvSpPr>
            <p:cNvPr id="47" name="Rectangle 46"/>
            <p:cNvSpPr/>
            <p:nvPr/>
          </p:nvSpPr>
          <p:spPr>
            <a:xfrm>
              <a:off x="2305051" y="4251545"/>
              <a:ext cx="2024976" cy="1840887"/>
            </a:xfrm>
            <a:prstGeom prst="rect">
              <a:avLst/>
            </a:prstGeom>
            <a:solidFill>
              <a:schemeClr val="accent6"/>
            </a:solidFill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392257" y="4489064"/>
              <a:ext cx="1831171" cy="1362627"/>
              <a:chOff x="2392257" y="4489064"/>
              <a:chExt cx="1831171" cy="1362627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92257" y="4489064"/>
                <a:ext cx="1831171" cy="304652"/>
                <a:chOff x="2392257" y="4381620"/>
                <a:chExt cx="1831171" cy="304652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392257" y="5019663"/>
                <a:ext cx="1831171" cy="304652"/>
                <a:chOff x="2392257" y="4381620"/>
                <a:chExt cx="1831171" cy="304652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sp>
            <p:nvSpPr>
              <p:cNvPr id="51" name="Rectangle 50"/>
              <p:cNvSpPr/>
              <p:nvPr/>
            </p:nvSpPr>
            <p:spPr>
              <a:xfrm>
                <a:off x="2892845" y="5550262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391989" y="5550261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80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Linked Lists – 5% </a:t>
            </a:r>
            <a:r>
              <a:rPr lang="en-US" dirty="0"/>
              <a:t>U</a:t>
            </a:r>
            <a:r>
              <a:rPr lang="en-US" dirty="0" smtClean="0"/>
              <a:t>pdates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Wait-free algorithm is slow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1024 </a:t>
            </a:r>
            <a:r>
              <a:rPr lang="en-US" dirty="0"/>
              <a:t>elements</a:t>
            </a:r>
          </a:p>
          <a:p>
            <a:r>
              <a:rPr lang="en-US" dirty="0" smtClean="0"/>
              <a:t>5% </a:t>
            </a:r>
            <a:r>
              <a:rPr lang="en-US" dirty="0"/>
              <a:t>updates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569386"/>
              </p:ext>
            </p:extLst>
          </p:nvPr>
        </p:nvGraphicFramePr>
        <p:xfrm>
          <a:off x="212725" y="1099331"/>
          <a:ext cx="8435630" cy="450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2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in Data </a:t>
            </a:r>
            <a:r>
              <a:rPr lang="en-US" dirty="0"/>
              <a:t>S</a:t>
            </a:r>
            <a:r>
              <a:rPr lang="en-US" dirty="0" smtClean="0"/>
              <a:t>tructures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Validation plays a key role in concurrent data structures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92231" y="896468"/>
            <a:ext cx="8276734" cy="7072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operation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4313" y="1640261"/>
            <a:ext cx="8229600" cy="740757"/>
            <a:chOff x="214313" y="1640261"/>
            <a:chExt cx="8229600" cy="740757"/>
          </a:xfrm>
        </p:grpSpPr>
        <p:sp>
          <p:nvSpPr>
            <p:cNvPr id="12" name="Rounded Rectangle 11"/>
            <p:cNvSpPr/>
            <p:nvPr/>
          </p:nvSpPr>
          <p:spPr>
            <a:xfrm>
              <a:off x="1741456" y="1640261"/>
              <a:ext cx="3374796" cy="74075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optimistic prepare</a:t>
              </a:r>
              <a:br>
                <a:rPr lang="en-US" sz="2400" dirty="0" smtClean="0"/>
              </a:br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tx1"/>
                  </a:solidFill>
                </a:rPr>
                <a:t>non-synchronized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116252" y="1640261"/>
              <a:ext cx="3327661" cy="74075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br>
                <a:rPr lang="en-US" sz="2400" dirty="0" smtClean="0"/>
              </a:br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tx1"/>
                  </a:solidFill>
                </a:rPr>
                <a:t>synchronized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4313" y="1687519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Pattern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39874" y="2518466"/>
            <a:ext cx="6702456" cy="1277534"/>
            <a:chOff x="1739874" y="2112331"/>
            <a:chExt cx="6702456" cy="1277534"/>
          </a:xfrm>
        </p:grpSpPr>
        <p:sp>
          <p:nvSpPr>
            <p:cNvPr id="15" name="Rounded Rectangle 14"/>
            <p:cNvSpPr/>
            <p:nvPr/>
          </p:nvSpPr>
          <p:spPr>
            <a:xfrm>
              <a:off x="4100659" y="2112331"/>
              <a:ext cx="1898268" cy="72411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br>
                <a:rPr lang="en-US" sz="2400" dirty="0" smtClean="0"/>
              </a:br>
              <a:r>
                <a:rPr lang="en-US" sz="2400" dirty="0" smtClean="0"/>
                <a:t>(synchronized)</a:t>
              </a:r>
              <a:endParaRPr lang="en-US" sz="24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39874" y="2112332"/>
              <a:ext cx="6702456" cy="1277533"/>
              <a:chOff x="1739874" y="2112332"/>
              <a:chExt cx="6702456" cy="1277533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739874" y="2112332"/>
                <a:ext cx="6702456" cy="724116"/>
                <a:chOff x="1739874" y="2112332"/>
                <a:chExt cx="6702456" cy="724116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739874" y="2112332"/>
                  <a:ext cx="6702456" cy="724116"/>
                  <a:chOff x="1741456" y="1472327"/>
                  <a:chExt cx="6702456" cy="724116"/>
                </a:xfrm>
              </p:grpSpPr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1741456" y="1472327"/>
                    <a:ext cx="2360786" cy="724116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optimistic prepare</a:t>
                    </a:r>
                    <a:endParaRPr lang="en-US" sz="2400" dirty="0"/>
                  </a:p>
                </p:txBody>
              </p:sp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00509" y="1472327"/>
                    <a:ext cx="2443403" cy="72411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perform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1" name="Curved Connector 20"/>
                <p:cNvCxnSpPr>
                  <a:stCxn id="15" idx="2"/>
                  <a:endCxn id="17" idx="1"/>
                </p:cNvCxnSpPr>
                <p:nvPr/>
              </p:nvCxnSpPr>
              <p:spPr>
                <a:xfrm rot="5400000" flipH="1">
                  <a:off x="3213805" y="1000460"/>
                  <a:ext cx="362057" cy="3309919"/>
                </a:xfrm>
                <a:prstGeom prst="curvedConnector4">
                  <a:avLst>
                    <a:gd name="adj1" fmla="val -63140"/>
                    <a:gd name="adj2" fmla="val 106907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4135523" y="3055799"/>
                <a:ext cx="790601" cy="334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1739874" y="4249419"/>
            <a:ext cx="4791238" cy="523220"/>
            <a:chOff x="1739874" y="3848822"/>
            <a:chExt cx="4791238" cy="52322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956618" y="3848822"/>
              <a:ext cx="2491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insertion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01241" y="4274868"/>
            <a:ext cx="1390640" cy="1058101"/>
            <a:chOff x="5901241" y="3874914"/>
            <a:chExt cx="1390640" cy="1058101"/>
          </a:xfrm>
        </p:grpSpPr>
        <p:sp>
          <p:nvSpPr>
            <p:cNvPr id="93" name="TextBox 92"/>
            <p:cNvSpPr txBox="1"/>
            <p:nvPr/>
          </p:nvSpPr>
          <p:spPr>
            <a:xfrm>
              <a:off x="6092514" y="3874914"/>
              <a:ext cx="1199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validate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9233" y="5203320"/>
            <a:ext cx="1502966" cy="693499"/>
            <a:chOff x="5189233" y="4802723"/>
            <a:chExt cx="1502966" cy="693499"/>
          </a:xfrm>
        </p:grpSpPr>
        <p:sp>
          <p:nvSpPr>
            <p:cNvPr id="95" name="Oval 94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Curved Connector 40"/>
            <p:cNvCxnSpPr>
              <a:stCxn id="76" idx="4"/>
              <a:endCxn id="95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urved Connector 95"/>
            <p:cNvCxnSpPr>
              <a:stCxn id="95" idx="6"/>
              <a:endCxn id="77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189233" y="4973002"/>
              <a:ext cx="904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insert</a:t>
              </a:r>
              <a:endParaRPr lang="en-US" sz="2800" dirty="0">
                <a:latin typeface="+mn-lt"/>
              </a:endParaRPr>
            </a:p>
          </p:txBody>
        </p:sp>
      </p:grpSp>
      <p:cxnSp>
        <p:nvCxnSpPr>
          <p:cNvPr id="58" name="Straight Arrow Connector 57"/>
          <p:cNvCxnSpPr>
            <a:stCxn id="76" idx="6"/>
            <a:endCxn id="77" idx="2"/>
          </p:cNvCxnSpPr>
          <p:nvPr/>
        </p:nvCxnSpPr>
        <p:spPr>
          <a:xfrm>
            <a:off x="6321101" y="5042235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87021" y="4431629"/>
            <a:ext cx="8162813" cy="1200329"/>
            <a:chOff x="287021" y="4031032"/>
            <a:chExt cx="8162813" cy="1200329"/>
          </a:xfrm>
        </p:grpSpPr>
        <p:grpSp>
          <p:nvGrpSpPr>
            <p:cNvPr id="6" name="Group 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/>
              <p:cNvCxnSpPr>
                <a:stCxn id="43" idx="6"/>
                <a:endCxn id="4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4" idx="6"/>
                <a:endCxn id="48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48" idx="6"/>
                <a:endCxn id="50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Arrow Connector 68"/>
              <p:cNvCxnSpPr>
                <a:stCxn id="65" idx="6"/>
                <a:endCxn id="6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6"/>
                <a:endCxn id="6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7" idx="6"/>
                <a:endCxn id="6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stCxn id="50" idx="6"/>
                <a:endCxn id="6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Arrow Connector 80"/>
              <p:cNvCxnSpPr>
                <a:stCxn id="77" idx="6"/>
                <a:endCxn id="78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8" idx="6"/>
                <a:endCxn id="79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Arrow Connector 89"/>
              <p:cNvCxnSpPr>
                <a:stCxn id="79" idx="6"/>
                <a:endCxn id="83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68" idx="6"/>
                <a:endCxn id="76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287021" y="4031032"/>
              <a:ext cx="15271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Example</a:t>
              </a:r>
            </a:p>
            <a:p>
              <a:r>
                <a:rPr lang="en-US" sz="2400" b="1" dirty="0">
                  <a:solidFill>
                    <a:schemeClr val="accent5"/>
                  </a:solidFill>
                  <a:latin typeface="+mn-lt"/>
                </a:rPr>
                <a:t>l</a:t>
              </a:r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inked list</a:t>
              </a:r>
            </a:p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2" name="Rectangular Callout 31"/>
          <p:cNvSpPr/>
          <p:nvPr/>
        </p:nvSpPr>
        <p:spPr>
          <a:xfrm>
            <a:off x="5256733" y="3413761"/>
            <a:ext cx="3425713" cy="656594"/>
          </a:xfrm>
          <a:prstGeom prst="wedgeRectCallout">
            <a:avLst>
              <a:gd name="adj1" fmla="val -44475"/>
              <a:gd name="adj2" fmla="val -979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detect conflicting </a:t>
            </a:r>
            <a:br>
              <a:rPr lang="en-US" sz="2400" dirty="0" smtClean="0"/>
            </a:br>
            <a:r>
              <a:rPr lang="en-US" sz="2400" dirty="0" smtClean="0"/>
              <a:t>concurrent operations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79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in Concurrent </a:t>
            </a:r>
            <a:r>
              <a:rPr lang="en-US" dirty="0"/>
              <a:t>D</a:t>
            </a:r>
            <a:r>
              <a:rPr lang="en-US" dirty="0" smtClean="0"/>
              <a:t>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Lock-free</a:t>
            </a:r>
            <a:r>
              <a:rPr lang="en-US" dirty="0" smtClean="0"/>
              <a:t>: atomic operations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marking pointers, flags, helping,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Lock-based</a:t>
            </a:r>
            <a:r>
              <a:rPr lang="en-US" dirty="0" smtClean="0"/>
              <a:t>: lock </a:t>
            </a:r>
            <a:r>
              <a:rPr lang="en-US" dirty="0" smtClean="0">
                <a:sym typeface="Wingdings" panose="05000000000000000000" pitchFamily="2" charset="2"/>
              </a:rPr>
              <a:t> validate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flags, pointer reversal, parsing twice,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Validation is what differentiates algorithms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04583" y="1763219"/>
            <a:ext cx="6702456" cy="1039495"/>
            <a:chOff x="1739874" y="3430467"/>
            <a:chExt cx="6702456" cy="1039495"/>
          </a:xfrm>
        </p:grpSpPr>
        <p:sp>
          <p:nvSpPr>
            <p:cNvPr id="7" name="Rounded Rectangle 6"/>
            <p:cNvSpPr/>
            <p:nvPr/>
          </p:nvSpPr>
          <p:spPr>
            <a:xfrm>
              <a:off x="4100659" y="3430467"/>
              <a:ext cx="4341671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validate &amp; perform (atomic ops)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39874" y="3430468"/>
              <a:ext cx="5001887" cy="1039494"/>
              <a:chOff x="1739874" y="2280266"/>
              <a:chExt cx="5001887" cy="103949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739874" y="2280266"/>
                <a:ext cx="4531621" cy="556181"/>
                <a:chOff x="1739874" y="2280266"/>
                <a:chExt cx="4531621" cy="556181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1739874" y="2280266"/>
                  <a:ext cx="2360786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  <p:cxnSp>
              <p:nvCxnSpPr>
                <p:cNvPr id="12" name="Curved Connector 11"/>
                <p:cNvCxnSpPr>
                  <a:stCxn id="7" idx="2"/>
                  <a:endCxn id="13" idx="1"/>
                </p:cNvCxnSpPr>
                <p:nvPr/>
              </p:nvCxnSpPr>
              <p:spPr>
                <a:xfrm rot="5400000" flipH="1">
                  <a:off x="3866640" y="431592"/>
                  <a:ext cx="278089" cy="4531621"/>
                </a:xfrm>
                <a:prstGeom prst="curvedConnector4">
                  <a:avLst>
                    <a:gd name="adj1" fmla="val -82204"/>
                    <a:gd name="adj2" fmla="val 105045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5951160" y="2996595"/>
                <a:ext cx="790601" cy="3231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006165" y="4019009"/>
            <a:ext cx="6700874" cy="1172045"/>
            <a:chOff x="1741456" y="4612891"/>
            <a:chExt cx="6700874" cy="1172045"/>
          </a:xfrm>
        </p:grpSpPr>
        <p:grpSp>
          <p:nvGrpSpPr>
            <p:cNvPr id="16" name="Group 15"/>
            <p:cNvGrpSpPr/>
            <p:nvPr/>
          </p:nvGrpSpPr>
          <p:grpSpPr>
            <a:xfrm>
              <a:off x="1741456" y="4613013"/>
              <a:ext cx="2991440" cy="893834"/>
              <a:chOff x="1739874" y="3430467"/>
              <a:chExt cx="2991440" cy="89383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977170" y="3430467"/>
                <a:ext cx="754144" cy="5561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lock</a:t>
                </a:r>
                <a:endParaRPr lang="en-US" sz="2400" b="1" dirty="0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739874" y="3430468"/>
                <a:ext cx="2237295" cy="893833"/>
                <a:chOff x="1739874" y="2280266"/>
                <a:chExt cx="2237295" cy="893833"/>
              </a:xfrm>
            </p:grpSpPr>
            <p:cxnSp>
              <p:nvCxnSpPr>
                <p:cNvPr id="25" name="Curved Connector 24"/>
                <p:cNvCxnSpPr>
                  <a:stCxn id="20" idx="1"/>
                  <a:endCxn id="27" idx="1"/>
                </p:cNvCxnSpPr>
                <p:nvPr/>
              </p:nvCxnSpPr>
              <p:spPr>
                <a:xfrm rot="10800000">
                  <a:off x="1739874" y="2558358"/>
                  <a:ext cx="1942394" cy="615741"/>
                </a:xfrm>
                <a:prstGeom prst="curvedConnector3">
                  <a:avLst>
                    <a:gd name="adj1" fmla="val 111769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Rounded Rectangle 26"/>
                <p:cNvSpPr/>
                <p:nvPr/>
              </p:nvSpPr>
              <p:spPr>
                <a:xfrm>
                  <a:off x="1739874" y="2280266"/>
                  <a:ext cx="2237295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</p:grpSp>
        </p:grpSp>
        <p:sp>
          <p:nvSpPr>
            <p:cNvPr id="17" name="Rounded Rectangle 16"/>
            <p:cNvSpPr/>
            <p:nvPr/>
          </p:nvSpPr>
          <p:spPr>
            <a:xfrm>
              <a:off x="5882967" y="4612891"/>
              <a:ext cx="1215415" cy="556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98383" y="4612891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32896" y="4612891"/>
              <a:ext cx="1150071" cy="5561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endParaRPr lang="en-US" sz="2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683850" y="5228755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cxnSp>
          <p:nvCxnSpPr>
            <p:cNvPr id="21" name="Curved Connector 20"/>
            <p:cNvCxnSpPr>
              <a:stCxn id="19" idx="2"/>
              <a:endCxn id="20" idx="3"/>
            </p:cNvCxnSpPr>
            <p:nvPr/>
          </p:nvCxnSpPr>
          <p:spPr>
            <a:xfrm rot="5400000">
              <a:off x="4998978" y="5197892"/>
              <a:ext cx="337774" cy="280135"/>
            </a:xfrm>
            <a:prstGeom prst="curved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00150" y="5251907"/>
              <a:ext cx="790601" cy="334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400" dirty="0" smtClean="0">
                  <a:latin typeface="+mn-lt"/>
                </a:rPr>
                <a:t>failed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02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00134" y="3098871"/>
            <a:ext cx="7458066" cy="599847"/>
          </a:xfrm>
        </p:spPr>
        <p:txBody>
          <a:bodyPr/>
          <a:lstStyle/>
          <a:p>
            <a:r>
              <a:rPr lang="en-US" sz="3200" dirty="0" smtClean="0"/>
              <a:t>Let’s design two concurrent linked lists:</a:t>
            </a:r>
            <a:br>
              <a:rPr lang="en-US" sz="3200" dirty="0" smtClean="0"/>
            </a:br>
            <a:r>
              <a:rPr lang="en-US" sz="3200" dirty="0" smtClean="0"/>
              <a:t>	A </a:t>
            </a:r>
            <a:r>
              <a:rPr lang="en-US" sz="3200" dirty="0" smtClean="0">
                <a:solidFill>
                  <a:schemeClr val="accent1"/>
                </a:solidFill>
              </a:rPr>
              <a:t>lock-free</a:t>
            </a:r>
            <a:r>
              <a:rPr lang="en-US" sz="3200" dirty="0" smtClean="0"/>
              <a:t> and a </a:t>
            </a:r>
            <a:r>
              <a:rPr lang="en-US" sz="3200" dirty="0" smtClean="0">
                <a:solidFill>
                  <a:schemeClr val="accent1"/>
                </a:solidFill>
              </a:rPr>
              <a:t>lock-based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71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Sorted Linked List: Naïve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Is this a correct (</a:t>
            </a:r>
            <a:r>
              <a:rPr lang="en-US" dirty="0" err="1" smtClean="0"/>
              <a:t>linearizable</a:t>
            </a:r>
            <a:r>
              <a:rPr lang="en-US" dirty="0" smtClean="0"/>
              <a:t>) linked list?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43845" y="2709783"/>
            <a:ext cx="1052378" cy="1058101"/>
            <a:chOff x="5901241" y="3874914"/>
            <a:chExt cx="1052378" cy="1058101"/>
          </a:xfrm>
        </p:grpSpPr>
        <p:sp>
          <p:nvSpPr>
            <p:cNvPr id="13" name="TextBox 12"/>
            <p:cNvSpPr txBox="1"/>
            <p:nvPr/>
          </p:nvSpPr>
          <p:spPr>
            <a:xfrm>
              <a:off x="6092514" y="3874914"/>
              <a:ext cx="7922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CAS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6" name="Oval 15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urved Connector 16"/>
            <p:cNvCxnSpPr>
              <a:stCxn id="39" idx="4"/>
              <a:endCxn id="16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6" idx="6"/>
              <a:endCxn id="4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stCxn id="39" idx="6"/>
            <a:endCxn id="40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22" name="Group 21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24" idx="6"/>
                <a:endCxn id="25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25" idx="6"/>
                <a:endCxn id="26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6" idx="6"/>
                <a:endCxn id="27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1" idx="6"/>
                <a:endCxn id="32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2" idx="6"/>
                <a:endCxn id="33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3" idx="6"/>
                <a:endCxn id="34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7" idx="6"/>
                <a:endCxn id="31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stCxn id="40" idx="6"/>
                <a:endCxn id="41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41" idx="6"/>
                <a:endCxn id="42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>
                <a:stCxn id="42" idx="6"/>
                <a:endCxn id="45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4" idx="6"/>
                <a:endCxn id="39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43845" y="4631631"/>
            <a:ext cx="1052378" cy="1058101"/>
            <a:chOff x="5901241" y="3874914"/>
            <a:chExt cx="1052378" cy="1058101"/>
          </a:xfrm>
        </p:grpSpPr>
        <p:sp>
          <p:nvSpPr>
            <p:cNvPr id="52" name="TextBox 51"/>
            <p:cNvSpPr txBox="1"/>
            <p:nvPr/>
          </p:nvSpPr>
          <p:spPr>
            <a:xfrm>
              <a:off x="6092514" y="3874914"/>
              <a:ext cx="7922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CAS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59" name="Straight Arrow Connector 58"/>
          <p:cNvCxnSpPr>
            <a:stCxn id="78" idx="6"/>
            <a:endCxn id="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61" name="Group 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Arrow Connector 66"/>
              <p:cNvCxnSpPr>
                <a:stCxn id="63" idx="6"/>
                <a:endCxn id="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64" idx="6"/>
                <a:endCxn id="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5" idx="6"/>
                <a:endCxn id="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0" name="Oval 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Arrow Connector 73"/>
              <p:cNvCxnSpPr>
                <a:stCxn id="70" idx="6"/>
                <a:endCxn id="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stCxn id="71" idx="6"/>
                <a:endCxn id="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72" idx="6"/>
                <a:endCxn id="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66" idx="6"/>
                <a:endCxn id="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Oval 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Arrow Connector 81"/>
              <p:cNvCxnSpPr>
                <a:stCxn id="79" idx="6"/>
                <a:endCxn id="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80" idx="6"/>
                <a:endCxn id="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Arrow Connector 84"/>
              <p:cNvCxnSpPr>
                <a:stCxn id="81" idx="6"/>
                <a:endCxn id="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73" idx="6"/>
                <a:endCxn id="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88" name="Curved Connector 87"/>
          <p:cNvCxnSpPr>
            <a:stCxn id="78" idx="4"/>
            <a:endCxn id="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92" name="TextBox 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98" name="Straight Arrow Connector 97"/>
          <p:cNvCxnSpPr>
            <a:stCxn id="117" idx="6"/>
            <a:endCxn id="118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00" name="Group 99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Arrow Connector 105"/>
              <p:cNvCxnSpPr>
                <a:stCxn id="102" idx="6"/>
                <a:endCxn id="103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103" idx="6"/>
                <a:endCxn id="104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04" idx="6"/>
                <a:endCxn id="105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Arrow Connector 112"/>
              <p:cNvCxnSpPr>
                <a:stCxn id="109" idx="6"/>
                <a:endCxn id="110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10" idx="6"/>
                <a:endCxn id="111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11" idx="6"/>
                <a:endCxn id="112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>
                <a:stCxn id="105" idx="6"/>
                <a:endCxn id="109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7" name="Oval 116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Arrow Connector 120"/>
              <p:cNvCxnSpPr>
                <a:stCxn id="118" idx="6"/>
                <a:endCxn id="119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>
                <a:stCxn id="119" idx="6"/>
                <a:endCxn id="120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" name="Oval 122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Arrow Connector 123"/>
              <p:cNvCxnSpPr>
                <a:stCxn id="120" idx="6"/>
                <a:endCxn id="123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stCxn id="112" idx="6"/>
                <a:endCxn id="117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77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522" y="196074"/>
            <a:ext cx="8473278" cy="623608"/>
          </a:xfrm>
        </p:spPr>
        <p:txBody>
          <a:bodyPr/>
          <a:lstStyle/>
          <a:p>
            <a:r>
              <a:rPr lang="en-US" dirty="0" smtClean="0"/>
              <a:t>Lock-free </a:t>
            </a:r>
            <a:r>
              <a:rPr lang="en-US" dirty="0"/>
              <a:t>Sorted </a:t>
            </a:r>
            <a:r>
              <a:rPr lang="en-US" dirty="0" smtClean="0"/>
              <a:t>Linked List: Naïve – Incorrect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What is the problem?</a:t>
            </a:r>
          </a:p>
          <a:p>
            <a:pPr lvl="1"/>
            <a:r>
              <a:rPr lang="en-US" dirty="0" smtClean="0"/>
              <a:t>Insert involves one existing node;</a:t>
            </a:r>
          </a:p>
          <a:p>
            <a:pPr lvl="1"/>
            <a:r>
              <a:rPr lang="en-US" dirty="0" smtClean="0"/>
              <a:t>Delete involves two existing nodes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can we fix the problem?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35118" y="1899961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102620" y="2828413"/>
            <a:ext cx="532183" cy="589752"/>
            <a:chOff x="6160016" y="4802723"/>
            <a:chExt cx="532183" cy="589752"/>
          </a:xfrm>
        </p:grpSpPr>
        <p:sp>
          <p:nvSpPr>
            <p:cNvPr id="16" name="Oval 15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dirty="0"/>
            </a:p>
          </p:txBody>
        </p:sp>
        <p:cxnSp>
          <p:nvCxnSpPr>
            <p:cNvPr id="17" name="Curved Connector 16"/>
            <p:cNvCxnSpPr>
              <a:stCxn id="39" idx="4"/>
              <a:endCxn id="16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6" idx="6"/>
              <a:endCxn id="4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stCxn id="39" idx="6"/>
            <a:endCxn id="4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6"/>
            <a:endCxn id="2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6"/>
            <a:endCxn id="2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6"/>
            <a:endCxn id="2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1" idx="6"/>
            <a:endCxn id="3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6"/>
            <a:endCxn id="3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6"/>
            <a:endCxn id="3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6"/>
            <a:endCxn id="3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  <a:endCxn id="4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6"/>
            <a:endCxn id="4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2" idx="6"/>
            <a:endCxn id="4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6"/>
            <a:endCxn id="3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017486" y="1254414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cxnSp>
        <p:nvCxnSpPr>
          <p:cNvPr id="3" name="Curved Connector 2"/>
          <p:cNvCxnSpPr>
            <a:stCxn id="34" idx="3"/>
            <a:endCxn id="40" idx="5"/>
          </p:cNvCxnSpPr>
          <p:nvPr/>
        </p:nvCxnSpPr>
        <p:spPr>
          <a:xfrm rot="16200000" flipH="1">
            <a:off x="6102618" y="2135143"/>
            <a:ext cx="12700" cy="1292179"/>
          </a:xfrm>
          <a:prstGeom prst="curvedConnector3">
            <a:avLst>
              <a:gd name="adj1" fmla="val 742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1533" y="2989061"/>
            <a:ext cx="2128733" cy="1183822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Lost update!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182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91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Lock-free Sorted Linked List</a:t>
            </a:r>
            <a:r>
              <a:rPr lang="en-US" dirty="0" smtClean="0"/>
              <a:t>: Fix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357141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Idea</a:t>
            </a:r>
            <a:r>
              <a:rPr lang="en-US" dirty="0" smtClean="0"/>
              <a:t>! To delete a node, make it </a:t>
            </a:r>
            <a:r>
              <a:rPr lang="en-US" dirty="0" smtClean="0">
                <a:solidFill>
                  <a:schemeClr val="accent2"/>
                </a:solidFill>
              </a:rPr>
              <a:t>unusable</a:t>
            </a:r>
            <a:r>
              <a:rPr lang="en-US" dirty="0" smtClean="0"/>
              <a:t> first… </a:t>
            </a:r>
          </a:p>
          <a:p>
            <a:pPr lvl="1"/>
            <a:r>
              <a:rPr lang="en-US" b="1" dirty="0" smtClean="0"/>
              <a:t>Mark it for deletion </a:t>
            </a:r>
            <a:r>
              <a:rPr lang="en-US" dirty="0" smtClean="0"/>
              <a:t>so that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You fail marking if someone changes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dirty="0" smtClean="0"/>
              <a:t> pointer;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An insertion fails if the predecessor node is marked.</a:t>
            </a:r>
          </a:p>
          <a:p>
            <a:pPr marL="571500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In other words: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in two steps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Mark for deletion; and then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Physical deletion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585878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00623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3841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70601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02785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32840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860590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392774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34969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6715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9933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1521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457142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98932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521510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924958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263705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795889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2807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86025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7118062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65024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392438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8182430" y="5743330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6053694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2174" y="5132724"/>
            <a:ext cx="174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006233" y="4945495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339659" y="4877422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1. CAS(mark)</a:t>
            </a:r>
            <a:endParaRPr lang="en-US" sz="2800" dirty="0">
              <a:latin typeface="+mn-lt"/>
            </a:endParaRPr>
          </a:p>
        </p:txBody>
      </p:sp>
      <p:cxnSp>
        <p:nvCxnSpPr>
          <p:cNvPr id="43" name="Curved Connector 42"/>
          <p:cNvCxnSpPr>
            <a:stCxn id="24" idx="5"/>
            <a:endCxn id="30" idx="3"/>
          </p:cNvCxnSpPr>
          <p:nvPr/>
        </p:nvCxnSpPr>
        <p:spPr>
          <a:xfrm rot="16200000" flipH="1">
            <a:off x="6424791" y="5438956"/>
            <a:ext cx="12700" cy="836557"/>
          </a:xfrm>
          <a:prstGeom prst="curvedConnector3">
            <a:avLst>
              <a:gd name="adj1" fmla="val 217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ultiply 3"/>
          <p:cNvSpPr/>
          <p:nvPr/>
        </p:nvSpPr>
        <p:spPr>
          <a:xfrm>
            <a:off x="6339659" y="5497336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347376" y="4425783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2. CAS(remove)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389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Failing Deletion (Marking)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823718"/>
            <a:ext cx="8229600" cy="2068036"/>
          </a:xfrm>
        </p:spPr>
        <p:txBody>
          <a:bodyPr/>
          <a:lstStyle/>
          <a:p>
            <a:r>
              <a:rPr lang="en-US" dirty="0" smtClean="0"/>
              <a:t>Upon failure </a:t>
            </a:r>
            <a:r>
              <a:rPr lang="en-US" dirty="0" smtClean="0">
                <a:sym typeface="Wingdings" panose="05000000000000000000" pitchFamily="2" charset="2"/>
              </a:rPr>
              <a:t> restart the operation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Restarting is part of “all” state-of-the-art-data structures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35118" y="1899961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02620" y="2828413"/>
            <a:ext cx="532183" cy="589752"/>
            <a:chOff x="6160016" y="4802723"/>
            <a:chExt cx="532183" cy="589752"/>
          </a:xfrm>
        </p:grpSpPr>
        <p:sp>
          <p:nvSpPr>
            <p:cNvPr id="10" name="Oval 9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dirty="0"/>
            </a:p>
          </p:txBody>
        </p:sp>
        <p:cxnSp>
          <p:nvCxnSpPr>
            <p:cNvPr id="11" name="Curved Connector 10"/>
            <p:cNvCxnSpPr>
              <a:stCxn id="29" idx="4"/>
              <a:endCxn id="10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10" idx="6"/>
              <a:endCxn id="3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017486" y="1254414"/>
            <a:ext cx="3220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:CAS(mark) </a:t>
            </a:r>
            <a:r>
              <a:rPr lang="en-US" sz="2800" dirty="0" smtClean="0">
                <a:latin typeface="+mn-lt"/>
                <a:sym typeface="Wingdings" panose="05000000000000000000" pitchFamily="2" charset="2"/>
              </a:rPr>
              <a:t> false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5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Failing Insertion due to Marked </a:t>
            </a:r>
            <a:r>
              <a:rPr lang="en-US" dirty="0"/>
              <a:t>N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559628"/>
            <a:ext cx="8229600" cy="2332125"/>
          </a:xfrm>
        </p:spPr>
        <p:txBody>
          <a:bodyPr/>
          <a:lstStyle/>
          <a:p>
            <a:r>
              <a:rPr lang="en-US" dirty="0" smtClean="0"/>
              <a:t>Upon failure </a:t>
            </a:r>
            <a:r>
              <a:rPr lang="en-US" dirty="0" smtClean="0">
                <a:sym typeface="Wingdings" panose="05000000000000000000" pitchFamily="2" charset="2"/>
              </a:rPr>
              <a:t> restart the operation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Restarting is part of “all” state-of-the-art-data structures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can we implement marking?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35118" y="1899961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 </a:t>
            </a:r>
            <a:r>
              <a:rPr lang="en-US" sz="2800" dirty="0" smtClean="0">
                <a:latin typeface="+mn-lt"/>
                <a:sym typeface="Wingdings" panose="05000000000000000000" pitchFamily="2" charset="2"/>
              </a:rPr>
              <a:t> false</a:t>
            </a:r>
            <a:endParaRPr lang="en-US" sz="2800" dirty="0">
              <a:latin typeface="+mn-lt"/>
            </a:endParaRPr>
          </a:p>
        </p:txBody>
      </p: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017486" y="1254414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:CAS(mark)</a:t>
            </a:r>
            <a:endParaRPr lang="en-US" sz="2800" dirty="0">
              <a:latin typeface="+mn-lt"/>
            </a:endParaRPr>
          </a:p>
        </p:txBody>
      </p:sp>
      <p:cxnSp>
        <p:nvCxnSpPr>
          <p:cNvPr id="43" name="Curved Connector 42"/>
          <p:cNvCxnSpPr>
            <a:stCxn id="24" idx="5"/>
            <a:endCxn id="30" idx="3"/>
          </p:cNvCxnSpPr>
          <p:nvPr/>
        </p:nvCxnSpPr>
        <p:spPr>
          <a:xfrm rot="16200000" flipH="1">
            <a:off x="6102618" y="2362954"/>
            <a:ext cx="12700" cy="836557"/>
          </a:xfrm>
          <a:prstGeom prst="curvedConnector3">
            <a:avLst>
              <a:gd name="adj1" fmla="val 217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Multiply 43"/>
          <p:cNvSpPr/>
          <p:nvPr/>
        </p:nvSpPr>
        <p:spPr>
          <a:xfrm>
            <a:off x="6027149" y="2425475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17486" y="819022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:CAS(remove)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856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 animBg="1"/>
      <p:bldP spid="8" grpId="0"/>
      <p:bldP spid="42" grpId="0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(DSs)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onstructs for </a:t>
            </a:r>
            <a:r>
              <a:rPr lang="en-US" dirty="0" smtClean="0">
                <a:solidFill>
                  <a:schemeClr val="accent1"/>
                </a:solidFill>
              </a:rPr>
              <a:t>efficiently storing and retrieving data</a:t>
            </a:r>
          </a:p>
          <a:p>
            <a:pPr lvl="1"/>
            <a:r>
              <a:rPr lang="en-US" b="1" dirty="0" smtClean="0"/>
              <a:t>Different types</a:t>
            </a:r>
            <a:r>
              <a:rPr lang="en-US" dirty="0" smtClean="0"/>
              <a:t>: lists, hash tables, trees, queues, …</a:t>
            </a:r>
          </a:p>
          <a:p>
            <a:r>
              <a:rPr lang="en-US" dirty="0" smtClean="0"/>
              <a:t>Accessed through the </a:t>
            </a:r>
            <a:r>
              <a:rPr lang="en-US" dirty="0" smtClean="0">
                <a:solidFill>
                  <a:schemeClr val="accent1"/>
                </a:solidFill>
              </a:rPr>
              <a:t>DS interface</a:t>
            </a:r>
          </a:p>
          <a:p>
            <a:pPr lvl="1"/>
            <a:r>
              <a:rPr lang="en-US" dirty="0" smtClean="0"/>
              <a:t>Depends on the DS type, but always includes</a:t>
            </a:r>
          </a:p>
          <a:p>
            <a:pPr lvl="1"/>
            <a:r>
              <a:rPr lang="en-US" dirty="0" smtClean="0"/>
              <a:t>Store an element</a:t>
            </a:r>
          </a:p>
          <a:p>
            <a:pPr lvl="1"/>
            <a:r>
              <a:rPr lang="en-US" dirty="0" smtClean="0"/>
              <a:t>Retrieve an element</a:t>
            </a:r>
          </a:p>
          <a:p>
            <a:r>
              <a:rPr lang="en-US" b="1" dirty="0" smtClean="0"/>
              <a:t>Element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Set</a:t>
            </a:r>
            <a:r>
              <a:rPr lang="en-US" dirty="0" smtClean="0"/>
              <a:t>: just one value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: key/value pair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Marking (C Style)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Pointers in 64 bit architectures</a:t>
            </a:r>
          </a:p>
          <a:p>
            <a:pPr lvl="1"/>
            <a:r>
              <a:rPr lang="en-US" dirty="0" smtClean="0"/>
              <a:t>Word aligned - 8 bit aligned!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7350" y="2473779"/>
            <a:ext cx="3722914" cy="5143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n</a:t>
            </a:r>
            <a:r>
              <a:rPr lang="en-US" sz="2400" dirty="0" smtClean="0"/>
              <a:t>ext pointer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5881" y="2473779"/>
            <a:ext cx="887185" cy="514350"/>
            <a:chOff x="3995058" y="2473779"/>
            <a:chExt cx="887185" cy="5143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882243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38651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995058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976777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208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987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720675" y="369642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1042848" y="385750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6"/>
          </p:cNvCxnSpPr>
          <p:nvPr/>
        </p:nvCxnSpPr>
        <p:spPr>
          <a:xfrm flipV="1">
            <a:off x="1042848" y="2988129"/>
            <a:ext cx="614502" cy="86937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52859" y="3064329"/>
            <a:ext cx="4127405" cy="79317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845309" y="2368566"/>
            <a:ext cx="743043" cy="724771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6218" y="4405088"/>
            <a:ext cx="7786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n)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unmarked = n-&gt;next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marked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n-&gt;next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0x1L;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(&amp;n-&gt;next, unmarked, marked) == unmarked;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23" name="TextBox 22"/>
          <p:cNvSpPr txBox="1"/>
          <p:nvPr/>
        </p:nvSpPr>
        <p:spPr>
          <a:xfrm rot="19252082">
            <a:off x="165891" y="3386708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node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86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List: Putting Everything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Traversal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traverse </a:t>
            </a:r>
            <a:r>
              <a:rPr lang="en-US" dirty="0" smtClean="0"/>
              <a:t>(requires unmarking nodes)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: traverse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Insert</a:t>
            </a:r>
            <a:r>
              <a:rPr lang="en-US" dirty="0" smtClean="0"/>
              <a:t>: traverse </a:t>
            </a:r>
            <a:r>
              <a:rPr lang="en-US" dirty="0" smtClean="0">
                <a:sym typeface="Wingdings" panose="05000000000000000000" pitchFamily="2" charset="2"/>
              </a:rPr>
              <a:t> CAS to insert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: traverse  CAS to mark  CAS to remove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Garbage (marked) nodes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Cleanup while traversing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i="1" dirty="0" smtClean="0">
                <a:sym typeface="Wingdings" panose="05000000000000000000" pitchFamily="2" charset="2"/>
              </a:rPr>
              <a:t>helping</a:t>
            </a:r>
            <a:r>
              <a:rPr lang="en-US" dirty="0" smtClean="0">
                <a:sym typeface="Wingdings" panose="05000000000000000000" pitchFamily="2" charset="2"/>
              </a:rPr>
              <a:t> in this course’s terms)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pragmatic implementation of </a:t>
            </a:r>
            <a:r>
              <a:rPr lang="en-US" dirty="0" smtClean="0"/>
              <a:t>lock-free linked lists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274920" y="4024992"/>
            <a:ext cx="3168993" cy="1959429"/>
          </a:xfrm>
          <a:prstGeom prst="cloudCallout">
            <a:avLst>
              <a:gd name="adj1" fmla="val -10270"/>
              <a:gd name="adj2" fmla="val -80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</a:t>
            </a:r>
            <a:r>
              <a:rPr lang="en-US" sz="2800" dirty="0" err="1" smtClean="0"/>
              <a:t>happers</a:t>
            </a:r>
            <a:r>
              <a:rPr lang="en-US" sz="2800" dirty="0" smtClean="0"/>
              <a:t> if this CAS fails??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6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not Perfect with </a:t>
            </a:r>
            <a:r>
              <a:rPr lang="en-US" dirty="0" smtClean="0"/>
              <a:t>the Lock-free List?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Garbage nodes</a:t>
            </a:r>
          </a:p>
          <a:p>
            <a:pPr marL="914400" lvl="1" indent="-514350"/>
            <a:r>
              <a:rPr lang="en-US" dirty="0" smtClean="0"/>
              <a:t>Increase path length; and</a:t>
            </a:r>
          </a:p>
          <a:p>
            <a:pPr marL="914400" lvl="1" indent="-514350"/>
            <a:r>
              <a:rPr lang="en-US" dirty="0" smtClean="0"/>
              <a:t>Increase complexity 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is_marked_node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  <a:r>
              <a:rPr lang="en-US" sz="3200" dirty="0" smtClean="0"/>
              <a:t> 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Unmarking every single pointer</a:t>
            </a:r>
          </a:p>
          <a:p>
            <a:pPr marL="914400" lvl="1" indent="-514350"/>
            <a:r>
              <a:rPr lang="en-US" dirty="0" smtClean="0"/>
              <a:t>Increase complexity</a:t>
            </a:r>
            <a:br>
              <a:rPr lang="en-US" dirty="0" smtClean="0"/>
            </a:b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get_unmark_ref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Can we simplify the design with locks?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Sorted Linked List: Naïve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Is this a correct (</a:t>
            </a:r>
            <a:r>
              <a:rPr lang="en-US" dirty="0" err="1"/>
              <a:t>linearizable</a:t>
            </a:r>
            <a:r>
              <a:rPr lang="en-US" dirty="0"/>
              <a:t>) linked list?</a:t>
            </a:r>
          </a:p>
          <a:p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16" name="Straight Arrow Connector 11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035118" y="2709783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</a:t>
            </a:r>
            <a:endParaRPr lang="en-US" sz="2800" dirty="0">
              <a:latin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22" name="Oval 121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Curved Connector 122"/>
            <p:cNvCxnSpPr>
              <a:stCxn id="144" idx="4"/>
              <a:endCxn id="122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22" idx="6"/>
              <a:endCxn id="145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44" idx="6"/>
            <a:endCxn id="145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127" name="Group 126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Arrow Connector 132"/>
              <p:cNvCxnSpPr>
                <a:stCxn id="129" idx="6"/>
                <a:endCxn id="130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stCxn id="130" idx="6"/>
                <a:endCxn id="131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31" idx="6"/>
                <a:endCxn id="132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Arrow Connector 139"/>
              <p:cNvCxnSpPr>
                <a:stCxn id="136" idx="6"/>
                <a:endCxn id="137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37" idx="6"/>
                <a:endCxn id="138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stCxn id="138" idx="6"/>
                <a:endCxn id="139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132" idx="6"/>
                <a:endCxn id="136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>
                <a:stCxn id="146" idx="6"/>
                <a:endCxn id="147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Arrow Connector 150"/>
              <p:cNvCxnSpPr>
                <a:stCxn id="147" idx="6"/>
                <a:endCxn id="150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stCxn id="139" idx="6"/>
                <a:endCxn id="144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8" name="TextBox 127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154" name="Straight Arrow Connector 153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6035118" y="4631631"/>
            <a:ext cx="25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lock(predecessor)</a:t>
            </a:r>
            <a:endParaRPr lang="en-US" sz="2800" dirty="0">
              <a:latin typeface="+mn-lt"/>
            </a:endParaRPr>
          </a:p>
        </p:txBody>
      </p:sp>
      <p:cxnSp>
        <p:nvCxnSpPr>
          <p:cNvPr id="159" name="Straight Arrow Connector 158"/>
          <p:cNvCxnSpPr>
            <a:stCxn id="178" idx="6"/>
            <a:endCxn id="1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161" name="Group 1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Arrow Connector 166"/>
              <p:cNvCxnSpPr>
                <a:stCxn id="163" idx="6"/>
                <a:endCxn id="1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>
                <a:stCxn id="164" idx="6"/>
                <a:endCxn id="1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>
                <a:stCxn id="165" idx="6"/>
                <a:endCxn id="1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Oval 1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Arrow Connector 173"/>
              <p:cNvCxnSpPr>
                <a:stCxn id="170" idx="6"/>
                <a:endCxn id="1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>
                <a:stCxn id="171" idx="6"/>
                <a:endCxn id="1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72" idx="6"/>
                <a:endCxn id="1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66" idx="6"/>
                <a:endCxn id="1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8" name="Oval 1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2" name="Straight Arrow Connector 181"/>
              <p:cNvCxnSpPr>
                <a:stCxn id="179" idx="6"/>
                <a:endCxn id="1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stCxn id="180" idx="6"/>
                <a:endCxn id="1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Oval 1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Arrow Connector 184"/>
              <p:cNvCxnSpPr>
                <a:stCxn id="181" idx="6"/>
                <a:endCxn id="1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stCxn id="173" idx="6"/>
                <a:endCxn id="1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2" name="TextBox 1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187" name="Curved Connector 186"/>
          <p:cNvCxnSpPr>
            <a:stCxn id="178" idx="4"/>
            <a:endCxn id="1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192" name="TextBox 1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194" name="Straight Arrow Connector 193"/>
          <p:cNvCxnSpPr>
            <a:stCxn id="213" idx="6"/>
            <a:endCxn id="214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2" name="Straight Arrow Connector 201"/>
              <p:cNvCxnSpPr>
                <a:stCxn id="198" idx="6"/>
                <a:endCxn id="199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>
                <a:stCxn id="199" idx="6"/>
                <a:endCxn id="200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>
                <a:stCxn id="200" idx="6"/>
                <a:endCxn id="201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Oval 20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Arrow Connector 208"/>
              <p:cNvCxnSpPr>
                <a:stCxn id="205" idx="6"/>
                <a:endCxn id="20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>
                <a:stCxn id="206" idx="6"/>
                <a:endCxn id="20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stCxn id="207" idx="6"/>
                <a:endCxn id="20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201" idx="6"/>
                <a:endCxn id="20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" name="Oval 212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Arrow Connector 216"/>
              <p:cNvCxnSpPr>
                <a:stCxn id="214" idx="6"/>
                <a:endCxn id="215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5" idx="6"/>
                <a:endCxn id="216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Arrow Connector 219"/>
              <p:cNvCxnSpPr>
                <a:stCxn id="216" idx="6"/>
                <a:endCxn id="219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6"/>
                <a:endCxn id="213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pic>
        <p:nvPicPr>
          <p:cNvPr id="222" name="Picture 2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01" y="3183188"/>
            <a:ext cx="614449" cy="626989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4" y="5085502"/>
            <a:ext cx="614449" cy="626989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76" y="5085501"/>
            <a:ext cx="614449" cy="626989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6035118" y="4301577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lock(target)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852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19" grpId="0"/>
      <p:bldP spid="157" grpId="0"/>
      <p:bldP spid="2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List: Validate After Locking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16" name="Straight Arrow Connector 11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035118" y="2709783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</a:t>
            </a:r>
            <a:endParaRPr lang="en-US" sz="2800" dirty="0">
              <a:latin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22" name="Oval 121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Curved Connector 122"/>
            <p:cNvCxnSpPr>
              <a:stCxn id="144" idx="4"/>
              <a:endCxn id="122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22" idx="6"/>
              <a:endCxn id="145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44" idx="6"/>
            <a:endCxn id="145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127" name="Group 126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Arrow Connector 132"/>
              <p:cNvCxnSpPr>
                <a:stCxn id="129" idx="6"/>
                <a:endCxn id="130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stCxn id="130" idx="6"/>
                <a:endCxn id="131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31" idx="6"/>
                <a:endCxn id="132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Arrow Connector 139"/>
              <p:cNvCxnSpPr>
                <a:stCxn id="136" idx="6"/>
                <a:endCxn id="137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37" idx="6"/>
                <a:endCxn id="138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stCxn id="138" idx="6"/>
                <a:endCxn id="139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132" idx="6"/>
                <a:endCxn id="136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>
                <a:stCxn id="146" idx="6"/>
                <a:endCxn id="147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Arrow Connector 150"/>
              <p:cNvCxnSpPr>
                <a:stCxn id="147" idx="6"/>
                <a:endCxn id="150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stCxn id="139" idx="6"/>
                <a:endCxn id="144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8" name="TextBox 127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154" name="Straight Arrow Connector 153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6035118" y="4631631"/>
            <a:ext cx="25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lock(predecessor)</a:t>
            </a:r>
            <a:endParaRPr lang="en-US" sz="2800" dirty="0">
              <a:latin typeface="+mn-lt"/>
            </a:endParaRPr>
          </a:p>
        </p:txBody>
      </p:sp>
      <p:cxnSp>
        <p:nvCxnSpPr>
          <p:cNvPr id="159" name="Straight Arrow Connector 158"/>
          <p:cNvCxnSpPr>
            <a:stCxn id="178" idx="6"/>
            <a:endCxn id="1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161" name="Group 1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Arrow Connector 166"/>
              <p:cNvCxnSpPr>
                <a:stCxn id="163" idx="6"/>
                <a:endCxn id="1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>
                <a:stCxn id="164" idx="6"/>
                <a:endCxn id="1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>
                <a:stCxn id="165" idx="6"/>
                <a:endCxn id="1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Oval 1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Arrow Connector 173"/>
              <p:cNvCxnSpPr>
                <a:stCxn id="170" idx="6"/>
                <a:endCxn id="1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>
                <a:stCxn id="171" idx="6"/>
                <a:endCxn id="1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72" idx="6"/>
                <a:endCxn id="1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66" idx="6"/>
                <a:endCxn id="1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8" name="Oval 1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2" name="Straight Arrow Connector 181"/>
              <p:cNvCxnSpPr>
                <a:stCxn id="179" idx="6"/>
                <a:endCxn id="1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stCxn id="180" idx="6"/>
                <a:endCxn id="1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Oval 1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Arrow Connector 184"/>
              <p:cNvCxnSpPr>
                <a:stCxn id="181" idx="6"/>
                <a:endCxn id="1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stCxn id="173" idx="6"/>
                <a:endCxn id="1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2" name="TextBox 1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187" name="Curved Connector 186"/>
          <p:cNvCxnSpPr>
            <a:stCxn id="178" idx="4"/>
            <a:endCxn id="1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192" name="TextBox 1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194" name="Straight Arrow Connector 193"/>
          <p:cNvCxnSpPr>
            <a:stCxn id="213" idx="6"/>
            <a:endCxn id="214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2" name="Straight Arrow Connector 201"/>
              <p:cNvCxnSpPr>
                <a:stCxn id="198" idx="6"/>
                <a:endCxn id="199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>
                <a:stCxn id="199" idx="6"/>
                <a:endCxn id="200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>
                <a:stCxn id="200" idx="6"/>
                <a:endCxn id="201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Oval 20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Arrow Connector 208"/>
              <p:cNvCxnSpPr>
                <a:stCxn id="205" idx="6"/>
                <a:endCxn id="20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>
                <a:stCxn id="206" idx="6"/>
                <a:endCxn id="20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stCxn id="207" idx="6"/>
                <a:endCxn id="20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201" idx="6"/>
                <a:endCxn id="20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" name="Oval 212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Arrow Connector 216"/>
              <p:cNvCxnSpPr>
                <a:stCxn id="214" idx="6"/>
                <a:endCxn id="215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5" idx="6"/>
                <a:endCxn id="216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Arrow Connector 219"/>
              <p:cNvCxnSpPr>
                <a:stCxn id="216" idx="6"/>
                <a:endCxn id="219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6"/>
                <a:endCxn id="213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pic>
        <p:nvPicPr>
          <p:cNvPr id="222" name="Picture 2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01" y="3183188"/>
            <a:ext cx="614449" cy="626989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4" y="5085502"/>
            <a:ext cx="614449" cy="626989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76" y="5085501"/>
            <a:ext cx="614449" cy="626989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6035118" y="4301577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</a:t>
            </a:r>
            <a:r>
              <a:rPr lang="en-US" sz="2800" dirty="0" err="1" smtClean="0">
                <a:latin typeface="+mn-lt"/>
              </a:rPr>
              <a:t>curr</a:t>
            </a:r>
            <a:r>
              <a:rPr lang="en-US" sz="2800" dirty="0" smtClean="0"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289958" y="2226764"/>
            <a:ext cx="785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validate 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-&gt;next did not change</a:t>
            </a:r>
            <a:endParaRPr lang="en-US" sz="2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0" y="5829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curr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-&gt;next did not change</a:t>
            </a:r>
            <a:endParaRPr lang="en-US" sz="2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902316" y="3953866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mark(</a:t>
            </a:r>
            <a:r>
              <a:rPr lang="en-US" sz="2800" dirty="0" err="1" smtClean="0">
                <a:solidFill>
                  <a:schemeClr val="accent1"/>
                </a:solidFill>
                <a:latin typeface="+mn-lt"/>
              </a:rPr>
              <a:t>curr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)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6593914" y="5151915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5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57" grpId="0"/>
      <p:bldP spid="226" grpId="0"/>
      <p:bldP spid="111" grpId="0"/>
      <p:bldP spid="113" grpId="0"/>
      <p:bldP spid="114" grpId="0"/>
      <p:bldP spid="1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Linked </a:t>
            </a:r>
            <a:r>
              <a:rPr lang="en-US" dirty="0"/>
              <a:t>L</a:t>
            </a:r>
            <a:r>
              <a:rPr lang="en-US" dirty="0" smtClean="0"/>
              <a:t>ists – 0% updates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b="1" dirty="0" smtClean="0"/>
              <a:t>Lesson</a:t>
            </a:r>
            <a:r>
              <a:rPr lang="en-US" b="1" baseline="-25000" dirty="0" smtClean="0"/>
              <a:t>2</a:t>
            </a:r>
            <a:r>
              <a:rPr lang="en-US" dirty="0" smtClean="0"/>
              <a:t>) Sequential complexity matters </a:t>
            </a:r>
            <a:r>
              <a:rPr lang="en-US" dirty="0" smtClean="0">
                <a:sym typeface="Wingdings" panose="05000000000000000000" pitchFamily="2" charset="2"/>
              </a:rPr>
              <a:t> Simplicity </a:t>
            </a:r>
            <a:endParaRPr lang="en-US" dirty="0"/>
          </a:p>
        </p:txBody>
      </p:sp>
      <p:graphicFrame>
        <p:nvGraphicFramePr>
          <p:cNvPr id="9" name="Picture Placeholder 8"/>
          <p:cNvGraphicFramePr>
            <a:graphicFrameLocks noGrp="1"/>
          </p:cNvGraphicFramePr>
          <p:nvPr>
            <p:ph type="pic" sz="quarter" idx="12"/>
            <p:extLst/>
          </p:nvPr>
        </p:nvGraphicFramePr>
        <p:xfrm>
          <a:off x="212725" y="1141413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1024 </a:t>
            </a:r>
            <a:r>
              <a:rPr lang="en-US" dirty="0"/>
              <a:t>elements</a:t>
            </a:r>
          </a:p>
          <a:p>
            <a:r>
              <a:rPr lang="en-US" dirty="0"/>
              <a:t>0% updates</a:t>
            </a:r>
          </a:p>
          <a:p>
            <a:endParaRPr lang="en-US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1371600" y="1200150"/>
            <a:ext cx="3869871" cy="159203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Just because the lock-based is not unmarking!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23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DS Example: the </a:t>
            </a:r>
            <a:r>
              <a:rPr lang="en-US" dirty="0" err="1" smtClean="0"/>
              <a:t>Skiplist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linked list is:</a:t>
            </a:r>
          </a:p>
          <a:p>
            <a:pPr lvl="1"/>
            <a:r>
              <a:rPr lang="en-US" dirty="0" smtClean="0"/>
              <a:t>Easy to understand/design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r>
              <a:rPr lang="en-US" dirty="0" smtClean="0"/>
              <a:t>: O(n) for search, insert &amp; remove</a:t>
            </a:r>
          </a:p>
          <a:p>
            <a:r>
              <a:rPr lang="en-US" dirty="0" smtClean="0"/>
              <a:t>A good alternative: the binary search tree (BST)</a:t>
            </a:r>
          </a:p>
          <a:p>
            <a:pPr lvl="1"/>
            <a:r>
              <a:rPr lang="en-US" dirty="0" smtClean="0"/>
              <a:t>O(log(n)) search, insert &amp; remove </a:t>
            </a:r>
            <a:r>
              <a:rPr lang="en-US" u="sng" dirty="0" smtClean="0"/>
              <a:t>if balanced</a:t>
            </a:r>
            <a:r>
              <a:rPr lang="en-US" dirty="0" smtClean="0"/>
              <a:t> (else O(n))</a:t>
            </a:r>
            <a:endParaRPr lang="en-US" u="sng" dirty="0" smtClean="0"/>
          </a:p>
          <a:p>
            <a:pPr lvl="1"/>
            <a:r>
              <a:rPr lang="en-US" dirty="0" smtClean="0"/>
              <a:t>Needs rebalancing: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 smtClean="0"/>
          </a:p>
          <a:p>
            <a:r>
              <a:rPr lang="en-US" dirty="0" smtClean="0"/>
              <a:t>An even better alternative: the </a:t>
            </a:r>
            <a:r>
              <a:rPr lang="en-US" dirty="0" err="1" smtClean="0"/>
              <a:t>skiplist</a:t>
            </a:r>
            <a:endParaRPr lang="en-US" dirty="0" smtClean="0"/>
          </a:p>
          <a:p>
            <a:pPr lvl="1"/>
            <a:r>
              <a:rPr lang="en-US" dirty="0" smtClean="0"/>
              <a:t>O(log(n)) search, insert &amp; remove</a:t>
            </a:r>
          </a:p>
          <a:p>
            <a:pPr lvl="1"/>
            <a:r>
              <a:rPr lang="en-US" dirty="0" smtClean="0"/>
              <a:t>Builds on the simplicity of the linked list</a:t>
            </a:r>
          </a:p>
          <a:p>
            <a:pPr lvl="1"/>
            <a:r>
              <a:rPr lang="en-US" dirty="0" smtClean="0"/>
              <a:t>No need to rebalance</a:t>
            </a:r>
          </a:p>
        </p:txBody>
      </p:sp>
    </p:spTree>
    <p:extLst>
      <p:ext uri="{BB962C8B-B14F-4D97-AF65-F5344CB8AC3E}">
        <p14:creationId xmlns:p14="http://schemas.microsoft.com/office/powerpoint/2010/main" val="167911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</p:spPr>
        <p:txBody>
          <a:bodyPr/>
          <a:lstStyle/>
          <a:p>
            <a:r>
              <a:rPr lang="en-US" dirty="0" err="1" smtClean="0"/>
              <a:t>Skiplist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9761" y="1141413"/>
            <a:ext cx="4028503" cy="5127625"/>
          </a:xfrm>
        </p:spPr>
        <p:txBody>
          <a:bodyPr/>
          <a:lstStyle/>
          <a:p>
            <a:r>
              <a:rPr lang="en-US" dirty="0" smtClean="0"/>
              <a:t>Linked list:</a:t>
            </a:r>
          </a:p>
          <a:p>
            <a:pPr lvl="1"/>
            <a:r>
              <a:rPr lang="en-US" dirty="0" smtClean="0"/>
              <a:t>One next pointer per node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572000" y="1276538"/>
            <a:ext cx="0" cy="47078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 Placeholder 2"/>
          <p:cNvSpPr txBox="1">
            <a:spLocks/>
          </p:cNvSpPr>
          <p:nvPr/>
        </p:nvSpPr>
        <p:spPr>
          <a:xfrm>
            <a:off x="4745737" y="1141413"/>
            <a:ext cx="4028503" cy="51276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Skiplist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Multiple levels of pointers per node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2067511" y="3941233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827178" y="4321067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572316" y="4321067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69856" y="3259685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769856" y="383621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769857" y="4412737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769857" y="498926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6353726" y="5313923"/>
            <a:ext cx="665740" cy="1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361203" y="4719110"/>
            <a:ext cx="666804" cy="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346179" y="4124372"/>
            <a:ext cx="950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346179" y="3529634"/>
            <a:ext cx="1901709" cy="13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36593" y="453452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Level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936593" y="5126124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Level 0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 rot="5400000">
            <a:off x="5148189" y="381451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>
                <a:latin typeface="+mn-lt"/>
              </a:rPr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 flipH="1">
            <a:off x="1921564" y="4741055"/>
            <a:ext cx="105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node</a:t>
            </a:r>
            <a:endParaRPr lang="en-US" dirty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 flipH="1">
            <a:off x="5529609" y="5615056"/>
            <a:ext cx="105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node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250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Skiplist</a:t>
            </a:r>
            <a:r>
              <a:rPr lang="en-US" dirty="0" smtClean="0"/>
              <a:t> Overview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9093" y="1749677"/>
            <a:ext cx="576326" cy="2289798"/>
            <a:chOff x="379093" y="2499485"/>
            <a:chExt cx="576326" cy="2289798"/>
          </a:xfrm>
        </p:grpSpPr>
        <p:sp>
          <p:nvSpPr>
            <p:cNvPr id="5" name="Rectangle 4"/>
            <p:cNvSpPr/>
            <p:nvPr/>
          </p:nvSpPr>
          <p:spPr>
            <a:xfrm>
              <a:off x="379093" y="2499485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9093" y="3074267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9094" y="363601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9096" y="421296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34267" y="2904490"/>
            <a:ext cx="576324" cy="1152646"/>
            <a:chOff x="2015432" y="3654298"/>
            <a:chExt cx="576324" cy="1152646"/>
          </a:xfrm>
        </p:grpSpPr>
        <p:sp>
          <p:nvSpPr>
            <p:cNvPr id="9" name="Rectangle 8"/>
            <p:cNvSpPr/>
            <p:nvPr/>
          </p:nvSpPr>
          <p:spPr>
            <a:xfrm>
              <a:off x="2015432" y="3654298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15433" y="4230621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489439" y="2309250"/>
            <a:ext cx="576331" cy="1730225"/>
            <a:chOff x="3651767" y="3059058"/>
            <a:chExt cx="576331" cy="1730225"/>
          </a:xfrm>
          <a:solidFill>
            <a:schemeClr val="bg2"/>
          </a:solidFill>
        </p:grpSpPr>
        <p:sp>
          <p:nvSpPr>
            <p:cNvPr id="11" name="Rectangle 10"/>
            <p:cNvSpPr/>
            <p:nvPr/>
          </p:nvSpPr>
          <p:spPr>
            <a:xfrm>
              <a:off x="3651767" y="3059058"/>
              <a:ext cx="576323" cy="576323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51768" y="3636009"/>
              <a:ext cx="576323" cy="576323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1775" y="4212960"/>
              <a:ext cx="576323" cy="576323"/>
            </a:xfrm>
            <a:prstGeom prst="rect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44618" y="2903861"/>
            <a:ext cx="576324" cy="1153902"/>
            <a:chOff x="5288112" y="3653669"/>
            <a:chExt cx="576324" cy="1153902"/>
          </a:xfrm>
        </p:grpSpPr>
        <p:sp>
          <p:nvSpPr>
            <p:cNvPr id="14" name="Rectangle 13"/>
            <p:cNvSpPr/>
            <p:nvPr/>
          </p:nvSpPr>
          <p:spPr>
            <a:xfrm>
              <a:off x="5288112" y="3653669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8113" y="4231248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599790" y="346315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8154960" y="1746338"/>
            <a:ext cx="576323" cy="2287613"/>
            <a:chOff x="8560788" y="2501670"/>
            <a:chExt cx="576323" cy="2287613"/>
          </a:xfrm>
        </p:grpSpPr>
        <p:sp>
          <p:nvSpPr>
            <p:cNvPr id="17" name="Rectangle 16"/>
            <p:cNvSpPr/>
            <p:nvPr/>
          </p:nvSpPr>
          <p:spPr>
            <a:xfrm>
              <a:off x="8560788" y="250167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60788" y="3076624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60788" y="365059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60788" y="421296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>
            <a:endCxn id="10" idx="1"/>
          </p:cNvCxnSpPr>
          <p:nvPr/>
        </p:nvCxnSpPr>
        <p:spPr>
          <a:xfrm flipV="1">
            <a:off x="965808" y="3768975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7" idx="1"/>
          </p:cNvCxnSpPr>
          <p:nvPr/>
        </p:nvCxnSpPr>
        <p:spPr>
          <a:xfrm flipV="1">
            <a:off x="955416" y="2034500"/>
            <a:ext cx="719954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1"/>
          </p:cNvCxnSpPr>
          <p:nvPr/>
        </p:nvCxnSpPr>
        <p:spPr>
          <a:xfrm flipV="1">
            <a:off x="2525914" y="3751314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8" idx="1"/>
          </p:cNvCxnSpPr>
          <p:nvPr/>
        </p:nvCxnSpPr>
        <p:spPr>
          <a:xfrm>
            <a:off x="4065762" y="2597412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79838" y="3227079"/>
            <a:ext cx="9647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9" idx="1"/>
          </p:cNvCxnSpPr>
          <p:nvPr/>
        </p:nvCxnSpPr>
        <p:spPr>
          <a:xfrm flipV="1">
            <a:off x="5620941" y="3183420"/>
            <a:ext cx="253401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3"/>
            <a:endCxn id="15" idx="1"/>
          </p:cNvCxnSpPr>
          <p:nvPr/>
        </p:nvCxnSpPr>
        <p:spPr>
          <a:xfrm>
            <a:off x="4065770" y="3751314"/>
            <a:ext cx="9788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3"/>
            <a:endCxn id="16" idx="1"/>
          </p:cNvCxnSpPr>
          <p:nvPr/>
        </p:nvCxnSpPr>
        <p:spPr>
          <a:xfrm flipV="1">
            <a:off x="5620942" y="3751314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20" idx="1"/>
          </p:cNvCxnSpPr>
          <p:nvPr/>
        </p:nvCxnSpPr>
        <p:spPr>
          <a:xfrm flipV="1">
            <a:off x="7176113" y="3745790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10585" y="3226188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65800" y="3208514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</p:cNvCxnSpPr>
          <p:nvPr/>
        </p:nvCxnSpPr>
        <p:spPr>
          <a:xfrm flipV="1">
            <a:off x="955416" y="2609454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5010912"/>
            <a:ext cx="8229600" cy="13898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Each node has a </a:t>
            </a:r>
            <a:r>
              <a:rPr lang="en-US" u="sng" dirty="0" smtClean="0"/>
              <a:t>random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number of levels</a:t>
            </a:r>
          </a:p>
          <a:p>
            <a:pPr marL="0" indent="0" algn="ctr">
              <a:buNone/>
            </a:pPr>
            <a:r>
              <a:rPr lang="en-US" dirty="0" smtClean="0"/>
              <a:t>Higher levels are </a:t>
            </a:r>
            <a:r>
              <a:rPr lang="en-US" dirty="0" smtClean="0">
                <a:solidFill>
                  <a:srgbClr val="92D050"/>
                </a:solidFill>
              </a:rPr>
              <a:t>shortcuts</a:t>
            </a:r>
            <a:r>
              <a:rPr lang="en-US" dirty="0" smtClean="0"/>
              <a:t> for lower levels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22022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77193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32364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7535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9807" y="416037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44990" y="415498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0924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a </a:t>
            </a:r>
            <a:r>
              <a:rPr lang="en-US" dirty="0" err="1" smtClean="0"/>
              <a:t>Skiplist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9091" y="177039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9091" y="234518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9092" y="290692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9094" y="348387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34267" y="290449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34268" y="348081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89439" y="2309250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89440" y="2886201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89447" y="3463152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44618" y="290386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44619" y="348144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599790" y="346315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154960" y="174633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154960" y="232129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54960" y="289525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154960" y="345762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endCxn id="10" idx="1"/>
          </p:cNvCxnSpPr>
          <p:nvPr/>
        </p:nvCxnSpPr>
        <p:spPr>
          <a:xfrm flipV="1">
            <a:off x="965808" y="3768975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7" idx="1"/>
          </p:cNvCxnSpPr>
          <p:nvPr/>
        </p:nvCxnSpPr>
        <p:spPr>
          <a:xfrm flipV="1">
            <a:off x="955414" y="2034500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1"/>
          </p:cNvCxnSpPr>
          <p:nvPr/>
        </p:nvCxnSpPr>
        <p:spPr>
          <a:xfrm flipV="1">
            <a:off x="2525914" y="3751314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8" idx="1"/>
          </p:cNvCxnSpPr>
          <p:nvPr/>
        </p:nvCxnSpPr>
        <p:spPr>
          <a:xfrm>
            <a:off x="4065762" y="2597412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79838" y="3227079"/>
            <a:ext cx="9647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9" idx="1"/>
          </p:cNvCxnSpPr>
          <p:nvPr/>
        </p:nvCxnSpPr>
        <p:spPr>
          <a:xfrm flipV="1">
            <a:off x="5620941" y="3183420"/>
            <a:ext cx="253401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3"/>
            <a:endCxn id="15" idx="1"/>
          </p:cNvCxnSpPr>
          <p:nvPr/>
        </p:nvCxnSpPr>
        <p:spPr>
          <a:xfrm>
            <a:off x="4065770" y="3751314"/>
            <a:ext cx="9788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3"/>
            <a:endCxn id="16" idx="1"/>
          </p:cNvCxnSpPr>
          <p:nvPr/>
        </p:nvCxnSpPr>
        <p:spPr>
          <a:xfrm flipV="1">
            <a:off x="5620942" y="3751314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20" idx="1"/>
          </p:cNvCxnSpPr>
          <p:nvPr/>
        </p:nvCxnSpPr>
        <p:spPr>
          <a:xfrm flipV="1">
            <a:off x="7176113" y="3745790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10585" y="3226188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65800" y="3208514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</p:cNvCxnSpPr>
          <p:nvPr/>
        </p:nvCxnSpPr>
        <p:spPr>
          <a:xfrm flipV="1">
            <a:off x="955414" y="2630175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2022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77193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32364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7535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9807" y="416037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44990" y="415498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11256" y="5373385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We’re searching for 7!</a:t>
            </a:r>
          </a:p>
        </p:txBody>
      </p:sp>
      <p:sp>
        <p:nvSpPr>
          <p:cNvPr id="23" name="Freeform 22"/>
          <p:cNvSpPr/>
          <p:nvPr/>
        </p:nvSpPr>
        <p:spPr>
          <a:xfrm>
            <a:off x="4593631" y="4356243"/>
            <a:ext cx="615367" cy="1006867"/>
          </a:xfrm>
          <a:custGeom>
            <a:avLst/>
            <a:gdLst>
              <a:gd name="connsiteX0" fmla="*/ 40014 w 615367"/>
              <a:gd name="connsiteY0" fmla="*/ 1006867 h 1006867"/>
              <a:gd name="connsiteX1" fmla="*/ 60562 w 615367"/>
              <a:gd name="connsiteY1" fmla="*/ 297950 h 1006867"/>
              <a:gd name="connsiteX2" fmla="*/ 615367 w 615367"/>
              <a:gd name="connsiteY2" fmla="*/ 0 h 100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367" h="1006867">
                <a:moveTo>
                  <a:pt x="40014" y="1006867"/>
                </a:moveTo>
                <a:cubicBezTo>
                  <a:pt x="2342" y="736314"/>
                  <a:pt x="-35330" y="465761"/>
                  <a:pt x="60562" y="297950"/>
                </a:cubicBezTo>
                <a:cubicBezTo>
                  <a:pt x="156454" y="130139"/>
                  <a:pt x="615367" y="0"/>
                  <a:pt x="61536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3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39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Data Structures (CDSs)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419548" cy="4750340"/>
          </a:xfrm>
        </p:spPr>
        <p:txBody>
          <a:bodyPr/>
          <a:lstStyle/>
          <a:p>
            <a:r>
              <a:rPr lang="en-US" dirty="0" smtClean="0"/>
              <a:t>Concurrently accessed by multiple threads</a:t>
            </a:r>
          </a:p>
          <a:p>
            <a:pPr lvl="1"/>
            <a:r>
              <a:rPr lang="en-US" dirty="0" smtClean="0"/>
              <a:t>Through the CDS interface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linearizable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operations!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Really </a:t>
            </a:r>
            <a:r>
              <a:rPr lang="en-US" dirty="0"/>
              <a:t>important on </a:t>
            </a:r>
            <a:r>
              <a:rPr lang="en-US" dirty="0" smtClean="0">
                <a:solidFill>
                  <a:srgbClr val="FF0000"/>
                </a:solidFill>
              </a:rPr>
              <a:t>multi-cores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 smtClean="0">
                <a:solidFill>
                  <a:srgbClr val="FF0000"/>
                </a:solidFill>
              </a:rPr>
              <a:t>in most software systems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44" y="5505848"/>
            <a:ext cx="1793949" cy="791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12" y="4346716"/>
            <a:ext cx="2095015" cy="894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18" y="4346716"/>
            <a:ext cx="1475996" cy="743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26" y="4152845"/>
            <a:ext cx="1972559" cy="8320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30" y="5555395"/>
            <a:ext cx="1661549" cy="5121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559" y="5465265"/>
            <a:ext cx="2351914" cy="6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4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 a </a:t>
            </a:r>
            <a:r>
              <a:rPr lang="en-US" dirty="0" err="1" smtClean="0"/>
              <a:t>Skiplist</a:t>
            </a:r>
            <a:r>
              <a:rPr lang="en-US" dirty="0" smtClean="0"/>
              <a:t> (single-threaded)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9091" y="177039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9091" y="234518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9092" y="290692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9094" y="348387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34267" y="290449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34268" y="348081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89439" y="2309250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89440" y="2886201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89447" y="3463152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5044605" y="4154988"/>
            <a:ext cx="576324" cy="1153902"/>
            <a:chOff x="5044618" y="2903861"/>
            <a:chExt cx="576324" cy="1153902"/>
          </a:xfrm>
        </p:grpSpPr>
        <p:sp>
          <p:nvSpPr>
            <p:cNvPr id="14" name="Rectangle 13"/>
            <p:cNvSpPr/>
            <p:nvPr/>
          </p:nvSpPr>
          <p:spPr>
            <a:xfrm>
              <a:off x="5044618" y="2903861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44619" y="3481440"/>
              <a:ext cx="576323" cy="57632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599790" y="346315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154960" y="174633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154960" y="232129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54960" y="289525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154960" y="345762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endCxn id="10" idx="1"/>
          </p:cNvCxnSpPr>
          <p:nvPr/>
        </p:nvCxnSpPr>
        <p:spPr>
          <a:xfrm flipV="1">
            <a:off x="965808" y="3768975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7" idx="1"/>
          </p:cNvCxnSpPr>
          <p:nvPr/>
        </p:nvCxnSpPr>
        <p:spPr>
          <a:xfrm flipV="1">
            <a:off x="955414" y="2034500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1"/>
          </p:cNvCxnSpPr>
          <p:nvPr/>
        </p:nvCxnSpPr>
        <p:spPr>
          <a:xfrm flipV="1">
            <a:off x="2525914" y="3751314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8" idx="1"/>
          </p:cNvCxnSpPr>
          <p:nvPr/>
        </p:nvCxnSpPr>
        <p:spPr>
          <a:xfrm>
            <a:off x="4065762" y="2597412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  <a:endCxn id="19" idx="1"/>
          </p:cNvCxnSpPr>
          <p:nvPr/>
        </p:nvCxnSpPr>
        <p:spPr>
          <a:xfrm>
            <a:off x="4065763" y="3174363"/>
            <a:ext cx="408919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16" idx="1"/>
          </p:cNvCxnSpPr>
          <p:nvPr/>
        </p:nvCxnSpPr>
        <p:spPr>
          <a:xfrm>
            <a:off x="4065770" y="3751314"/>
            <a:ext cx="25340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20" idx="1"/>
          </p:cNvCxnSpPr>
          <p:nvPr/>
        </p:nvCxnSpPr>
        <p:spPr>
          <a:xfrm flipV="1">
            <a:off x="7176113" y="3745790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10585" y="3226188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65800" y="3208514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</p:cNvCxnSpPr>
          <p:nvPr/>
        </p:nvCxnSpPr>
        <p:spPr>
          <a:xfrm flipV="1">
            <a:off x="955414" y="2630175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2022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77193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32364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7534" y="53780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9807" y="416037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44990" y="415498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4853" y="6047919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We want to insert 7</a:t>
            </a:r>
          </a:p>
        </p:txBody>
      </p:sp>
      <p:sp>
        <p:nvSpPr>
          <p:cNvPr id="34" name="Freeform 33"/>
          <p:cNvSpPr/>
          <p:nvPr/>
        </p:nvSpPr>
        <p:spPr>
          <a:xfrm>
            <a:off x="5630238" y="3228382"/>
            <a:ext cx="2476072" cy="1210054"/>
          </a:xfrm>
          <a:custGeom>
            <a:avLst/>
            <a:gdLst>
              <a:gd name="connsiteX0" fmla="*/ 0 w 2476072"/>
              <a:gd name="connsiteY0" fmla="*/ 1210054 h 1210054"/>
              <a:gd name="connsiteX1" fmla="*/ 349322 w 2476072"/>
              <a:gd name="connsiteY1" fmla="*/ 963474 h 1210054"/>
              <a:gd name="connsiteX2" fmla="*/ 452063 w 2476072"/>
              <a:gd name="connsiteY2" fmla="*/ 110719 h 1210054"/>
              <a:gd name="connsiteX3" fmla="*/ 2476072 w 2476072"/>
              <a:gd name="connsiteY3" fmla="*/ 18252 h 12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072" h="1210054">
                <a:moveTo>
                  <a:pt x="0" y="1210054"/>
                </a:moveTo>
                <a:cubicBezTo>
                  <a:pt x="136989" y="1178375"/>
                  <a:pt x="273978" y="1146696"/>
                  <a:pt x="349322" y="963474"/>
                </a:cubicBezTo>
                <a:cubicBezTo>
                  <a:pt x="424666" y="780252"/>
                  <a:pt x="97605" y="268256"/>
                  <a:pt x="452063" y="110719"/>
                </a:cubicBezTo>
                <a:cubicBezTo>
                  <a:pt x="806521" y="-46818"/>
                  <a:pt x="2190108" y="6266"/>
                  <a:pt x="2476072" y="18252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630238" y="3840077"/>
            <a:ext cx="965771" cy="1163438"/>
          </a:xfrm>
          <a:custGeom>
            <a:avLst/>
            <a:gdLst>
              <a:gd name="connsiteX0" fmla="*/ 0 w 965771"/>
              <a:gd name="connsiteY0" fmla="*/ 1163438 h 1163438"/>
              <a:gd name="connsiteX1" fmla="*/ 565079 w 965771"/>
              <a:gd name="connsiteY1" fmla="*/ 855213 h 1163438"/>
              <a:gd name="connsiteX2" fmla="*/ 616450 w 965771"/>
              <a:gd name="connsiteY2" fmla="*/ 115474 h 1163438"/>
              <a:gd name="connsiteX3" fmla="*/ 965771 w 965771"/>
              <a:gd name="connsiteY3" fmla="*/ 2458 h 116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771" h="1163438">
                <a:moveTo>
                  <a:pt x="0" y="1163438"/>
                </a:moveTo>
                <a:cubicBezTo>
                  <a:pt x="231168" y="1096656"/>
                  <a:pt x="462337" y="1029874"/>
                  <a:pt x="565079" y="855213"/>
                </a:cubicBezTo>
                <a:cubicBezTo>
                  <a:pt x="667821" y="680552"/>
                  <a:pt x="549668" y="257600"/>
                  <a:pt x="616450" y="115474"/>
                </a:cubicBezTo>
                <a:cubicBezTo>
                  <a:pt x="683232" y="-26652"/>
                  <a:pt x="965771" y="2458"/>
                  <a:pt x="965771" y="245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078840" y="3244945"/>
            <a:ext cx="976045" cy="1228135"/>
          </a:xfrm>
          <a:custGeom>
            <a:avLst/>
            <a:gdLst>
              <a:gd name="connsiteX0" fmla="*/ 0 w 976045"/>
              <a:gd name="connsiteY0" fmla="*/ 1689 h 1228135"/>
              <a:gd name="connsiteX1" fmla="*/ 554805 w 976045"/>
              <a:gd name="connsiteY1" fmla="*/ 176349 h 1228135"/>
              <a:gd name="connsiteX2" fmla="*/ 616450 w 976045"/>
              <a:gd name="connsiteY2" fmla="*/ 1111298 h 1228135"/>
              <a:gd name="connsiteX3" fmla="*/ 976045 w 976045"/>
              <a:gd name="connsiteY3" fmla="*/ 1214039 h 122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045" h="1228135">
                <a:moveTo>
                  <a:pt x="0" y="1689"/>
                </a:moveTo>
                <a:cubicBezTo>
                  <a:pt x="226031" y="-3449"/>
                  <a:pt x="452063" y="-8586"/>
                  <a:pt x="554805" y="176349"/>
                </a:cubicBezTo>
                <a:cubicBezTo>
                  <a:pt x="657547" y="361284"/>
                  <a:pt x="546243" y="938350"/>
                  <a:pt x="616450" y="1111298"/>
                </a:cubicBezTo>
                <a:cubicBezTo>
                  <a:pt x="686657" y="1284246"/>
                  <a:pt x="976045" y="1214039"/>
                  <a:pt x="976045" y="121403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078840" y="3852809"/>
            <a:ext cx="955497" cy="1244253"/>
          </a:xfrm>
          <a:custGeom>
            <a:avLst/>
            <a:gdLst>
              <a:gd name="connsiteX0" fmla="*/ 0 w 955497"/>
              <a:gd name="connsiteY0" fmla="*/ 0 h 1244253"/>
              <a:gd name="connsiteX1" fmla="*/ 369870 w 955497"/>
              <a:gd name="connsiteY1" fmla="*/ 400692 h 1244253"/>
              <a:gd name="connsiteX2" fmla="*/ 523982 w 955497"/>
              <a:gd name="connsiteY2" fmla="*/ 1171254 h 1244253"/>
              <a:gd name="connsiteX3" fmla="*/ 955497 w 955497"/>
              <a:gd name="connsiteY3" fmla="*/ 1212351 h 124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5497" h="1244253">
                <a:moveTo>
                  <a:pt x="0" y="0"/>
                </a:moveTo>
                <a:cubicBezTo>
                  <a:pt x="141270" y="102741"/>
                  <a:pt x="282540" y="205483"/>
                  <a:pt x="369870" y="400692"/>
                </a:cubicBezTo>
                <a:cubicBezTo>
                  <a:pt x="457200" y="595901"/>
                  <a:pt x="426377" y="1035977"/>
                  <a:pt x="523982" y="1171254"/>
                </a:cubicBezTo>
                <a:cubicBezTo>
                  <a:pt x="621587" y="1306531"/>
                  <a:pt x="955497" y="1212351"/>
                  <a:pt x="955497" y="121235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6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7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2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</a:t>
            </a:r>
            <a:r>
              <a:rPr lang="en-US" dirty="0" err="1" smtClean="0"/>
              <a:t>Skiplist</a:t>
            </a:r>
            <a:r>
              <a:rPr lang="en-US" dirty="0" smtClean="0"/>
              <a:t> (single-threaded)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9091" y="177039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9091" y="234518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9092" y="290692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9094" y="348387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34267" y="290449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34268" y="3480813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89439" y="2309250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89440" y="2886201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89447" y="3463152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44618" y="290386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44619" y="348144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599790" y="346315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154960" y="174633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154960" y="232129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54960" y="289525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154960" y="345762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endCxn id="10" idx="1"/>
          </p:cNvCxnSpPr>
          <p:nvPr/>
        </p:nvCxnSpPr>
        <p:spPr>
          <a:xfrm flipV="1">
            <a:off x="965808" y="3768975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7" idx="1"/>
          </p:cNvCxnSpPr>
          <p:nvPr/>
        </p:nvCxnSpPr>
        <p:spPr>
          <a:xfrm flipV="1">
            <a:off x="955414" y="2034500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1"/>
          </p:cNvCxnSpPr>
          <p:nvPr/>
        </p:nvCxnSpPr>
        <p:spPr>
          <a:xfrm flipV="1">
            <a:off x="2525914" y="3751314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18" idx="1"/>
          </p:cNvCxnSpPr>
          <p:nvPr/>
        </p:nvCxnSpPr>
        <p:spPr>
          <a:xfrm>
            <a:off x="4065762" y="2597412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79838" y="3244740"/>
            <a:ext cx="9647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3"/>
            <a:endCxn id="19" idx="1"/>
          </p:cNvCxnSpPr>
          <p:nvPr/>
        </p:nvCxnSpPr>
        <p:spPr>
          <a:xfrm flipV="1">
            <a:off x="5620941" y="3183420"/>
            <a:ext cx="253401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65770" y="3768975"/>
            <a:ext cx="9788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3"/>
            <a:endCxn id="16" idx="1"/>
          </p:cNvCxnSpPr>
          <p:nvPr/>
        </p:nvCxnSpPr>
        <p:spPr>
          <a:xfrm flipV="1">
            <a:off x="5620942" y="3751314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20" idx="1"/>
          </p:cNvCxnSpPr>
          <p:nvPr/>
        </p:nvCxnSpPr>
        <p:spPr>
          <a:xfrm flipV="1">
            <a:off x="7176113" y="3745790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10585" y="3226188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65800" y="3208514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</p:cNvCxnSpPr>
          <p:nvPr/>
        </p:nvCxnSpPr>
        <p:spPr>
          <a:xfrm flipV="1">
            <a:off x="955414" y="2630175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2022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77193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32364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7535" y="416037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9807" y="416037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44990" y="415498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9424" y="5373385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We want to delete 7</a:t>
            </a:r>
          </a:p>
        </p:txBody>
      </p:sp>
      <p:sp>
        <p:nvSpPr>
          <p:cNvPr id="23" name="Freeform 22"/>
          <p:cNvSpPr/>
          <p:nvPr/>
        </p:nvSpPr>
        <p:spPr>
          <a:xfrm>
            <a:off x="4593631" y="4356243"/>
            <a:ext cx="615367" cy="1006867"/>
          </a:xfrm>
          <a:custGeom>
            <a:avLst/>
            <a:gdLst>
              <a:gd name="connsiteX0" fmla="*/ 40014 w 615367"/>
              <a:gd name="connsiteY0" fmla="*/ 1006867 h 1006867"/>
              <a:gd name="connsiteX1" fmla="*/ 60562 w 615367"/>
              <a:gd name="connsiteY1" fmla="*/ 297950 h 1006867"/>
              <a:gd name="connsiteX2" fmla="*/ 615367 w 615367"/>
              <a:gd name="connsiteY2" fmla="*/ 0 h 100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367" h="1006867">
                <a:moveTo>
                  <a:pt x="40014" y="1006867"/>
                </a:moveTo>
                <a:cubicBezTo>
                  <a:pt x="2342" y="736314"/>
                  <a:pt x="-35330" y="465761"/>
                  <a:pt x="60562" y="297950"/>
                </a:cubicBezTo>
                <a:cubicBezTo>
                  <a:pt x="156454" y="130139"/>
                  <a:pt x="615367" y="0"/>
                  <a:pt x="61536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069080" y="2679155"/>
            <a:ext cx="4078224" cy="438949"/>
          </a:xfrm>
          <a:custGeom>
            <a:avLst/>
            <a:gdLst>
              <a:gd name="connsiteX0" fmla="*/ 0 w 4078224"/>
              <a:gd name="connsiteY0" fmla="*/ 438949 h 438949"/>
              <a:gd name="connsiteX1" fmla="*/ 1033272 w 4078224"/>
              <a:gd name="connsiteY1" fmla="*/ 37 h 438949"/>
              <a:gd name="connsiteX2" fmla="*/ 4078224 w 4078224"/>
              <a:gd name="connsiteY2" fmla="*/ 411517 h 4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4" h="438949">
                <a:moveTo>
                  <a:pt x="0" y="438949"/>
                </a:moveTo>
                <a:cubicBezTo>
                  <a:pt x="176784" y="221779"/>
                  <a:pt x="353568" y="4609"/>
                  <a:pt x="1033272" y="37"/>
                </a:cubicBezTo>
                <a:cubicBezTo>
                  <a:pt x="1712976" y="-4535"/>
                  <a:pt x="4078224" y="411517"/>
                  <a:pt x="4078224" y="41151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087368" y="3364992"/>
            <a:ext cx="2514600" cy="292608"/>
          </a:xfrm>
          <a:custGeom>
            <a:avLst/>
            <a:gdLst>
              <a:gd name="connsiteX0" fmla="*/ 0 w 2514600"/>
              <a:gd name="connsiteY0" fmla="*/ 292608 h 292608"/>
              <a:gd name="connsiteX1" fmla="*/ 667512 w 2514600"/>
              <a:gd name="connsiteY1" fmla="*/ 0 h 292608"/>
              <a:gd name="connsiteX2" fmla="*/ 2514600 w 2514600"/>
              <a:gd name="connsiteY2" fmla="*/ 292608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292608">
                <a:moveTo>
                  <a:pt x="0" y="292608"/>
                </a:moveTo>
                <a:cubicBezTo>
                  <a:pt x="124206" y="146304"/>
                  <a:pt x="248412" y="0"/>
                  <a:pt x="667512" y="0"/>
                </a:cubicBezTo>
                <a:cubicBezTo>
                  <a:pt x="1086612" y="0"/>
                  <a:pt x="2514600" y="292608"/>
                  <a:pt x="2514600" y="2926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7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design a lock-free </a:t>
            </a:r>
            <a:r>
              <a:rPr lang="en-US" dirty="0" err="1" smtClean="0"/>
              <a:t>skiplist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594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</a:t>
            </a:r>
            <a:r>
              <a:rPr lang="en-US" dirty="0" err="1" smtClean="0"/>
              <a:t>Skiplist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Searches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Similar to the single-threaded case</a:t>
            </a:r>
          </a:p>
          <a:p>
            <a:r>
              <a:rPr lang="en-US" dirty="0" smtClean="0"/>
              <a:t>Search for the element on every level, starting with the topmost level</a:t>
            </a:r>
          </a:p>
          <a:p>
            <a:r>
              <a:rPr lang="en-US" dirty="0" smtClean="0"/>
              <a:t>Element is in the </a:t>
            </a:r>
            <a:r>
              <a:rPr lang="en-US" dirty="0" err="1" smtClean="0"/>
              <a:t>skiplist</a:t>
            </a:r>
            <a:r>
              <a:rPr lang="en-US" dirty="0" smtClean="0"/>
              <a:t> if present on level 0.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4811" y="361748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4811" y="419226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4812" y="475401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4814" y="533096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79987" y="475157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988" y="532790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35159" y="4156338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35160" y="4733289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535167" y="5310240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090338" y="4750949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90339" y="532852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645510" y="531024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200680" y="359342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200680" y="416838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200680" y="474234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200680" y="530471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1011528" y="5616063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9" idx="1"/>
          </p:cNvCxnSpPr>
          <p:nvPr/>
        </p:nvCxnSpPr>
        <p:spPr>
          <a:xfrm flipV="1">
            <a:off x="1001134" y="3881588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1"/>
          </p:cNvCxnSpPr>
          <p:nvPr/>
        </p:nvCxnSpPr>
        <p:spPr>
          <a:xfrm flipV="1">
            <a:off x="2571634" y="5598402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20" idx="1"/>
          </p:cNvCxnSpPr>
          <p:nvPr/>
        </p:nvCxnSpPr>
        <p:spPr>
          <a:xfrm>
            <a:off x="4111482" y="4444500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25558" y="5074167"/>
            <a:ext cx="9647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  <a:endCxn id="21" idx="1"/>
          </p:cNvCxnSpPr>
          <p:nvPr/>
        </p:nvCxnSpPr>
        <p:spPr>
          <a:xfrm flipV="1">
            <a:off x="5666661" y="5030508"/>
            <a:ext cx="253401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7" idx="1"/>
          </p:cNvCxnSpPr>
          <p:nvPr/>
        </p:nvCxnSpPr>
        <p:spPr>
          <a:xfrm>
            <a:off x="4111490" y="5598402"/>
            <a:ext cx="9788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  <a:endCxn id="18" idx="1"/>
          </p:cNvCxnSpPr>
          <p:nvPr/>
        </p:nvCxnSpPr>
        <p:spPr>
          <a:xfrm flipV="1">
            <a:off x="5666662" y="5598402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3"/>
            <a:endCxn id="22" idx="1"/>
          </p:cNvCxnSpPr>
          <p:nvPr/>
        </p:nvCxnSpPr>
        <p:spPr>
          <a:xfrm flipV="1">
            <a:off x="7221833" y="5592878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56305" y="5073276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11520" y="5055602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</p:cNvCxnSpPr>
          <p:nvPr/>
        </p:nvCxnSpPr>
        <p:spPr>
          <a:xfrm flipV="1">
            <a:off x="1001134" y="4477263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7742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22913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78084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33255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35527" y="600746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90710" y="600207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39" name="Freeform 38"/>
          <p:cNvSpPr/>
          <p:nvPr/>
        </p:nvSpPr>
        <p:spPr>
          <a:xfrm>
            <a:off x="246888" y="3895344"/>
            <a:ext cx="5157914" cy="1819656"/>
          </a:xfrm>
          <a:custGeom>
            <a:avLst/>
            <a:gdLst>
              <a:gd name="connsiteX0" fmla="*/ 0 w 5157914"/>
              <a:gd name="connsiteY0" fmla="*/ 0 h 1819656"/>
              <a:gd name="connsiteX1" fmla="*/ 402336 w 5157914"/>
              <a:gd name="connsiteY1" fmla="*/ 210312 h 1819656"/>
              <a:gd name="connsiteX2" fmla="*/ 640080 w 5157914"/>
              <a:gd name="connsiteY2" fmla="*/ 612648 h 1819656"/>
              <a:gd name="connsiteX3" fmla="*/ 3154680 w 5157914"/>
              <a:gd name="connsiteY3" fmla="*/ 612648 h 1819656"/>
              <a:gd name="connsiteX4" fmla="*/ 3575304 w 5157914"/>
              <a:gd name="connsiteY4" fmla="*/ 1106424 h 1819656"/>
              <a:gd name="connsiteX5" fmla="*/ 4919472 w 5157914"/>
              <a:gd name="connsiteY5" fmla="*/ 1188720 h 1819656"/>
              <a:gd name="connsiteX6" fmla="*/ 5157216 w 5157914"/>
              <a:gd name="connsiteY6" fmla="*/ 1819656 h 181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7914" h="1819656">
                <a:moveTo>
                  <a:pt x="0" y="0"/>
                </a:moveTo>
                <a:cubicBezTo>
                  <a:pt x="147828" y="54102"/>
                  <a:pt x="295656" y="108204"/>
                  <a:pt x="402336" y="210312"/>
                </a:cubicBezTo>
                <a:cubicBezTo>
                  <a:pt x="509016" y="312420"/>
                  <a:pt x="181356" y="545592"/>
                  <a:pt x="640080" y="612648"/>
                </a:cubicBezTo>
                <a:cubicBezTo>
                  <a:pt x="1098804" y="679704"/>
                  <a:pt x="2665476" y="530352"/>
                  <a:pt x="3154680" y="612648"/>
                </a:cubicBezTo>
                <a:cubicBezTo>
                  <a:pt x="3643884" y="694944"/>
                  <a:pt x="3281172" y="1010412"/>
                  <a:pt x="3575304" y="1106424"/>
                </a:cubicBezTo>
                <a:cubicBezTo>
                  <a:pt x="3869436" y="1202436"/>
                  <a:pt x="4655820" y="1069848"/>
                  <a:pt x="4919472" y="1188720"/>
                </a:cubicBezTo>
                <a:cubicBezTo>
                  <a:pt x="5183124" y="1307592"/>
                  <a:pt x="5157216" y="1819656"/>
                  <a:pt x="5157216" y="1819656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2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</a:t>
            </a:r>
            <a:r>
              <a:rPr lang="en-US" dirty="0" err="1" smtClean="0"/>
              <a:t>Skiplist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Insert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2355169"/>
          </a:xfrm>
        </p:spPr>
        <p:txBody>
          <a:bodyPr/>
          <a:lstStyle/>
          <a:p>
            <a:r>
              <a:rPr lang="en-US" sz="2400" dirty="0" smtClean="0"/>
              <a:t>Randomly choose number of levels of new node</a:t>
            </a:r>
          </a:p>
          <a:p>
            <a:r>
              <a:rPr lang="en-US" sz="2400" dirty="0" smtClean="0"/>
              <a:t>Find predecessors and successors for new element</a:t>
            </a:r>
          </a:p>
          <a:p>
            <a:r>
              <a:rPr lang="en-US" sz="2400" dirty="0" smtClean="0"/>
              <a:t>Set element’s next pointers to successors</a:t>
            </a:r>
          </a:p>
          <a:p>
            <a:r>
              <a:rPr lang="en-US" sz="2400" dirty="0" smtClean="0"/>
              <a:t>Atomically link element into level 0 (lin. </a:t>
            </a:r>
            <a:r>
              <a:rPr lang="en-US" sz="2400" dirty="0"/>
              <a:t>p</a:t>
            </a:r>
            <a:r>
              <a:rPr lang="en-US" sz="2400" dirty="0" smtClean="0"/>
              <a:t>oint)</a:t>
            </a:r>
          </a:p>
          <a:p>
            <a:r>
              <a:rPr lang="en-US" sz="2400" dirty="0" smtClean="0"/>
              <a:t>Link element into higher levels, one by one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4811" y="361748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4811" y="419226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4812" y="475401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4814" y="533096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79987" y="4751578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79988" y="5327901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35159" y="4156338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35160" y="4733289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535167" y="5310240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121128" y="6247604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645510" y="531024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200680" y="359342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200680" y="4168380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200680" y="474234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200680" y="530471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1011528" y="5616063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9" idx="1"/>
          </p:cNvCxnSpPr>
          <p:nvPr/>
        </p:nvCxnSpPr>
        <p:spPr>
          <a:xfrm flipV="1">
            <a:off x="1001134" y="3881588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1"/>
          </p:cNvCxnSpPr>
          <p:nvPr/>
        </p:nvCxnSpPr>
        <p:spPr>
          <a:xfrm flipV="1">
            <a:off x="2571634" y="5598402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1"/>
          </p:cNvCxnSpPr>
          <p:nvPr/>
        </p:nvCxnSpPr>
        <p:spPr>
          <a:xfrm>
            <a:off x="4111482" y="4444500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3"/>
            <a:endCxn id="22" idx="1"/>
          </p:cNvCxnSpPr>
          <p:nvPr/>
        </p:nvCxnSpPr>
        <p:spPr>
          <a:xfrm flipV="1">
            <a:off x="7221833" y="5592878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56305" y="5073276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11520" y="5055602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</p:cNvCxnSpPr>
          <p:nvPr/>
        </p:nvCxnSpPr>
        <p:spPr>
          <a:xfrm flipV="1">
            <a:off x="1001134" y="4477263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7742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22913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78084" y="600746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29481" y="63810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35527" y="600746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90710" y="600207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21127" y="5672679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Arrow Connector 50"/>
          <p:cNvCxnSpPr>
            <a:endCxn id="18" idx="1"/>
          </p:cNvCxnSpPr>
          <p:nvPr/>
        </p:nvCxnSpPr>
        <p:spPr>
          <a:xfrm>
            <a:off x="4111492" y="5006008"/>
            <a:ext cx="408918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5" idx="1"/>
          </p:cNvCxnSpPr>
          <p:nvPr/>
        </p:nvCxnSpPr>
        <p:spPr>
          <a:xfrm flipV="1">
            <a:off x="4111492" y="5598402"/>
            <a:ext cx="253401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5705856" y="5129784"/>
            <a:ext cx="2487168" cy="813816"/>
          </a:xfrm>
          <a:custGeom>
            <a:avLst/>
            <a:gdLst>
              <a:gd name="connsiteX0" fmla="*/ 0 w 2487168"/>
              <a:gd name="connsiteY0" fmla="*/ 813816 h 813816"/>
              <a:gd name="connsiteX1" fmla="*/ 603504 w 2487168"/>
              <a:gd name="connsiteY1" fmla="*/ 146304 h 813816"/>
              <a:gd name="connsiteX2" fmla="*/ 2487168 w 2487168"/>
              <a:gd name="connsiteY2" fmla="*/ 0 h 81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7168" h="813816">
                <a:moveTo>
                  <a:pt x="0" y="813816"/>
                </a:moveTo>
                <a:cubicBezTo>
                  <a:pt x="94488" y="547878"/>
                  <a:pt x="188976" y="281940"/>
                  <a:pt x="603504" y="146304"/>
                </a:cubicBezTo>
                <a:cubicBezTo>
                  <a:pt x="1018032" y="10668"/>
                  <a:pt x="2487168" y="0"/>
                  <a:pt x="2487168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715000" y="5715000"/>
            <a:ext cx="923544" cy="850392"/>
          </a:xfrm>
          <a:custGeom>
            <a:avLst/>
            <a:gdLst>
              <a:gd name="connsiteX0" fmla="*/ 0 w 923544"/>
              <a:gd name="connsiteY0" fmla="*/ 850392 h 850392"/>
              <a:gd name="connsiteX1" fmla="*/ 283464 w 923544"/>
              <a:gd name="connsiteY1" fmla="*/ 283464 h 850392"/>
              <a:gd name="connsiteX2" fmla="*/ 923544 w 923544"/>
              <a:gd name="connsiteY2" fmla="*/ 0 h 8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544" h="850392">
                <a:moveTo>
                  <a:pt x="0" y="850392"/>
                </a:moveTo>
                <a:cubicBezTo>
                  <a:pt x="64770" y="637794"/>
                  <a:pt x="129540" y="425196"/>
                  <a:pt x="283464" y="283464"/>
                </a:cubicBezTo>
                <a:cubicBezTo>
                  <a:pt x="437388" y="141732"/>
                  <a:pt x="923544" y="0"/>
                  <a:pt x="92354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123944" y="5687568"/>
            <a:ext cx="987552" cy="757800"/>
          </a:xfrm>
          <a:custGeom>
            <a:avLst/>
            <a:gdLst>
              <a:gd name="connsiteX0" fmla="*/ 0 w 987552"/>
              <a:gd name="connsiteY0" fmla="*/ 0 h 757800"/>
              <a:gd name="connsiteX1" fmla="*/ 201168 w 987552"/>
              <a:gd name="connsiteY1" fmla="*/ 521208 h 757800"/>
              <a:gd name="connsiteX2" fmla="*/ 987552 w 987552"/>
              <a:gd name="connsiteY2" fmla="*/ 749808 h 7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7552" h="757800">
                <a:moveTo>
                  <a:pt x="0" y="0"/>
                </a:moveTo>
                <a:cubicBezTo>
                  <a:pt x="18288" y="198120"/>
                  <a:pt x="36576" y="396240"/>
                  <a:pt x="201168" y="521208"/>
                </a:cubicBezTo>
                <a:cubicBezTo>
                  <a:pt x="365760" y="646176"/>
                  <a:pt x="925068" y="794004"/>
                  <a:pt x="987552" y="7498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111471" y="5062375"/>
            <a:ext cx="1000025" cy="921939"/>
          </a:xfrm>
          <a:custGeom>
            <a:avLst/>
            <a:gdLst>
              <a:gd name="connsiteX0" fmla="*/ 0 w 969264"/>
              <a:gd name="connsiteY0" fmla="*/ 12545 h 921939"/>
              <a:gd name="connsiteX1" fmla="*/ 228600 w 969264"/>
              <a:gd name="connsiteY1" fmla="*/ 113129 h 921939"/>
              <a:gd name="connsiteX2" fmla="*/ 411480 w 969264"/>
              <a:gd name="connsiteY2" fmla="*/ 835505 h 921939"/>
              <a:gd name="connsiteX3" fmla="*/ 969264 w 969264"/>
              <a:gd name="connsiteY3" fmla="*/ 908657 h 92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264" h="921939">
                <a:moveTo>
                  <a:pt x="0" y="12545"/>
                </a:moveTo>
                <a:cubicBezTo>
                  <a:pt x="80010" y="-5743"/>
                  <a:pt x="160020" y="-24031"/>
                  <a:pt x="228600" y="113129"/>
                </a:cubicBezTo>
                <a:cubicBezTo>
                  <a:pt x="297180" y="250289"/>
                  <a:pt x="288036" y="702917"/>
                  <a:pt x="411480" y="835505"/>
                </a:cubicBezTo>
                <a:cubicBezTo>
                  <a:pt x="534924" y="968093"/>
                  <a:pt x="969264" y="908657"/>
                  <a:pt x="969264" y="90865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</a:t>
            </a:r>
            <a:r>
              <a:rPr lang="en-US" dirty="0" err="1" smtClean="0"/>
              <a:t>Skiplist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Delete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2355169"/>
          </a:xfrm>
        </p:spPr>
        <p:txBody>
          <a:bodyPr/>
          <a:lstStyle/>
          <a:p>
            <a:r>
              <a:rPr lang="en-US" sz="2400" dirty="0" smtClean="0"/>
              <a:t>Find predecessors and successors for element</a:t>
            </a:r>
          </a:p>
          <a:p>
            <a:r>
              <a:rPr lang="en-US" sz="2400" dirty="0" smtClean="0"/>
              <a:t>Atomically mark element’s next pointers one by one, starting from top</a:t>
            </a:r>
          </a:p>
          <a:p>
            <a:r>
              <a:rPr lang="en-US" sz="2400" dirty="0" smtClean="0"/>
              <a:t>Atomically mark bottom level next pointer (lin. </a:t>
            </a:r>
            <a:r>
              <a:rPr lang="en-US" sz="2400" dirty="0"/>
              <a:t>p</a:t>
            </a:r>
            <a:r>
              <a:rPr lang="en-US" sz="2400" dirty="0" smtClean="0"/>
              <a:t>oint)</a:t>
            </a:r>
          </a:p>
          <a:p>
            <a:r>
              <a:rPr lang="en-US" sz="2400" dirty="0" smtClean="0"/>
              <a:t>Unlink marked node from all levels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287651" y="365406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87651" y="4228844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287652" y="4790587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87654" y="5367537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842827" y="4788154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842828" y="5364477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397999" y="4192914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398000" y="4769865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398007" y="5346816"/>
            <a:ext cx="576323" cy="57632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953178" y="4787525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953179" y="5365104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508350" y="534681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063520" y="363000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8063520" y="4204956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8063520" y="477892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8063520" y="5341292"/>
            <a:ext cx="576323" cy="5763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>
            <a:endCxn id="48" idx="1"/>
          </p:cNvCxnSpPr>
          <p:nvPr/>
        </p:nvCxnSpPr>
        <p:spPr>
          <a:xfrm flipV="1">
            <a:off x="874368" y="5652639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3" idx="3"/>
            <a:endCxn id="62" idx="1"/>
          </p:cNvCxnSpPr>
          <p:nvPr/>
        </p:nvCxnSpPr>
        <p:spPr>
          <a:xfrm flipV="1">
            <a:off x="863974" y="3918164"/>
            <a:ext cx="7199546" cy="2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4" idx="1"/>
          </p:cNvCxnSpPr>
          <p:nvPr/>
        </p:nvCxnSpPr>
        <p:spPr>
          <a:xfrm flipV="1">
            <a:off x="2434474" y="5634978"/>
            <a:ext cx="9635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9" idx="3"/>
            <a:endCxn id="63" idx="1"/>
          </p:cNvCxnSpPr>
          <p:nvPr/>
        </p:nvCxnSpPr>
        <p:spPr>
          <a:xfrm>
            <a:off x="3974322" y="4481076"/>
            <a:ext cx="4089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988398" y="5128404"/>
            <a:ext cx="96478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3"/>
            <a:endCxn id="64" idx="1"/>
          </p:cNvCxnSpPr>
          <p:nvPr/>
        </p:nvCxnSpPr>
        <p:spPr>
          <a:xfrm flipV="1">
            <a:off x="5529501" y="5067084"/>
            <a:ext cx="253401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974330" y="5652639"/>
            <a:ext cx="9788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3"/>
            <a:endCxn id="61" idx="1"/>
          </p:cNvCxnSpPr>
          <p:nvPr/>
        </p:nvCxnSpPr>
        <p:spPr>
          <a:xfrm flipV="1">
            <a:off x="5529502" y="5634978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1" idx="3"/>
            <a:endCxn id="65" idx="1"/>
          </p:cNvCxnSpPr>
          <p:nvPr/>
        </p:nvCxnSpPr>
        <p:spPr>
          <a:xfrm flipV="1">
            <a:off x="7084673" y="5629454"/>
            <a:ext cx="97884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419145" y="5109852"/>
            <a:ext cx="9788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874360" y="5092178"/>
            <a:ext cx="968460" cy="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4" idx="3"/>
          </p:cNvCxnSpPr>
          <p:nvPr/>
        </p:nvCxnSpPr>
        <p:spPr>
          <a:xfrm flipV="1">
            <a:off x="863974" y="4513839"/>
            <a:ext cx="2534019" cy="31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0582" y="60440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85753" y="60440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40924" y="60440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5</a:t>
            </a:r>
            <a:endParaRPr lang="en-US" dirty="0" smtClean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96095" y="60440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98367" y="604404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153550" y="603865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12</a:t>
            </a:r>
          </a:p>
        </p:txBody>
      </p:sp>
      <p:sp>
        <p:nvSpPr>
          <p:cNvPr id="81" name="Freeform 80"/>
          <p:cNvSpPr/>
          <p:nvPr/>
        </p:nvSpPr>
        <p:spPr>
          <a:xfrm>
            <a:off x="3977640" y="4562819"/>
            <a:ext cx="4078224" cy="438949"/>
          </a:xfrm>
          <a:custGeom>
            <a:avLst/>
            <a:gdLst>
              <a:gd name="connsiteX0" fmla="*/ 0 w 4078224"/>
              <a:gd name="connsiteY0" fmla="*/ 438949 h 438949"/>
              <a:gd name="connsiteX1" fmla="*/ 1033272 w 4078224"/>
              <a:gd name="connsiteY1" fmla="*/ 37 h 438949"/>
              <a:gd name="connsiteX2" fmla="*/ 4078224 w 4078224"/>
              <a:gd name="connsiteY2" fmla="*/ 411517 h 43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8224" h="438949">
                <a:moveTo>
                  <a:pt x="0" y="438949"/>
                </a:moveTo>
                <a:cubicBezTo>
                  <a:pt x="176784" y="221779"/>
                  <a:pt x="353568" y="4609"/>
                  <a:pt x="1033272" y="37"/>
                </a:cubicBezTo>
                <a:cubicBezTo>
                  <a:pt x="1712976" y="-4535"/>
                  <a:pt x="4078224" y="411517"/>
                  <a:pt x="4078224" y="41151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995928" y="5248656"/>
            <a:ext cx="2514600" cy="292608"/>
          </a:xfrm>
          <a:custGeom>
            <a:avLst/>
            <a:gdLst>
              <a:gd name="connsiteX0" fmla="*/ 0 w 2514600"/>
              <a:gd name="connsiteY0" fmla="*/ 292608 h 292608"/>
              <a:gd name="connsiteX1" fmla="*/ 667512 w 2514600"/>
              <a:gd name="connsiteY1" fmla="*/ 0 h 292608"/>
              <a:gd name="connsiteX2" fmla="*/ 2514600 w 2514600"/>
              <a:gd name="connsiteY2" fmla="*/ 292608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292608">
                <a:moveTo>
                  <a:pt x="0" y="292608"/>
                </a:moveTo>
                <a:cubicBezTo>
                  <a:pt x="124206" y="146304"/>
                  <a:pt x="248412" y="0"/>
                  <a:pt x="667512" y="0"/>
                </a:cubicBezTo>
                <a:cubicBezTo>
                  <a:pt x="1086612" y="0"/>
                  <a:pt x="2514600" y="292608"/>
                  <a:pt x="2514600" y="29260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230368" y="6413375"/>
            <a:ext cx="0" cy="316609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Multiply 82"/>
          <p:cNvSpPr/>
          <p:nvPr/>
        </p:nvSpPr>
        <p:spPr>
          <a:xfrm>
            <a:off x="5386559" y="4812033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ultiply 83"/>
          <p:cNvSpPr/>
          <p:nvPr/>
        </p:nvSpPr>
        <p:spPr>
          <a:xfrm>
            <a:off x="5349397" y="5364743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1" animBg="1"/>
      <p:bldP spid="8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Concurrency </a:t>
            </a:r>
            <a:r>
              <a:rPr lang="en-US" dirty="0" smtClean="0"/>
              <a:t>Control: </a:t>
            </a:r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Lock-free</a:t>
            </a:r>
            <a:r>
              <a:rPr lang="en-US" dirty="0" smtClean="0"/>
              <a:t>: atomic operations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marking pointers, flags, helping,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Lock-based</a:t>
            </a:r>
            <a:r>
              <a:rPr lang="en-US" dirty="0" smtClean="0"/>
              <a:t>: lock </a:t>
            </a:r>
            <a:r>
              <a:rPr lang="en-US" dirty="0" smtClean="0">
                <a:sym typeface="Wingdings" panose="05000000000000000000" pitchFamily="2" charset="2"/>
              </a:rPr>
              <a:t> validate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flags, pointer reversal, parsing twice, 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04583" y="1763219"/>
            <a:ext cx="6702456" cy="1039495"/>
            <a:chOff x="1739874" y="3430467"/>
            <a:chExt cx="6702456" cy="1039495"/>
          </a:xfrm>
        </p:grpSpPr>
        <p:sp>
          <p:nvSpPr>
            <p:cNvPr id="7" name="Rounded Rectangle 6"/>
            <p:cNvSpPr/>
            <p:nvPr/>
          </p:nvSpPr>
          <p:spPr>
            <a:xfrm>
              <a:off x="4100659" y="3430467"/>
              <a:ext cx="4341671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validate &amp; perform (atomic ops)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39874" y="3430468"/>
              <a:ext cx="5001887" cy="1039494"/>
              <a:chOff x="1739874" y="2280266"/>
              <a:chExt cx="5001887" cy="103949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739874" y="2280266"/>
                <a:ext cx="4531621" cy="556181"/>
                <a:chOff x="1739874" y="2280266"/>
                <a:chExt cx="4531621" cy="556181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1739874" y="2280266"/>
                  <a:ext cx="2360786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  <p:cxnSp>
              <p:nvCxnSpPr>
                <p:cNvPr id="12" name="Curved Connector 11"/>
                <p:cNvCxnSpPr>
                  <a:stCxn id="7" idx="2"/>
                  <a:endCxn id="13" idx="1"/>
                </p:cNvCxnSpPr>
                <p:nvPr/>
              </p:nvCxnSpPr>
              <p:spPr>
                <a:xfrm rot="5400000" flipH="1">
                  <a:off x="3866640" y="431592"/>
                  <a:ext cx="278089" cy="4531621"/>
                </a:xfrm>
                <a:prstGeom prst="curvedConnector4">
                  <a:avLst>
                    <a:gd name="adj1" fmla="val -82204"/>
                    <a:gd name="adj2" fmla="val 105045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5951160" y="2996595"/>
                <a:ext cx="790601" cy="3231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006165" y="4019009"/>
            <a:ext cx="6700874" cy="1172045"/>
            <a:chOff x="1741456" y="4612891"/>
            <a:chExt cx="6700874" cy="1172045"/>
          </a:xfrm>
        </p:grpSpPr>
        <p:grpSp>
          <p:nvGrpSpPr>
            <p:cNvPr id="16" name="Group 15"/>
            <p:cNvGrpSpPr/>
            <p:nvPr/>
          </p:nvGrpSpPr>
          <p:grpSpPr>
            <a:xfrm>
              <a:off x="1741456" y="4613013"/>
              <a:ext cx="2991440" cy="893834"/>
              <a:chOff x="1739874" y="3430467"/>
              <a:chExt cx="2991440" cy="89383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977170" y="3430467"/>
                <a:ext cx="754144" cy="5561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lock</a:t>
                </a:r>
                <a:endParaRPr lang="en-US" sz="2400" b="1" dirty="0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739874" y="3430468"/>
                <a:ext cx="2237295" cy="893833"/>
                <a:chOff x="1739874" y="2280266"/>
                <a:chExt cx="2237295" cy="893833"/>
              </a:xfrm>
            </p:grpSpPr>
            <p:cxnSp>
              <p:nvCxnSpPr>
                <p:cNvPr id="25" name="Curved Connector 24"/>
                <p:cNvCxnSpPr>
                  <a:stCxn id="20" idx="1"/>
                  <a:endCxn id="27" idx="1"/>
                </p:cNvCxnSpPr>
                <p:nvPr/>
              </p:nvCxnSpPr>
              <p:spPr>
                <a:xfrm rot="10800000">
                  <a:off x="1739874" y="2558358"/>
                  <a:ext cx="1942394" cy="615741"/>
                </a:xfrm>
                <a:prstGeom prst="curvedConnector3">
                  <a:avLst>
                    <a:gd name="adj1" fmla="val 111769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Rounded Rectangle 26"/>
                <p:cNvSpPr/>
                <p:nvPr/>
              </p:nvSpPr>
              <p:spPr>
                <a:xfrm>
                  <a:off x="1739874" y="2280266"/>
                  <a:ext cx="2237295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</p:grpSp>
        </p:grpSp>
        <p:sp>
          <p:nvSpPr>
            <p:cNvPr id="17" name="Rounded Rectangle 16"/>
            <p:cNvSpPr/>
            <p:nvPr/>
          </p:nvSpPr>
          <p:spPr>
            <a:xfrm>
              <a:off x="5882967" y="4612891"/>
              <a:ext cx="1215415" cy="556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98383" y="4612891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32896" y="4612891"/>
              <a:ext cx="1150071" cy="5561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endParaRPr lang="en-US" sz="2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683850" y="5228755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cxnSp>
          <p:nvCxnSpPr>
            <p:cNvPr id="21" name="Curved Connector 20"/>
            <p:cNvCxnSpPr>
              <a:stCxn id="19" idx="2"/>
              <a:endCxn id="20" idx="3"/>
            </p:cNvCxnSpPr>
            <p:nvPr/>
          </p:nvCxnSpPr>
          <p:spPr>
            <a:xfrm rot="5400000">
              <a:off x="4998978" y="5197892"/>
              <a:ext cx="337774" cy="280135"/>
            </a:xfrm>
            <a:prstGeom prst="curved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00150" y="5251907"/>
              <a:ext cx="790601" cy="334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400" dirty="0" smtClean="0">
                  <a:latin typeface="+mn-lt"/>
                </a:rPr>
                <a:t>failed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08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2" y="1141413"/>
            <a:ext cx="8929687" cy="5127625"/>
          </a:xfrm>
        </p:spPr>
        <p:txBody>
          <a:bodyPr/>
          <a:lstStyle/>
          <a:p>
            <a:r>
              <a:rPr lang="en-US" b="1" dirty="0" smtClean="0"/>
              <a:t>Concurrent data structures are very important</a:t>
            </a:r>
          </a:p>
          <a:p>
            <a:r>
              <a:rPr lang="en-US" b="1" dirty="0" smtClean="0"/>
              <a:t>Optimistic concurrency necessary for scalability</a:t>
            </a:r>
          </a:p>
          <a:p>
            <a:pPr lvl="1"/>
            <a:r>
              <a:rPr lang="en-US" dirty="0" smtClean="0"/>
              <a:t>Only recently a lot of active work for CDSs</a:t>
            </a:r>
          </a:p>
        </p:txBody>
      </p:sp>
    </p:spTree>
    <p:extLst>
      <p:ext uri="{BB962C8B-B14F-4D97-AF65-F5344CB8AC3E}">
        <p14:creationId xmlns:p14="http://schemas.microsoft.com/office/powerpoint/2010/main" val="153140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caution: lock-based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1354652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Search data structures  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rgbClr val="00B050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Queues, stacks, counters</a:t>
            </a:r>
            <a:r>
              <a:rPr lang="is-IS" dirty="0" smtClean="0"/>
              <a:t>, ...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</a:t>
            </a:r>
            <a:r>
              <a:rPr lang="is-I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7715071"/>
              </p:ext>
            </p:extLst>
          </p:nvPr>
        </p:nvGraphicFramePr>
        <p:xfrm>
          <a:off x="1524000" y="23731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1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care about in practice?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Progress of individual operations - sometimes</a:t>
            </a:r>
          </a:p>
          <a:p>
            <a:r>
              <a:rPr lang="en-US" dirty="0" smtClean="0"/>
              <a:t>More often:</a:t>
            </a:r>
          </a:p>
          <a:p>
            <a:pPr lvl="1"/>
            <a:r>
              <a:rPr lang="en-US" dirty="0" smtClean="0"/>
              <a:t>Number of operations per second (throughput)</a:t>
            </a:r>
          </a:p>
          <a:p>
            <a:pPr lvl="1"/>
            <a:r>
              <a:rPr lang="en-US" dirty="0" smtClean="0"/>
              <a:t>The evolution of throughput as we increase the number of threads (scalability)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49202"/>
              </p:ext>
            </p:extLst>
          </p:nvPr>
        </p:nvGraphicFramePr>
        <p:xfrm>
          <a:off x="1342040" y="3705225"/>
          <a:ext cx="5972564" cy="294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78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Example: Linked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698238"/>
            <a:ext cx="5907354" cy="3281093"/>
          </a:xfrm>
        </p:spPr>
        <p:txBody>
          <a:bodyPr/>
          <a:lstStyle/>
          <a:p>
            <a:r>
              <a:rPr lang="en-US" dirty="0" smtClean="0"/>
              <a:t>A sequence of elements (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Interface</a:t>
            </a:r>
          </a:p>
          <a:p>
            <a:pPr lvl="1"/>
            <a:r>
              <a:rPr lang="en-US" dirty="0" smtClean="0"/>
              <a:t>search (aka contains)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remove (aka delete)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09143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664005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3918868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5173730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7" idx="6"/>
            <a:endCxn id="8" idx="2"/>
          </p:cNvCxnSpPr>
          <p:nvPr/>
        </p:nvCxnSpPr>
        <p:spPr>
          <a:xfrm>
            <a:off x="2168810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6"/>
            <a:endCxn id="9" idx="2"/>
          </p:cNvCxnSpPr>
          <p:nvPr/>
        </p:nvCxnSpPr>
        <p:spPr>
          <a:xfrm>
            <a:off x="3423673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6"/>
            <a:endCxn id="10" idx="2"/>
          </p:cNvCxnSpPr>
          <p:nvPr/>
        </p:nvCxnSpPr>
        <p:spPr>
          <a:xfrm>
            <a:off x="4678535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28592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683455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7188260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6"/>
            <a:endCxn id="14" idx="2"/>
          </p:cNvCxnSpPr>
          <p:nvPr/>
        </p:nvCxnSpPr>
        <p:spPr>
          <a:xfrm>
            <a:off x="5933397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357486" y="3698238"/>
            <a:ext cx="2324501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+mn-lt"/>
              </a:rPr>
              <a:t>struct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node</a:t>
            </a:r>
          </a:p>
          <a:p>
            <a:r>
              <a:rPr lang="en-US" sz="2400" dirty="0">
                <a:latin typeface="+mn-lt"/>
              </a:rPr>
              <a:t>{</a:t>
            </a:r>
          </a:p>
          <a:p>
            <a:r>
              <a:rPr lang="en-US" sz="2400" dirty="0">
                <a:latin typeface="+mn-lt"/>
              </a:rPr>
              <a:t>  </a:t>
            </a:r>
            <a:r>
              <a:rPr lang="en-US" sz="2400" dirty="0" err="1">
                <a:latin typeface="+mn-lt"/>
              </a:rPr>
              <a:t>value_t</a:t>
            </a:r>
            <a:r>
              <a:rPr lang="en-US" sz="2400" dirty="0">
                <a:latin typeface="+mn-lt"/>
              </a:rPr>
              <a:t> value;</a:t>
            </a:r>
          </a:p>
          <a:p>
            <a:r>
              <a:rPr lang="en-US" sz="2400" dirty="0">
                <a:latin typeface="+mn-lt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+mn-lt"/>
              </a:rPr>
              <a:t>struct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node* next;</a:t>
            </a:r>
          </a:p>
          <a:p>
            <a:r>
              <a:rPr lang="en-US" sz="2400" dirty="0">
                <a:latin typeface="+mn-lt"/>
              </a:rPr>
              <a:t>};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98702" y="1930267"/>
            <a:ext cx="1254862" cy="1037217"/>
            <a:chOff x="4298702" y="1930267"/>
            <a:chExt cx="1254862" cy="1037217"/>
          </a:xfrm>
        </p:grpSpPr>
        <p:sp>
          <p:nvSpPr>
            <p:cNvPr id="17" name="Oval 16"/>
            <p:cNvSpPr/>
            <p:nvPr/>
          </p:nvSpPr>
          <p:spPr>
            <a:xfrm>
              <a:off x="4546298" y="2207818"/>
              <a:ext cx="759667" cy="7596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6" name="Curved Connector 5"/>
            <p:cNvCxnSpPr>
              <a:stCxn id="9" idx="4"/>
              <a:endCxn id="17" idx="2"/>
            </p:cNvCxnSpPr>
            <p:nvPr/>
          </p:nvCxnSpPr>
          <p:spPr>
            <a:xfrm rot="16200000" flipH="1">
              <a:off x="4093808" y="2135161"/>
              <a:ext cx="657384" cy="247596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7" idx="6"/>
              <a:endCxn id="10" idx="4"/>
            </p:cNvCxnSpPr>
            <p:nvPr/>
          </p:nvCxnSpPr>
          <p:spPr>
            <a:xfrm flipV="1">
              <a:off x="5305965" y="1930267"/>
              <a:ext cx="247599" cy="657384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6570" y="2250137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insert(4)</a:t>
            </a:r>
            <a:endParaRPr lang="en-US" sz="2800" b="1" dirty="0">
              <a:latin typeface="+mn-lt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894114" y="1779814"/>
            <a:ext cx="3102429" cy="644979"/>
          </a:xfrm>
          <a:custGeom>
            <a:avLst/>
            <a:gdLst>
              <a:gd name="connsiteX0" fmla="*/ 0 w 3102429"/>
              <a:gd name="connsiteY0" fmla="*/ 644979 h 644979"/>
              <a:gd name="connsiteX1" fmla="*/ 89807 w 3102429"/>
              <a:gd name="connsiteY1" fmla="*/ 587829 h 644979"/>
              <a:gd name="connsiteX2" fmla="*/ 138793 w 3102429"/>
              <a:gd name="connsiteY2" fmla="*/ 563336 h 644979"/>
              <a:gd name="connsiteX3" fmla="*/ 155122 w 3102429"/>
              <a:gd name="connsiteY3" fmla="*/ 538843 h 644979"/>
              <a:gd name="connsiteX4" fmla="*/ 204107 w 3102429"/>
              <a:gd name="connsiteY4" fmla="*/ 514350 h 644979"/>
              <a:gd name="connsiteX5" fmla="*/ 261257 w 3102429"/>
              <a:gd name="connsiteY5" fmla="*/ 498022 h 644979"/>
              <a:gd name="connsiteX6" fmla="*/ 318407 w 3102429"/>
              <a:gd name="connsiteY6" fmla="*/ 473529 h 644979"/>
              <a:gd name="connsiteX7" fmla="*/ 342900 w 3102429"/>
              <a:gd name="connsiteY7" fmla="*/ 457200 h 644979"/>
              <a:gd name="connsiteX8" fmla="*/ 481693 w 3102429"/>
              <a:gd name="connsiteY8" fmla="*/ 481693 h 644979"/>
              <a:gd name="connsiteX9" fmla="*/ 547007 w 3102429"/>
              <a:gd name="connsiteY9" fmla="*/ 498022 h 644979"/>
              <a:gd name="connsiteX10" fmla="*/ 612322 w 3102429"/>
              <a:gd name="connsiteY10" fmla="*/ 514350 h 644979"/>
              <a:gd name="connsiteX11" fmla="*/ 644979 w 3102429"/>
              <a:gd name="connsiteY11" fmla="*/ 530679 h 644979"/>
              <a:gd name="connsiteX12" fmla="*/ 816429 w 3102429"/>
              <a:gd name="connsiteY12" fmla="*/ 547007 h 644979"/>
              <a:gd name="connsiteX13" fmla="*/ 873579 w 3102429"/>
              <a:gd name="connsiteY13" fmla="*/ 538843 h 644979"/>
              <a:gd name="connsiteX14" fmla="*/ 996043 w 3102429"/>
              <a:gd name="connsiteY14" fmla="*/ 514350 h 644979"/>
              <a:gd name="connsiteX15" fmla="*/ 1053193 w 3102429"/>
              <a:gd name="connsiteY15" fmla="*/ 481693 h 644979"/>
              <a:gd name="connsiteX16" fmla="*/ 1143000 w 3102429"/>
              <a:gd name="connsiteY16" fmla="*/ 383722 h 644979"/>
              <a:gd name="connsiteX17" fmla="*/ 1298122 w 3102429"/>
              <a:gd name="connsiteY17" fmla="*/ 342900 h 644979"/>
              <a:gd name="connsiteX18" fmla="*/ 1363436 w 3102429"/>
              <a:gd name="connsiteY18" fmla="*/ 334736 h 644979"/>
              <a:gd name="connsiteX19" fmla="*/ 1412422 w 3102429"/>
              <a:gd name="connsiteY19" fmla="*/ 326572 h 644979"/>
              <a:gd name="connsiteX20" fmla="*/ 1510393 w 3102429"/>
              <a:gd name="connsiteY20" fmla="*/ 334736 h 644979"/>
              <a:gd name="connsiteX21" fmla="*/ 1567543 w 3102429"/>
              <a:gd name="connsiteY21" fmla="*/ 351065 h 644979"/>
              <a:gd name="connsiteX22" fmla="*/ 1600200 w 3102429"/>
              <a:gd name="connsiteY22" fmla="*/ 359229 h 644979"/>
              <a:gd name="connsiteX23" fmla="*/ 1632857 w 3102429"/>
              <a:gd name="connsiteY23" fmla="*/ 383722 h 644979"/>
              <a:gd name="connsiteX24" fmla="*/ 1714500 w 3102429"/>
              <a:gd name="connsiteY24" fmla="*/ 391886 h 644979"/>
              <a:gd name="connsiteX25" fmla="*/ 1787979 w 3102429"/>
              <a:gd name="connsiteY25" fmla="*/ 408215 h 644979"/>
              <a:gd name="connsiteX26" fmla="*/ 1869622 w 3102429"/>
              <a:gd name="connsiteY26" fmla="*/ 424543 h 644979"/>
              <a:gd name="connsiteX27" fmla="*/ 1934936 w 3102429"/>
              <a:gd name="connsiteY27" fmla="*/ 449036 h 644979"/>
              <a:gd name="connsiteX28" fmla="*/ 1983922 w 3102429"/>
              <a:gd name="connsiteY28" fmla="*/ 457200 h 644979"/>
              <a:gd name="connsiteX29" fmla="*/ 2220686 w 3102429"/>
              <a:gd name="connsiteY29" fmla="*/ 432707 h 644979"/>
              <a:gd name="connsiteX30" fmla="*/ 2261507 w 3102429"/>
              <a:gd name="connsiteY30" fmla="*/ 408215 h 644979"/>
              <a:gd name="connsiteX31" fmla="*/ 2326822 w 3102429"/>
              <a:gd name="connsiteY31" fmla="*/ 383722 h 644979"/>
              <a:gd name="connsiteX32" fmla="*/ 2620736 w 3102429"/>
              <a:gd name="connsiteY32" fmla="*/ 391886 h 644979"/>
              <a:gd name="connsiteX33" fmla="*/ 2645229 w 3102429"/>
              <a:gd name="connsiteY33" fmla="*/ 400050 h 644979"/>
              <a:gd name="connsiteX34" fmla="*/ 2686050 w 3102429"/>
              <a:gd name="connsiteY34" fmla="*/ 408215 h 644979"/>
              <a:gd name="connsiteX35" fmla="*/ 2816679 w 3102429"/>
              <a:gd name="connsiteY35" fmla="*/ 400050 h 644979"/>
              <a:gd name="connsiteX36" fmla="*/ 2857500 w 3102429"/>
              <a:gd name="connsiteY36" fmla="*/ 391886 h 644979"/>
              <a:gd name="connsiteX37" fmla="*/ 2881993 w 3102429"/>
              <a:gd name="connsiteY37" fmla="*/ 367393 h 644979"/>
              <a:gd name="connsiteX38" fmla="*/ 2906486 w 3102429"/>
              <a:gd name="connsiteY38" fmla="*/ 351065 h 644979"/>
              <a:gd name="connsiteX39" fmla="*/ 2996293 w 3102429"/>
              <a:gd name="connsiteY39" fmla="*/ 285750 h 644979"/>
              <a:gd name="connsiteX40" fmla="*/ 3028950 w 3102429"/>
              <a:gd name="connsiteY40" fmla="*/ 228600 h 644979"/>
              <a:gd name="connsiteX41" fmla="*/ 3037115 w 3102429"/>
              <a:gd name="connsiteY41" fmla="*/ 195943 h 644979"/>
              <a:gd name="connsiteX42" fmla="*/ 3077936 w 3102429"/>
              <a:gd name="connsiteY42" fmla="*/ 130629 h 644979"/>
              <a:gd name="connsiteX43" fmla="*/ 3094265 w 3102429"/>
              <a:gd name="connsiteY43" fmla="*/ 81643 h 644979"/>
              <a:gd name="connsiteX44" fmla="*/ 3102429 w 3102429"/>
              <a:gd name="connsiteY44" fmla="*/ 57150 h 644979"/>
              <a:gd name="connsiteX45" fmla="*/ 3102429 w 3102429"/>
              <a:gd name="connsiteY45" fmla="*/ 0 h 64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2429" h="644979">
                <a:moveTo>
                  <a:pt x="0" y="644979"/>
                </a:moveTo>
                <a:cubicBezTo>
                  <a:pt x="29936" y="625929"/>
                  <a:pt x="59223" y="605820"/>
                  <a:pt x="89807" y="587829"/>
                </a:cubicBezTo>
                <a:cubicBezTo>
                  <a:pt x="105542" y="578573"/>
                  <a:pt x="124188" y="574290"/>
                  <a:pt x="138793" y="563336"/>
                </a:cubicBezTo>
                <a:cubicBezTo>
                  <a:pt x="146643" y="557449"/>
                  <a:pt x="147272" y="544730"/>
                  <a:pt x="155122" y="538843"/>
                </a:cubicBezTo>
                <a:cubicBezTo>
                  <a:pt x="169727" y="527890"/>
                  <a:pt x="187157" y="521130"/>
                  <a:pt x="204107" y="514350"/>
                </a:cubicBezTo>
                <a:cubicBezTo>
                  <a:pt x="307683" y="472920"/>
                  <a:pt x="178134" y="533646"/>
                  <a:pt x="261257" y="498022"/>
                </a:cubicBezTo>
                <a:cubicBezTo>
                  <a:pt x="331877" y="467756"/>
                  <a:pt x="260970" y="492675"/>
                  <a:pt x="318407" y="473529"/>
                </a:cubicBezTo>
                <a:cubicBezTo>
                  <a:pt x="326571" y="468086"/>
                  <a:pt x="333109" y="457853"/>
                  <a:pt x="342900" y="457200"/>
                </a:cubicBezTo>
                <a:cubicBezTo>
                  <a:pt x="449647" y="450084"/>
                  <a:pt x="413052" y="460573"/>
                  <a:pt x="481693" y="481693"/>
                </a:cubicBezTo>
                <a:cubicBezTo>
                  <a:pt x="503142" y="488293"/>
                  <a:pt x="525717" y="490926"/>
                  <a:pt x="547007" y="498022"/>
                </a:cubicBezTo>
                <a:cubicBezTo>
                  <a:pt x="584665" y="510574"/>
                  <a:pt x="563061" y="504498"/>
                  <a:pt x="612322" y="514350"/>
                </a:cubicBezTo>
                <a:cubicBezTo>
                  <a:pt x="623208" y="519793"/>
                  <a:pt x="633433" y="526830"/>
                  <a:pt x="644979" y="530679"/>
                </a:cubicBezTo>
                <a:cubicBezTo>
                  <a:pt x="687421" y="544827"/>
                  <a:pt x="801358" y="546065"/>
                  <a:pt x="816429" y="547007"/>
                </a:cubicBezTo>
                <a:cubicBezTo>
                  <a:pt x="835479" y="544286"/>
                  <a:pt x="854441" y="540857"/>
                  <a:pt x="873579" y="538843"/>
                </a:cubicBezTo>
                <a:cubicBezTo>
                  <a:pt x="985537" y="527058"/>
                  <a:pt x="943024" y="549697"/>
                  <a:pt x="996043" y="514350"/>
                </a:cubicBezTo>
                <a:cubicBezTo>
                  <a:pt x="1037395" y="452323"/>
                  <a:pt x="978249" y="528533"/>
                  <a:pt x="1053193" y="481693"/>
                </a:cubicBezTo>
                <a:cubicBezTo>
                  <a:pt x="1124811" y="436932"/>
                  <a:pt x="1003234" y="430312"/>
                  <a:pt x="1143000" y="383722"/>
                </a:cubicBezTo>
                <a:cubicBezTo>
                  <a:pt x="1209998" y="361389"/>
                  <a:pt x="1209880" y="359708"/>
                  <a:pt x="1298122" y="342900"/>
                </a:cubicBezTo>
                <a:cubicBezTo>
                  <a:pt x="1319675" y="338795"/>
                  <a:pt x="1341716" y="337839"/>
                  <a:pt x="1363436" y="334736"/>
                </a:cubicBezTo>
                <a:cubicBezTo>
                  <a:pt x="1379824" y="332395"/>
                  <a:pt x="1396093" y="329293"/>
                  <a:pt x="1412422" y="326572"/>
                </a:cubicBezTo>
                <a:cubicBezTo>
                  <a:pt x="1445079" y="329293"/>
                  <a:pt x="1477876" y="330671"/>
                  <a:pt x="1510393" y="334736"/>
                </a:cubicBezTo>
                <a:cubicBezTo>
                  <a:pt x="1533088" y="337573"/>
                  <a:pt x="1546450" y="345038"/>
                  <a:pt x="1567543" y="351065"/>
                </a:cubicBezTo>
                <a:cubicBezTo>
                  <a:pt x="1578332" y="354148"/>
                  <a:pt x="1589314" y="356508"/>
                  <a:pt x="1600200" y="359229"/>
                </a:cubicBezTo>
                <a:cubicBezTo>
                  <a:pt x="1611086" y="367393"/>
                  <a:pt x="1619773" y="379984"/>
                  <a:pt x="1632857" y="383722"/>
                </a:cubicBezTo>
                <a:cubicBezTo>
                  <a:pt x="1659155" y="391236"/>
                  <a:pt x="1687390" y="388271"/>
                  <a:pt x="1714500" y="391886"/>
                </a:cubicBezTo>
                <a:cubicBezTo>
                  <a:pt x="1748828" y="396463"/>
                  <a:pt x="1756007" y="401364"/>
                  <a:pt x="1787979" y="408215"/>
                </a:cubicBezTo>
                <a:cubicBezTo>
                  <a:pt x="1815116" y="414030"/>
                  <a:pt x="1869622" y="424543"/>
                  <a:pt x="1869622" y="424543"/>
                </a:cubicBezTo>
                <a:cubicBezTo>
                  <a:pt x="1877574" y="427724"/>
                  <a:pt x="1920533" y="445836"/>
                  <a:pt x="1934936" y="449036"/>
                </a:cubicBezTo>
                <a:cubicBezTo>
                  <a:pt x="1951096" y="452627"/>
                  <a:pt x="1967593" y="454479"/>
                  <a:pt x="1983922" y="457200"/>
                </a:cubicBezTo>
                <a:cubicBezTo>
                  <a:pt x="2062843" y="449036"/>
                  <a:pt x="2142551" y="446495"/>
                  <a:pt x="2220686" y="432707"/>
                </a:cubicBezTo>
                <a:cubicBezTo>
                  <a:pt x="2236313" y="429949"/>
                  <a:pt x="2247314" y="415311"/>
                  <a:pt x="2261507" y="408215"/>
                </a:cubicBezTo>
                <a:cubicBezTo>
                  <a:pt x="2281036" y="398450"/>
                  <a:pt x="2305621" y="390789"/>
                  <a:pt x="2326822" y="383722"/>
                </a:cubicBezTo>
                <a:cubicBezTo>
                  <a:pt x="2424793" y="386443"/>
                  <a:pt x="2522855" y="386867"/>
                  <a:pt x="2620736" y="391886"/>
                </a:cubicBezTo>
                <a:cubicBezTo>
                  <a:pt x="2629331" y="392327"/>
                  <a:pt x="2636880" y="397963"/>
                  <a:pt x="2645229" y="400050"/>
                </a:cubicBezTo>
                <a:cubicBezTo>
                  <a:pt x="2658691" y="403416"/>
                  <a:pt x="2672443" y="405493"/>
                  <a:pt x="2686050" y="408215"/>
                </a:cubicBezTo>
                <a:cubicBezTo>
                  <a:pt x="2729593" y="405493"/>
                  <a:pt x="2773248" y="404186"/>
                  <a:pt x="2816679" y="400050"/>
                </a:cubicBezTo>
                <a:cubicBezTo>
                  <a:pt x="2830493" y="398734"/>
                  <a:pt x="2845089" y="398092"/>
                  <a:pt x="2857500" y="391886"/>
                </a:cubicBezTo>
                <a:cubicBezTo>
                  <a:pt x="2867827" y="386722"/>
                  <a:pt x="2873123" y="374785"/>
                  <a:pt x="2881993" y="367393"/>
                </a:cubicBezTo>
                <a:cubicBezTo>
                  <a:pt x="2889531" y="361111"/>
                  <a:pt x="2898551" y="356836"/>
                  <a:pt x="2906486" y="351065"/>
                </a:cubicBezTo>
                <a:cubicBezTo>
                  <a:pt x="3007105" y="277888"/>
                  <a:pt x="2939257" y="323775"/>
                  <a:pt x="2996293" y="285750"/>
                </a:cubicBezTo>
                <a:cubicBezTo>
                  <a:pt x="3009830" y="265445"/>
                  <a:pt x="3020070" y="252280"/>
                  <a:pt x="3028950" y="228600"/>
                </a:cubicBezTo>
                <a:cubicBezTo>
                  <a:pt x="3032890" y="218094"/>
                  <a:pt x="3032558" y="206197"/>
                  <a:pt x="3037115" y="195943"/>
                </a:cubicBezTo>
                <a:cubicBezTo>
                  <a:pt x="3043682" y="181167"/>
                  <a:pt x="3067011" y="147017"/>
                  <a:pt x="3077936" y="130629"/>
                </a:cubicBezTo>
                <a:lnTo>
                  <a:pt x="3094265" y="81643"/>
                </a:lnTo>
                <a:cubicBezTo>
                  <a:pt x="3096986" y="73479"/>
                  <a:pt x="3102429" y="65756"/>
                  <a:pt x="3102429" y="57150"/>
                </a:cubicBezTo>
                <a:lnTo>
                  <a:pt x="3102429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505" y="877942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delete(6)</a:t>
            </a:r>
            <a:endParaRPr lang="en-US" sz="2800" b="1" dirty="0"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453243" y="971550"/>
            <a:ext cx="5396593" cy="122464"/>
          </a:xfrm>
          <a:custGeom>
            <a:avLst/>
            <a:gdLst>
              <a:gd name="connsiteX0" fmla="*/ 0 w 5396593"/>
              <a:gd name="connsiteY0" fmla="*/ 106136 h 122464"/>
              <a:gd name="connsiteX1" fmla="*/ 65314 w 5396593"/>
              <a:gd name="connsiteY1" fmla="*/ 81643 h 122464"/>
              <a:gd name="connsiteX2" fmla="*/ 138793 w 5396593"/>
              <a:gd name="connsiteY2" fmla="*/ 73479 h 122464"/>
              <a:gd name="connsiteX3" fmla="*/ 318407 w 5396593"/>
              <a:gd name="connsiteY3" fmla="*/ 65314 h 122464"/>
              <a:gd name="connsiteX4" fmla="*/ 432707 w 5396593"/>
              <a:gd name="connsiteY4" fmla="*/ 48986 h 122464"/>
              <a:gd name="connsiteX5" fmla="*/ 693964 w 5396593"/>
              <a:gd name="connsiteY5" fmla="*/ 40821 h 122464"/>
              <a:gd name="connsiteX6" fmla="*/ 1159328 w 5396593"/>
              <a:gd name="connsiteY6" fmla="*/ 40821 h 122464"/>
              <a:gd name="connsiteX7" fmla="*/ 1191986 w 5396593"/>
              <a:gd name="connsiteY7" fmla="*/ 24493 h 122464"/>
              <a:gd name="connsiteX8" fmla="*/ 1347107 w 5396593"/>
              <a:gd name="connsiteY8" fmla="*/ 0 h 122464"/>
              <a:gd name="connsiteX9" fmla="*/ 1575707 w 5396593"/>
              <a:gd name="connsiteY9" fmla="*/ 8164 h 122464"/>
              <a:gd name="connsiteX10" fmla="*/ 1583871 w 5396593"/>
              <a:gd name="connsiteY10" fmla="*/ 40821 h 122464"/>
              <a:gd name="connsiteX11" fmla="*/ 1624693 w 5396593"/>
              <a:gd name="connsiteY11" fmla="*/ 48986 h 122464"/>
              <a:gd name="connsiteX12" fmla="*/ 1738993 w 5396593"/>
              <a:gd name="connsiteY12" fmla="*/ 57150 h 122464"/>
              <a:gd name="connsiteX13" fmla="*/ 2081893 w 5396593"/>
              <a:gd name="connsiteY13" fmla="*/ 48986 h 122464"/>
              <a:gd name="connsiteX14" fmla="*/ 2139043 w 5396593"/>
              <a:gd name="connsiteY14" fmla="*/ 40821 h 122464"/>
              <a:gd name="connsiteX15" fmla="*/ 2408464 w 5396593"/>
              <a:gd name="connsiteY15" fmla="*/ 24493 h 122464"/>
              <a:gd name="connsiteX16" fmla="*/ 2604407 w 5396593"/>
              <a:gd name="connsiteY16" fmla="*/ 32657 h 122464"/>
              <a:gd name="connsiteX17" fmla="*/ 2661557 w 5396593"/>
              <a:gd name="connsiteY17" fmla="*/ 57150 h 122464"/>
              <a:gd name="connsiteX18" fmla="*/ 2718707 w 5396593"/>
              <a:gd name="connsiteY18" fmla="*/ 65314 h 122464"/>
              <a:gd name="connsiteX19" fmla="*/ 2743200 w 5396593"/>
              <a:gd name="connsiteY19" fmla="*/ 81643 h 122464"/>
              <a:gd name="connsiteX20" fmla="*/ 2841171 w 5396593"/>
              <a:gd name="connsiteY20" fmla="*/ 97971 h 122464"/>
              <a:gd name="connsiteX21" fmla="*/ 3233057 w 5396593"/>
              <a:gd name="connsiteY21" fmla="*/ 89807 h 122464"/>
              <a:gd name="connsiteX22" fmla="*/ 3420836 w 5396593"/>
              <a:gd name="connsiteY22" fmla="*/ 81643 h 122464"/>
              <a:gd name="connsiteX23" fmla="*/ 3706586 w 5396593"/>
              <a:gd name="connsiteY23" fmla="*/ 73479 h 122464"/>
              <a:gd name="connsiteX24" fmla="*/ 3992336 w 5396593"/>
              <a:gd name="connsiteY24" fmla="*/ 89807 h 122464"/>
              <a:gd name="connsiteX25" fmla="*/ 4016828 w 5396593"/>
              <a:gd name="connsiteY25" fmla="*/ 106136 h 122464"/>
              <a:gd name="connsiteX26" fmla="*/ 4049486 w 5396593"/>
              <a:gd name="connsiteY26" fmla="*/ 122464 h 122464"/>
              <a:gd name="connsiteX27" fmla="*/ 4229100 w 5396593"/>
              <a:gd name="connsiteY27" fmla="*/ 114300 h 122464"/>
              <a:gd name="connsiteX28" fmla="*/ 4376057 w 5396593"/>
              <a:gd name="connsiteY28" fmla="*/ 106136 h 122464"/>
              <a:gd name="connsiteX29" fmla="*/ 4759778 w 5396593"/>
              <a:gd name="connsiteY29" fmla="*/ 97971 h 122464"/>
              <a:gd name="connsiteX30" fmla="*/ 4808764 w 5396593"/>
              <a:gd name="connsiteY30" fmla="*/ 89807 h 122464"/>
              <a:gd name="connsiteX31" fmla="*/ 4898571 w 5396593"/>
              <a:gd name="connsiteY31" fmla="*/ 73479 h 122464"/>
              <a:gd name="connsiteX32" fmla="*/ 5127171 w 5396593"/>
              <a:gd name="connsiteY32" fmla="*/ 65314 h 122464"/>
              <a:gd name="connsiteX33" fmla="*/ 5388428 w 5396593"/>
              <a:gd name="connsiteY33" fmla="*/ 97971 h 122464"/>
              <a:gd name="connsiteX34" fmla="*/ 5396593 w 5396593"/>
              <a:gd name="connsiteY34" fmla="*/ 106136 h 1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96593" h="122464">
                <a:moveTo>
                  <a:pt x="0" y="106136"/>
                </a:moveTo>
                <a:cubicBezTo>
                  <a:pt x="21771" y="97972"/>
                  <a:pt x="42680" y="86969"/>
                  <a:pt x="65314" y="81643"/>
                </a:cubicBezTo>
                <a:cubicBezTo>
                  <a:pt x="89303" y="75999"/>
                  <a:pt x="114200" y="75066"/>
                  <a:pt x="138793" y="73479"/>
                </a:cubicBezTo>
                <a:cubicBezTo>
                  <a:pt x="198602" y="69620"/>
                  <a:pt x="258536" y="68036"/>
                  <a:pt x="318407" y="65314"/>
                </a:cubicBezTo>
                <a:cubicBezTo>
                  <a:pt x="349389" y="60150"/>
                  <a:pt x="403514" y="50446"/>
                  <a:pt x="432707" y="48986"/>
                </a:cubicBezTo>
                <a:cubicBezTo>
                  <a:pt x="519726" y="44635"/>
                  <a:pt x="606878" y="43543"/>
                  <a:pt x="693964" y="40821"/>
                </a:cubicBezTo>
                <a:cubicBezTo>
                  <a:pt x="924234" y="73718"/>
                  <a:pt x="769819" y="58938"/>
                  <a:pt x="1159328" y="40821"/>
                </a:cubicBezTo>
                <a:cubicBezTo>
                  <a:pt x="1170214" y="35378"/>
                  <a:pt x="1180179" y="27445"/>
                  <a:pt x="1191986" y="24493"/>
                </a:cubicBezTo>
                <a:cubicBezTo>
                  <a:pt x="1217986" y="17993"/>
                  <a:pt x="1310048" y="5294"/>
                  <a:pt x="1347107" y="0"/>
                </a:cubicBezTo>
                <a:lnTo>
                  <a:pt x="1575707" y="8164"/>
                </a:lnTo>
                <a:cubicBezTo>
                  <a:pt x="1586765" y="10070"/>
                  <a:pt x="1575251" y="33638"/>
                  <a:pt x="1583871" y="40821"/>
                </a:cubicBezTo>
                <a:cubicBezTo>
                  <a:pt x="1594531" y="49705"/>
                  <a:pt x="1610892" y="47533"/>
                  <a:pt x="1624693" y="48986"/>
                </a:cubicBezTo>
                <a:cubicBezTo>
                  <a:pt x="1662680" y="52985"/>
                  <a:pt x="1700893" y="54429"/>
                  <a:pt x="1738993" y="57150"/>
                </a:cubicBezTo>
                <a:lnTo>
                  <a:pt x="2081893" y="48986"/>
                </a:lnTo>
                <a:cubicBezTo>
                  <a:pt x="2101120" y="48201"/>
                  <a:pt x="2119853" y="42260"/>
                  <a:pt x="2139043" y="40821"/>
                </a:cubicBezTo>
                <a:cubicBezTo>
                  <a:pt x="2228763" y="34092"/>
                  <a:pt x="2318657" y="29936"/>
                  <a:pt x="2408464" y="24493"/>
                </a:cubicBezTo>
                <a:cubicBezTo>
                  <a:pt x="2473778" y="27214"/>
                  <a:pt x="2539573" y="24291"/>
                  <a:pt x="2604407" y="32657"/>
                </a:cubicBezTo>
                <a:cubicBezTo>
                  <a:pt x="2624962" y="35309"/>
                  <a:pt x="2641629" y="51456"/>
                  <a:pt x="2661557" y="57150"/>
                </a:cubicBezTo>
                <a:cubicBezTo>
                  <a:pt x="2680060" y="62437"/>
                  <a:pt x="2699657" y="62593"/>
                  <a:pt x="2718707" y="65314"/>
                </a:cubicBezTo>
                <a:cubicBezTo>
                  <a:pt x="2726871" y="70757"/>
                  <a:pt x="2733719" y="79115"/>
                  <a:pt x="2743200" y="81643"/>
                </a:cubicBezTo>
                <a:cubicBezTo>
                  <a:pt x="2775190" y="90174"/>
                  <a:pt x="2841171" y="97971"/>
                  <a:pt x="2841171" y="97971"/>
                </a:cubicBezTo>
                <a:lnTo>
                  <a:pt x="3233057" y="89807"/>
                </a:lnTo>
                <a:cubicBezTo>
                  <a:pt x="3295684" y="88043"/>
                  <a:pt x="3358221" y="83802"/>
                  <a:pt x="3420836" y="81643"/>
                </a:cubicBezTo>
                <a:lnTo>
                  <a:pt x="3706586" y="73479"/>
                </a:lnTo>
                <a:cubicBezTo>
                  <a:pt x="3801836" y="78922"/>
                  <a:pt x="3897455" y="79820"/>
                  <a:pt x="3992336" y="89807"/>
                </a:cubicBezTo>
                <a:cubicBezTo>
                  <a:pt x="4002094" y="90834"/>
                  <a:pt x="4008309" y="101268"/>
                  <a:pt x="4016828" y="106136"/>
                </a:cubicBezTo>
                <a:cubicBezTo>
                  <a:pt x="4027395" y="112174"/>
                  <a:pt x="4038600" y="117021"/>
                  <a:pt x="4049486" y="122464"/>
                </a:cubicBezTo>
                <a:lnTo>
                  <a:pt x="4229100" y="114300"/>
                </a:lnTo>
                <a:cubicBezTo>
                  <a:pt x="4278100" y="111850"/>
                  <a:pt x="4327019" y="107645"/>
                  <a:pt x="4376057" y="106136"/>
                </a:cubicBezTo>
                <a:lnTo>
                  <a:pt x="4759778" y="97971"/>
                </a:lnTo>
                <a:cubicBezTo>
                  <a:pt x="4776107" y="95250"/>
                  <a:pt x="4792604" y="93398"/>
                  <a:pt x="4808764" y="89807"/>
                </a:cubicBezTo>
                <a:cubicBezTo>
                  <a:pt x="4872208" y="75709"/>
                  <a:pt x="4778480" y="80151"/>
                  <a:pt x="4898571" y="73479"/>
                </a:cubicBezTo>
                <a:cubicBezTo>
                  <a:pt x="4974702" y="69249"/>
                  <a:pt x="5050971" y="68036"/>
                  <a:pt x="5127171" y="65314"/>
                </a:cubicBezTo>
                <a:cubicBezTo>
                  <a:pt x="5447705" y="75999"/>
                  <a:pt x="5318884" y="5247"/>
                  <a:pt x="5388428" y="97971"/>
                </a:cubicBezTo>
                <a:cubicBezTo>
                  <a:pt x="5390737" y="101050"/>
                  <a:pt x="5393871" y="103414"/>
                  <a:pt x="5396593" y="10613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urved Connector 27"/>
          <p:cNvCxnSpPr>
            <a:stCxn id="10" idx="5"/>
            <a:endCxn id="15" idx="3"/>
          </p:cNvCxnSpPr>
          <p:nvPr/>
        </p:nvCxnSpPr>
        <p:spPr>
          <a:xfrm rot="16200000" flipH="1">
            <a:off x="6808426" y="832736"/>
            <a:ext cx="12700" cy="1972560"/>
          </a:xfrm>
          <a:prstGeom prst="curvedConnector3">
            <a:avLst>
              <a:gd name="adj1" fmla="val 2675992"/>
            </a:avLst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8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Data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Interface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search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insert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remove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Semantics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read-write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79680" y="1582202"/>
            <a:ext cx="4101843" cy="523220"/>
            <a:chOff x="1699593" y="4633413"/>
            <a:chExt cx="6410739" cy="523220"/>
          </a:xfrm>
        </p:grpSpPr>
        <p:sp>
          <p:nvSpPr>
            <p:cNvPr id="5" name="Rectangle 4"/>
            <p:cNvSpPr/>
            <p:nvPr/>
          </p:nvSpPr>
          <p:spPr>
            <a:xfrm>
              <a:off x="1699593" y="4633413"/>
              <a:ext cx="6410739" cy="523220"/>
            </a:xfrm>
            <a:prstGeom prst="rect">
              <a:avLst/>
            </a:prstGeom>
            <a:solidFill>
              <a:srgbClr val="DD0202"/>
            </a:solidFill>
            <a:ln>
              <a:solidFill>
                <a:srgbClr val="E1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1005840" rtlCol="0" anchor="ctr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chemeClr val="accent4"/>
                  </a:solidFill>
                  <a:latin typeface="Arial Narrow" panose="020B0606020202030204" pitchFamily="34" charset="0"/>
                </a:rPr>
                <a:t>k</a:t>
              </a:r>
              <a:endParaRPr lang="en-US" sz="2800" b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882303" y="4756793"/>
              <a:ext cx="4315968" cy="301444"/>
            </a:xfrm>
            <a:custGeom>
              <a:avLst/>
              <a:gdLst>
                <a:gd name="connsiteX0" fmla="*/ 0 w 4204252"/>
                <a:gd name="connsiteY0" fmla="*/ 99391 h 219453"/>
                <a:gd name="connsiteX1" fmla="*/ 119269 w 4204252"/>
                <a:gd name="connsiteY1" fmla="*/ 69574 h 219453"/>
                <a:gd name="connsiteX2" fmla="*/ 149087 w 4204252"/>
                <a:gd name="connsiteY2" fmla="*/ 59635 h 219453"/>
                <a:gd name="connsiteX3" fmla="*/ 178904 w 4204252"/>
                <a:gd name="connsiteY3" fmla="*/ 39756 h 219453"/>
                <a:gd name="connsiteX4" fmla="*/ 248478 w 4204252"/>
                <a:gd name="connsiteY4" fmla="*/ 19878 h 219453"/>
                <a:gd name="connsiteX5" fmla="*/ 278295 w 4204252"/>
                <a:gd name="connsiteY5" fmla="*/ 0 h 219453"/>
                <a:gd name="connsiteX6" fmla="*/ 347869 w 4204252"/>
                <a:gd name="connsiteY6" fmla="*/ 19878 h 219453"/>
                <a:gd name="connsiteX7" fmla="*/ 367748 w 4204252"/>
                <a:gd name="connsiteY7" fmla="*/ 39756 h 219453"/>
                <a:gd name="connsiteX8" fmla="*/ 427382 w 4204252"/>
                <a:gd name="connsiteY8" fmla="*/ 59635 h 219453"/>
                <a:gd name="connsiteX9" fmla="*/ 477078 w 4204252"/>
                <a:gd name="connsiteY9" fmla="*/ 99391 h 219453"/>
                <a:gd name="connsiteX10" fmla="*/ 506895 w 4204252"/>
                <a:gd name="connsiteY10" fmla="*/ 129209 h 219453"/>
                <a:gd name="connsiteX11" fmla="*/ 665921 w 4204252"/>
                <a:gd name="connsiteY11" fmla="*/ 188843 h 219453"/>
                <a:gd name="connsiteX12" fmla="*/ 765313 w 4204252"/>
                <a:gd name="connsiteY12" fmla="*/ 218661 h 219453"/>
                <a:gd name="connsiteX13" fmla="*/ 1023730 w 4204252"/>
                <a:gd name="connsiteY13" fmla="*/ 198782 h 219453"/>
                <a:gd name="connsiteX14" fmla="*/ 1083365 w 4204252"/>
                <a:gd name="connsiteY14" fmla="*/ 178904 h 219453"/>
                <a:gd name="connsiteX15" fmla="*/ 1162878 w 4204252"/>
                <a:gd name="connsiteY15" fmla="*/ 159026 h 219453"/>
                <a:gd name="connsiteX16" fmla="*/ 1192695 w 4204252"/>
                <a:gd name="connsiteY16" fmla="*/ 139148 h 219453"/>
                <a:gd name="connsiteX17" fmla="*/ 1212574 w 4204252"/>
                <a:gd name="connsiteY17" fmla="*/ 119269 h 219453"/>
                <a:gd name="connsiteX18" fmla="*/ 1272208 w 4204252"/>
                <a:gd name="connsiteY18" fmla="*/ 99391 h 219453"/>
                <a:gd name="connsiteX19" fmla="*/ 1292087 w 4204252"/>
                <a:gd name="connsiteY19" fmla="*/ 79513 h 219453"/>
                <a:gd name="connsiteX20" fmla="*/ 1431234 w 4204252"/>
                <a:gd name="connsiteY20" fmla="*/ 39756 h 219453"/>
                <a:gd name="connsiteX21" fmla="*/ 1699591 w 4204252"/>
                <a:gd name="connsiteY21" fmla="*/ 49696 h 219453"/>
                <a:gd name="connsiteX22" fmla="*/ 1719469 w 4204252"/>
                <a:gd name="connsiteY22" fmla="*/ 79513 h 219453"/>
                <a:gd name="connsiteX23" fmla="*/ 1749287 w 4204252"/>
                <a:gd name="connsiteY23" fmla="*/ 89452 h 219453"/>
                <a:gd name="connsiteX24" fmla="*/ 1818861 w 4204252"/>
                <a:gd name="connsiteY24" fmla="*/ 139148 h 219453"/>
                <a:gd name="connsiteX25" fmla="*/ 1858617 w 4204252"/>
                <a:gd name="connsiteY25" fmla="*/ 168965 h 219453"/>
                <a:gd name="connsiteX26" fmla="*/ 2037521 w 4204252"/>
                <a:gd name="connsiteY26" fmla="*/ 198782 h 219453"/>
                <a:gd name="connsiteX27" fmla="*/ 2295939 w 4204252"/>
                <a:gd name="connsiteY27" fmla="*/ 198782 h 219453"/>
                <a:gd name="connsiteX28" fmla="*/ 2365513 w 4204252"/>
                <a:gd name="connsiteY28" fmla="*/ 178904 h 219453"/>
                <a:gd name="connsiteX29" fmla="*/ 2415208 w 4204252"/>
                <a:gd name="connsiteY29" fmla="*/ 149087 h 219453"/>
                <a:gd name="connsiteX30" fmla="*/ 2464904 w 4204252"/>
                <a:gd name="connsiteY30" fmla="*/ 139148 h 219453"/>
                <a:gd name="connsiteX31" fmla="*/ 2494721 w 4204252"/>
                <a:gd name="connsiteY31" fmla="*/ 129209 h 219453"/>
                <a:gd name="connsiteX32" fmla="*/ 2524539 w 4204252"/>
                <a:gd name="connsiteY32" fmla="*/ 109330 h 219453"/>
                <a:gd name="connsiteX33" fmla="*/ 2564295 w 4204252"/>
                <a:gd name="connsiteY33" fmla="*/ 119269 h 219453"/>
                <a:gd name="connsiteX34" fmla="*/ 2623930 w 4204252"/>
                <a:gd name="connsiteY34" fmla="*/ 168965 h 219453"/>
                <a:gd name="connsiteX35" fmla="*/ 2693504 w 4204252"/>
                <a:gd name="connsiteY35" fmla="*/ 208722 h 219453"/>
                <a:gd name="connsiteX36" fmla="*/ 2723321 w 4204252"/>
                <a:gd name="connsiteY36" fmla="*/ 218661 h 219453"/>
                <a:gd name="connsiteX37" fmla="*/ 3071191 w 4204252"/>
                <a:gd name="connsiteY37" fmla="*/ 198782 h 219453"/>
                <a:gd name="connsiteX38" fmla="*/ 3101008 w 4204252"/>
                <a:gd name="connsiteY38" fmla="*/ 188843 h 219453"/>
                <a:gd name="connsiteX39" fmla="*/ 3120887 w 4204252"/>
                <a:gd name="connsiteY39" fmla="*/ 168965 h 219453"/>
                <a:gd name="connsiteX40" fmla="*/ 3150704 w 4204252"/>
                <a:gd name="connsiteY40" fmla="*/ 159026 h 219453"/>
                <a:gd name="connsiteX41" fmla="*/ 3309730 w 4204252"/>
                <a:gd name="connsiteY41" fmla="*/ 129209 h 219453"/>
                <a:gd name="connsiteX42" fmla="*/ 3508513 w 4204252"/>
                <a:gd name="connsiteY42" fmla="*/ 89452 h 219453"/>
                <a:gd name="connsiteX43" fmla="*/ 3607904 w 4204252"/>
                <a:gd name="connsiteY43" fmla="*/ 59635 h 219453"/>
                <a:gd name="connsiteX44" fmla="*/ 3667539 w 4204252"/>
                <a:gd name="connsiteY44" fmla="*/ 49696 h 219453"/>
                <a:gd name="connsiteX45" fmla="*/ 4094921 w 4204252"/>
                <a:gd name="connsiteY45" fmla="*/ 59635 h 219453"/>
                <a:gd name="connsiteX46" fmla="*/ 4184374 w 4204252"/>
                <a:gd name="connsiteY46" fmla="*/ 109330 h 219453"/>
                <a:gd name="connsiteX47" fmla="*/ 4204252 w 4204252"/>
                <a:gd name="connsiteY47" fmla="*/ 129209 h 21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204252" h="219453">
                  <a:moveTo>
                    <a:pt x="0" y="99391"/>
                  </a:moveTo>
                  <a:cubicBezTo>
                    <a:pt x="80303" y="86007"/>
                    <a:pt x="40515" y="95825"/>
                    <a:pt x="119269" y="69574"/>
                  </a:cubicBezTo>
                  <a:lnTo>
                    <a:pt x="149087" y="59635"/>
                  </a:lnTo>
                  <a:cubicBezTo>
                    <a:pt x="159026" y="53009"/>
                    <a:pt x="167924" y="44462"/>
                    <a:pt x="178904" y="39756"/>
                  </a:cubicBezTo>
                  <a:cubicBezTo>
                    <a:pt x="223496" y="20645"/>
                    <a:pt x="209789" y="39222"/>
                    <a:pt x="248478" y="19878"/>
                  </a:cubicBezTo>
                  <a:cubicBezTo>
                    <a:pt x="259162" y="14536"/>
                    <a:pt x="268356" y="6626"/>
                    <a:pt x="278295" y="0"/>
                  </a:cubicBezTo>
                  <a:cubicBezTo>
                    <a:pt x="285722" y="1857"/>
                    <a:pt x="337683" y="13767"/>
                    <a:pt x="347869" y="19878"/>
                  </a:cubicBezTo>
                  <a:cubicBezTo>
                    <a:pt x="355904" y="24699"/>
                    <a:pt x="359367" y="35565"/>
                    <a:pt x="367748" y="39756"/>
                  </a:cubicBezTo>
                  <a:cubicBezTo>
                    <a:pt x="386489" y="49127"/>
                    <a:pt x="427382" y="59635"/>
                    <a:pt x="427382" y="59635"/>
                  </a:cubicBezTo>
                  <a:cubicBezTo>
                    <a:pt x="471843" y="126323"/>
                    <a:pt x="419466" y="60982"/>
                    <a:pt x="477078" y="99391"/>
                  </a:cubicBezTo>
                  <a:cubicBezTo>
                    <a:pt x="488773" y="107188"/>
                    <a:pt x="495036" y="121663"/>
                    <a:pt x="506895" y="129209"/>
                  </a:cubicBezTo>
                  <a:cubicBezTo>
                    <a:pt x="596361" y="186142"/>
                    <a:pt x="571013" y="157206"/>
                    <a:pt x="665921" y="188843"/>
                  </a:cubicBezTo>
                  <a:cubicBezTo>
                    <a:pt x="738515" y="213042"/>
                    <a:pt x="705228" y="203640"/>
                    <a:pt x="765313" y="218661"/>
                  </a:cubicBezTo>
                  <a:cubicBezTo>
                    <a:pt x="851452" y="212035"/>
                    <a:pt x="938004" y="209498"/>
                    <a:pt x="1023730" y="198782"/>
                  </a:cubicBezTo>
                  <a:cubicBezTo>
                    <a:pt x="1044522" y="196183"/>
                    <a:pt x="1063037" y="183986"/>
                    <a:pt x="1083365" y="178904"/>
                  </a:cubicBezTo>
                  <a:lnTo>
                    <a:pt x="1162878" y="159026"/>
                  </a:lnTo>
                  <a:cubicBezTo>
                    <a:pt x="1172817" y="152400"/>
                    <a:pt x="1183367" y="146610"/>
                    <a:pt x="1192695" y="139148"/>
                  </a:cubicBezTo>
                  <a:cubicBezTo>
                    <a:pt x="1200013" y="133294"/>
                    <a:pt x="1204192" y="123460"/>
                    <a:pt x="1212574" y="119269"/>
                  </a:cubicBezTo>
                  <a:cubicBezTo>
                    <a:pt x="1231315" y="109898"/>
                    <a:pt x="1272208" y="99391"/>
                    <a:pt x="1272208" y="99391"/>
                  </a:cubicBezTo>
                  <a:cubicBezTo>
                    <a:pt x="1278834" y="92765"/>
                    <a:pt x="1283705" y="83704"/>
                    <a:pt x="1292087" y="79513"/>
                  </a:cubicBezTo>
                  <a:cubicBezTo>
                    <a:pt x="1320603" y="65255"/>
                    <a:pt x="1405761" y="46125"/>
                    <a:pt x="1431234" y="39756"/>
                  </a:cubicBezTo>
                  <a:cubicBezTo>
                    <a:pt x="1520686" y="43069"/>
                    <a:pt x="1610917" y="37465"/>
                    <a:pt x="1699591" y="49696"/>
                  </a:cubicBezTo>
                  <a:cubicBezTo>
                    <a:pt x="1711424" y="51328"/>
                    <a:pt x="1710141" y="72051"/>
                    <a:pt x="1719469" y="79513"/>
                  </a:cubicBezTo>
                  <a:cubicBezTo>
                    <a:pt x="1727650" y="86058"/>
                    <a:pt x="1739348" y="86139"/>
                    <a:pt x="1749287" y="89452"/>
                  </a:cubicBezTo>
                  <a:cubicBezTo>
                    <a:pt x="1806127" y="146292"/>
                    <a:pt x="1749090" y="95541"/>
                    <a:pt x="1818861" y="139148"/>
                  </a:cubicBezTo>
                  <a:cubicBezTo>
                    <a:pt x="1832908" y="147927"/>
                    <a:pt x="1842636" y="164606"/>
                    <a:pt x="1858617" y="168965"/>
                  </a:cubicBezTo>
                  <a:cubicBezTo>
                    <a:pt x="1916944" y="184872"/>
                    <a:pt x="2037521" y="198782"/>
                    <a:pt x="2037521" y="198782"/>
                  </a:cubicBezTo>
                  <a:cubicBezTo>
                    <a:pt x="2137231" y="232021"/>
                    <a:pt x="2074824" y="215162"/>
                    <a:pt x="2295939" y="198782"/>
                  </a:cubicBezTo>
                  <a:cubicBezTo>
                    <a:pt x="2303415" y="198228"/>
                    <a:pt x="2355290" y="184015"/>
                    <a:pt x="2365513" y="178904"/>
                  </a:cubicBezTo>
                  <a:cubicBezTo>
                    <a:pt x="2382792" y="170265"/>
                    <a:pt x="2397272" y="156261"/>
                    <a:pt x="2415208" y="149087"/>
                  </a:cubicBezTo>
                  <a:cubicBezTo>
                    <a:pt x="2430893" y="142813"/>
                    <a:pt x="2448515" y="143245"/>
                    <a:pt x="2464904" y="139148"/>
                  </a:cubicBezTo>
                  <a:cubicBezTo>
                    <a:pt x="2475068" y="136607"/>
                    <a:pt x="2484782" y="132522"/>
                    <a:pt x="2494721" y="129209"/>
                  </a:cubicBezTo>
                  <a:cubicBezTo>
                    <a:pt x="2504660" y="122583"/>
                    <a:pt x="2512713" y="111020"/>
                    <a:pt x="2524539" y="109330"/>
                  </a:cubicBezTo>
                  <a:cubicBezTo>
                    <a:pt x="2538062" y="107398"/>
                    <a:pt x="2551740" y="113888"/>
                    <a:pt x="2564295" y="119269"/>
                  </a:cubicBezTo>
                  <a:cubicBezTo>
                    <a:pt x="2594779" y="132334"/>
                    <a:pt x="2598643" y="147893"/>
                    <a:pt x="2623930" y="168965"/>
                  </a:cubicBezTo>
                  <a:cubicBezTo>
                    <a:pt x="2641542" y="183641"/>
                    <a:pt x="2673495" y="200146"/>
                    <a:pt x="2693504" y="208722"/>
                  </a:cubicBezTo>
                  <a:cubicBezTo>
                    <a:pt x="2703133" y="212849"/>
                    <a:pt x="2713382" y="215348"/>
                    <a:pt x="2723321" y="218661"/>
                  </a:cubicBezTo>
                  <a:cubicBezTo>
                    <a:pt x="2897320" y="213048"/>
                    <a:pt x="2951388" y="233013"/>
                    <a:pt x="3071191" y="198782"/>
                  </a:cubicBezTo>
                  <a:cubicBezTo>
                    <a:pt x="3081264" y="195904"/>
                    <a:pt x="3091069" y="192156"/>
                    <a:pt x="3101008" y="188843"/>
                  </a:cubicBezTo>
                  <a:cubicBezTo>
                    <a:pt x="3107634" y="182217"/>
                    <a:pt x="3112852" y="173786"/>
                    <a:pt x="3120887" y="168965"/>
                  </a:cubicBezTo>
                  <a:cubicBezTo>
                    <a:pt x="3129871" y="163575"/>
                    <a:pt x="3140540" y="161567"/>
                    <a:pt x="3150704" y="159026"/>
                  </a:cubicBezTo>
                  <a:cubicBezTo>
                    <a:pt x="3233904" y="138226"/>
                    <a:pt x="3232253" y="140277"/>
                    <a:pt x="3309730" y="129209"/>
                  </a:cubicBezTo>
                  <a:cubicBezTo>
                    <a:pt x="3433898" y="87819"/>
                    <a:pt x="3367881" y="102237"/>
                    <a:pt x="3508513" y="89452"/>
                  </a:cubicBezTo>
                  <a:cubicBezTo>
                    <a:pt x="3684043" y="54346"/>
                    <a:pt x="3428102" y="108671"/>
                    <a:pt x="3607904" y="59635"/>
                  </a:cubicBezTo>
                  <a:cubicBezTo>
                    <a:pt x="3627346" y="54333"/>
                    <a:pt x="3647661" y="53009"/>
                    <a:pt x="3667539" y="49696"/>
                  </a:cubicBezTo>
                  <a:cubicBezTo>
                    <a:pt x="3810000" y="53009"/>
                    <a:pt x="3952556" y="53445"/>
                    <a:pt x="4094921" y="59635"/>
                  </a:cubicBezTo>
                  <a:cubicBezTo>
                    <a:pt x="4121054" y="60771"/>
                    <a:pt x="4176107" y="101063"/>
                    <a:pt x="4184374" y="109330"/>
                  </a:cubicBezTo>
                  <a:lnTo>
                    <a:pt x="4204252" y="129209"/>
                  </a:lnTo>
                </a:path>
              </a:pathLst>
            </a:custGeom>
            <a:ln w="57150"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25698" y="1220381"/>
            <a:ext cx="4427796" cy="461665"/>
            <a:chOff x="245609" y="4011709"/>
            <a:chExt cx="4427796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699593" y="4242542"/>
              <a:ext cx="29738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5609" y="4011709"/>
              <a:ext cx="1308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search(k)</a:t>
              </a:r>
              <a:endParaRPr lang="en-US" sz="24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80424" y="2103605"/>
            <a:ext cx="1501099" cy="647566"/>
            <a:chOff x="7380424" y="2103605"/>
            <a:chExt cx="1501099" cy="647566"/>
          </a:xfrm>
        </p:grpSpPr>
        <p:cxnSp>
          <p:nvCxnSpPr>
            <p:cNvPr id="13" name="Curved Connector 12"/>
            <p:cNvCxnSpPr/>
            <p:nvPr/>
          </p:nvCxnSpPr>
          <p:spPr>
            <a:xfrm rot="8100000" flipH="1" flipV="1">
              <a:off x="7380424" y="2103605"/>
              <a:ext cx="307225" cy="313494"/>
            </a:xfrm>
            <a:prstGeom prst="curvedConnector4">
              <a:avLst>
                <a:gd name="adj1" fmla="val -24081"/>
                <a:gd name="adj2" fmla="val 139292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58111" y="2289506"/>
              <a:ext cx="1223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</a:rPr>
                <a:t>modify(k)</a:t>
              </a:r>
              <a:endParaRPr lang="en-US" sz="2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14477" y="2029519"/>
            <a:ext cx="3991100" cy="707095"/>
            <a:chOff x="3314477" y="2029519"/>
            <a:chExt cx="3991100" cy="707095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4779682" y="2274949"/>
              <a:ext cx="2525895" cy="452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57330" y="2274949"/>
              <a:ext cx="111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</a:rPr>
                <a:t>parse(k)</a:t>
              </a:r>
              <a:endParaRPr lang="en-US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14477" y="2029519"/>
              <a:ext cx="1319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update(k)</a:t>
              </a:r>
              <a:endParaRPr lang="en-US" sz="24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22487" y="2206069"/>
            <a:ext cx="2682988" cy="1090203"/>
          </a:xfrm>
          <a:prstGeom prst="roundRect">
            <a:avLst/>
          </a:prstGeom>
          <a:solidFill>
            <a:schemeClr val="bg1">
              <a:lumMod val="65000"/>
              <a:alpha val="51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updates</a:t>
            </a:r>
            <a:endParaRPr lang="en-US" sz="32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075050" y="2093874"/>
            <a:ext cx="385936" cy="385936"/>
          </a:xfrm>
          <a:prstGeom prst="ellipse">
            <a:avLst/>
          </a:prstGeom>
          <a:solidFill>
            <a:schemeClr val="accent3">
              <a:alpha val="49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endCxn id="9" idx="2"/>
          </p:cNvCxnSpPr>
          <p:nvPr/>
        </p:nvCxnSpPr>
        <p:spPr>
          <a:xfrm rot="5400000" flipH="1" flipV="1">
            <a:off x="2056131" y="2176610"/>
            <a:ext cx="2418316" cy="1429189"/>
          </a:xfrm>
          <a:prstGeom prst="curvedConnector3">
            <a:avLst>
              <a:gd name="adj1" fmla="val 646"/>
            </a:avLst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endCxn id="12" idx="2"/>
          </p:cNvCxnSpPr>
          <p:nvPr/>
        </p:nvCxnSpPr>
        <p:spPr>
          <a:xfrm flipV="1">
            <a:off x="2550694" y="2736614"/>
            <a:ext cx="3862237" cy="1893139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endCxn id="22" idx="4"/>
          </p:cNvCxnSpPr>
          <p:nvPr/>
        </p:nvCxnSpPr>
        <p:spPr>
          <a:xfrm flipV="1">
            <a:off x="2550694" y="2479810"/>
            <a:ext cx="4717324" cy="2650456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endCxn id="14" idx="2"/>
          </p:cNvCxnSpPr>
          <p:nvPr/>
        </p:nvCxnSpPr>
        <p:spPr>
          <a:xfrm flipV="1">
            <a:off x="2637322" y="2751171"/>
            <a:ext cx="5632495" cy="2898859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14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617267" cy="5127625"/>
          </a:xfrm>
        </p:spPr>
        <p:txBody>
          <a:bodyPr/>
          <a:lstStyle/>
          <a:p>
            <a:r>
              <a:rPr lang="en-US" sz="2800" dirty="0" smtClean="0"/>
              <a:t>How threads </a:t>
            </a:r>
            <a:r>
              <a:rPr lang="en-US" sz="2800" dirty="0" smtClean="0">
                <a:solidFill>
                  <a:schemeClr val="accent2"/>
                </a:solidFill>
              </a:rPr>
              <a:t>synchronize their writes</a:t>
            </a:r>
            <a:r>
              <a:rPr lang="en-US" sz="2800" dirty="0" smtClean="0"/>
              <a:t> to the shared memory (e.g., nodes)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CAS</a:t>
            </a:r>
          </a:p>
          <a:p>
            <a:pPr lvl="1"/>
            <a:r>
              <a:rPr lang="en-US" dirty="0" smtClean="0"/>
              <a:t>Transactional memory</a:t>
            </a:r>
          </a:p>
        </p:txBody>
      </p:sp>
    </p:spTree>
    <p:extLst>
      <p:ext uri="{BB962C8B-B14F-4D97-AF65-F5344CB8AC3E}">
        <p14:creationId xmlns:p14="http://schemas.microsoft.com/office/powerpoint/2010/main" val="237499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vs. Pessimistic Concurrency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b="1" dirty="0" smtClean="0"/>
              <a:t>Lesson</a:t>
            </a:r>
            <a:r>
              <a:rPr lang="en-US" b="1" baseline="-25000" dirty="0" smtClean="0"/>
              <a:t>1</a:t>
            </a:r>
            <a:r>
              <a:rPr lang="en-US" dirty="0" smtClean="0"/>
              <a:t>) Optimistic concurrency is the only way to get scalability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20-core Xeon</a:t>
            </a:r>
          </a:p>
          <a:p>
            <a:r>
              <a:rPr lang="en-US" dirty="0" smtClean="0"/>
              <a:t>1024 elements</a:t>
            </a:r>
            <a:endParaRPr lang="en-US" dirty="0"/>
          </a:p>
        </p:txBody>
      </p:sp>
      <p:graphicFrame>
        <p:nvGraphicFramePr>
          <p:cNvPr id="13" name="Picture Placeholder 12"/>
          <p:cNvGraphicFramePr>
            <a:graphicFrameLocks noGrp="1"/>
          </p:cNvGraphicFramePr>
          <p:nvPr>
            <p:ph type="pic" sz="quarter" idx="12"/>
            <p:extLst>
              <p:ext uri="{D42A27DB-BD31-4B8C-83A1-F6EECF244321}">
                <p14:modId xmlns:p14="http://schemas.microsoft.com/office/powerpoint/2010/main" val="1855958267"/>
              </p:ext>
            </p:extLst>
          </p:nvPr>
        </p:nvGraphicFramePr>
        <p:xfrm>
          <a:off x="212725" y="1141413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9800000">
            <a:off x="5449877" y="1826304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optimistic 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7260" y="3784444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pessimistic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065720" y="3139000"/>
            <a:ext cx="2288344" cy="1086976"/>
            <a:chOff x="1294647" y="884010"/>
            <a:chExt cx="2288344" cy="1086976"/>
          </a:xfrm>
        </p:grpSpPr>
        <p:sp>
          <p:nvSpPr>
            <p:cNvPr id="4" name="Oval 3"/>
            <p:cNvSpPr/>
            <p:nvPr/>
          </p:nvSpPr>
          <p:spPr>
            <a:xfrm>
              <a:off x="1461155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2877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04599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26321" y="1479086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>
              <a:stCxn id="4" idx="6"/>
            </p:cNvCxnSpPr>
            <p:nvPr/>
          </p:nvCxnSpPr>
          <p:spPr>
            <a:xfrm flipV="1">
              <a:off x="1783328" y="1648859"/>
              <a:ext cx="19954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6"/>
              <a:endCxn id="14" idx="2"/>
            </p:cNvCxnSpPr>
            <p:nvPr/>
          </p:nvCxnSpPr>
          <p:spPr>
            <a:xfrm>
              <a:off x="2305050" y="1648860"/>
              <a:ext cx="1995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6"/>
              <a:endCxn id="15" idx="2"/>
            </p:cNvCxnSpPr>
            <p:nvPr/>
          </p:nvCxnSpPr>
          <p:spPr>
            <a:xfrm flipV="1">
              <a:off x="2826772" y="1640173"/>
              <a:ext cx="199549" cy="86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8000000">
              <a:off x="1287496" y="1418021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8000000">
              <a:off x="1798580" y="140933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8000000">
              <a:off x="2318351" y="1422598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8000000">
              <a:off x="2858470" y="1415256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1294647" y="1357278"/>
              <a:ext cx="22883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783328" y="884010"/>
              <a:ext cx="1247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traverse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22805" y="1716992"/>
            <a:ext cx="2288344" cy="925936"/>
            <a:chOff x="1294647" y="884010"/>
            <a:chExt cx="2288344" cy="925936"/>
          </a:xfrm>
        </p:grpSpPr>
        <p:sp>
          <p:nvSpPr>
            <p:cNvPr id="36" name="Oval 35"/>
            <p:cNvSpPr/>
            <p:nvPr/>
          </p:nvSpPr>
          <p:spPr>
            <a:xfrm>
              <a:off x="1461155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982877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504599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026321" y="1479086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36" idx="6"/>
            </p:cNvCxnSpPr>
            <p:nvPr/>
          </p:nvCxnSpPr>
          <p:spPr>
            <a:xfrm flipV="1">
              <a:off x="1783328" y="1648859"/>
              <a:ext cx="19954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6"/>
              <a:endCxn id="38" idx="2"/>
            </p:cNvCxnSpPr>
            <p:nvPr/>
          </p:nvCxnSpPr>
          <p:spPr>
            <a:xfrm>
              <a:off x="2305050" y="1648860"/>
              <a:ext cx="1995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8" idx="6"/>
              <a:endCxn id="39" idx="2"/>
            </p:cNvCxnSpPr>
            <p:nvPr/>
          </p:nvCxnSpPr>
          <p:spPr>
            <a:xfrm flipV="1">
              <a:off x="2826772" y="1640173"/>
              <a:ext cx="199549" cy="86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294647" y="1357278"/>
              <a:ext cx="22883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783328" y="884010"/>
              <a:ext cx="1247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traverse</a:t>
              </a:r>
              <a:endParaRPr lang="en-US" sz="2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8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522" y="196074"/>
            <a:ext cx="8660512" cy="623608"/>
          </a:xfrm>
        </p:spPr>
        <p:txBody>
          <a:bodyPr/>
          <a:lstStyle/>
          <a:p>
            <a:r>
              <a:rPr lang="en-US" dirty="0" smtClean="0"/>
              <a:t>Tools for Optimistic Concurrency Control (OCC)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RCU</a:t>
            </a:r>
            <a:r>
              <a:rPr lang="en-US" dirty="0" smtClean="0"/>
              <a:t>: slow in the presence of updates</a:t>
            </a:r>
          </a:p>
          <a:p>
            <a:pPr lvl="1"/>
            <a:r>
              <a:rPr lang="en-US" dirty="0" smtClean="0"/>
              <a:t>(also a memory reclamation scheme)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STM</a:t>
            </a:r>
            <a:r>
              <a:rPr lang="en-US" dirty="0" smtClean="0"/>
              <a:t>: slow in general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HTM</a:t>
            </a:r>
            <a:r>
              <a:rPr lang="en-US" dirty="0" smtClean="0"/>
              <a:t>: not ubiquitous, not very fast (yet)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Wait-free algorithms</a:t>
            </a:r>
            <a:r>
              <a:rPr lang="en-US" dirty="0" smtClean="0"/>
              <a:t>: slow in general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(Optimistic) Lock-free algorithms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Optimistic lock-based algorithms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either </a:t>
            </a:r>
            <a:r>
              <a:rPr lang="en-US" dirty="0" smtClean="0"/>
              <a:t>need a lock-free or an optimistic lock-based algorithm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3806" y="4603115"/>
            <a:ext cx="5712823" cy="1210491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3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racle">
      <a:dk1>
        <a:srgbClr val="5F5F5F"/>
      </a:dk1>
      <a:lt1>
        <a:srgbClr val="FFFFFF"/>
      </a:lt1>
      <a:dk2>
        <a:srgbClr val="7F7F7F"/>
      </a:dk2>
      <a:lt2>
        <a:srgbClr val="DCE3E4"/>
      </a:lt2>
      <a:accent1>
        <a:srgbClr val="FF0000"/>
      </a:accent1>
      <a:accent2>
        <a:srgbClr val="8A133B"/>
      </a:accent2>
      <a:accent3>
        <a:srgbClr val="FF7700"/>
      </a:accent3>
      <a:accent4>
        <a:srgbClr val="46575E"/>
      </a:accent4>
      <a:accent5>
        <a:srgbClr val="8DA6B1"/>
      </a:accent5>
      <a:accent6>
        <a:srgbClr val="B0C3C8"/>
      </a:accent6>
      <a:hlink>
        <a:srgbClr val="8DA6B1"/>
      </a:hlink>
      <a:folHlink>
        <a:srgbClr val="BFBFBF"/>
      </a:folHlink>
    </a:clrScheme>
    <a:fontScheme name="EPFL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22645</TotalTime>
  <Words>1410</Words>
  <Application>Microsoft Macintosh PowerPoint</Application>
  <PresentationFormat>On-screen Show (4:3)</PresentationFormat>
  <Paragraphs>415</Paragraphs>
  <Slides>38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 Narrow</vt:lpstr>
      <vt:lpstr>Calibri</vt:lpstr>
      <vt:lpstr>Courier New</vt:lpstr>
      <vt:lpstr>Impact</vt:lpstr>
      <vt:lpstr>MS PGothic</vt:lpstr>
      <vt:lpstr>ＭＳ Ｐゴシック</vt:lpstr>
      <vt:lpstr>Times New Roman</vt:lpstr>
      <vt:lpstr>Wingdings</vt:lpstr>
      <vt:lpstr>Arial</vt:lpstr>
      <vt:lpstr>Thème Office</vt:lpstr>
      <vt:lpstr>Concurrent Data Structures Concurrent Algorithms 2017</vt:lpstr>
      <vt:lpstr>Data Structures (DSs)</vt:lpstr>
      <vt:lpstr>Concurrent Data Structures (CDSs)</vt:lpstr>
      <vt:lpstr>What do we care about in practice?</vt:lpstr>
      <vt:lpstr>DS Example: Linked List</vt:lpstr>
      <vt:lpstr>Search Data Structures</vt:lpstr>
      <vt:lpstr>Concurrency Control</vt:lpstr>
      <vt:lpstr>Optimistic vs. Pessimistic Concurrency</vt:lpstr>
      <vt:lpstr>Tools for Optimistic Concurrency Control (OCC)</vt:lpstr>
      <vt:lpstr>Parenthesis: Target platform</vt:lpstr>
      <vt:lpstr>Concurrent Linked Lists – 5% Updates</vt:lpstr>
      <vt:lpstr>Optimistic Concurrency in Data Structures</vt:lpstr>
      <vt:lpstr>Validation in Concurrent Data Structures</vt:lpstr>
      <vt:lpstr>Let’s design two concurrent linked lists:  A lock-free and a lock-based   </vt:lpstr>
      <vt:lpstr>Lock-free Sorted Linked List: Naïve </vt:lpstr>
      <vt:lpstr>Lock-free Sorted Linked List: Naïve – Incorrect </vt:lpstr>
      <vt:lpstr>Lock-free Sorted Linked List: Fix</vt:lpstr>
      <vt:lpstr>1. Failing Deletion (Marking)</vt:lpstr>
      <vt:lpstr>1. Failing Insertion due to Marked Node</vt:lpstr>
      <vt:lpstr>Implementing Marking (C Style)</vt:lpstr>
      <vt:lpstr>Lock-free List: Putting Everything Together</vt:lpstr>
      <vt:lpstr>What is not Perfect with the Lock-free List?</vt:lpstr>
      <vt:lpstr>Lock-based Sorted Linked List: Naïve </vt:lpstr>
      <vt:lpstr>Lock-based List: Validate After Locking</vt:lpstr>
      <vt:lpstr>Concurrent Linked Lists – 0% updates</vt:lpstr>
      <vt:lpstr>Another DS Example: the Skiplist</vt:lpstr>
      <vt:lpstr>Skiplist Overview</vt:lpstr>
      <vt:lpstr>Skiplist Overview</vt:lpstr>
      <vt:lpstr>Searching in a Skiplist</vt:lpstr>
      <vt:lpstr>Inserting in a Skiplist (single-threaded)</vt:lpstr>
      <vt:lpstr>Deleting from a Skiplist (single-threaded)</vt:lpstr>
      <vt:lpstr>Let’s design a lock-free skiplist!</vt:lpstr>
      <vt:lpstr>Lock-free Skiplist – Searches</vt:lpstr>
      <vt:lpstr>Lock-free Skiplist – Insert</vt:lpstr>
      <vt:lpstr>Lock-free Skiplist – Delete</vt:lpstr>
      <vt:lpstr>Optimistic Concurrency Control: Summary</vt:lpstr>
      <vt:lpstr>Summary</vt:lpstr>
      <vt:lpstr>Word of caution: lock-based algorithms</vt:lpstr>
    </vt:vector>
  </TitlesOfParts>
  <Company>EPFL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coderay</dc:creator>
  <cp:lastModifiedBy>Igor Zablotchi</cp:lastModifiedBy>
  <cp:revision>854</cp:revision>
  <cp:lastPrinted>2013-03-04T08:18:54Z</cp:lastPrinted>
  <dcterms:created xsi:type="dcterms:W3CDTF">2012-01-24T08:33:04Z</dcterms:created>
  <dcterms:modified xsi:type="dcterms:W3CDTF">2017-12-12T08:39:57Z</dcterms:modified>
</cp:coreProperties>
</file>